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57"/>
  </p:notesMasterIdLst>
  <p:sldIdLst>
    <p:sldId id="256" r:id="rId3"/>
    <p:sldId id="257" r:id="rId4"/>
    <p:sldId id="258" r:id="rId5"/>
    <p:sldId id="259" r:id="rId6"/>
    <p:sldId id="265" r:id="rId7"/>
    <p:sldId id="260" r:id="rId8"/>
    <p:sldId id="261" r:id="rId9"/>
    <p:sldId id="262" r:id="rId10"/>
    <p:sldId id="263" r:id="rId11"/>
    <p:sldId id="264" r:id="rId12"/>
    <p:sldId id="266" r:id="rId13"/>
    <p:sldId id="267" r:id="rId14"/>
    <p:sldId id="268" r:id="rId15"/>
    <p:sldId id="269" r:id="rId16"/>
    <p:sldId id="271" r:id="rId17"/>
    <p:sldId id="273" r:id="rId18"/>
    <p:sldId id="274" r:id="rId19"/>
    <p:sldId id="276" r:id="rId20"/>
    <p:sldId id="1547" r:id="rId21"/>
    <p:sldId id="277" r:id="rId22"/>
    <p:sldId id="278" r:id="rId23"/>
    <p:sldId id="279" r:id="rId24"/>
    <p:sldId id="280" r:id="rId25"/>
    <p:sldId id="281" r:id="rId26"/>
    <p:sldId id="283" r:id="rId27"/>
    <p:sldId id="1548" r:id="rId28"/>
    <p:sldId id="285" r:id="rId29"/>
    <p:sldId id="286" r:id="rId30"/>
    <p:sldId id="287" r:id="rId31"/>
    <p:sldId id="289" r:id="rId32"/>
    <p:sldId id="290" r:id="rId33"/>
    <p:sldId id="291" r:id="rId34"/>
    <p:sldId id="293" r:id="rId35"/>
    <p:sldId id="1537" r:id="rId36"/>
    <p:sldId id="1538" r:id="rId37"/>
    <p:sldId id="1541" r:id="rId38"/>
    <p:sldId id="1546" r:id="rId39"/>
    <p:sldId id="302" r:id="rId40"/>
    <p:sldId id="304" r:id="rId41"/>
    <p:sldId id="295" r:id="rId42"/>
    <p:sldId id="305" r:id="rId43"/>
    <p:sldId id="306" r:id="rId44"/>
    <p:sldId id="307" r:id="rId45"/>
    <p:sldId id="308" r:id="rId46"/>
    <p:sldId id="309" r:id="rId47"/>
    <p:sldId id="310" r:id="rId48"/>
    <p:sldId id="311" r:id="rId49"/>
    <p:sldId id="313" r:id="rId50"/>
    <p:sldId id="314" r:id="rId51"/>
    <p:sldId id="315" r:id="rId52"/>
    <p:sldId id="316" r:id="rId53"/>
    <p:sldId id="317" r:id="rId54"/>
    <p:sldId id="318" r:id="rId55"/>
    <p:sldId id="319" r:id="rId56"/>
  </p:sldIdLst>
  <p:sldSz cx="12192000" cy="6858000"/>
  <p:notesSz cx="6858000" cy="9144000"/>
  <p:embeddedFontLst>
    <p:embeddedFont>
      <p:font typeface="Arial Narrow" panose="020B060602020203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Cambria" panose="02040503050406030204" pitchFamily="18" charset="0"/>
      <p:regular r:id="rId66"/>
      <p:bold r:id="rId67"/>
      <p:italic r:id="rId68"/>
      <p:boldItalic r:id="rId69"/>
    </p:embeddedFont>
    <p:embeddedFont>
      <p:font typeface="Century Gothic" panose="020B0502020202020204" pitchFamily="34" charset="0"/>
      <p:regular r:id="rId70"/>
      <p:bold r:id="rId71"/>
      <p:italic r:id="rId72"/>
      <p:boldItalic r:id="rId73"/>
    </p:embeddedFont>
    <p:embeddedFont>
      <p:font typeface="Lato" panose="020F0502020204030203" pitchFamily="34" charset="0"/>
      <p:regular r:id="rId74"/>
      <p:bold r:id="rId75"/>
      <p:italic r:id="rId76"/>
      <p:boldItalic r:id="rId77"/>
    </p:embeddedFon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4319">
          <p15:clr>
            <a:srgbClr val="A4A3A4"/>
          </p15:clr>
        </p15:guide>
        <p15:guide id="4" orient="horz" pos="1224">
          <p15:clr>
            <a:srgbClr val="9AA0A6"/>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gAB3du83qDysPlM5ZARholE2SK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3CB984-3CF3-447F-8770-2BE657BDAA67}">
  <a:tblStyle styleId="{0E3CB984-3CF3-447F-8770-2BE657BDAA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98A535-B4AC-4FB0-94BE-BD0B46CEC59A}"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6EA"/>
          </a:solidFill>
        </a:fill>
      </a:tcStyle>
    </a:wholeTbl>
    <a:band1H>
      <a:tcTxStyle/>
      <a:tcStyle>
        <a:tcBdr/>
        <a:fill>
          <a:solidFill>
            <a:srgbClr val="E4CAD2"/>
          </a:solidFill>
        </a:fill>
      </a:tcStyle>
    </a:band1H>
    <a:band2H>
      <a:tcTxStyle/>
      <a:tcStyle>
        <a:tcBdr/>
      </a:tcStyle>
    </a:band2H>
    <a:band1V>
      <a:tcTxStyle/>
      <a:tcStyle>
        <a:tcBdr/>
        <a:fill>
          <a:solidFill>
            <a:srgbClr val="E4CAD2"/>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p:cViewPr varScale="1">
        <p:scale>
          <a:sx n="79" d="100"/>
          <a:sy n="79" d="100"/>
        </p:scale>
        <p:origin x="396" y="96"/>
      </p:cViewPr>
      <p:guideLst>
        <p:guide orient="horz" pos="2160"/>
        <p:guide pos="3840"/>
        <p:guide orient="horz" pos="4319"/>
        <p:guide orient="horz" pos="122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3.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font" Target="fonts/font23.fntdata"/><Relationship Id="rId9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9.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9.fntdata"/><Relationship Id="rId6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77" name="Google Shape;47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bfc77ed0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bfc77ed06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bfc77ed06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9" name="Google Shape;56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bf829aeed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bf829aeed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79" name="Google Shape;579;gbf829aeed1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be562dbf5c_0_3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be562dbf5c_0_37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89" name="Google Shape;589;gbe562dbf5c_0_37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be562dbf5c_0_3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be562dbf5c_0_37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99" name="Google Shape;599;gbe562dbf5c_0_37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e562dbf5c_0_3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be562dbf5c_0_38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9" name="Google Shape;629;gbe562dbf5c_0_38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be562dbf5c_0_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be562dbf5c_0_38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9" name="Google Shape;649;gbe562dbf5c_0_38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be562dbf5c_0_3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be562dbf5c_0_38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59" name="Google Shape;659;gbe562dbf5c_0_38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be562dbf5c_0_3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be562dbf5c_0_38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78" name="Google Shape;678;gbe562dbf5c_0_38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be562dbf5c_0_3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be562dbf5c_0_38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78" name="Google Shape;678;gbe562dbf5c_0_38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23197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87" name="Google Shape;4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be562dbf5c_0_3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gbe562dbf5c_0_38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87" name="Google Shape;687;gbe562dbf5c_0_38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e562dbf5c_0_3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be562dbf5c_0_38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96" name="Google Shape;696;gbe562dbf5c_0_38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e562dbf5c_0_3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be562dbf5c_0_38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07" name="Google Shape;707;gbe562dbf5c_0_38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16" name="Google Shape;71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be562dbf5c_0_4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be562dbf5c_0_4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26" name="Google Shape;726;gbe562dbf5c_0_4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be562dbf5c_0_4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be562dbf5c_0_4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9" name="Google Shape;759;gbe562dbf5c_0_4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be562dbf5c_0_4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be562dbf5c_0_4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9" name="Google Shape;759;gbe562dbf5c_0_4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052504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76" name="Google Shape;77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be562dbf5c_0_6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be562dbf5c_0_66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86" name="Google Shape;786;gbe562dbf5c_0_66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be562dbf5c_0_6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be562dbf5c_0_66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95" name="Google Shape;795;gbe562dbf5c_0_66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e562dbf5c_0_5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be562dbf5c_0_5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97" name="Google Shape;497;gbe562dbf5c_0_5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be562dbf5c_0_6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be562dbf5c_0_66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13" name="Google Shape;813;gbe562dbf5c_0_66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be562dbf5c_0_6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be562dbf5c_0_67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22" name="Google Shape;822;gbe562dbf5c_0_67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31" name="Google Shape;83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e562dbf5c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be562dbf5c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50" name="Google Shape;850;gbe562dbf5c_0_5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16A6D2-6B9A-445D-919A-AF448F784B76}" type="slidenum">
              <a:rPr lang="en-IN" smtClean="0"/>
              <a:pPr/>
              <a:t>34</a:t>
            </a:fld>
            <a:endParaRPr lang="en-IN"/>
          </a:p>
        </p:txBody>
      </p:sp>
    </p:spTree>
    <p:extLst>
      <p:ext uri="{BB962C8B-B14F-4D97-AF65-F5344CB8AC3E}">
        <p14:creationId xmlns:p14="http://schemas.microsoft.com/office/powerpoint/2010/main" val="3026567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16A6D2-6B9A-445D-919A-AF448F784B76}" type="slidenum">
              <a:rPr lang="en-IN" smtClean="0"/>
              <a:pPr/>
              <a:t>35</a:t>
            </a:fld>
            <a:endParaRPr lang="en-IN"/>
          </a:p>
        </p:txBody>
      </p:sp>
    </p:spTree>
    <p:extLst>
      <p:ext uri="{BB962C8B-B14F-4D97-AF65-F5344CB8AC3E}">
        <p14:creationId xmlns:p14="http://schemas.microsoft.com/office/powerpoint/2010/main" val="921443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16A6D2-6B9A-445D-919A-AF448F784B76}" type="slidenum">
              <a:rPr lang="en-IN" smtClean="0"/>
              <a:pPr/>
              <a:t>36</a:t>
            </a:fld>
            <a:endParaRPr lang="en-IN"/>
          </a:p>
        </p:txBody>
      </p:sp>
    </p:spTree>
    <p:extLst>
      <p:ext uri="{BB962C8B-B14F-4D97-AF65-F5344CB8AC3E}">
        <p14:creationId xmlns:p14="http://schemas.microsoft.com/office/powerpoint/2010/main" val="2213869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816A6D2-6B9A-445D-919A-AF448F784B76}" type="slidenum">
              <a:rPr lang="en-IN" smtClean="0"/>
              <a:pPr/>
              <a:t>37</a:t>
            </a:fld>
            <a:endParaRPr lang="en-IN"/>
          </a:p>
        </p:txBody>
      </p:sp>
    </p:spTree>
    <p:extLst>
      <p:ext uri="{BB962C8B-B14F-4D97-AF65-F5344CB8AC3E}">
        <p14:creationId xmlns:p14="http://schemas.microsoft.com/office/powerpoint/2010/main" val="1149125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beca1331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gbeca1331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48" name="Google Shape;948;gbeca1331c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71" name="Google Shape;97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06" name="Google Shape;50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be562dbf5c_0_12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gbe562dbf5c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be562dbf5c_0_5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gbe562dbf5c_0_5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81" name="Google Shape;981;gbe562dbf5c_0_5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bea915444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gbea9154449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89" name="Google Shape;989;gbea9154449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be562dbf5c_0_5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gbe562dbf5c_0_5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99" name="Google Shape;999;gbe562dbf5c_0_5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bea915444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bea9154449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08" name="Google Shape;1008;gbea9154449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17" name="Google Shape;101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e562dbf5c_0_5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e562dbf5c_0_54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be562dbf5c_0_5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be562dbf5c_0_56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e562dbf5c_0_6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gbe562dbf5c_0_67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85" name="Google Shape;1185;gbe562dbf5c_0_67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be562dbf5c_0_5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be562dbf5c_0_5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98" name="Google Shape;1198;gbe562dbf5c_0_54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be6029336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be6029336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be60293361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354169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be562dbf5c_0_6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be562dbf5c_0_69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07" name="Google Shape;1207;gbe562dbf5c_0_69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bdf24064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bdf24064e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gbdf24064e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be562dbf5c_0_6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be562dbf5c_0_64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26" name="Google Shape;1226;gbe562dbf5c_0_64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36" name="Google Shape;123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45" name="Google Shape;124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5" name="Google Shape;51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24" name="Google Shape;52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33" name="Google Shape;53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be6029336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be6029336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be60293361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
        <p:cNvGrpSpPr/>
        <p:nvPr/>
      </p:nvGrpSpPr>
      <p:grpSpPr>
        <a:xfrm>
          <a:off x="0" y="0"/>
          <a:ext cx="0" cy="0"/>
          <a:chOff x="0" y="0"/>
          <a:chExt cx="0" cy="0"/>
        </a:xfrm>
      </p:grpSpPr>
      <p:sp>
        <p:nvSpPr>
          <p:cNvPr id="27" name="Google Shape;27;p2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3"/>
        <p:cNvGrpSpPr/>
        <p:nvPr/>
      </p:nvGrpSpPr>
      <p:grpSpPr>
        <a:xfrm>
          <a:off x="0" y="0"/>
          <a:ext cx="0" cy="0"/>
          <a:chOff x="0" y="0"/>
          <a:chExt cx="0" cy="0"/>
        </a:xfrm>
      </p:grpSpPr>
      <p:grpSp>
        <p:nvGrpSpPr>
          <p:cNvPr id="114" name="Google Shape;114;p29"/>
          <p:cNvGrpSpPr/>
          <p:nvPr/>
        </p:nvGrpSpPr>
        <p:grpSpPr>
          <a:xfrm>
            <a:off x="0" y="0"/>
            <a:ext cx="12192000" cy="6858000"/>
            <a:chOff x="0" y="0"/>
            <a:chExt cx="12192000" cy="6858000"/>
          </a:xfrm>
        </p:grpSpPr>
        <p:sp>
          <p:nvSpPr>
            <p:cNvPr id="115" name="Google Shape;115;p2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9"/>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9"/>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23" name="Google Shape;123;p29"/>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24" name="Google Shape;124;p29"/>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9"/>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26" name="Google Shape;126;p29"/>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2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31"/>
        <p:cNvGrpSpPr/>
        <p:nvPr/>
      </p:nvGrpSpPr>
      <p:grpSpPr>
        <a:xfrm>
          <a:off x="0" y="0"/>
          <a:ext cx="0" cy="0"/>
          <a:chOff x="0" y="0"/>
          <a:chExt cx="0" cy="0"/>
        </a:xfrm>
      </p:grpSpPr>
      <p:grpSp>
        <p:nvGrpSpPr>
          <p:cNvPr id="132" name="Google Shape;132;p30"/>
          <p:cNvGrpSpPr/>
          <p:nvPr/>
        </p:nvGrpSpPr>
        <p:grpSpPr>
          <a:xfrm>
            <a:off x="0" y="0"/>
            <a:ext cx="12192000" cy="6858000"/>
            <a:chOff x="0" y="0"/>
            <a:chExt cx="12192000" cy="6858000"/>
          </a:xfrm>
        </p:grpSpPr>
        <p:sp>
          <p:nvSpPr>
            <p:cNvPr id="133" name="Google Shape;133;p3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0"/>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0"/>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0"/>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0"/>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0"/>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41" name="Google Shape;141;p30"/>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2" name="Google Shape;142;p30"/>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0"/>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44" name="Google Shape;144;p3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48"/>
        <p:cNvGrpSpPr/>
        <p:nvPr/>
      </p:nvGrpSpPr>
      <p:grpSpPr>
        <a:xfrm>
          <a:off x="0" y="0"/>
          <a:ext cx="0" cy="0"/>
          <a:chOff x="0" y="0"/>
          <a:chExt cx="0" cy="0"/>
        </a:xfrm>
      </p:grpSpPr>
      <p:grpSp>
        <p:nvGrpSpPr>
          <p:cNvPr id="149" name="Google Shape;149;p31"/>
          <p:cNvGrpSpPr/>
          <p:nvPr/>
        </p:nvGrpSpPr>
        <p:grpSpPr>
          <a:xfrm>
            <a:off x="0" y="0"/>
            <a:ext cx="12192000" cy="6858000"/>
            <a:chOff x="0" y="0"/>
            <a:chExt cx="12192000" cy="6858000"/>
          </a:xfrm>
        </p:grpSpPr>
        <p:sp>
          <p:nvSpPr>
            <p:cNvPr id="150" name="Google Shape;150;p3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1"/>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1"/>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58" name="Google Shape;158;p3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59" name="Google Shape;159;p31"/>
          <p:cNvSpPr txBox="1"/>
          <p:nvPr/>
        </p:nvSpPr>
        <p:spPr>
          <a:xfrm>
            <a:off x="881566" y="607336"/>
            <a:ext cx="801912" cy="156966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160" name="Google Shape;160;p31"/>
          <p:cNvSpPr txBox="1"/>
          <p:nvPr/>
        </p:nvSpPr>
        <p:spPr>
          <a:xfrm>
            <a:off x="9884458" y="2613787"/>
            <a:ext cx="652763" cy="156966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161" name="Google Shape;161;p31"/>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1"/>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3" name="Google Shape;163;p31"/>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4" name="Google Shape;164;p3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3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3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68"/>
        <p:cNvGrpSpPr/>
        <p:nvPr/>
      </p:nvGrpSpPr>
      <p:grpSpPr>
        <a:xfrm>
          <a:off x="0" y="0"/>
          <a:ext cx="0" cy="0"/>
          <a:chOff x="0" y="0"/>
          <a:chExt cx="0" cy="0"/>
        </a:xfrm>
      </p:grpSpPr>
      <p:grpSp>
        <p:nvGrpSpPr>
          <p:cNvPr id="169" name="Google Shape;169;p32"/>
          <p:cNvGrpSpPr/>
          <p:nvPr/>
        </p:nvGrpSpPr>
        <p:grpSpPr>
          <a:xfrm>
            <a:off x="0" y="0"/>
            <a:ext cx="12192000" cy="6858000"/>
            <a:chOff x="0" y="0"/>
            <a:chExt cx="12192000" cy="6858000"/>
          </a:xfrm>
        </p:grpSpPr>
        <p:sp>
          <p:nvSpPr>
            <p:cNvPr id="170" name="Google Shape;170;p3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2"/>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2"/>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78" name="Google Shape;178;p3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79" name="Google Shape;179;p32"/>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2"/>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1" name="Google Shape;181;p3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88" name="Google Shape;188;p33"/>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89" name="Google Shape;189;p33"/>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0" name="Google Shape;190;p33"/>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1" name="Google Shape;191;p33"/>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2" name="Google Shape;192;p33"/>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93" name="Google Shape;193;p33"/>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94" name="Google Shape;194;p33"/>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95" name="Google Shape;195;p3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4"/>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1" name="Google Shape;201;p34"/>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2" name="Google Shape;202;p34"/>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03" name="Google Shape;203;p34"/>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4" name="Google Shape;204;p34"/>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5" name="Google Shape;205;p34"/>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06" name="Google Shape;206;p34"/>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7" name="Google Shape;207;p34"/>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8" name="Google Shape;208;p34"/>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09" name="Google Shape;209;p34"/>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10" name="Google Shape;210;p34"/>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11" name="Google Shape;211;p3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4"/>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5"/>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7" name="Google Shape;217;p35"/>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20"/>
        <p:cNvGrpSpPr/>
        <p:nvPr/>
      </p:nvGrpSpPr>
      <p:grpSpPr>
        <a:xfrm>
          <a:off x="0" y="0"/>
          <a:ext cx="0" cy="0"/>
          <a:chOff x="0" y="0"/>
          <a:chExt cx="0" cy="0"/>
        </a:xfrm>
      </p:grpSpPr>
      <p:grpSp>
        <p:nvGrpSpPr>
          <p:cNvPr id="221" name="Google Shape;221;p36"/>
          <p:cNvGrpSpPr/>
          <p:nvPr/>
        </p:nvGrpSpPr>
        <p:grpSpPr>
          <a:xfrm>
            <a:off x="0" y="0"/>
            <a:ext cx="12192000" cy="6858000"/>
            <a:chOff x="0" y="0"/>
            <a:chExt cx="12192000" cy="6858000"/>
          </a:xfrm>
        </p:grpSpPr>
        <p:sp>
          <p:nvSpPr>
            <p:cNvPr id="222" name="Google Shape;222;p3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6"/>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6"/>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6"/>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1" name="Google Shape;231;p3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2" name="Google Shape;232;p36"/>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6"/>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34" name="Google Shape;234;p36"/>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3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55"/>
        <p:cNvGrpSpPr/>
        <p:nvPr/>
      </p:nvGrpSpPr>
      <p:grpSpPr>
        <a:xfrm>
          <a:off x="0" y="0"/>
          <a:ext cx="0" cy="0"/>
          <a:chOff x="0" y="0"/>
          <a:chExt cx="0" cy="0"/>
        </a:xfrm>
      </p:grpSpPr>
      <p:sp>
        <p:nvSpPr>
          <p:cNvPr id="256" name="Google Shape;256;gbe562dbf5c_0_5195"/>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gbe562dbf5c_0_5195"/>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8"/>
        <p:cNvGrpSpPr/>
        <p:nvPr/>
      </p:nvGrpSpPr>
      <p:grpSpPr>
        <a:xfrm>
          <a:off x="0" y="0"/>
          <a:ext cx="0" cy="0"/>
          <a:chOff x="0" y="0"/>
          <a:chExt cx="0" cy="0"/>
        </a:xfrm>
      </p:grpSpPr>
      <p:grpSp>
        <p:nvGrpSpPr>
          <p:cNvPr id="259" name="Google Shape;259;gbe562dbf5c_0_5198"/>
          <p:cNvGrpSpPr/>
          <p:nvPr/>
        </p:nvGrpSpPr>
        <p:grpSpPr>
          <a:xfrm>
            <a:off x="0" y="0"/>
            <a:ext cx="12192011" cy="6858000"/>
            <a:chOff x="0" y="0"/>
            <a:chExt cx="12192011" cy="6858000"/>
          </a:xfrm>
        </p:grpSpPr>
        <p:sp>
          <p:nvSpPr>
            <p:cNvPr id="260" name="Google Shape;260;gbe562dbf5c_0_519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be562dbf5c_0_5198"/>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2" name="Google Shape;262;gbe562dbf5c_0_5198"/>
          <p:cNvSpPr txBox="1">
            <a:spLocks noGrp="1"/>
          </p:cNvSpPr>
          <p:nvPr>
            <p:ph type="ctrTitle"/>
          </p:nvPr>
        </p:nvSpPr>
        <p:spPr>
          <a:xfrm>
            <a:off x="1154955" y="2099733"/>
            <a:ext cx="8825700" cy="2677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5400"/>
              <a:buFont typeface="Century Gothic"/>
              <a:buNone/>
              <a:defRPr sz="5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gbe562dbf5c_0_5198"/>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rmAutofit/>
          </a:bodyPr>
          <a:lstStyle>
            <a:lvl1pPr lvl="0" algn="l" rtl="0">
              <a:spcBef>
                <a:spcPts val="1000"/>
              </a:spcBef>
              <a:spcAft>
                <a:spcPts val="0"/>
              </a:spcAft>
              <a:buSzPts val="1440"/>
              <a:buNone/>
              <a:defRPr cap="none">
                <a:solidFill>
                  <a:srgbClr val="EE52A4"/>
                </a:solidFill>
              </a:defRPr>
            </a:lvl1pPr>
            <a:lvl2pPr lvl="1" algn="ctr" rtl="0">
              <a:spcBef>
                <a:spcPts val="1000"/>
              </a:spcBef>
              <a:spcAft>
                <a:spcPts val="0"/>
              </a:spcAft>
              <a:buSzPts val="1280"/>
              <a:buNone/>
              <a:defRPr>
                <a:solidFill>
                  <a:srgbClr val="888888"/>
                </a:solidFill>
              </a:defRPr>
            </a:lvl2pPr>
            <a:lvl3pPr lvl="2" algn="ctr" rtl="0">
              <a:spcBef>
                <a:spcPts val="1000"/>
              </a:spcBef>
              <a:spcAft>
                <a:spcPts val="0"/>
              </a:spcAft>
              <a:buSzPts val="1120"/>
              <a:buNone/>
              <a:defRPr>
                <a:solidFill>
                  <a:srgbClr val="888888"/>
                </a:solidFill>
              </a:defRPr>
            </a:lvl3pPr>
            <a:lvl4pPr lvl="3" algn="ctr" rtl="0">
              <a:spcBef>
                <a:spcPts val="1000"/>
              </a:spcBef>
              <a:spcAft>
                <a:spcPts val="0"/>
              </a:spcAft>
              <a:buSzPts val="960"/>
              <a:buNone/>
              <a:defRPr>
                <a:solidFill>
                  <a:srgbClr val="888888"/>
                </a:solidFill>
              </a:defRPr>
            </a:lvl4pPr>
            <a:lvl5pPr lvl="4" algn="ctr" rtl="0">
              <a:spcBef>
                <a:spcPts val="1000"/>
              </a:spcBef>
              <a:spcAft>
                <a:spcPts val="0"/>
              </a:spcAft>
              <a:buSzPts val="960"/>
              <a:buNone/>
              <a:defRPr>
                <a:solidFill>
                  <a:srgbClr val="888888"/>
                </a:solidFill>
              </a:defRPr>
            </a:lvl5pPr>
            <a:lvl6pPr lvl="5" algn="ctr" rtl="0">
              <a:spcBef>
                <a:spcPts val="1000"/>
              </a:spcBef>
              <a:spcAft>
                <a:spcPts val="0"/>
              </a:spcAft>
              <a:buSzPts val="960"/>
              <a:buNone/>
              <a:defRPr>
                <a:solidFill>
                  <a:srgbClr val="888888"/>
                </a:solidFill>
              </a:defRPr>
            </a:lvl6pPr>
            <a:lvl7pPr lvl="6" algn="ctr" rtl="0">
              <a:spcBef>
                <a:spcPts val="1000"/>
              </a:spcBef>
              <a:spcAft>
                <a:spcPts val="0"/>
              </a:spcAft>
              <a:buSzPts val="960"/>
              <a:buNone/>
              <a:defRPr>
                <a:solidFill>
                  <a:srgbClr val="888888"/>
                </a:solidFill>
              </a:defRPr>
            </a:lvl7pPr>
            <a:lvl8pPr lvl="7" algn="ctr" rtl="0">
              <a:spcBef>
                <a:spcPts val="1000"/>
              </a:spcBef>
              <a:spcAft>
                <a:spcPts val="0"/>
              </a:spcAft>
              <a:buSzPts val="960"/>
              <a:buNone/>
              <a:defRPr>
                <a:solidFill>
                  <a:srgbClr val="888888"/>
                </a:solidFill>
              </a:defRPr>
            </a:lvl8pPr>
            <a:lvl9pPr lvl="8" algn="ctr" rtl="0">
              <a:spcBef>
                <a:spcPts val="1000"/>
              </a:spcBef>
              <a:spcAft>
                <a:spcPts val="0"/>
              </a:spcAft>
              <a:buSzPts val="960"/>
              <a:buNone/>
              <a:defRPr>
                <a:solidFill>
                  <a:srgbClr val="888888"/>
                </a:solidFill>
              </a:defRPr>
            </a:lvl9pPr>
          </a:lstStyle>
          <a:p>
            <a:endParaRPr/>
          </a:p>
        </p:txBody>
      </p:sp>
      <p:sp>
        <p:nvSpPr>
          <p:cNvPr id="264" name="Google Shape;264;gbe562dbf5c_0_5198"/>
          <p:cNvSpPr txBox="1">
            <a:spLocks noGrp="1"/>
          </p:cNvSpPr>
          <p:nvPr>
            <p:ph type="dt" idx="10"/>
          </p:nvPr>
        </p:nvSpPr>
        <p:spPr>
          <a:xfrm rot="5400000">
            <a:off x="10158983" y="1792224"/>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b="0" i="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5" name="Google Shape;265;gbe562dbf5c_0_5198"/>
          <p:cNvSpPr txBox="1">
            <a:spLocks noGrp="1"/>
          </p:cNvSpPr>
          <p:nvPr>
            <p:ph type="ftr" idx="11"/>
          </p:nvPr>
        </p:nvSpPr>
        <p:spPr>
          <a:xfrm rot="5400000">
            <a:off x="8951974" y="3227835"/>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b="0" i="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
        <p:cNvGrpSpPr/>
        <p:nvPr/>
      </p:nvGrpSpPr>
      <p:grpSpPr>
        <a:xfrm>
          <a:off x="0" y="0"/>
          <a:ext cx="0" cy="0"/>
          <a:chOff x="0" y="0"/>
          <a:chExt cx="0" cy="0"/>
        </a:xfrm>
      </p:grpSpPr>
      <p:grpSp>
        <p:nvGrpSpPr>
          <p:cNvPr id="30" name="Google Shape;30;p21"/>
          <p:cNvGrpSpPr/>
          <p:nvPr/>
        </p:nvGrpSpPr>
        <p:grpSpPr>
          <a:xfrm>
            <a:off x="0" y="0"/>
            <a:ext cx="12192000" cy="6858000"/>
            <a:chOff x="0" y="0"/>
            <a:chExt cx="12192000" cy="6858000"/>
          </a:xfrm>
        </p:grpSpPr>
        <p:sp>
          <p:nvSpPr>
            <p:cNvPr id="31" name="Google Shape;31;p2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3" name="Google Shape;33;p21"/>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1"/>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5" name="Google Shape;35;p21"/>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6"/>
        <p:cNvGrpSpPr/>
        <p:nvPr/>
      </p:nvGrpSpPr>
      <p:grpSpPr>
        <a:xfrm>
          <a:off x="0" y="0"/>
          <a:ext cx="0" cy="0"/>
          <a:chOff x="0" y="0"/>
          <a:chExt cx="0" cy="0"/>
        </a:xfrm>
      </p:grpSpPr>
      <p:sp>
        <p:nvSpPr>
          <p:cNvPr id="267" name="Google Shape;267;gbe562dbf5c_0_5206"/>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8" name="Google Shape;268;gbe562dbf5c_0_5206"/>
          <p:cNvSpPr txBox="1">
            <a:spLocks noGrp="1"/>
          </p:cNvSpPr>
          <p:nvPr>
            <p:ph type="body" idx="1"/>
          </p:nvPr>
        </p:nvSpPr>
        <p:spPr>
          <a:xfrm>
            <a:off x="1154954" y="2603500"/>
            <a:ext cx="8825700" cy="34164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69" name="Google Shape;269;gbe562dbf5c_0_5206"/>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gbe562dbf5c_0_5206"/>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1"/>
        <p:cNvGrpSpPr/>
        <p:nvPr/>
      </p:nvGrpSpPr>
      <p:grpSpPr>
        <a:xfrm>
          <a:off x="0" y="0"/>
          <a:ext cx="0" cy="0"/>
          <a:chOff x="0" y="0"/>
          <a:chExt cx="0" cy="0"/>
        </a:xfrm>
      </p:grpSpPr>
      <p:grpSp>
        <p:nvGrpSpPr>
          <p:cNvPr id="272" name="Google Shape;272;gbe562dbf5c_0_5211"/>
          <p:cNvGrpSpPr/>
          <p:nvPr/>
        </p:nvGrpSpPr>
        <p:grpSpPr>
          <a:xfrm>
            <a:off x="0" y="0"/>
            <a:ext cx="12192011" cy="6858000"/>
            <a:chOff x="0" y="0"/>
            <a:chExt cx="12192011" cy="6858000"/>
          </a:xfrm>
        </p:grpSpPr>
        <p:sp>
          <p:nvSpPr>
            <p:cNvPr id="273" name="Google Shape;273;gbe562dbf5c_0_521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be562dbf5c_0_521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be562dbf5c_0_521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be562dbf5c_0_521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be562dbf5c_0_521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be562dbf5c_0_521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be562dbf5c_0_5211"/>
            <p:cNvSpPr/>
            <p:nvPr/>
          </p:nvSpPr>
          <p:spPr>
            <a:xfrm>
              <a:off x="7289800" y="402165"/>
              <a:ext cx="4479000" cy="605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be562dbf5c_0_5211"/>
            <p:cNvSpPr/>
            <p:nvPr/>
          </p:nvSpPr>
          <p:spPr>
            <a:xfrm rot="-5400000">
              <a:off x="3787243"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81" name="Google Shape;281;gbe562dbf5c_0_5211"/>
            <p:cNvSpPr/>
            <p:nvPr/>
          </p:nvSpPr>
          <p:spPr>
            <a:xfrm rot="-5677505">
              <a:off x="4698346"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be562dbf5c_0_5211"/>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83" name="Google Shape;283;gbe562dbf5c_0_5211"/>
          <p:cNvSpPr txBox="1">
            <a:spLocks noGrp="1"/>
          </p:cNvSpPr>
          <p:nvPr>
            <p:ph type="title"/>
          </p:nvPr>
        </p:nvSpPr>
        <p:spPr>
          <a:xfrm>
            <a:off x="1154954" y="2677645"/>
            <a:ext cx="4350900" cy="228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4" name="Google Shape;284;gbe562dbf5c_0_5211"/>
          <p:cNvSpPr txBox="1">
            <a:spLocks noGrp="1"/>
          </p:cNvSpPr>
          <p:nvPr>
            <p:ph type="body" idx="1"/>
          </p:nvPr>
        </p:nvSpPr>
        <p:spPr>
          <a:xfrm>
            <a:off x="6895559" y="2677644"/>
            <a:ext cx="3757500" cy="22839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600"/>
              <a:buNone/>
              <a:defRPr sz="2000" cap="none">
                <a:solidFill>
                  <a:srgbClr val="EE52A4"/>
                </a:solidFill>
              </a:defRPr>
            </a:lvl1pPr>
            <a:lvl2pPr marL="914400" lvl="1" indent="-228600" algn="l" rtl="0">
              <a:spcBef>
                <a:spcPts val="1000"/>
              </a:spcBef>
              <a:spcAft>
                <a:spcPts val="0"/>
              </a:spcAft>
              <a:buSzPts val="1440"/>
              <a:buNone/>
              <a:defRPr sz="1800">
                <a:solidFill>
                  <a:srgbClr val="888888"/>
                </a:solidFill>
              </a:defRPr>
            </a:lvl2pPr>
            <a:lvl3pPr marL="1371600" lvl="2" indent="-228600" algn="l" rtl="0">
              <a:spcBef>
                <a:spcPts val="1000"/>
              </a:spcBef>
              <a:spcAft>
                <a:spcPts val="0"/>
              </a:spcAft>
              <a:buSzPts val="1280"/>
              <a:buNone/>
              <a:defRPr sz="1600">
                <a:solidFill>
                  <a:srgbClr val="888888"/>
                </a:solidFill>
              </a:defRPr>
            </a:lvl3pPr>
            <a:lvl4pPr marL="1828800" lvl="3" indent="-228600" algn="l" rtl="0">
              <a:spcBef>
                <a:spcPts val="1000"/>
              </a:spcBef>
              <a:spcAft>
                <a:spcPts val="0"/>
              </a:spcAft>
              <a:buSzPts val="1120"/>
              <a:buNone/>
              <a:defRPr sz="1400">
                <a:solidFill>
                  <a:srgbClr val="888888"/>
                </a:solidFill>
              </a:defRPr>
            </a:lvl4pPr>
            <a:lvl5pPr marL="2286000" lvl="4" indent="-228600" algn="l" rtl="0">
              <a:spcBef>
                <a:spcPts val="1000"/>
              </a:spcBef>
              <a:spcAft>
                <a:spcPts val="0"/>
              </a:spcAft>
              <a:buSzPts val="1120"/>
              <a:buNone/>
              <a:defRPr sz="1400">
                <a:solidFill>
                  <a:srgbClr val="888888"/>
                </a:solidFill>
              </a:defRPr>
            </a:lvl5pPr>
            <a:lvl6pPr marL="2743200" lvl="5" indent="-228600" algn="l" rtl="0">
              <a:spcBef>
                <a:spcPts val="1000"/>
              </a:spcBef>
              <a:spcAft>
                <a:spcPts val="0"/>
              </a:spcAft>
              <a:buSzPts val="1120"/>
              <a:buNone/>
              <a:defRPr sz="1400">
                <a:solidFill>
                  <a:srgbClr val="888888"/>
                </a:solidFill>
              </a:defRPr>
            </a:lvl6pPr>
            <a:lvl7pPr marL="3200400" lvl="6" indent="-228600" algn="l" rtl="0">
              <a:spcBef>
                <a:spcPts val="1000"/>
              </a:spcBef>
              <a:spcAft>
                <a:spcPts val="0"/>
              </a:spcAft>
              <a:buSzPts val="1120"/>
              <a:buNone/>
              <a:defRPr sz="1400">
                <a:solidFill>
                  <a:srgbClr val="888888"/>
                </a:solidFill>
              </a:defRPr>
            </a:lvl7pPr>
            <a:lvl8pPr marL="3657600" lvl="7" indent="-228600" algn="l" rtl="0">
              <a:spcBef>
                <a:spcPts val="1000"/>
              </a:spcBef>
              <a:spcAft>
                <a:spcPts val="0"/>
              </a:spcAft>
              <a:buSzPts val="1120"/>
              <a:buNone/>
              <a:defRPr sz="1400">
                <a:solidFill>
                  <a:srgbClr val="888888"/>
                </a:solidFill>
              </a:defRPr>
            </a:lvl8pPr>
            <a:lvl9pPr marL="4114800" lvl="8" indent="-228600" algn="l" rtl="0">
              <a:spcBef>
                <a:spcPts val="1000"/>
              </a:spcBef>
              <a:spcAft>
                <a:spcPts val="0"/>
              </a:spcAft>
              <a:buSzPts val="1120"/>
              <a:buNone/>
              <a:defRPr sz="1400">
                <a:solidFill>
                  <a:srgbClr val="888888"/>
                </a:solidFill>
              </a:defRPr>
            </a:lvl9pPr>
          </a:lstStyle>
          <a:p>
            <a:endParaRPr/>
          </a:p>
        </p:txBody>
      </p:sp>
      <p:sp>
        <p:nvSpPr>
          <p:cNvPr id="285" name="Google Shape;285;gbe562dbf5c_0_5211"/>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6" name="Google Shape;286;gbe562dbf5c_0_5211"/>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
        <p:cNvGrpSpPr/>
        <p:nvPr/>
      </p:nvGrpSpPr>
      <p:grpSpPr>
        <a:xfrm>
          <a:off x="0" y="0"/>
          <a:ext cx="0" cy="0"/>
          <a:chOff x="0" y="0"/>
          <a:chExt cx="0" cy="0"/>
        </a:xfrm>
      </p:grpSpPr>
      <p:sp>
        <p:nvSpPr>
          <p:cNvPr id="288" name="Google Shape;288;gbe562dbf5c_0_5227"/>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gbe562dbf5c_0_5227"/>
          <p:cNvSpPr txBox="1">
            <a:spLocks noGrp="1"/>
          </p:cNvSpPr>
          <p:nvPr>
            <p:ph type="body" idx="1"/>
          </p:nvPr>
        </p:nvSpPr>
        <p:spPr>
          <a:xfrm>
            <a:off x="1154954" y="2603500"/>
            <a:ext cx="4825200" cy="34164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90" name="Google Shape;290;gbe562dbf5c_0_5227"/>
          <p:cNvSpPr txBox="1">
            <a:spLocks noGrp="1"/>
          </p:cNvSpPr>
          <p:nvPr>
            <p:ph type="body" idx="2"/>
          </p:nvPr>
        </p:nvSpPr>
        <p:spPr>
          <a:xfrm>
            <a:off x="6208712" y="2603500"/>
            <a:ext cx="4825200" cy="34164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91" name="Google Shape;291;gbe562dbf5c_0_5227"/>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gbe562dbf5c_0_5227"/>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3"/>
        <p:cNvGrpSpPr/>
        <p:nvPr/>
      </p:nvGrpSpPr>
      <p:grpSpPr>
        <a:xfrm>
          <a:off x="0" y="0"/>
          <a:ext cx="0" cy="0"/>
          <a:chOff x="0" y="0"/>
          <a:chExt cx="0" cy="0"/>
        </a:xfrm>
      </p:grpSpPr>
      <p:sp>
        <p:nvSpPr>
          <p:cNvPr id="294" name="Google Shape;294;gbe562dbf5c_0_5233"/>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36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5" name="Google Shape;295;gbe562dbf5c_0_5233"/>
          <p:cNvSpPr txBox="1">
            <a:spLocks noGrp="1"/>
          </p:cNvSpPr>
          <p:nvPr>
            <p:ph type="body" idx="1"/>
          </p:nvPr>
        </p:nvSpPr>
        <p:spPr>
          <a:xfrm>
            <a:off x="1154954" y="2603500"/>
            <a:ext cx="4825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chemeClr val="accent1"/>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296" name="Google Shape;296;gbe562dbf5c_0_5233"/>
          <p:cNvSpPr txBox="1">
            <a:spLocks noGrp="1"/>
          </p:cNvSpPr>
          <p:nvPr>
            <p:ph type="body" idx="2"/>
          </p:nvPr>
        </p:nvSpPr>
        <p:spPr>
          <a:xfrm>
            <a:off x="1154954" y="3179762"/>
            <a:ext cx="4825200" cy="28401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97" name="Google Shape;297;gbe562dbf5c_0_5233"/>
          <p:cNvSpPr txBox="1">
            <a:spLocks noGrp="1"/>
          </p:cNvSpPr>
          <p:nvPr>
            <p:ph type="body" idx="3"/>
          </p:nvPr>
        </p:nvSpPr>
        <p:spPr>
          <a:xfrm>
            <a:off x="6208712" y="2603500"/>
            <a:ext cx="4825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chemeClr val="accent1"/>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298" name="Google Shape;298;gbe562dbf5c_0_5233"/>
          <p:cNvSpPr txBox="1">
            <a:spLocks noGrp="1"/>
          </p:cNvSpPr>
          <p:nvPr>
            <p:ph type="body" idx="4"/>
          </p:nvPr>
        </p:nvSpPr>
        <p:spPr>
          <a:xfrm>
            <a:off x="6208712" y="3179762"/>
            <a:ext cx="4825200" cy="28401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299" name="Google Shape;299;gbe562dbf5c_0_5233"/>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0" name="Google Shape;300;gbe562dbf5c_0_5233"/>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1"/>
        <p:cNvGrpSpPr/>
        <p:nvPr/>
      </p:nvGrpSpPr>
      <p:grpSpPr>
        <a:xfrm>
          <a:off x="0" y="0"/>
          <a:ext cx="0" cy="0"/>
          <a:chOff x="0" y="0"/>
          <a:chExt cx="0" cy="0"/>
        </a:xfrm>
      </p:grpSpPr>
      <p:sp>
        <p:nvSpPr>
          <p:cNvPr id="302" name="Google Shape;302;gbe562dbf5c_0_5241"/>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36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3" name="Google Shape;303;gbe562dbf5c_0_5241"/>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gbe562dbf5c_0_5241"/>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gbe562dbf5c_0_524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06"/>
        <p:cNvGrpSpPr/>
        <p:nvPr/>
      </p:nvGrpSpPr>
      <p:grpSpPr>
        <a:xfrm>
          <a:off x="0" y="0"/>
          <a:ext cx="0" cy="0"/>
          <a:chOff x="0" y="0"/>
          <a:chExt cx="0" cy="0"/>
        </a:xfrm>
      </p:grpSpPr>
      <p:grpSp>
        <p:nvGrpSpPr>
          <p:cNvPr id="307" name="Google Shape;307;gbe562dbf5c_0_5246"/>
          <p:cNvGrpSpPr/>
          <p:nvPr/>
        </p:nvGrpSpPr>
        <p:grpSpPr>
          <a:xfrm>
            <a:off x="0" y="0"/>
            <a:ext cx="12192011" cy="6858000"/>
            <a:chOff x="0" y="0"/>
            <a:chExt cx="12192011" cy="6858000"/>
          </a:xfrm>
        </p:grpSpPr>
        <p:sp>
          <p:nvSpPr>
            <p:cNvPr id="308" name="Google Shape;308;gbe562dbf5c_0_524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be562dbf5c_0_524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be562dbf5c_0_524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gbe562dbf5c_0_524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be562dbf5c_0_524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be562dbf5c_0_524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be562dbf5c_0_5246"/>
            <p:cNvSpPr/>
            <p:nvPr/>
          </p:nvSpPr>
          <p:spPr>
            <a:xfrm>
              <a:off x="5713412" y="402165"/>
              <a:ext cx="6055200" cy="605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be562dbf5c_0_5246"/>
            <p:cNvSpPr/>
            <p:nvPr/>
          </p:nvSpPr>
          <p:spPr>
            <a:xfrm rot="-5677505">
              <a:off x="3140479"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be562dbf5c_0_5246"/>
            <p:cNvSpPr/>
            <p:nvPr/>
          </p:nvSpPr>
          <p:spPr>
            <a:xfrm rot="-5400000">
              <a:off x="2229375"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17" name="Google Shape;317;gbe562dbf5c_0_5246"/>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18" name="Google Shape;318;gbe562dbf5c_0_5246"/>
          <p:cNvSpPr txBox="1">
            <a:spLocks noGrp="1"/>
          </p:cNvSpPr>
          <p:nvPr>
            <p:ph type="title"/>
          </p:nvPr>
        </p:nvSpPr>
        <p:spPr>
          <a:xfrm>
            <a:off x="1154955" y="1295400"/>
            <a:ext cx="2793300" cy="1600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9" name="Google Shape;319;gbe562dbf5c_0_5246"/>
          <p:cNvSpPr txBox="1">
            <a:spLocks noGrp="1"/>
          </p:cNvSpPr>
          <p:nvPr>
            <p:ph type="body" idx="1"/>
          </p:nvPr>
        </p:nvSpPr>
        <p:spPr>
          <a:xfrm>
            <a:off x="5781146" y="1447800"/>
            <a:ext cx="5190000" cy="4572000"/>
          </a:xfrm>
          <a:prstGeom prst="rect">
            <a:avLst/>
          </a:prstGeom>
          <a:noFill/>
          <a:ln>
            <a:noFill/>
          </a:ln>
        </p:spPr>
        <p:txBody>
          <a:bodyPr spcFirstLastPara="1" wrap="square" lIns="91425" tIns="45700" rIns="91425" bIns="45700" anchor="ctr"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320" name="Google Shape;320;gbe562dbf5c_0_5246"/>
          <p:cNvSpPr txBox="1">
            <a:spLocks noGrp="1"/>
          </p:cNvSpPr>
          <p:nvPr>
            <p:ph type="body" idx="2"/>
          </p:nvPr>
        </p:nvSpPr>
        <p:spPr>
          <a:xfrm>
            <a:off x="1154954" y="3129280"/>
            <a:ext cx="2793300" cy="2895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solidFill>
                  <a:srgbClr val="EE52A4"/>
                </a:solidFill>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21" name="Google Shape;321;gbe562dbf5c_0_5246"/>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2" name="Google Shape;322;gbe562dbf5c_0_5246"/>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23"/>
        <p:cNvGrpSpPr/>
        <p:nvPr/>
      </p:nvGrpSpPr>
      <p:grpSpPr>
        <a:xfrm>
          <a:off x="0" y="0"/>
          <a:ext cx="0" cy="0"/>
          <a:chOff x="0" y="0"/>
          <a:chExt cx="0" cy="0"/>
        </a:xfrm>
      </p:grpSpPr>
      <p:grpSp>
        <p:nvGrpSpPr>
          <p:cNvPr id="324" name="Google Shape;324;gbe562dbf5c_0_5263"/>
          <p:cNvGrpSpPr/>
          <p:nvPr/>
        </p:nvGrpSpPr>
        <p:grpSpPr>
          <a:xfrm>
            <a:off x="0" y="0"/>
            <a:ext cx="12192011" cy="6858000"/>
            <a:chOff x="0" y="0"/>
            <a:chExt cx="12192011" cy="6858000"/>
          </a:xfrm>
        </p:grpSpPr>
        <p:sp>
          <p:nvSpPr>
            <p:cNvPr id="325" name="Google Shape;325;gbe562dbf5c_0_526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be562dbf5c_0_526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be562dbf5c_0_526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be562dbf5c_0_526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be562dbf5c_0_526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be562dbf5c_0_526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gbe562dbf5c_0_5263"/>
            <p:cNvSpPr/>
            <p:nvPr/>
          </p:nvSpPr>
          <p:spPr>
            <a:xfrm>
              <a:off x="6172200" y="402165"/>
              <a:ext cx="5596500" cy="605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be562dbf5c_0_5263"/>
            <p:cNvSpPr/>
            <p:nvPr/>
          </p:nvSpPr>
          <p:spPr>
            <a:xfrm rot="-5677505">
              <a:off x="4203588" y="1826074"/>
              <a:ext cx="3299419"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be562dbf5c_0_5263"/>
            <p:cNvSpPr/>
            <p:nvPr/>
          </p:nvSpPr>
          <p:spPr>
            <a:xfrm rot="-5400000">
              <a:off x="3295430" y="2801718"/>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34" name="Google Shape;334;gbe562dbf5c_0_5263"/>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35" name="Google Shape;335;gbe562dbf5c_0_5263"/>
          <p:cNvSpPr txBox="1">
            <a:spLocks noGrp="1"/>
          </p:cNvSpPr>
          <p:nvPr>
            <p:ph type="title"/>
          </p:nvPr>
        </p:nvSpPr>
        <p:spPr>
          <a:xfrm>
            <a:off x="1154955" y="1693333"/>
            <a:ext cx="3865200" cy="1735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gbe562dbf5c_0_5263"/>
          <p:cNvSpPr>
            <a:spLocks noGrp="1"/>
          </p:cNvSpPr>
          <p:nvPr>
            <p:ph type="pic" idx="2"/>
          </p:nvPr>
        </p:nvSpPr>
        <p:spPr>
          <a:xfrm>
            <a:off x="6547870" y="1143000"/>
            <a:ext cx="3227100" cy="4572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337" name="Google Shape;337;gbe562dbf5c_0_5263"/>
          <p:cNvSpPr txBox="1">
            <a:spLocks noGrp="1"/>
          </p:cNvSpPr>
          <p:nvPr>
            <p:ph type="body" idx="1"/>
          </p:nvPr>
        </p:nvSpPr>
        <p:spPr>
          <a:xfrm>
            <a:off x="1154954" y="3657600"/>
            <a:ext cx="3859200" cy="137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solidFill>
                  <a:srgbClr val="EE52A4"/>
                </a:solidFill>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38" name="Google Shape;338;gbe562dbf5c_0_5263"/>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gbe562dbf5c_0_5263"/>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gbe562dbf5c_0_526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be562dbf5c_0_526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342"/>
        <p:cNvGrpSpPr/>
        <p:nvPr/>
      </p:nvGrpSpPr>
      <p:grpSpPr>
        <a:xfrm>
          <a:off x="0" y="0"/>
          <a:ext cx="0" cy="0"/>
          <a:chOff x="0" y="0"/>
          <a:chExt cx="0" cy="0"/>
        </a:xfrm>
      </p:grpSpPr>
      <p:grpSp>
        <p:nvGrpSpPr>
          <p:cNvPr id="343" name="Google Shape;343;gbe562dbf5c_0_5282"/>
          <p:cNvGrpSpPr/>
          <p:nvPr/>
        </p:nvGrpSpPr>
        <p:grpSpPr>
          <a:xfrm>
            <a:off x="0" y="0"/>
            <a:ext cx="12192011" cy="6858000"/>
            <a:chOff x="0" y="0"/>
            <a:chExt cx="12192011" cy="6858000"/>
          </a:xfrm>
        </p:grpSpPr>
        <p:sp>
          <p:nvSpPr>
            <p:cNvPr id="344" name="Google Shape;344;gbe562dbf5c_0_528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be562dbf5c_0_528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be562dbf5c_0_528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be562dbf5c_0_528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be562dbf5c_0_528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be562dbf5c_0_528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be562dbf5c_0_5282"/>
            <p:cNvSpPr/>
            <p:nvPr/>
          </p:nvSpPr>
          <p:spPr>
            <a:xfrm rot="10371520">
              <a:off x="263754" y="4438261"/>
              <a:ext cx="3299420"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be562dbf5c_0_5282"/>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352" name="Google Shape;352;gbe562dbf5c_0_5282"/>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53" name="Google Shape;353;gbe562dbf5c_0_5282"/>
          <p:cNvSpPr txBox="1">
            <a:spLocks noGrp="1"/>
          </p:cNvSpPr>
          <p:nvPr>
            <p:ph type="title"/>
          </p:nvPr>
        </p:nvSpPr>
        <p:spPr>
          <a:xfrm>
            <a:off x="1154954" y="4969927"/>
            <a:ext cx="88257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4" name="Google Shape;354;gbe562dbf5c_0_5282"/>
          <p:cNvSpPr>
            <a:spLocks noGrp="1"/>
          </p:cNvSpPr>
          <p:nvPr>
            <p:ph type="pic" idx="2"/>
          </p:nvPr>
        </p:nvSpPr>
        <p:spPr>
          <a:xfrm>
            <a:off x="1154954" y="685800"/>
            <a:ext cx="8825700" cy="3429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355" name="Google Shape;355;gbe562dbf5c_0_5282"/>
          <p:cNvSpPr txBox="1">
            <a:spLocks noGrp="1"/>
          </p:cNvSpPr>
          <p:nvPr>
            <p:ph type="body" idx="1"/>
          </p:nvPr>
        </p:nvSpPr>
        <p:spPr>
          <a:xfrm>
            <a:off x="1154954" y="5536665"/>
            <a:ext cx="8825700" cy="4938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960"/>
              <a:buNone/>
              <a:defRPr sz="1200">
                <a:solidFill>
                  <a:srgbClr val="EE52A4"/>
                </a:solidFill>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56" name="Google Shape;356;gbe562dbf5c_0_5282"/>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7" name="Google Shape;357;gbe562dbf5c_0_5282"/>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8" name="Google Shape;358;gbe562dbf5c_0_528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be562dbf5c_0_528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360"/>
        <p:cNvGrpSpPr/>
        <p:nvPr/>
      </p:nvGrpSpPr>
      <p:grpSpPr>
        <a:xfrm>
          <a:off x="0" y="0"/>
          <a:ext cx="0" cy="0"/>
          <a:chOff x="0" y="0"/>
          <a:chExt cx="0" cy="0"/>
        </a:xfrm>
      </p:grpSpPr>
      <p:grpSp>
        <p:nvGrpSpPr>
          <p:cNvPr id="361" name="Google Shape;361;gbe562dbf5c_0_5300"/>
          <p:cNvGrpSpPr/>
          <p:nvPr/>
        </p:nvGrpSpPr>
        <p:grpSpPr>
          <a:xfrm>
            <a:off x="0" y="0"/>
            <a:ext cx="12192011" cy="6858000"/>
            <a:chOff x="0" y="0"/>
            <a:chExt cx="12192011" cy="6858000"/>
          </a:xfrm>
        </p:grpSpPr>
        <p:sp>
          <p:nvSpPr>
            <p:cNvPr id="362" name="Google Shape;362;gbe562dbf5c_0_530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be562dbf5c_0_530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be562dbf5c_0_5300"/>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be562dbf5c_0_530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be562dbf5c_0_5300"/>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be562dbf5c_0_5300"/>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be562dbf5c_0_5300"/>
            <p:cNvSpPr/>
            <p:nvPr/>
          </p:nvSpPr>
          <p:spPr>
            <a:xfrm rot="-589939">
              <a:off x="8490949" y="2714870"/>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gbe562dbf5c_0_5300"/>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370" name="Google Shape;370;gbe562dbf5c_0_5300"/>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71" name="Google Shape;371;gbe562dbf5c_0_5300"/>
          <p:cNvSpPr txBox="1">
            <a:spLocks noGrp="1"/>
          </p:cNvSpPr>
          <p:nvPr>
            <p:ph type="title"/>
          </p:nvPr>
        </p:nvSpPr>
        <p:spPr>
          <a:xfrm>
            <a:off x="1148798" y="1063417"/>
            <a:ext cx="8831700" cy="1373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4000"/>
              <a:buFont typeface="Century Gothic"/>
              <a:buNone/>
              <a:defRPr sz="40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2" name="Google Shape;372;gbe562dbf5c_0_5300"/>
          <p:cNvSpPr txBox="1">
            <a:spLocks noGrp="1"/>
          </p:cNvSpPr>
          <p:nvPr>
            <p:ph type="body" idx="1"/>
          </p:nvPr>
        </p:nvSpPr>
        <p:spPr>
          <a:xfrm>
            <a:off x="1154954" y="3543300"/>
            <a:ext cx="8825700" cy="24765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73" name="Google Shape;373;gbe562dbf5c_0_5300"/>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4" name="Google Shape;374;gbe562dbf5c_0_5300"/>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5" name="Google Shape;375;gbe562dbf5c_0_530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be562dbf5c_0_530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377"/>
        <p:cNvGrpSpPr/>
        <p:nvPr/>
      </p:nvGrpSpPr>
      <p:grpSpPr>
        <a:xfrm>
          <a:off x="0" y="0"/>
          <a:ext cx="0" cy="0"/>
          <a:chOff x="0" y="0"/>
          <a:chExt cx="0" cy="0"/>
        </a:xfrm>
      </p:grpSpPr>
      <p:grpSp>
        <p:nvGrpSpPr>
          <p:cNvPr id="378" name="Google Shape;378;gbe562dbf5c_0_5317"/>
          <p:cNvGrpSpPr/>
          <p:nvPr/>
        </p:nvGrpSpPr>
        <p:grpSpPr>
          <a:xfrm>
            <a:off x="0" y="0"/>
            <a:ext cx="12192011" cy="6858000"/>
            <a:chOff x="0" y="0"/>
            <a:chExt cx="12192011" cy="6858000"/>
          </a:xfrm>
        </p:grpSpPr>
        <p:sp>
          <p:nvSpPr>
            <p:cNvPr id="379" name="Google Shape;379;gbe562dbf5c_0_531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be562dbf5c_0_531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gbe562dbf5c_0_531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be562dbf5c_0_531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gbe562dbf5c_0_531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be562dbf5c_0_531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be562dbf5c_0_5317"/>
            <p:cNvSpPr/>
            <p:nvPr/>
          </p:nvSpPr>
          <p:spPr>
            <a:xfrm rot="-589939">
              <a:off x="8490949" y="4185114"/>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be562dbf5c_0_5317"/>
            <p:cNvSpPr/>
            <p:nvPr/>
          </p:nvSpPr>
          <p:spPr>
            <a:xfrm>
              <a:off x="455612" y="4241801"/>
              <a:ext cx="11277600" cy="23371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87" name="Google Shape;387;gbe562dbf5c_0_5317"/>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88" name="Google Shape;388;gbe562dbf5c_0_5317"/>
          <p:cNvSpPr txBox="1"/>
          <p:nvPr/>
        </p:nvSpPr>
        <p:spPr>
          <a:xfrm>
            <a:off x="881566" y="607336"/>
            <a:ext cx="801900" cy="1569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389" name="Google Shape;389;gbe562dbf5c_0_5317"/>
          <p:cNvSpPr txBox="1"/>
          <p:nvPr/>
        </p:nvSpPr>
        <p:spPr>
          <a:xfrm>
            <a:off x="9884458" y="2613787"/>
            <a:ext cx="652800" cy="1569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390" name="Google Shape;390;gbe562dbf5c_0_5317"/>
          <p:cNvSpPr txBox="1">
            <a:spLocks noGrp="1"/>
          </p:cNvSpPr>
          <p:nvPr>
            <p:ph type="title"/>
          </p:nvPr>
        </p:nvSpPr>
        <p:spPr>
          <a:xfrm>
            <a:off x="1581878" y="982134"/>
            <a:ext cx="8454000" cy="2696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4000"/>
              <a:buFont typeface="Century Gothic"/>
              <a:buNone/>
              <a:defRPr sz="40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1" name="Google Shape;391;gbe562dbf5c_0_5317"/>
          <p:cNvSpPr txBox="1">
            <a:spLocks noGrp="1"/>
          </p:cNvSpPr>
          <p:nvPr>
            <p:ph type="body" idx="1"/>
          </p:nvPr>
        </p:nvSpPr>
        <p:spPr>
          <a:xfrm>
            <a:off x="1945945" y="3678766"/>
            <a:ext cx="7731300" cy="342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92" name="Google Shape;392;gbe562dbf5c_0_5317"/>
          <p:cNvSpPr txBox="1">
            <a:spLocks noGrp="1"/>
          </p:cNvSpPr>
          <p:nvPr>
            <p:ph type="body" idx="2"/>
          </p:nvPr>
        </p:nvSpPr>
        <p:spPr>
          <a:xfrm>
            <a:off x="1154954" y="5029199"/>
            <a:ext cx="9244800" cy="9978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393" name="Google Shape;393;gbe562dbf5c_0_5317"/>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4" name="Google Shape;394;gbe562dbf5c_0_5317"/>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5" name="Google Shape;395;gbe562dbf5c_0_531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be562dbf5c_0_531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0" name="Google Shape;40;p2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397"/>
        <p:cNvGrpSpPr/>
        <p:nvPr/>
      </p:nvGrpSpPr>
      <p:grpSpPr>
        <a:xfrm>
          <a:off x="0" y="0"/>
          <a:ext cx="0" cy="0"/>
          <a:chOff x="0" y="0"/>
          <a:chExt cx="0" cy="0"/>
        </a:xfrm>
      </p:grpSpPr>
      <p:grpSp>
        <p:nvGrpSpPr>
          <p:cNvPr id="398" name="Google Shape;398;gbe562dbf5c_0_5337"/>
          <p:cNvGrpSpPr/>
          <p:nvPr/>
        </p:nvGrpSpPr>
        <p:grpSpPr>
          <a:xfrm>
            <a:off x="0" y="0"/>
            <a:ext cx="12192011" cy="6858000"/>
            <a:chOff x="0" y="0"/>
            <a:chExt cx="12192011" cy="6858000"/>
          </a:xfrm>
        </p:grpSpPr>
        <p:sp>
          <p:nvSpPr>
            <p:cNvPr id="399" name="Google Shape;399;gbe562dbf5c_0_533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be562dbf5c_0_533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be562dbf5c_0_533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be562dbf5c_0_533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be562dbf5c_0_533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be562dbf5c_0_533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gbe562dbf5c_0_5337"/>
            <p:cNvSpPr/>
            <p:nvPr/>
          </p:nvSpPr>
          <p:spPr>
            <a:xfrm rot="-589939">
              <a:off x="8490949" y="4193580"/>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gbe562dbf5c_0_5337"/>
            <p:cNvSpPr/>
            <p:nvPr/>
          </p:nvSpPr>
          <p:spPr>
            <a:xfrm>
              <a:off x="455612" y="4241801"/>
              <a:ext cx="11277600" cy="23371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07" name="Google Shape;407;gbe562dbf5c_0_5337"/>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08" name="Google Shape;408;gbe562dbf5c_0_5337"/>
          <p:cNvSpPr txBox="1">
            <a:spLocks noGrp="1"/>
          </p:cNvSpPr>
          <p:nvPr>
            <p:ph type="title"/>
          </p:nvPr>
        </p:nvSpPr>
        <p:spPr>
          <a:xfrm>
            <a:off x="1154954" y="2370667"/>
            <a:ext cx="8825700" cy="1822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9" name="Google Shape;409;gbe562dbf5c_0_5337"/>
          <p:cNvSpPr txBox="1">
            <a:spLocks noGrp="1"/>
          </p:cNvSpPr>
          <p:nvPr>
            <p:ph type="body" idx="1"/>
          </p:nvPr>
        </p:nvSpPr>
        <p:spPr>
          <a:xfrm>
            <a:off x="1154954" y="5024967"/>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EE52A4"/>
                </a:solidFill>
              </a:defRPr>
            </a:lvl1pPr>
            <a:lvl2pPr marL="914400" lvl="1" indent="-228600" algn="l" rtl="0">
              <a:spcBef>
                <a:spcPts val="1000"/>
              </a:spcBef>
              <a:spcAft>
                <a:spcPts val="0"/>
              </a:spcAft>
              <a:buSzPts val="1440"/>
              <a:buNone/>
              <a:defRPr sz="1800">
                <a:solidFill>
                  <a:srgbClr val="888888"/>
                </a:solidFill>
              </a:defRPr>
            </a:lvl2pPr>
            <a:lvl3pPr marL="1371600" lvl="2" indent="-228600" algn="l" rtl="0">
              <a:spcBef>
                <a:spcPts val="1000"/>
              </a:spcBef>
              <a:spcAft>
                <a:spcPts val="0"/>
              </a:spcAft>
              <a:buSzPts val="1280"/>
              <a:buNone/>
              <a:defRPr sz="1600">
                <a:solidFill>
                  <a:srgbClr val="888888"/>
                </a:solidFill>
              </a:defRPr>
            </a:lvl3pPr>
            <a:lvl4pPr marL="1828800" lvl="3" indent="-228600" algn="l" rtl="0">
              <a:spcBef>
                <a:spcPts val="1000"/>
              </a:spcBef>
              <a:spcAft>
                <a:spcPts val="0"/>
              </a:spcAft>
              <a:buSzPts val="1120"/>
              <a:buNone/>
              <a:defRPr sz="1400">
                <a:solidFill>
                  <a:srgbClr val="888888"/>
                </a:solidFill>
              </a:defRPr>
            </a:lvl4pPr>
            <a:lvl5pPr marL="2286000" lvl="4" indent="-228600" algn="l" rtl="0">
              <a:spcBef>
                <a:spcPts val="1000"/>
              </a:spcBef>
              <a:spcAft>
                <a:spcPts val="0"/>
              </a:spcAft>
              <a:buSzPts val="1120"/>
              <a:buNone/>
              <a:defRPr sz="1400">
                <a:solidFill>
                  <a:srgbClr val="888888"/>
                </a:solidFill>
              </a:defRPr>
            </a:lvl5pPr>
            <a:lvl6pPr marL="2743200" lvl="5" indent="-228600" algn="l" rtl="0">
              <a:spcBef>
                <a:spcPts val="1000"/>
              </a:spcBef>
              <a:spcAft>
                <a:spcPts val="0"/>
              </a:spcAft>
              <a:buSzPts val="1120"/>
              <a:buNone/>
              <a:defRPr sz="1400">
                <a:solidFill>
                  <a:srgbClr val="888888"/>
                </a:solidFill>
              </a:defRPr>
            </a:lvl6pPr>
            <a:lvl7pPr marL="3200400" lvl="6" indent="-228600" algn="l" rtl="0">
              <a:spcBef>
                <a:spcPts val="1000"/>
              </a:spcBef>
              <a:spcAft>
                <a:spcPts val="0"/>
              </a:spcAft>
              <a:buSzPts val="1120"/>
              <a:buNone/>
              <a:defRPr sz="1400">
                <a:solidFill>
                  <a:srgbClr val="888888"/>
                </a:solidFill>
              </a:defRPr>
            </a:lvl7pPr>
            <a:lvl8pPr marL="3657600" lvl="7" indent="-228600" algn="l" rtl="0">
              <a:spcBef>
                <a:spcPts val="1000"/>
              </a:spcBef>
              <a:spcAft>
                <a:spcPts val="0"/>
              </a:spcAft>
              <a:buSzPts val="1120"/>
              <a:buNone/>
              <a:defRPr sz="1400">
                <a:solidFill>
                  <a:srgbClr val="888888"/>
                </a:solidFill>
              </a:defRPr>
            </a:lvl8pPr>
            <a:lvl9pPr marL="4114800" lvl="8" indent="-228600" algn="l" rtl="0">
              <a:spcBef>
                <a:spcPts val="1000"/>
              </a:spcBef>
              <a:spcAft>
                <a:spcPts val="0"/>
              </a:spcAft>
              <a:buSzPts val="1120"/>
              <a:buNone/>
              <a:defRPr sz="1400">
                <a:solidFill>
                  <a:srgbClr val="888888"/>
                </a:solidFill>
              </a:defRPr>
            </a:lvl9pPr>
          </a:lstStyle>
          <a:p>
            <a:endParaRPr/>
          </a:p>
        </p:txBody>
      </p:sp>
      <p:sp>
        <p:nvSpPr>
          <p:cNvPr id="410" name="Google Shape;410;gbe562dbf5c_0_5337"/>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1" name="Google Shape;411;gbe562dbf5c_0_5337"/>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2" name="Google Shape;412;gbe562dbf5c_0_533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be562dbf5c_0_533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14"/>
        <p:cNvGrpSpPr/>
        <p:nvPr/>
      </p:nvGrpSpPr>
      <p:grpSpPr>
        <a:xfrm>
          <a:off x="0" y="0"/>
          <a:ext cx="0" cy="0"/>
          <a:chOff x="0" y="0"/>
          <a:chExt cx="0" cy="0"/>
        </a:xfrm>
      </p:grpSpPr>
      <p:sp>
        <p:nvSpPr>
          <p:cNvPr id="415" name="Google Shape;415;gbe562dbf5c_0_5354"/>
          <p:cNvSpPr txBox="1">
            <a:spLocks noGrp="1"/>
          </p:cNvSpPr>
          <p:nvPr>
            <p:ph type="title"/>
          </p:nvPr>
        </p:nvSpPr>
        <p:spPr>
          <a:xfrm>
            <a:off x="1154954" y="973668"/>
            <a:ext cx="88257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3600"/>
              <a:buFont typeface="Century Gothic"/>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6" name="Google Shape;416;gbe562dbf5c_0_5354"/>
          <p:cNvSpPr txBox="1">
            <a:spLocks noGrp="1"/>
          </p:cNvSpPr>
          <p:nvPr>
            <p:ph type="body" idx="1"/>
          </p:nvPr>
        </p:nvSpPr>
        <p:spPr>
          <a:xfrm>
            <a:off x="1154954" y="2603502"/>
            <a:ext cx="31419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17" name="Google Shape;417;gbe562dbf5c_0_5354"/>
          <p:cNvSpPr txBox="1">
            <a:spLocks noGrp="1"/>
          </p:cNvSpPr>
          <p:nvPr>
            <p:ph type="body" idx="2"/>
          </p:nvPr>
        </p:nvSpPr>
        <p:spPr>
          <a:xfrm>
            <a:off x="1154953" y="3179764"/>
            <a:ext cx="3141900" cy="2847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418" name="Google Shape;418;gbe562dbf5c_0_5354"/>
          <p:cNvSpPr txBox="1">
            <a:spLocks noGrp="1"/>
          </p:cNvSpPr>
          <p:nvPr>
            <p:ph type="body" idx="3"/>
          </p:nvPr>
        </p:nvSpPr>
        <p:spPr>
          <a:xfrm>
            <a:off x="4512721" y="2603500"/>
            <a:ext cx="31470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19" name="Google Shape;419;gbe562dbf5c_0_5354"/>
          <p:cNvSpPr txBox="1">
            <a:spLocks noGrp="1"/>
          </p:cNvSpPr>
          <p:nvPr>
            <p:ph type="body" idx="4"/>
          </p:nvPr>
        </p:nvSpPr>
        <p:spPr>
          <a:xfrm>
            <a:off x="4512721" y="3179763"/>
            <a:ext cx="3147000" cy="2847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420" name="Google Shape;420;gbe562dbf5c_0_5354"/>
          <p:cNvSpPr txBox="1">
            <a:spLocks noGrp="1"/>
          </p:cNvSpPr>
          <p:nvPr>
            <p:ph type="body" idx="5"/>
          </p:nvPr>
        </p:nvSpPr>
        <p:spPr>
          <a:xfrm>
            <a:off x="7888135" y="2603501"/>
            <a:ext cx="31458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21" name="Google Shape;421;gbe562dbf5c_0_5354"/>
          <p:cNvSpPr txBox="1">
            <a:spLocks noGrp="1"/>
          </p:cNvSpPr>
          <p:nvPr>
            <p:ph type="body" idx="6"/>
          </p:nvPr>
        </p:nvSpPr>
        <p:spPr>
          <a:xfrm>
            <a:off x="7888329" y="3179762"/>
            <a:ext cx="3145500" cy="2847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422" name="Google Shape;422;gbe562dbf5c_0_5354"/>
          <p:cNvCxnSpPr/>
          <p:nvPr/>
        </p:nvCxnSpPr>
        <p:spPr>
          <a:xfrm>
            <a:off x="4403971" y="2569633"/>
            <a:ext cx="0" cy="34926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423" name="Google Shape;423;gbe562dbf5c_0_5354"/>
          <p:cNvCxnSpPr/>
          <p:nvPr/>
        </p:nvCxnSpPr>
        <p:spPr>
          <a:xfrm>
            <a:off x="7772401" y="2569633"/>
            <a:ext cx="0" cy="34926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424" name="Google Shape;424;gbe562dbf5c_0_5354"/>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5" name="Google Shape;425;gbe562dbf5c_0_5354"/>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 name="Google Shape;426;gbe562dbf5c_0_535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427"/>
        <p:cNvGrpSpPr/>
        <p:nvPr/>
      </p:nvGrpSpPr>
      <p:grpSpPr>
        <a:xfrm>
          <a:off x="0" y="0"/>
          <a:ext cx="0" cy="0"/>
          <a:chOff x="0" y="0"/>
          <a:chExt cx="0" cy="0"/>
        </a:xfrm>
      </p:grpSpPr>
      <p:sp>
        <p:nvSpPr>
          <p:cNvPr id="428" name="Google Shape;428;gbe562dbf5c_0_5367"/>
          <p:cNvSpPr txBox="1">
            <a:spLocks noGrp="1"/>
          </p:cNvSpPr>
          <p:nvPr>
            <p:ph type="title"/>
          </p:nvPr>
        </p:nvSpPr>
        <p:spPr>
          <a:xfrm>
            <a:off x="1154954" y="973668"/>
            <a:ext cx="88257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3600"/>
              <a:buFont typeface="Century Gothic"/>
              <a:buNone/>
              <a:defRPr sz="36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9" name="Google Shape;429;gbe562dbf5c_0_5367"/>
          <p:cNvSpPr txBox="1">
            <a:spLocks noGrp="1"/>
          </p:cNvSpPr>
          <p:nvPr>
            <p:ph type="body" idx="1"/>
          </p:nvPr>
        </p:nvSpPr>
        <p:spPr>
          <a:xfrm>
            <a:off x="1154954" y="4532844"/>
            <a:ext cx="3050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30" name="Google Shape;430;gbe562dbf5c_0_5367"/>
          <p:cNvSpPr>
            <a:spLocks noGrp="1"/>
          </p:cNvSpPr>
          <p:nvPr>
            <p:ph type="pic" idx="2"/>
          </p:nvPr>
        </p:nvSpPr>
        <p:spPr>
          <a:xfrm>
            <a:off x="1334553" y="2603500"/>
            <a:ext cx="2691300" cy="15915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431" name="Google Shape;431;gbe562dbf5c_0_5367"/>
          <p:cNvSpPr txBox="1">
            <a:spLocks noGrp="1"/>
          </p:cNvSpPr>
          <p:nvPr>
            <p:ph type="body" idx="3"/>
          </p:nvPr>
        </p:nvSpPr>
        <p:spPr>
          <a:xfrm>
            <a:off x="1154954" y="5109106"/>
            <a:ext cx="3050400" cy="9180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432" name="Google Shape;432;gbe562dbf5c_0_5367"/>
          <p:cNvSpPr txBox="1">
            <a:spLocks noGrp="1"/>
          </p:cNvSpPr>
          <p:nvPr>
            <p:ph type="body" idx="4"/>
          </p:nvPr>
        </p:nvSpPr>
        <p:spPr>
          <a:xfrm>
            <a:off x="4568865" y="4532844"/>
            <a:ext cx="3050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33" name="Google Shape;433;gbe562dbf5c_0_5367"/>
          <p:cNvSpPr>
            <a:spLocks noGrp="1"/>
          </p:cNvSpPr>
          <p:nvPr>
            <p:ph type="pic" idx="5"/>
          </p:nvPr>
        </p:nvSpPr>
        <p:spPr>
          <a:xfrm>
            <a:off x="4748462" y="2603500"/>
            <a:ext cx="2691300" cy="15915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434" name="Google Shape;434;gbe562dbf5c_0_5367"/>
          <p:cNvSpPr txBox="1">
            <a:spLocks noGrp="1"/>
          </p:cNvSpPr>
          <p:nvPr>
            <p:ph type="body" idx="6"/>
          </p:nvPr>
        </p:nvSpPr>
        <p:spPr>
          <a:xfrm>
            <a:off x="4570172" y="5109105"/>
            <a:ext cx="3050400" cy="9180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435" name="Google Shape;435;gbe562dbf5c_0_5367"/>
          <p:cNvSpPr txBox="1">
            <a:spLocks noGrp="1"/>
          </p:cNvSpPr>
          <p:nvPr>
            <p:ph type="body" idx="7"/>
          </p:nvPr>
        </p:nvSpPr>
        <p:spPr>
          <a:xfrm>
            <a:off x="7982775" y="4532845"/>
            <a:ext cx="30510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EE52A4"/>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36" name="Google Shape;436;gbe562dbf5c_0_5367"/>
          <p:cNvSpPr>
            <a:spLocks noGrp="1"/>
          </p:cNvSpPr>
          <p:nvPr>
            <p:ph type="pic" idx="8"/>
          </p:nvPr>
        </p:nvSpPr>
        <p:spPr>
          <a:xfrm>
            <a:off x="8163031" y="2603500"/>
            <a:ext cx="2691300" cy="15915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437" name="Google Shape;437;gbe562dbf5c_0_5367"/>
          <p:cNvSpPr txBox="1">
            <a:spLocks noGrp="1"/>
          </p:cNvSpPr>
          <p:nvPr>
            <p:ph type="body" idx="9"/>
          </p:nvPr>
        </p:nvSpPr>
        <p:spPr>
          <a:xfrm>
            <a:off x="7982775" y="5109104"/>
            <a:ext cx="3051000" cy="9180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438" name="Google Shape;438;gbe562dbf5c_0_5367"/>
          <p:cNvCxnSpPr/>
          <p:nvPr/>
        </p:nvCxnSpPr>
        <p:spPr>
          <a:xfrm>
            <a:off x="4405831" y="2569633"/>
            <a:ext cx="0" cy="34926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439" name="Google Shape;439;gbe562dbf5c_0_5367"/>
          <p:cNvCxnSpPr/>
          <p:nvPr/>
        </p:nvCxnSpPr>
        <p:spPr>
          <a:xfrm>
            <a:off x="7797802" y="2569633"/>
            <a:ext cx="0" cy="3492600"/>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440" name="Google Shape;440;gbe562dbf5c_0_5367"/>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1" name="Google Shape;441;gbe562dbf5c_0_5367"/>
          <p:cNvSpPr txBox="1">
            <a:spLocks noGrp="1"/>
          </p:cNvSpPr>
          <p:nvPr>
            <p:ph type="ftr" idx="11"/>
          </p:nvPr>
        </p:nvSpPr>
        <p:spPr>
          <a:xfrm>
            <a:off x="561111" y="6391838"/>
            <a:ext cx="36444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2" name="Google Shape;442;gbe562dbf5c_0_536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3"/>
        <p:cNvGrpSpPr/>
        <p:nvPr/>
      </p:nvGrpSpPr>
      <p:grpSpPr>
        <a:xfrm>
          <a:off x="0" y="0"/>
          <a:ext cx="0" cy="0"/>
          <a:chOff x="0" y="0"/>
          <a:chExt cx="0" cy="0"/>
        </a:xfrm>
      </p:grpSpPr>
      <p:sp>
        <p:nvSpPr>
          <p:cNvPr id="444" name="Google Shape;444;gbe562dbf5c_0_5383"/>
          <p:cNvSpPr txBox="1">
            <a:spLocks noGrp="1"/>
          </p:cNvSpPr>
          <p:nvPr>
            <p:ph type="title"/>
          </p:nvPr>
        </p:nvSpPr>
        <p:spPr>
          <a:xfrm>
            <a:off x="1154954" y="973668"/>
            <a:ext cx="8825700" cy="707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5" name="Google Shape;445;gbe562dbf5c_0_5383"/>
          <p:cNvSpPr txBox="1">
            <a:spLocks noGrp="1"/>
          </p:cNvSpPr>
          <p:nvPr>
            <p:ph type="body" idx="1"/>
          </p:nvPr>
        </p:nvSpPr>
        <p:spPr>
          <a:xfrm rot="5400000">
            <a:off x="3859563" y="-101150"/>
            <a:ext cx="3416400" cy="88257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446" name="Google Shape;446;gbe562dbf5c_0_5383"/>
          <p:cNvSpPr txBox="1">
            <a:spLocks noGrp="1"/>
          </p:cNvSpPr>
          <p:nvPr>
            <p:ph type="dt" idx="10"/>
          </p:nvPr>
        </p:nvSpPr>
        <p:spPr>
          <a:xfrm>
            <a:off x="10695439" y="6391838"/>
            <a:ext cx="9906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gbe562dbf5c_0_5383"/>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8" name="Google Shape;448;gbe562dbf5c_0_538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49"/>
        <p:cNvGrpSpPr/>
        <p:nvPr/>
      </p:nvGrpSpPr>
      <p:grpSpPr>
        <a:xfrm>
          <a:off x="0" y="0"/>
          <a:ext cx="0" cy="0"/>
          <a:chOff x="0" y="0"/>
          <a:chExt cx="0" cy="0"/>
        </a:xfrm>
      </p:grpSpPr>
      <p:grpSp>
        <p:nvGrpSpPr>
          <p:cNvPr id="450" name="Google Shape;450;gbe562dbf5c_0_5389"/>
          <p:cNvGrpSpPr/>
          <p:nvPr/>
        </p:nvGrpSpPr>
        <p:grpSpPr>
          <a:xfrm>
            <a:off x="0" y="0"/>
            <a:ext cx="12192011" cy="6858000"/>
            <a:chOff x="0" y="0"/>
            <a:chExt cx="12192011" cy="6858000"/>
          </a:xfrm>
        </p:grpSpPr>
        <p:sp>
          <p:nvSpPr>
            <p:cNvPr id="451" name="Google Shape;451;gbe562dbf5c_0_538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be562dbf5c_0_538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gbe562dbf5c_0_538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be562dbf5c_0_538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be562dbf5c_0_538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be562dbf5c_0_538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be562dbf5c_0_5389"/>
            <p:cNvSpPr/>
            <p:nvPr/>
          </p:nvSpPr>
          <p:spPr>
            <a:xfrm>
              <a:off x="414867" y="402165"/>
              <a:ext cx="6510900" cy="605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be562dbf5c_0_5389"/>
            <p:cNvSpPr/>
            <p:nvPr/>
          </p:nvSpPr>
          <p:spPr>
            <a:xfrm rot="5101739">
              <a:off x="6294739" y="4577733"/>
              <a:ext cx="3299410" cy="44093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be562dbf5c_0_5389"/>
            <p:cNvSpPr/>
            <p:nvPr/>
          </p:nvSpPr>
          <p:spPr>
            <a:xfrm rot="5400000">
              <a:off x="4449229" y="2801722"/>
              <a:ext cx="6053675" cy="125456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60" name="Google Shape;460;gbe562dbf5c_0_5389"/>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61" name="Google Shape;461;gbe562dbf5c_0_5389"/>
          <p:cNvSpPr txBox="1">
            <a:spLocks noGrp="1"/>
          </p:cNvSpPr>
          <p:nvPr>
            <p:ph type="title"/>
          </p:nvPr>
        </p:nvSpPr>
        <p:spPr>
          <a:xfrm rot="5400000">
            <a:off x="6915850" y="2947817"/>
            <a:ext cx="4748700" cy="1410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gbe562dbf5c_0_5389"/>
          <p:cNvSpPr txBox="1">
            <a:spLocks noGrp="1"/>
          </p:cNvSpPr>
          <p:nvPr>
            <p:ph type="body" idx="1"/>
          </p:nvPr>
        </p:nvSpPr>
        <p:spPr>
          <a:xfrm rot="5400000">
            <a:off x="1908679" y="524867"/>
            <a:ext cx="4748700" cy="62559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463" name="Google Shape;463;gbe562dbf5c_0_5389"/>
          <p:cNvSpPr txBox="1">
            <a:spLocks noGrp="1"/>
          </p:cNvSpPr>
          <p:nvPr>
            <p:ph type="dt" idx="10"/>
          </p:nvPr>
        </p:nvSpPr>
        <p:spPr>
          <a:xfrm>
            <a:off x="10653104" y="6391838"/>
            <a:ext cx="992100" cy="304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4" name="Google Shape;464;gbe562dbf5c_0_5389"/>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5" name="Google Shape;465;gbe562dbf5c_0_538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gbe562dbf5c_0_538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7"/>
        <p:cNvGrpSpPr/>
        <p:nvPr/>
      </p:nvGrpSpPr>
      <p:grpSpPr>
        <a:xfrm>
          <a:off x="0" y="0"/>
          <a:ext cx="0" cy="0"/>
          <a:chOff x="0" y="0"/>
          <a:chExt cx="0" cy="0"/>
        </a:xfrm>
      </p:grpSpPr>
      <p:sp>
        <p:nvSpPr>
          <p:cNvPr id="468" name="Google Shape;468;gbe562dbf5c_0_5926"/>
          <p:cNvSpPr txBox="1">
            <a:spLocks noGrp="1"/>
          </p:cNvSpPr>
          <p:nvPr>
            <p:ph type="body" idx="1"/>
          </p:nvPr>
        </p:nvSpPr>
        <p:spPr>
          <a:xfrm>
            <a:off x="966600" y="5830068"/>
            <a:ext cx="10263300" cy="614100"/>
          </a:xfrm>
          <a:prstGeom prst="rect">
            <a:avLst/>
          </a:prstGeom>
        </p:spPr>
        <p:txBody>
          <a:bodyPr spcFirstLastPara="1" wrap="square" lIns="91425" tIns="45700" rIns="91425" bIns="45700" anchor="ctr" anchorCtr="0">
            <a:normAutofit/>
          </a:bodyPr>
          <a:lstStyle>
            <a:lvl1pPr marL="457200" lvl="0" indent="-228600" rtl="0">
              <a:lnSpc>
                <a:spcPct val="100000"/>
              </a:lnSpc>
              <a:spcBef>
                <a:spcPts val="1000"/>
              </a:spcBef>
              <a:spcAft>
                <a:spcPts val="0"/>
              </a:spcAft>
              <a:buSzPts val="1440"/>
              <a:buNone/>
              <a:defRPr/>
            </a:lvl1pPr>
          </a:lstStyle>
          <a:p>
            <a:endParaRPr/>
          </a:p>
        </p:txBody>
      </p:sp>
      <p:sp>
        <p:nvSpPr>
          <p:cNvPr id="469" name="Google Shape;469;gbe562dbf5c_0_5926"/>
          <p:cNvSpPr txBox="1">
            <a:spLocks noGrp="1"/>
          </p:cNvSpPr>
          <p:nvPr>
            <p:ph type="sldNum" idx="12"/>
          </p:nvPr>
        </p:nvSpPr>
        <p:spPr>
          <a:xfrm>
            <a:off x="11381736" y="6333134"/>
            <a:ext cx="731700" cy="524700"/>
          </a:xfrm>
          <a:prstGeom prst="rect">
            <a:avLst/>
          </a:prstGeom>
        </p:spPr>
        <p:txBody>
          <a:bodyPr spcFirstLastPara="1" wrap="square" lIns="91425" tIns="45700" rIns="91425" bIns="4570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470" name="Google Shape;470;gbe562dbf5c_0_5926">
            <a:hlinkClick r:id="" action="ppaction://noaction"/>
          </p:cNvPr>
          <p:cNvSpPr/>
          <p:nvPr/>
        </p:nvSpPr>
        <p:spPr>
          <a:xfrm>
            <a:off x="11040600" y="0"/>
            <a:ext cx="1151100" cy="6057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71" name="Google Shape;471;gbe562dbf5c_0_5926">
            <a:hlinkClick r:id="" action="ppaction://noaction"/>
          </p:cNvPr>
          <p:cNvCxnSpPr/>
          <p:nvPr/>
        </p:nvCxnSpPr>
        <p:spPr>
          <a:xfrm>
            <a:off x="11465089" y="288467"/>
            <a:ext cx="288300" cy="0"/>
          </a:xfrm>
          <a:prstGeom prst="straightConnector1">
            <a:avLst/>
          </a:prstGeom>
          <a:noFill/>
          <a:ln w="9525" cap="flat" cmpd="sng">
            <a:solidFill>
              <a:srgbClr val="B7B7B7"/>
            </a:solidFill>
            <a:prstDash val="solid"/>
            <a:round/>
            <a:headEnd type="none" w="med" len="med"/>
            <a:tailEnd type="none" w="med" len="med"/>
          </a:ln>
        </p:spPr>
      </p:cxnSp>
      <p:cxnSp>
        <p:nvCxnSpPr>
          <p:cNvPr id="472" name="Google Shape;472;gbe562dbf5c_0_5926">
            <a:hlinkClick r:id="" action="ppaction://noaction"/>
          </p:cNvPr>
          <p:cNvCxnSpPr/>
          <p:nvPr/>
        </p:nvCxnSpPr>
        <p:spPr>
          <a:xfrm>
            <a:off x="11465089" y="333517"/>
            <a:ext cx="288300" cy="0"/>
          </a:xfrm>
          <a:prstGeom prst="straightConnector1">
            <a:avLst/>
          </a:prstGeom>
          <a:noFill/>
          <a:ln w="9525" cap="flat" cmpd="sng">
            <a:solidFill>
              <a:srgbClr val="B7B7B7"/>
            </a:solidFill>
            <a:prstDash val="solid"/>
            <a:round/>
            <a:headEnd type="none" w="med" len="med"/>
            <a:tailEnd type="none" w="med" len="med"/>
          </a:ln>
        </p:spPr>
      </p:cxnSp>
      <p:cxnSp>
        <p:nvCxnSpPr>
          <p:cNvPr id="473" name="Google Shape;473;gbe562dbf5c_0_5926">
            <a:hlinkClick r:id="" action="ppaction://noaction"/>
          </p:cNvPr>
          <p:cNvCxnSpPr/>
          <p:nvPr/>
        </p:nvCxnSpPr>
        <p:spPr>
          <a:xfrm>
            <a:off x="11465089" y="378567"/>
            <a:ext cx="288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grpSp>
        <p:nvGrpSpPr>
          <p:cNvPr id="43" name="Google Shape;43;p23"/>
          <p:cNvGrpSpPr/>
          <p:nvPr/>
        </p:nvGrpSpPr>
        <p:grpSpPr>
          <a:xfrm>
            <a:off x="0" y="0"/>
            <a:ext cx="12192000" cy="6858000"/>
            <a:chOff x="0" y="0"/>
            <a:chExt cx="12192000" cy="6858000"/>
          </a:xfrm>
        </p:grpSpPr>
        <p:sp>
          <p:nvSpPr>
            <p:cNvPr id="44" name="Google Shape;44;p2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3"/>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3"/>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52" name="Google Shape;52;p23"/>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4" name="Google Shape;54;p23"/>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3"/>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6" name="Google Shape;56;p2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1" name="Google Shape;61;p24"/>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2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2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25"/>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25"/>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9" name="Google Shape;69;p25"/>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70" name="Google Shape;70;p2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7"/>
        <p:cNvGrpSpPr/>
        <p:nvPr/>
      </p:nvGrpSpPr>
      <p:grpSpPr>
        <a:xfrm>
          <a:off x="0" y="0"/>
          <a:ext cx="0" cy="0"/>
          <a:chOff x="0" y="0"/>
          <a:chExt cx="0" cy="0"/>
        </a:xfrm>
      </p:grpSpPr>
      <p:grpSp>
        <p:nvGrpSpPr>
          <p:cNvPr id="78" name="Google Shape;78;p27"/>
          <p:cNvGrpSpPr/>
          <p:nvPr/>
        </p:nvGrpSpPr>
        <p:grpSpPr>
          <a:xfrm>
            <a:off x="0" y="0"/>
            <a:ext cx="12192000" cy="6858000"/>
            <a:chOff x="0" y="0"/>
            <a:chExt cx="12192000" cy="6858000"/>
          </a:xfrm>
        </p:grpSpPr>
        <p:sp>
          <p:nvSpPr>
            <p:cNvPr id="79" name="Google Shape;79;p2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7"/>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7"/>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7"/>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88" name="Google Shape;88;p27"/>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89" name="Google Shape;89;p27"/>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7"/>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1" name="Google Shape;91;p27"/>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2" name="Google Shape;92;p2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94"/>
        <p:cNvGrpSpPr/>
        <p:nvPr/>
      </p:nvGrpSpPr>
      <p:grpSpPr>
        <a:xfrm>
          <a:off x="0" y="0"/>
          <a:ext cx="0" cy="0"/>
          <a:chOff x="0" y="0"/>
          <a:chExt cx="0" cy="0"/>
        </a:xfrm>
      </p:grpSpPr>
      <p:grpSp>
        <p:nvGrpSpPr>
          <p:cNvPr id="95" name="Google Shape;95;p28"/>
          <p:cNvGrpSpPr/>
          <p:nvPr/>
        </p:nvGrpSpPr>
        <p:grpSpPr>
          <a:xfrm>
            <a:off x="0" y="0"/>
            <a:ext cx="12192000" cy="6858000"/>
            <a:chOff x="0" y="0"/>
            <a:chExt cx="12192000" cy="6858000"/>
          </a:xfrm>
        </p:grpSpPr>
        <p:sp>
          <p:nvSpPr>
            <p:cNvPr id="96" name="Google Shape;96;p2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8"/>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8"/>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8"/>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05" name="Google Shape;105;p2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06" name="Google Shape;106;p28"/>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8"/>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8" name="Google Shape;108;p28"/>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9" name="Google Shape;109;p2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9"/>
          <p:cNvGrpSpPr/>
          <p:nvPr/>
        </p:nvGrpSpPr>
        <p:grpSpPr>
          <a:xfrm>
            <a:off x="0" y="0"/>
            <a:ext cx="12192000" cy="6858000"/>
            <a:chOff x="0" y="0"/>
            <a:chExt cx="12192000" cy="6858000"/>
          </a:xfrm>
        </p:grpSpPr>
        <p:sp>
          <p:nvSpPr>
            <p:cNvPr id="11" name="Google Shape;11;p19"/>
            <p:cNvSpPr/>
            <p:nvPr/>
          </p:nvSpPr>
          <p:spPr>
            <a:xfrm>
              <a:off x="0" y="0"/>
              <a:ext cx="12192000" cy="6858000"/>
            </a:xfrm>
            <a:prstGeom prst="rect">
              <a:avLst/>
            </a:prstGeom>
            <a:blipFill rotWithShape="1">
              <a:blip r:embed="rId1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9"/>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9"/>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9" name="Google Shape;19;p19"/>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0" name="Google Shape;20;p1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 name="Google Shape;21;p19"/>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2" name="Google Shape;22;p1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1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1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grpSp>
        <p:nvGrpSpPr>
          <p:cNvPr id="239" name="Google Shape;239;gbe562dbf5c_0_5178"/>
          <p:cNvGrpSpPr/>
          <p:nvPr/>
        </p:nvGrpSpPr>
        <p:grpSpPr>
          <a:xfrm>
            <a:off x="0" y="0"/>
            <a:ext cx="12192011" cy="6858000"/>
            <a:chOff x="0" y="0"/>
            <a:chExt cx="12192011" cy="6858000"/>
          </a:xfrm>
        </p:grpSpPr>
        <p:sp>
          <p:nvSpPr>
            <p:cNvPr id="240" name="Google Shape;240;gbe562dbf5c_0_5178"/>
            <p:cNvSpPr/>
            <p:nvPr/>
          </p:nvSpPr>
          <p:spPr>
            <a:xfrm>
              <a:off x="0" y="0"/>
              <a:ext cx="12192000" cy="6858000"/>
            </a:xfrm>
            <a:prstGeom prst="rect">
              <a:avLst/>
            </a:prstGeom>
            <a:blipFill rotWithShape="1">
              <a:blip r:embed="rId20">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be562dbf5c_0_517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be562dbf5c_0_517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be562dbf5c_0_517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be562dbf5c_0_517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be562dbf5c_0_517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be562dbf5c_0_5178"/>
            <p:cNvSpPr/>
            <p:nvPr/>
          </p:nvSpPr>
          <p:spPr>
            <a:xfrm rot="-589939">
              <a:off x="8490949" y="1797513"/>
              <a:ext cx="3299413" cy="440920"/>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be562dbf5c_0_5178"/>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248" name="Google Shape;248;gbe562dbf5c_0_5178"/>
            <p:cNvSpPr/>
            <p:nvPr/>
          </p:nvSpPr>
          <p:spPr>
            <a:xfrm>
              <a:off x="0" y="1587"/>
              <a:ext cx="12192011"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49" name="Google Shape;249;gbe562dbf5c_0_5178"/>
          <p:cNvSpPr txBox="1">
            <a:spLocks noGrp="1"/>
          </p:cNvSpPr>
          <p:nvPr>
            <p:ph type="title"/>
          </p:nvPr>
        </p:nvSpPr>
        <p:spPr>
          <a:xfrm>
            <a:off x="1154954" y="973668"/>
            <a:ext cx="8761500" cy="707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0" name="Google Shape;250;gbe562dbf5c_0_5178"/>
          <p:cNvSpPr txBox="1">
            <a:spLocks noGrp="1"/>
          </p:cNvSpPr>
          <p:nvPr>
            <p:ph type="body" idx="1"/>
          </p:nvPr>
        </p:nvSpPr>
        <p:spPr>
          <a:xfrm>
            <a:off x="1154954" y="2603500"/>
            <a:ext cx="8761500" cy="3416400"/>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51" name="Google Shape;251;gbe562dbf5c_0_5178"/>
          <p:cNvSpPr txBox="1">
            <a:spLocks noGrp="1"/>
          </p:cNvSpPr>
          <p:nvPr>
            <p:ph type="dt" idx="10"/>
          </p:nvPr>
        </p:nvSpPr>
        <p:spPr>
          <a:xfrm>
            <a:off x="10653104" y="6391838"/>
            <a:ext cx="990600" cy="3048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2" name="Google Shape;252;gbe562dbf5c_0_5178"/>
          <p:cNvSpPr txBox="1">
            <a:spLocks noGrp="1"/>
          </p:cNvSpPr>
          <p:nvPr>
            <p:ph type="ftr" idx="11"/>
          </p:nvPr>
        </p:nvSpPr>
        <p:spPr>
          <a:xfrm>
            <a:off x="561110" y="6391838"/>
            <a:ext cx="3859800" cy="304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3" name="Google Shape;253;gbe562dbf5c_0_517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gbe562dbf5c_0_517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my.rotary.org/en/learning-reference/about-rotary/strategic-plan"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rotary7070.org/event/world-understanding-and-peace-day-conference"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www.wasrag.or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49.jpg"/><Relationship Id="rId3" Type="http://schemas.openxmlformats.org/officeDocument/2006/relationships/image" Target="../media/image34.png"/><Relationship Id="rId21" Type="http://schemas.openxmlformats.org/officeDocument/2006/relationships/image" Target="../media/image52.jpg"/><Relationship Id="rId7" Type="http://schemas.openxmlformats.org/officeDocument/2006/relationships/image" Target="../media/image38.png"/><Relationship Id="rId12" Type="http://schemas.openxmlformats.org/officeDocument/2006/relationships/image" Target="../media/image43.jpg"/><Relationship Id="rId17" Type="http://schemas.openxmlformats.org/officeDocument/2006/relationships/image" Target="../media/image48.jpg"/><Relationship Id="rId2" Type="http://schemas.openxmlformats.org/officeDocument/2006/relationships/notesSlide" Target="../notesSlides/notesSlide47.xml"/><Relationship Id="rId16" Type="http://schemas.openxmlformats.org/officeDocument/2006/relationships/image" Target="../media/image47.jpg"/><Relationship Id="rId20" Type="http://schemas.openxmlformats.org/officeDocument/2006/relationships/image" Target="../media/image51.jpg"/><Relationship Id="rId1" Type="http://schemas.openxmlformats.org/officeDocument/2006/relationships/slideLayout" Target="../slideLayouts/slideLayout18.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jpg"/><Relationship Id="rId15" Type="http://schemas.openxmlformats.org/officeDocument/2006/relationships/image" Target="../media/image46.jpg"/><Relationship Id="rId23" Type="http://schemas.openxmlformats.org/officeDocument/2006/relationships/image" Target="../media/image54.jpg"/><Relationship Id="rId10" Type="http://schemas.openxmlformats.org/officeDocument/2006/relationships/image" Target="../media/image41.jpg"/><Relationship Id="rId19" Type="http://schemas.openxmlformats.org/officeDocument/2006/relationships/image" Target="../media/image50.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g"/><Relationship Id="rId22"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honouringindigenouspeoples.com" TargetMode="External"/><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
          <p:cNvPicPr preferRelativeResize="0"/>
          <p:nvPr/>
        </p:nvPicPr>
        <p:blipFill rotWithShape="1">
          <a:blip r:embed="rId3">
            <a:alphaModFix/>
          </a:blip>
          <a:srcRect t="68238" r="69933"/>
          <a:stretch/>
        </p:blipFill>
        <p:spPr>
          <a:xfrm>
            <a:off x="0" y="1"/>
            <a:ext cx="12192000" cy="6894921"/>
          </a:xfrm>
          <a:prstGeom prst="rect">
            <a:avLst/>
          </a:prstGeom>
          <a:noFill/>
          <a:ln>
            <a:noFill/>
          </a:ln>
        </p:spPr>
      </p:pic>
      <p:sp>
        <p:nvSpPr>
          <p:cNvPr id="480" name="Google Shape;480;p1"/>
          <p:cNvSpPr/>
          <p:nvPr/>
        </p:nvSpPr>
        <p:spPr>
          <a:xfrm>
            <a:off x="-33969" y="0"/>
            <a:ext cx="12225900" cy="6903300"/>
          </a:xfrm>
          <a:prstGeom prst="rect">
            <a:avLst/>
          </a:prstGeom>
          <a:solidFill>
            <a:srgbClr val="005DAA">
              <a:alpha val="55686"/>
            </a:srgbClr>
          </a:solid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200" b="0" i="0" u="none" strike="noStrike" cap="none" dirty="0">
                <a:solidFill>
                  <a:schemeClr val="lt1"/>
                </a:solidFill>
                <a:latin typeface="+mn-lt"/>
                <a:ea typeface="Century Gothic"/>
                <a:cs typeface="Century Gothic"/>
                <a:sym typeface="Century Gothic"/>
              </a:rPr>
              <a:t>Presentation by</a:t>
            </a:r>
            <a:endParaRPr sz="4400" b="0" i="0" u="none" strike="noStrike" cap="none" dirty="0">
              <a:solidFill>
                <a:schemeClr val="lt1"/>
              </a:solidFill>
              <a:latin typeface="+mn-lt"/>
              <a:ea typeface="Century Gothic"/>
              <a:cs typeface="Century Gothic"/>
              <a:sym typeface="Century Gothic"/>
            </a:endParaRPr>
          </a:p>
          <a:p>
            <a:pPr marL="0" marR="0" lvl="0" indent="0" algn="ctr" rtl="0">
              <a:spcBef>
                <a:spcPts val="0"/>
              </a:spcBef>
              <a:spcAft>
                <a:spcPts val="0"/>
              </a:spcAft>
              <a:buNone/>
            </a:pPr>
            <a:r>
              <a:rPr lang="en-US" sz="5333" b="1" i="0" u="none" strike="noStrike" cap="none" dirty="0">
                <a:solidFill>
                  <a:schemeClr val="lt1"/>
                </a:solidFill>
                <a:latin typeface="+mn-lt"/>
                <a:ea typeface="Century Gothic"/>
                <a:cs typeface="Century Gothic"/>
                <a:sym typeface="Century Gothic"/>
              </a:rPr>
              <a:t>Area of Focus</a:t>
            </a:r>
            <a:endParaRPr dirty="0">
              <a:latin typeface="+mn-lt"/>
            </a:endParaRPr>
          </a:p>
          <a:p>
            <a:pPr marL="0" marR="0" lvl="0" indent="0" algn="ctr" rtl="0">
              <a:spcBef>
                <a:spcPts val="0"/>
              </a:spcBef>
              <a:spcAft>
                <a:spcPts val="0"/>
              </a:spcAft>
              <a:buNone/>
            </a:pPr>
            <a:r>
              <a:rPr lang="en-US" sz="2400" b="1" i="0" u="none" strike="noStrike" cap="none" dirty="0">
                <a:solidFill>
                  <a:schemeClr val="lt1"/>
                </a:solidFill>
                <a:latin typeface="+mn-lt"/>
                <a:ea typeface="Century Gothic"/>
                <a:cs typeface="Century Gothic"/>
                <a:sym typeface="Century Gothic"/>
              </a:rPr>
              <a:t>District 7070</a:t>
            </a:r>
            <a:endParaRPr dirty="0">
              <a:latin typeface="+mn-lt"/>
            </a:endParaRPr>
          </a:p>
          <a:p>
            <a:pPr marL="0" marR="0" lvl="0" indent="0" algn="ctr" rtl="0">
              <a:spcBef>
                <a:spcPts val="0"/>
              </a:spcBef>
              <a:spcAft>
                <a:spcPts val="0"/>
              </a:spcAft>
              <a:buNone/>
            </a:pPr>
            <a:endParaRPr sz="3200" b="0" i="0" u="none" strike="noStrike" cap="none" dirty="0">
              <a:solidFill>
                <a:schemeClr val="lt1"/>
              </a:solidFill>
              <a:latin typeface="+mn-lt"/>
              <a:ea typeface="Century Gothic"/>
              <a:cs typeface="Century Gothic"/>
              <a:sym typeface="Century Gothic"/>
            </a:endParaRPr>
          </a:p>
          <a:p>
            <a:pPr marL="0" marR="0" lvl="0" indent="0" algn="ctr" rtl="0">
              <a:spcBef>
                <a:spcPts val="0"/>
              </a:spcBef>
              <a:spcAft>
                <a:spcPts val="0"/>
              </a:spcAft>
              <a:buNone/>
            </a:pPr>
            <a:r>
              <a:rPr lang="en-US" sz="2400" b="0" i="0" u="none" strike="noStrike" cap="none" dirty="0">
                <a:solidFill>
                  <a:schemeClr val="lt1"/>
                </a:solidFill>
                <a:latin typeface="+mn-lt"/>
                <a:ea typeface="Century Gothic"/>
                <a:cs typeface="Century Gothic"/>
                <a:sym typeface="Century Gothic"/>
              </a:rPr>
              <a:t>At the PETS Training Session</a:t>
            </a:r>
            <a:endParaRPr sz="3200" b="0" i="0" u="none" strike="noStrike" cap="none" dirty="0">
              <a:solidFill>
                <a:schemeClr val="lt1"/>
              </a:solidFill>
              <a:latin typeface="+mn-lt"/>
              <a:ea typeface="Century Gothic"/>
              <a:cs typeface="Century Gothic"/>
              <a:sym typeface="Century Gothic"/>
            </a:endParaRPr>
          </a:p>
          <a:p>
            <a:pPr marL="0" marR="0" lvl="0" indent="0" algn="ctr" rtl="0">
              <a:spcBef>
                <a:spcPts val="0"/>
              </a:spcBef>
              <a:spcAft>
                <a:spcPts val="0"/>
              </a:spcAft>
              <a:buNone/>
            </a:pPr>
            <a:endParaRPr sz="3200" b="1" i="0" u="none" strike="noStrike" cap="none" dirty="0">
              <a:solidFill>
                <a:schemeClr val="lt1"/>
              </a:solidFill>
              <a:latin typeface="+mn-lt"/>
              <a:ea typeface="Century Gothic"/>
              <a:cs typeface="Century Gothic"/>
              <a:sym typeface="Century Gothic"/>
            </a:endParaRPr>
          </a:p>
          <a:p>
            <a:pPr marL="0" marR="0" lvl="0" indent="0" algn="ctr" rtl="0">
              <a:spcBef>
                <a:spcPts val="0"/>
              </a:spcBef>
              <a:spcAft>
                <a:spcPts val="0"/>
              </a:spcAft>
              <a:buNone/>
            </a:pPr>
            <a:endParaRPr sz="3200" b="1" i="1" u="none" strike="noStrike" cap="none" dirty="0">
              <a:solidFill>
                <a:schemeClr val="lt1"/>
              </a:solidFill>
              <a:latin typeface="+mn-lt"/>
              <a:ea typeface="Century Gothic"/>
              <a:cs typeface="Century Gothic"/>
              <a:sym typeface="Century Gothic"/>
            </a:endParaRPr>
          </a:p>
          <a:p>
            <a:pPr marL="0" marR="0" lvl="0" indent="0" algn="ctr" rtl="0">
              <a:spcBef>
                <a:spcPts val="0"/>
              </a:spcBef>
              <a:spcAft>
                <a:spcPts val="0"/>
              </a:spcAft>
              <a:buNone/>
            </a:pPr>
            <a:r>
              <a:rPr lang="en-US" sz="2667" b="0" i="0" u="none" strike="noStrike" cap="none" dirty="0">
                <a:solidFill>
                  <a:schemeClr val="lt1"/>
                </a:solidFill>
                <a:latin typeface="+mn-lt"/>
                <a:ea typeface="Century Gothic"/>
                <a:cs typeface="Century Gothic"/>
                <a:sym typeface="Century Gothic"/>
              </a:rPr>
              <a:t>February 4, 2023</a:t>
            </a:r>
            <a:endParaRPr sz="3200" b="0" i="0" u="none" strike="noStrike" cap="none" dirty="0">
              <a:solidFill>
                <a:schemeClr val="lt1"/>
              </a:solidFill>
              <a:latin typeface="+mn-lt"/>
              <a:ea typeface="Century Gothic"/>
              <a:cs typeface="Century Gothic"/>
              <a:sym typeface="Century Gothic"/>
            </a:endParaRPr>
          </a:p>
        </p:txBody>
      </p:sp>
      <p:sp>
        <p:nvSpPr>
          <p:cNvPr id="481" name="Google Shape;481;p1"/>
          <p:cNvSpPr txBox="1"/>
          <p:nvPr/>
        </p:nvSpPr>
        <p:spPr>
          <a:xfrm>
            <a:off x="1" y="6039294"/>
            <a:ext cx="12191999" cy="445484"/>
          </a:xfrm>
          <a:prstGeom prst="rect">
            <a:avLst/>
          </a:prstGeom>
          <a:solidFill>
            <a:srgbClr val="00B4E8">
              <a:alpha val="80000"/>
            </a:srgbClr>
          </a:solidFill>
          <a:ln>
            <a:noFill/>
          </a:ln>
        </p:spPr>
        <p:txBody>
          <a:bodyPr spcFirstLastPara="1" wrap="square" lIns="457200" tIns="457200" rIns="457200" bIns="457200" anchor="t" anchorCtr="0">
            <a:noAutofit/>
          </a:bodyPr>
          <a:lstStyle/>
          <a:p>
            <a:pPr marL="0" marR="0" lvl="0" indent="0" algn="l" rtl="0">
              <a:spcBef>
                <a:spcPts val="0"/>
              </a:spcBef>
              <a:spcAft>
                <a:spcPts val="0"/>
              </a:spcAft>
              <a:buNone/>
            </a:pPr>
            <a:endParaRPr sz="2133">
              <a:solidFill>
                <a:schemeClr val="lt1"/>
              </a:solidFill>
              <a:latin typeface="Arial"/>
              <a:ea typeface="Arial"/>
              <a:cs typeface="Arial"/>
              <a:sym typeface="Arial"/>
            </a:endParaRPr>
          </a:p>
        </p:txBody>
      </p:sp>
      <p:sp>
        <p:nvSpPr>
          <p:cNvPr id="482" name="Google Shape;482;p1"/>
          <p:cNvSpPr txBox="1"/>
          <p:nvPr/>
        </p:nvSpPr>
        <p:spPr>
          <a:xfrm>
            <a:off x="6446238" y="9301592"/>
            <a:ext cx="5667295" cy="609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67">
              <a:solidFill>
                <a:schemeClr val="dk1"/>
              </a:solidFill>
              <a:latin typeface="Century Gothic"/>
              <a:ea typeface="Century Gothic"/>
              <a:cs typeface="Century Gothic"/>
              <a:sym typeface="Century Gothic"/>
            </a:endParaRPr>
          </a:p>
        </p:txBody>
      </p:sp>
      <p:pic>
        <p:nvPicPr>
          <p:cNvPr id="483" name="Google Shape;483;p1"/>
          <p:cNvPicPr preferRelativeResize="0"/>
          <p:nvPr/>
        </p:nvPicPr>
        <p:blipFill rotWithShape="1">
          <a:blip r:embed="rId4">
            <a:alphaModFix/>
          </a:blip>
          <a:srcRect t="16135"/>
          <a:stretch/>
        </p:blipFill>
        <p:spPr>
          <a:xfrm>
            <a:off x="9238225" y="285751"/>
            <a:ext cx="2630173" cy="10048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bfc77ed06a_0_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Best Practice</a:t>
            </a:r>
            <a:endParaRPr/>
          </a:p>
        </p:txBody>
      </p:sp>
      <p:sp>
        <p:nvSpPr>
          <p:cNvPr id="556" name="Google Shape;556;gbfc77ed06a_0_0"/>
          <p:cNvSpPr/>
          <p:nvPr/>
        </p:nvSpPr>
        <p:spPr>
          <a:xfrm>
            <a:off x="473575" y="948525"/>
            <a:ext cx="10188300" cy="5067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Look for Sustainability</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From inception we worked with Dignitas International in Malawi in the fight against AIDS.</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In partnership with the Ministry of Health they set up a program for testing, treating and education.</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Their most successful project was the Prevention of Mother-to-Child transmission at birth.</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The training of the local components has made this a successful project still continuing today.</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endParaRPr sz="3100" b="1" dirty="0">
              <a:solidFill>
                <a:srgbClr val="1155CC"/>
              </a:solidFill>
              <a:latin typeface="Calibri"/>
              <a:ea typeface="Calibri"/>
              <a:cs typeface="Calibri"/>
              <a:sym typeface="Calibri"/>
            </a:endParaRPr>
          </a:p>
        </p:txBody>
      </p:sp>
      <p:pic>
        <p:nvPicPr>
          <p:cNvPr id="557" name="Google Shape;557;gbfc77ed06a_0_0"/>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Economic &amp; Community Development</a:t>
            </a:r>
            <a:endParaRPr/>
          </a:p>
        </p:txBody>
      </p:sp>
      <p:sp>
        <p:nvSpPr>
          <p:cNvPr id="572" name="Google Shape;572;p9"/>
          <p:cNvSpPr/>
          <p:nvPr/>
        </p:nvSpPr>
        <p:spPr>
          <a:xfrm>
            <a:off x="1338475" y="2517928"/>
            <a:ext cx="4454400" cy="1491843"/>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mn-lt"/>
                <a:ea typeface="Calibri"/>
                <a:cs typeface="Calibri"/>
                <a:sym typeface="Calibri"/>
              </a:rPr>
              <a:t>Coordinator: </a:t>
            </a:r>
            <a:endParaRPr sz="1900" dirty="0">
              <a:latin typeface="+mn-lt"/>
              <a:ea typeface="Calibri"/>
              <a:cs typeface="Calibri"/>
              <a:sym typeface="Calibri"/>
            </a:endParaRPr>
          </a:p>
          <a:p>
            <a:pPr marL="0" marR="0" lvl="0" indent="0" algn="r" rtl="0">
              <a:lnSpc>
                <a:spcPct val="107000"/>
              </a:lnSpc>
              <a:spcBef>
                <a:spcPts val="0"/>
              </a:spcBef>
              <a:spcAft>
                <a:spcPts val="0"/>
              </a:spcAft>
              <a:buNone/>
            </a:pPr>
            <a:r>
              <a:rPr lang="en-US" sz="3300" b="1" dirty="0">
                <a:solidFill>
                  <a:srgbClr val="0070C0"/>
                </a:solidFill>
                <a:latin typeface="+mn-lt"/>
                <a:ea typeface="Calibri"/>
                <a:cs typeface="Calibri"/>
                <a:sym typeface="Calibri"/>
              </a:rPr>
              <a:t>Khalid Hasan</a:t>
            </a:r>
            <a:endParaRPr sz="2900" b="1" dirty="0">
              <a:solidFill>
                <a:srgbClr val="0070C0"/>
              </a:solidFill>
              <a:latin typeface="+mn-lt"/>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mn-lt"/>
                <a:ea typeface="Calibri"/>
                <a:cs typeface="Calibri"/>
                <a:sym typeface="Calibri"/>
              </a:rPr>
              <a:t>RC North York</a:t>
            </a:r>
            <a:r>
              <a:rPr lang="en-US" sz="1900" b="1" dirty="0">
                <a:solidFill>
                  <a:srgbClr val="0070C0"/>
                </a:solidFill>
                <a:latin typeface="+mn-lt"/>
                <a:ea typeface="Century Gothic"/>
                <a:cs typeface="Century Gothic"/>
                <a:sym typeface="Century Gothic"/>
              </a:rPr>
              <a:t> </a:t>
            </a:r>
            <a:endParaRPr sz="1500" b="1" dirty="0">
              <a:latin typeface="+mn-lt"/>
            </a:endParaRPr>
          </a:p>
        </p:txBody>
      </p:sp>
      <p:pic>
        <p:nvPicPr>
          <p:cNvPr id="573" name="Google Shape;573;p9" descr="Khalid Hasan"/>
          <p:cNvPicPr preferRelativeResize="0"/>
          <p:nvPr/>
        </p:nvPicPr>
        <p:blipFill rotWithShape="1">
          <a:blip r:embed="rId3">
            <a:alphaModFix/>
          </a:blip>
          <a:srcRect b="9884"/>
          <a:stretch/>
        </p:blipFill>
        <p:spPr>
          <a:xfrm>
            <a:off x="7258050" y="1458354"/>
            <a:ext cx="4198287" cy="3946534"/>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a:noFill/>
          </a:ln>
        </p:spPr>
      </p:pic>
      <p:sp>
        <p:nvSpPr>
          <p:cNvPr id="574" name="Google Shape;574;p9"/>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11</a:t>
            </a:fld>
            <a:endParaRPr sz="2400" b="0" i="0" u="none" strike="noStrike" cap="none">
              <a:solidFill>
                <a:srgbClr val="7F6BB1"/>
              </a:solidFill>
              <a:latin typeface="Arial Narrow"/>
              <a:ea typeface="Arial Narrow"/>
              <a:cs typeface="Arial Narrow"/>
              <a:sym typeface="Arial Narrow"/>
            </a:endParaRPr>
          </a:p>
        </p:txBody>
      </p:sp>
      <p:pic>
        <p:nvPicPr>
          <p:cNvPr id="575" name="Google Shape;575;p9"/>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bf829aeed1_0_1"/>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Did we know?</a:t>
            </a:r>
            <a:endParaRPr/>
          </a:p>
        </p:txBody>
      </p:sp>
      <p:sp>
        <p:nvSpPr>
          <p:cNvPr id="582" name="Google Shape;582;gbf829aeed1_0_1"/>
          <p:cNvSpPr/>
          <p:nvPr/>
        </p:nvSpPr>
        <p:spPr>
          <a:xfrm>
            <a:off x="714200" y="1410125"/>
            <a:ext cx="7230392" cy="484703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Nearly 1 billion people will go bed hungry tonight</a:t>
            </a:r>
            <a:endParaRPr sz="2300" b="1" dirty="0">
              <a:solidFill>
                <a:srgbClr val="0070C0"/>
              </a:solidFill>
              <a:latin typeface="Calibri"/>
              <a:ea typeface="Calibri"/>
              <a:cs typeface="Calibri"/>
              <a:sym typeface="Calibri"/>
            </a:endParaRPr>
          </a:p>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1.3 billion people live on $1.25 a day – extreme poverty</a:t>
            </a:r>
            <a:endParaRPr sz="2300" b="1" dirty="0">
              <a:solidFill>
                <a:srgbClr val="0070C0"/>
              </a:solidFill>
              <a:latin typeface="Calibri"/>
              <a:ea typeface="Calibri"/>
              <a:cs typeface="Calibri"/>
              <a:sym typeface="Calibri"/>
            </a:endParaRPr>
          </a:p>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45 million children in Africa remain out of school</a:t>
            </a:r>
            <a:endParaRPr sz="2300" b="1" dirty="0">
              <a:solidFill>
                <a:srgbClr val="0070C0"/>
              </a:solidFill>
              <a:latin typeface="Calibri"/>
              <a:ea typeface="Calibri"/>
              <a:cs typeface="Calibri"/>
              <a:sym typeface="Calibri"/>
            </a:endParaRPr>
          </a:p>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I billion people still defecate in the open, absence of a toilet</a:t>
            </a:r>
            <a:endParaRPr sz="2300" b="1" dirty="0">
              <a:solidFill>
                <a:srgbClr val="0070C0"/>
              </a:solidFill>
              <a:latin typeface="Calibri"/>
              <a:ea typeface="Calibri"/>
              <a:cs typeface="Calibri"/>
              <a:sym typeface="Calibri"/>
            </a:endParaRPr>
          </a:p>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More than 775 million people over the age of 15 are illiterate (17% of world’s adult population)</a:t>
            </a:r>
            <a:endParaRPr sz="2300" b="1" dirty="0">
              <a:solidFill>
                <a:srgbClr val="0070C0"/>
              </a:solidFill>
              <a:latin typeface="Calibri"/>
              <a:ea typeface="Calibri"/>
              <a:cs typeface="Calibri"/>
              <a:sym typeface="Calibri"/>
            </a:endParaRPr>
          </a:p>
          <a:p>
            <a:pPr marL="457200" lvl="0" indent="-419100" algn="l" rtl="0">
              <a:lnSpc>
                <a:spcPct val="115000"/>
              </a:lnSpc>
              <a:spcBef>
                <a:spcPts val="0"/>
              </a:spcBef>
              <a:spcAft>
                <a:spcPts val="0"/>
              </a:spcAft>
              <a:buClr>
                <a:srgbClr val="0070C0"/>
              </a:buClr>
              <a:buSzPts val="3000"/>
              <a:buChar char="•"/>
            </a:pPr>
            <a:r>
              <a:rPr lang="en-US" sz="2300" b="1" dirty="0">
                <a:solidFill>
                  <a:srgbClr val="0070C0"/>
                </a:solidFill>
                <a:latin typeface="Calibri"/>
                <a:ea typeface="Calibri"/>
                <a:cs typeface="Calibri"/>
                <a:sym typeface="Calibri"/>
              </a:rPr>
              <a:t>Today, over 70 million people are displaced as a result of conflict, violence, persecution, and human rights violations. Half of them are children.</a:t>
            </a:r>
            <a:endParaRPr sz="3000" b="1" dirty="0">
              <a:solidFill>
                <a:srgbClr val="0070C0"/>
              </a:solidFill>
              <a:latin typeface="Calibri"/>
              <a:ea typeface="Calibri"/>
              <a:cs typeface="Calibri"/>
              <a:sym typeface="Calibri"/>
            </a:endParaRPr>
          </a:p>
        </p:txBody>
      </p:sp>
      <p:sp>
        <p:nvSpPr>
          <p:cNvPr id="583" name="Google Shape;583;gbf829aeed1_0_1"/>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12</a:t>
            </a:fld>
            <a:endParaRPr sz="2400" b="0" i="0" u="none" strike="noStrike" cap="none">
              <a:solidFill>
                <a:srgbClr val="7F6BB1"/>
              </a:solidFill>
              <a:latin typeface="Arial Narrow"/>
              <a:ea typeface="Arial Narrow"/>
              <a:cs typeface="Arial Narrow"/>
              <a:sym typeface="Arial Narrow"/>
            </a:endParaRPr>
          </a:p>
        </p:txBody>
      </p:sp>
      <p:pic>
        <p:nvPicPr>
          <p:cNvPr id="584" name="Google Shape;584;gbf829aeed1_0_1"/>
          <p:cNvPicPr preferRelativeResize="0"/>
          <p:nvPr/>
        </p:nvPicPr>
        <p:blipFill>
          <a:blip r:embed="rId3">
            <a:alphaModFix/>
          </a:blip>
          <a:stretch>
            <a:fillRect/>
          </a:stretch>
        </p:blipFill>
        <p:spPr>
          <a:xfrm>
            <a:off x="8167399" y="2252605"/>
            <a:ext cx="3829050" cy="2559313"/>
          </a:xfrm>
          <a:prstGeom prst="rect">
            <a:avLst/>
          </a:prstGeom>
          <a:noFill/>
          <a:ln>
            <a:noFill/>
          </a:ln>
        </p:spPr>
      </p:pic>
      <p:pic>
        <p:nvPicPr>
          <p:cNvPr id="585" name="Google Shape;585;gbf829aeed1_0_1"/>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be562dbf5c_0_376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Economic &amp; Community Development</a:t>
            </a:r>
            <a:endParaRPr dirty="0"/>
          </a:p>
        </p:txBody>
      </p:sp>
      <p:sp>
        <p:nvSpPr>
          <p:cNvPr id="592" name="Google Shape;592;gbe562dbf5c_0_3764"/>
          <p:cNvSpPr/>
          <p:nvPr/>
        </p:nvSpPr>
        <p:spPr>
          <a:xfrm>
            <a:off x="390672" y="867152"/>
            <a:ext cx="8548553" cy="5673506"/>
          </a:xfrm>
          <a:prstGeom prst="rect">
            <a:avLst/>
          </a:prstGeom>
          <a:noFill/>
          <a:ln w="9525" cap="flat" cmpd="sng">
            <a:solidFill>
              <a:srgbClr val="CC0000"/>
            </a:solidFill>
            <a:prstDash val="solid"/>
            <a:round/>
            <a:headEnd type="none" w="sm" len="sm"/>
            <a:tailEnd type="none" w="sm" len="sm"/>
          </a:ln>
        </p:spPr>
        <p:txBody>
          <a:bodyPr spcFirstLastPara="1" wrap="square" lIns="91425" tIns="45700" rIns="91425" bIns="45700" anchor="t" anchorCtr="0">
            <a:noAutofit/>
          </a:bodyPr>
          <a:lstStyle/>
          <a:p>
            <a:pPr marL="285750" marR="0" lvl="0" indent="-158750" algn="l" rtl="0">
              <a:lnSpc>
                <a:spcPct val="107000"/>
              </a:lnSpc>
              <a:spcBef>
                <a:spcPts val="0"/>
              </a:spcBef>
              <a:spcAft>
                <a:spcPts val="0"/>
              </a:spcAft>
              <a:buClr>
                <a:schemeClr val="dk1"/>
              </a:buClr>
              <a:buSzPts val="2000"/>
              <a:buFont typeface="Arial"/>
              <a:buNone/>
            </a:pPr>
            <a:endParaRPr b="1" dirty="0">
              <a:solidFill>
                <a:srgbClr val="0070C0"/>
              </a:solidFill>
              <a:latin typeface="Calibri"/>
              <a:ea typeface="Calibri"/>
              <a:cs typeface="Calibri"/>
              <a:sym typeface="Calibri"/>
            </a:endParaRPr>
          </a:p>
          <a:p>
            <a:pPr marL="285750" marR="0" lvl="0" indent="-323850" algn="l" rtl="0">
              <a:lnSpc>
                <a:spcPct val="107000"/>
              </a:lnSpc>
              <a:spcBef>
                <a:spcPts val="0"/>
              </a:spcBef>
              <a:spcAft>
                <a:spcPts val="0"/>
              </a:spcAft>
              <a:buClr>
                <a:srgbClr val="C00000"/>
              </a:buClr>
              <a:buSzPts val="2600"/>
              <a:buFont typeface="Arial"/>
              <a:buChar char="•"/>
            </a:pPr>
            <a:r>
              <a:rPr lang="en-US" sz="2600" b="1" dirty="0">
                <a:solidFill>
                  <a:srgbClr val="C00000"/>
                </a:solidFill>
                <a:latin typeface="+mn-lt"/>
                <a:ea typeface="Calibri"/>
                <a:cs typeface="Calibri"/>
                <a:sym typeface="Calibri"/>
              </a:rPr>
              <a:t>Eliminate Poverty and Empowerment: Ultimate Mantra!</a:t>
            </a:r>
            <a:endParaRPr sz="2000" dirty="0">
              <a:solidFill>
                <a:srgbClr val="C00000"/>
              </a:solidFill>
              <a:latin typeface="+mn-lt"/>
            </a:endParaRPr>
          </a:p>
          <a:p>
            <a:pPr marL="285750" marR="0" lvl="0" indent="-158750" algn="l" rtl="0">
              <a:lnSpc>
                <a:spcPct val="107000"/>
              </a:lnSpc>
              <a:spcBef>
                <a:spcPts val="0"/>
              </a:spcBef>
              <a:spcAft>
                <a:spcPts val="0"/>
              </a:spcAft>
              <a:buClr>
                <a:schemeClr val="dk1"/>
              </a:buClr>
              <a:buSzPts val="2000"/>
              <a:buFont typeface="Arial"/>
              <a:buNone/>
            </a:pPr>
            <a:endParaRPr dirty="0">
              <a:solidFill>
                <a:srgbClr val="0070C0"/>
              </a:solidFill>
              <a:latin typeface="+mn-lt"/>
              <a:ea typeface="Calibri"/>
              <a:cs typeface="Calibri"/>
              <a:sym typeface="Calibri"/>
            </a:endParaRPr>
          </a:p>
          <a:p>
            <a:pPr marL="742950" marR="0" lvl="1" indent="-317500" algn="l" rtl="0">
              <a:lnSpc>
                <a:spcPct val="107000"/>
              </a:lnSpc>
              <a:spcBef>
                <a:spcPts val="0"/>
              </a:spcBef>
              <a:spcAft>
                <a:spcPts val="0"/>
              </a:spcAft>
              <a:buClr>
                <a:srgbClr val="0070C0"/>
              </a:buClr>
              <a:buSzPts val="2300"/>
              <a:buChar char="•"/>
            </a:pPr>
            <a:r>
              <a:rPr lang="en-US" sz="2300" b="1" i="0" u="none" strike="noStrike" cap="none" dirty="0">
                <a:solidFill>
                  <a:srgbClr val="0070C0"/>
                </a:solidFill>
                <a:latin typeface="+mn-lt"/>
                <a:ea typeface="Calibri"/>
                <a:cs typeface="Calibri"/>
                <a:sym typeface="Calibri"/>
              </a:rPr>
              <a:t>Unemployment, underemployment, lack of economic opportunity, and the absence of social safety nets lie at the core of poverty. </a:t>
            </a:r>
            <a:endParaRPr sz="1900" b="1" dirty="0">
              <a:latin typeface="+mn-lt"/>
            </a:endParaRPr>
          </a:p>
          <a:p>
            <a:pPr marL="285750" marR="0" lvl="0" indent="-171450" algn="l" rtl="0">
              <a:lnSpc>
                <a:spcPct val="107000"/>
              </a:lnSpc>
              <a:spcBef>
                <a:spcPts val="0"/>
              </a:spcBef>
              <a:spcAft>
                <a:spcPts val="0"/>
              </a:spcAft>
              <a:buClr>
                <a:schemeClr val="dk1"/>
              </a:buClr>
              <a:buSzPts val="1800"/>
              <a:buFont typeface="Arial"/>
              <a:buNone/>
            </a:pPr>
            <a:endParaRPr sz="1600" b="1" dirty="0">
              <a:solidFill>
                <a:srgbClr val="0070C0"/>
              </a:solidFill>
              <a:latin typeface="+mn-lt"/>
              <a:ea typeface="Calibri"/>
              <a:cs typeface="Calibri"/>
              <a:sym typeface="Calibri"/>
            </a:endParaRPr>
          </a:p>
          <a:p>
            <a:pPr marL="742950" marR="0" lvl="1" indent="-317500" algn="l" rtl="0">
              <a:lnSpc>
                <a:spcPct val="107000"/>
              </a:lnSpc>
              <a:spcBef>
                <a:spcPts val="0"/>
              </a:spcBef>
              <a:spcAft>
                <a:spcPts val="0"/>
              </a:spcAft>
              <a:buClr>
                <a:srgbClr val="0070C0"/>
              </a:buClr>
              <a:buSzPts val="2300"/>
              <a:buChar char="•"/>
            </a:pPr>
            <a:r>
              <a:rPr lang="en-US" sz="2300" b="1" i="0" u="none" strike="noStrike" cap="none" dirty="0">
                <a:solidFill>
                  <a:srgbClr val="0070C0"/>
                </a:solidFill>
                <a:latin typeface="+mn-lt"/>
                <a:ea typeface="Calibri"/>
                <a:cs typeface="Calibri"/>
                <a:sym typeface="Calibri"/>
              </a:rPr>
              <a:t>Creating productive employment opportunities is essential for reducing poverty and achieving sustainable economic and social development</a:t>
            </a:r>
            <a:endParaRPr sz="1900" b="1" dirty="0">
              <a:latin typeface="+mn-lt"/>
            </a:endParaRPr>
          </a:p>
          <a:p>
            <a:pPr marL="571500" marR="0" lvl="1" indent="0" algn="l" rtl="0">
              <a:lnSpc>
                <a:spcPct val="107000"/>
              </a:lnSpc>
              <a:spcBef>
                <a:spcPts val="0"/>
              </a:spcBef>
              <a:spcAft>
                <a:spcPts val="0"/>
              </a:spcAft>
              <a:buClr>
                <a:schemeClr val="dk1"/>
              </a:buClr>
              <a:buSzPts val="1800"/>
              <a:buFont typeface="Arial"/>
              <a:buNone/>
            </a:pPr>
            <a:endParaRPr sz="1600" b="1" i="0" u="none" strike="noStrike" cap="none" dirty="0">
              <a:solidFill>
                <a:srgbClr val="0070C0"/>
              </a:solidFill>
              <a:latin typeface="+mn-lt"/>
              <a:ea typeface="Calibri"/>
              <a:cs typeface="Calibri"/>
              <a:sym typeface="Calibri"/>
            </a:endParaRPr>
          </a:p>
          <a:p>
            <a:pPr marL="742950" marR="0" lvl="1" indent="-317500" algn="l" rtl="0">
              <a:lnSpc>
                <a:spcPct val="107000"/>
              </a:lnSpc>
              <a:spcBef>
                <a:spcPts val="0"/>
              </a:spcBef>
              <a:spcAft>
                <a:spcPts val="0"/>
              </a:spcAft>
              <a:buClr>
                <a:srgbClr val="0070C0"/>
              </a:buClr>
              <a:buSzPts val="2300"/>
              <a:buChar char="•"/>
            </a:pPr>
            <a:r>
              <a:rPr lang="en-US" sz="2300" b="1" i="0" u="none" strike="noStrike" cap="none" dirty="0">
                <a:solidFill>
                  <a:srgbClr val="0070C0"/>
                </a:solidFill>
                <a:latin typeface="+mn-lt"/>
                <a:ea typeface="Calibri"/>
                <a:cs typeface="Calibri"/>
                <a:sym typeface="Calibri"/>
              </a:rPr>
              <a:t>Providing income security and empowerment especially for women, people with disabilities, youth, and the extremely poor</a:t>
            </a:r>
            <a:r>
              <a:rPr lang="en-US" sz="2300" b="1" dirty="0">
                <a:solidFill>
                  <a:srgbClr val="0070C0"/>
                </a:solidFill>
                <a:latin typeface="+mn-lt"/>
                <a:ea typeface="Calibri"/>
                <a:cs typeface="Calibri"/>
                <a:sym typeface="Calibri"/>
              </a:rPr>
              <a:t> (focusing Diversity, Inclusion and Equity - DEI)</a:t>
            </a:r>
            <a:endParaRPr sz="2300" b="1" i="0" u="none" strike="noStrike" cap="none" dirty="0">
              <a:solidFill>
                <a:srgbClr val="0070C0"/>
              </a:solidFill>
              <a:latin typeface="+mn-lt"/>
              <a:ea typeface="Calibri"/>
              <a:cs typeface="Calibri"/>
              <a:sym typeface="Calibri"/>
            </a:endParaRPr>
          </a:p>
        </p:txBody>
      </p:sp>
      <p:sp>
        <p:nvSpPr>
          <p:cNvPr id="593" name="Google Shape;593;gbe562dbf5c_0_376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13</a:t>
            </a:fld>
            <a:endParaRPr sz="2400" b="0" i="0" u="none" strike="noStrike" cap="none">
              <a:solidFill>
                <a:srgbClr val="7F6BB1"/>
              </a:solidFill>
              <a:latin typeface="Arial Narrow"/>
              <a:ea typeface="Arial Narrow"/>
              <a:cs typeface="Arial Narrow"/>
              <a:sym typeface="Arial Narrow"/>
            </a:endParaRPr>
          </a:p>
        </p:txBody>
      </p:sp>
      <p:pic>
        <p:nvPicPr>
          <p:cNvPr id="594" name="Google Shape;594;gbe562dbf5c_0_3764"/>
          <p:cNvPicPr preferRelativeResize="0"/>
          <p:nvPr/>
        </p:nvPicPr>
        <p:blipFill>
          <a:blip r:embed="rId3">
            <a:alphaModFix/>
          </a:blip>
          <a:stretch>
            <a:fillRect/>
          </a:stretch>
        </p:blipFill>
        <p:spPr>
          <a:xfrm>
            <a:off x="8939225" y="2497050"/>
            <a:ext cx="2769850" cy="2493600"/>
          </a:xfrm>
          <a:prstGeom prst="rect">
            <a:avLst/>
          </a:prstGeom>
          <a:noFill/>
          <a:ln>
            <a:noFill/>
          </a:ln>
        </p:spPr>
      </p:pic>
      <p:pic>
        <p:nvPicPr>
          <p:cNvPr id="595" name="Google Shape;595;gbe562dbf5c_0_3764"/>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be562dbf5c_0_3772"/>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Elements of Economic &amp; Community Development</a:t>
            </a:r>
            <a:endParaRPr/>
          </a:p>
        </p:txBody>
      </p:sp>
      <p:sp>
        <p:nvSpPr>
          <p:cNvPr id="602" name="Google Shape;602;gbe562dbf5c_0_3772"/>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14</a:t>
            </a:fld>
            <a:endParaRPr sz="2400" b="0" i="0" u="none" strike="noStrike" cap="none">
              <a:solidFill>
                <a:srgbClr val="7F6BB1"/>
              </a:solidFill>
              <a:latin typeface="Arial Narrow"/>
              <a:ea typeface="Arial Narrow"/>
              <a:cs typeface="Arial Narrow"/>
              <a:sym typeface="Arial Narrow"/>
            </a:endParaRPr>
          </a:p>
        </p:txBody>
      </p:sp>
      <p:grpSp>
        <p:nvGrpSpPr>
          <p:cNvPr id="603" name="Google Shape;603;gbe562dbf5c_0_3772"/>
          <p:cNvGrpSpPr/>
          <p:nvPr/>
        </p:nvGrpSpPr>
        <p:grpSpPr>
          <a:xfrm>
            <a:off x="1037211" y="1163769"/>
            <a:ext cx="10610867" cy="5322722"/>
            <a:chOff x="1037197" y="1163769"/>
            <a:chExt cx="10357118" cy="5322722"/>
          </a:xfrm>
        </p:grpSpPr>
        <p:pic>
          <p:nvPicPr>
            <p:cNvPr id="604" name="Google Shape;604;gbe562dbf5c_0_3772"/>
            <p:cNvPicPr preferRelativeResize="0"/>
            <p:nvPr/>
          </p:nvPicPr>
          <p:blipFill rotWithShape="1">
            <a:blip r:embed="rId3">
              <a:alphaModFix/>
            </a:blip>
            <a:srcRect l="9264"/>
            <a:stretch/>
          </p:blipFill>
          <p:spPr>
            <a:xfrm>
              <a:off x="1037197" y="1163769"/>
              <a:ext cx="2901497" cy="1537531"/>
            </a:xfrm>
            <a:prstGeom prst="rect">
              <a:avLst/>
            </a:prstGeom>
            <a:noFill/>
            <a:ln>
              <a:noFill/>
            </a:ln>
          </p:spPr>
        </p:pic>
        <p:pic>
          <p:nvPicPr>
            <p:cNvPr id="605" name="Google Shape;605;gbe562dbf5c_0_3772" descr="C:\Users\Matthew\Desktop\Class Introduction Day2.jpg"/>
            <p:cNvPicPr preferRelativeResize="0"/>
            <p:nvPr/>
          </p:nvPicPr>
          <p:blipFill rotWithShape="1">
            <a:blip r:embed="rId4">
              <a:alphaModFix/>
            </a:blip>
            <a:srcRect l="31036" t="31348" r="32756" b="31348"/>
            <a:stretch/>
          </p:blipFill>
          <p:spPr>
            <a:xfrm>
              <a:off x="4953100" y="1163769"/>
              <a:ext cx="2580427" cy="1633185"/>
            </a:xfrm>
            <a:prstGeom prst="rect">
              <a:avLst/>
            </a:prstGeom>
            <a:noFill/>
            <a:ln>
              <a:noFill/>
            </a:ln>
          </p:spPr>
        </p:pic>
        <p:pic>
          <p:nvPicPr>
            <p:cNvPr id="606" name="Google Shape;606;gbe562dbf5c_0_3772" descr="C:\Users\Nathan\Documents\December 2016\Heather\Honduras 2010-2.JPG"/>
            <p:cNvPicPr preferRelativeResize="0"/>
            <p:nvPr/>
          </p:nvPicPr>
          <p:blipFill rotWithShape="1">
            <a:blip r:embed="rId5">
              <a:alphaModFix/>
            </a:blip>
            <a:srcRect/>
            <a:stretch/>
          </p:blipFill>
          <p:spPr>
            <a:xfrm>
              <a:off x="8579415" y="1180340"/>
              <a:ext cx="2575389" cy="1599664"/>
            </a:xfrm>
            <a:prstGeom prst="rect">
              <a:avLst/>
            </a:prstGeom>
            <a:noFill/>
            <a:ln>
              <a:noFill/>
            </a:ln>
          </p:spPr>
        </p:pic>
        <p:sp>
          <p:nvSpPr>
            <p:cNvPr id="607" name="Google Shape;607;gbe562dbf5c_0_3772"/>
            <p:cNvSpPr/>
            <p:nvPr/>
          </p:nvSpPr>
          <p:spPr>
            <a:xfrm>
              <a:off x="1219201" y="2796955"/>
              <a:ext cx="2398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accent1"/>
                  </a:solidFill>
                  <a:latin typeface="Arial"/>
                  <a:ea typeface="Arial"/>
                  <a:cs typeface="Arial"/>
                  <a:sym typeface="Arial"/>
                </a:rPr>
                <a:t>Needs Assessment</a:t>
              </a:r>
              <a:endParaRPr dirty="0"/>
            </a:p>
          </p:txBody>
        </p:sp>
        <p:sp>
          <p:nvSpPr>
            <p:cNvPr id="608" name="Google Shape;608;gbe562dbf5c_0_3772"/>
            <p:cNvSpPr/>
            <p:nvPr/>
          </p:nvSpPr>
          <p:spPr>
            <a:xfrm>
              <a:off x="4953101" y="2780007"/>
              <a:ext cx="22014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accent1"/>
                  </a:solidFill>
                  <a:latin typeface="Arial"/>
                  <a:ea typeface="Arial"/>
                  <a:cs typeface="Arial"/>
                  <a:sym typeface="Arial"/>
                </a:rPr>
                <a:t> </a:t>
              </a:r>
              <a:r>
                <a:rPr lang="en-US" sz="1800" b="1">
                  <a:solidFill>
                    <a:schemeClr val="accent1"/>
                  </a:solidFill>
                  <a:latin typeface="Arial"/>
                  <a:ea typeface="Arial"/>
                  <a:cs typeface="Arial"/>
                  <a:sym typeface="Arial"/>
                </a:rPr>
                <a:t>Education</a:t>
              </a:r>
              <a:endParaRPr sz="2400" b="1">
                <a:solidFill>
                  <a:schemeClr val="accent1"/>
                </a:solidFill>
                <a:latin typeface="Arial"/>
                <a:ea typeface="Arial"/>
                <a:cs typeface="Arial"/>
                <a:sym typeface="Arial"/>
              </a:endParaRPr>
            </a:p>
          </p:txBody>
        </p:sp>
        <p:sp>
          <p:nvSpPr>
            <p:cNvPr id="609" name="Google Shape;609;gbe562dbf5c_0_3772"/>
            <p:cNvSpPr/>
            <p:nvPr/>
          </p:nvSpPr>
          <p:spPr>
            <a:xfrm>
              <a:off x="8579415" y="2780006"/>
              <a:ext cx="2814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accent1"/>
                  </a:solidFill>
                  <a:latin typeface="Arial"/>
                  <a:ea typeface="Arial"/>
                  <a:cs typeface="Arial"/>
                  <a:sym typeface="Arial"/>
                </a:rPr>
                <a:t>Loan capital</a:t>
              </a:r>
              <a:endParaRPr/>
            </a:p>
          </p:txBody>
        </p:sp>
        <p:pic>
          <p:nvPicPr>
            <p:cNvPr id="610" name="Google Shape;610;gbe562dbf5c_0_3772"/>
            <p:cNvPicPr preferRelativeResize="0"/>
            <p:nvPr/>
          </p:nvPicPr>
          <p:blipFill rotWithShape="1">
            <a:blip r:embed="rId6">
              <a:alphaModFix/>
            </a:blip>
            <a:srcRect l="19174" t="18449" r="20888" b="25964"/>
            <a:stretch/>
          </p:blipFill>
          <p:spPr>
            <a:xfrm>
              <a:off x="1037197" y="4056967"/>
              <a:ext cx="2901495" cy="1833811"/>
            </a:xfrm>
            <a:prstGeom prst="rect">
              <a:avLst/>
            </a:prstGeom>
            <a:noFill/>
            <a:ln>
              <a:noFill/>
            </a:ln>
          </p:spPr>
        </p:pic>
        <p:pic>
          <p:nvPicPr>
            <p:cNvPr id="611" name="Google Shape;611;gbe562dbf5c_0_3772"/>
            <p:cNvPicPr preferRelativeResize="0"/>
            <p:nvPr/>
          </p:nvPicPr>
          <p:blipFill rotWithShape="1">
            <a:blip r:embed="rId7">
              <a:alphaModFix/>
            </a:blip>
            <a:srcRect l="23021" t="18857" r="17963" b="25630"/>
            <a:stretch/>
          </p:blipFill>
          <p:spPr>
            <a:xfrm>
              <a:off x="5086978" y="4056967"/>
              <a:ext cx="2446547" cy="1833813"/>
            </a:xfrm>
            <a:prstGeom prst="rect">
              <a:avLst/>
            </a:prstGeom>
            <a:noFill/>
            <a:ln>
              <a:noFill/>
            </a:ln>
          </p:spPr>
        </p:pic>
        <p:pic>
          <p:nvPicPr>
            <p:cNvPr id="612" name="Google Shape;612;gbe562dbf5c_0_3772"/>
            <p:cNvPicPr preferRelativeResize="0"/>
            <p:nvPr/>
          </p:nvPicPr>
          <p:blipFill rotWithShape="1">
            <a:blip r:embed="rId8">
              <a:alphaModFix/>
            </a:blip>
            <a:srcRect/>
            <a:stretch/>
          </p:blipFill>
          <p:spPr>
            <a:xfrm>
              <a:off x="8579415" y="4056967"/>
              <a:ext cx="2575387" cy="1833812"/>
            </a:xfrm>
            <a:prstGeom prst="rect">
              <a:avLst/>
            </a:prstGeom>
            <a:noFill/>
            <a:ln>
              <a:noFill/>
            </a:ln>
          </p:spPr>
        </p:pic>
        <p:sp>
          <p:nvSpPr>
            <p:cNvPr id="613" name="Google Shape;613;gbe562dbf5c_0_3772"/>
            <p:cNvSpPr/>
            <p:nvPr/>
          </p:nvSpPr>
          <p:spPr>
            <a:xfrm>
              <a:off x="1219203" y="5694233"/>
              <a:ext cx="22080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accent1"/>
                </a:solidFill>
                <a:latin typeface="Arial"/>
                <a:ea typeface="Arial"/>
                <a:cs typeface="Arial"/>
                <a:sym typeface="Arial"/>
              </a:endParaRPr>
            </a:p>
            <a:p>
              <a:pPr marL="0" marR="0" lvl="0" indent="0" algn="ctr" rtl="0">
                <a:spcBef>
                  <a:spcPts val="0"/>
                </a:spcBef>
                <a:spcAft>
                  <a:spcPts val="0"/>
                </a:spcAft>
                <a:buNone/>
              </a:pPr>
              <a:r>
                <a:rPr lang="en-US" sz="1800" b="1">
                  <a:solidFill>
                    <a:schemeClr val="accent1"/>
                  </a:solidFill>
                  <a:latin typeface="Arial"/>
                  <a:ea typeface="Arial"/>
                  <a:cs typeface="Arial"/>
                  <a:sym typeface="Arial"/>
                </a:rPr>
                <a:t>Mentoring</a:t>
              </a:r>
              <a:endParaRPr/>
            </a:p>
          </p:txBody>
        </p:sp>
        <p:sp>
          <p:nvSpPr>
            <p:cNvPr id="614" name="Google Shape;614;gbe562dbf5c_0_3772"/>
            <p:cNvSpPr/>
            <p:nvPr/>
          </p:nvSpPr>
          <p:spPr>
            <a:xfrm>
              <a:off x="5038730" y="5655491"/>
              <a:ext cx="24948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3155A4"/>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b="1">
                  <a:solidFill>
                    <a:schemeClr val="accent1"/>
                  </a:solidFill>
                  <a:latin typeface="Arial"/>
                  <a:ea typeface="Arial"/>
                  <a:cs typeface="Arial"/>
                  <a:sym typeface="Arial"/>
                </a:rPr>
                <a:t>  </a:t>
              </a:r>
              <a:r>
                <a:rPr lang="en-US" sz="1800" b="1">
                  <a:solidFill>
                    <a:schemeClr val="accent1"/>
                  </a:solidFill>
                  <a:latin typeface="Arial"/>
                  <a:ea typeface="Arial"/>
                  <a:cs typeface="Arial"/>
                  <a:sym typeface="Arial"/>
                </a:rPr>
                <a:t>Networking</a:t>
              </a:r>
              <a:endParaRPr sz="2400" b="1">
                <a:solidFill>
                  <a:schemeClr val="accent1"/>
                </a:solidFill>
                <a:latin typeface="Arial"/>
                <a:ea typeface="Arial"/>
                <a:cs typeface="Arial"/>
                <a:sym typeface="Arial"/>
              </a:endParaRPr>
            </a:p>
          </p:txBody>
        </p:sp>
        <p:sp>
          <p:nvSpPr>
            <p:cNvPr id="615" name="Google Shape;615;gbe562dbf5c_0_3772"/>
            <p:cNvSpPr/>
            <p:nvPr/>
          </p:nvSpPr>
          <p:spPr>
            <a:xfrm>
              <a:off x="8765695" y="5599910"/>
              <a:ext cx="25755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accent1"/>
                </a:solidFill>
                <a:latin typeface="Arial"/>
                <a:ea typeface="Arial"/>
                <a:cs typeface="Arial"/>
                <a:sym typeface="Arial"/>
              </a:endParaRPr>
            </a:p>
            <a:p>
              <a:pPr marL="0" marR="0" lvl="0" indent="0" algn="ctr" rtl="0">
                <a:spcBef>
                  <a:spcPts val="0"/>
                </a:spcBef>
                <a:spcAft>
                  <a:spcPts val="0"/>
                </a:spcAft>
                <a:buNone/>
              </a:pPr>
              <a:r>
                <a:rPr lang="en-US" sz="1800" b="1">
                  <a:solidFill>
                    <a:schemeClr val="accent1"/>
                  </a:solidFill>
                  <a:latin typeface="Arial"/>
                  <a:ea typeface="Arial"/>
                  <a:cs typeface="Arial"/>
                  <a:sym typeface="Arial"/>
                </a:rPr>
                <a:t>Evaluation</a:t>
              </a:r>
              <a:endParaRPr sz="2400" b="1">
                <a:solidFill>
                  <a:schemeClr val="accen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gbe562dbf5c_0_3801"/>
          <p:cNvPicPr preferRelativeResize="0"/>
          <p:nvPr/>
        </p:nvPicPr>
        <p:blipFill>
          <a:blip r:embed="rId3">
            <a:alphaModFix/>
          </a:blip>
          <a:stretch>
            <a:fillRect/>
          </a:stretch>
        </p:blipFill>
        <p:spPr>
          <a:xfrm>
            <a:off x="9921999" y="5800701"/>
            <a:ext cx="2027926" cy="923824"/>
          </a:xfrm>
          <a:prstGeom prst="rect">
            <a:avLst/>
          </a:prstGeom>
          <a:noFill/>
          <a:ln>
            <a:noFill/>
          </a:ln>
        </p:spPr>
      </p:pic>
      <p:sp>
        <p:nvSpPr>
          <p:cNvPr id="632" name="Google Shape;632;gbe562dbf5c_0_3801"/>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What you (President Elect) can do </a:t>
            </a:r>
            <a:endParaRPr/>
          </a:p>
        </p:txBody>
      </p:sp>
      <p:sp>
        <p:nvSpPr>
          <p:cNvPr id="633" name="Google Shape;633;gbe562dbf5c_0_3801"/>
          <p:cNvSpPr/>
          <p:nvPr/>
        </p:nvSpPr>
        <p:spPr>
          <a:xfrm>
            <a:off x="1293950" y="802275"/>
            <a:ext cx="9572100" cy="5295600"/>
          </a:xfrm>
          <a:prstGeom prst="rect">
            <a:avLst/>
          </a:prstGeom>
          <a:noFill/>
          <a:ln w="9525" cap="flat" cmpd="sng">
            <a:solidFill>
              <a:srgbClr val="990000"/>
            </a:solidFill>
            <a:prstDash val="solid"/>
            <a:round/>
            <a:headEnd type="none" w="sm" len="sm"/>
            <a:tailEnd type="none" w="sm" len="sm"/>
          </a:ln>
        </p:spPr>
        <p:txBody>
          <a:bodyPr spcFirstLastPara="1" wrap="square" lIns="91425" tIns="45700" rIns="91425" bIns="45700" anchor="t" anchorCtr="0">
            <a:noAutofit/>
          </a:bodyPr>
          <a:lstStyle/>
          <a:p>
            <a:pPr marL="285750" marR="0" lvl="0" indent="-304800" algn="l" rtl="0">
              <a:lnSpc>
                <a:spcPct val="107000"/>
              </a:lnSpc>
              <a:spcBef>
                <a:spcPts val="0"/>
              </a:spcBef>
              <a:spcAft>
                <a:spcPts val="0"/>
              </a:spcAft>
              <a:buClr>
                <a:srgbClr val="A61C00"/>
              </a:buClr>
              <a:buSzPts val="2700"/>
              <a:buFont typeface="Arial"/>
              <a:buChar char="•"/>
            </a:pPr>
            <a:r>
              <a:rPr lang="en-US" sz="1800" b="1" dirty="0">
                <a:solidFill>
                  <a:srgbClr val="A61C00"/>
                </a:solidFill>
                <a:latin typeface="+mn-lt"/>
                <a:ea typeface="Calibri"/>
                <a:cs typeface="Calibri"/>
                <a:sym typeface="Calibri"/>
              </a:rPr>
              <a:t>What can you do for your CLUB and MEMBERS?</a:t>
            </a:r>
            <a:endParaRPr sz="1800" dirty="0">
              <a:solidFill>
                <a:srgbClr val="A61C00"/>
              </a:solidFill>
              <a:latin typeface="+mn-lt"/>
            </a:endParaRPr>
          </a:p>
          <a:p>
            <a:pPr marL="742950" marR="0" lvl="1" indent="-298450" algn="l" rtl="0">
              <a:lnSpc>
                <a:spcPct val="107000"/>
              </a:lnSpc>
              <a:spcBef>
                <a:spcPts val="0"/>
              </a:spcBef>
              <a:spcAft>
                <a:spcPts val="0"/>
              </a:spcAft>
              <a:buClr>
                <a:srgbClr val="0070C0"/>
              </a:buClr>
              <a:buSzPts val="2200"/>
              <a:buChar char="•"/>
            </a:pPr>
            <a:r>
              <a:rPr lang="en-US" sz="1800" b="1" dirty="0">
                <a:solidFill>
                  <a:srgbClr val="0070C0"/>
                </a:solidFill>
                <a:latin typeface="+mn-lt"/>
                <a:ea typeface="Calibri"/>
                <a:cs typeface="Calibri"/>
                <a:sym typeface="Calibri"/>
              </a:rPr>
              <a:t>Raising c</a:t>
            </a:r>
            <a:r>
              <a:rPr lang="en-US" sz="1800" b="1" i="0" u="none" strike="noStrike" cap="none" dirty="0">
                <a:solidFill>
                  <a:srgbClr val="0070C0"/>
                </a:solidFill>
                <a:latin typeface="+mn-lt"/>
                <a:ea typeface="Calibri"/>
                <a:cs typeface="Calibri"/>
                <a:sym typeface="Calibri"/>
              </a:rPr>
              <a:t>lub profile in the corporate sector of the city</a:t>
            </a:r>
            <a:endParaRPr sz="1800" b="1" i="0" u="none" strike="noStrike" cap="none" dirty="0">
              <a:solidFill>
                <a:srgbClr val="0070C0"/>
              </a:solidFill>
              <a:latin typeface="+mn-lt"/>
              <a:ea typeface="Calibri"/>
              <a:cs typeface="Calibri"/>
              <a:sym typeface="Calibri"/>
            </a:endParaRPr>
          </a:p>
          <a:p>
            <a:pPr marL="742950" marR="0" lvl="1" indent="-298450" algn="l" rtl="0">
              <a:lnSpc>
                <a:spcPct val="107000"/>
              </a:lnSpc>
              <a:spcBef>
                <a:spcPts val="0"/>
              </a:spcBef>
              <a:spcAft>
                <a:spcPts val="0"/>
              </a:spcAft>
              <a:buClr>
                <a:srgbClr val="0070C0"/>
              </a:buClr>
              <a:buSzPts val="2200"/>
              <a:buFont typeface="Calibri"/>
              <a:buChar char="•"/>
            </a:pPr>
            <a:r>
              <a:rPr lang="en-US" sz="1800" b="1" dirty="0">
                <a:solidFill>
                  <a:srgbClr val="0070C0"/>
                </a:solidFill>
                <a:latin typeface="+mn-lt"/>
                <a:ea typeface="Calibri"/>
                <a:cs typeface="Calibri"/>
                <a:sym typeface="Calibri"/>
              </a:rPr>
              <a:t>Increasing ownership of club members</a:t>
            </a:r>
            <a:endParaRPr sz="1800" b="1" dirty="0">
              <a:solidFill>
                <a:srgbClr val="0070C0"/>
              </a:solidFill>
              <a:latin typeface="+mn-lt"/>
              <a:ea typeface="Calibri"/>
              <a:cs typeface="Calibri"/>
              <a:sym typeface="Calibri"/>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Project bringing in mentors and volunteers from other clubs in the area</a:t>
            </a:r>
            <a:endParaRPr sz="1800" b="1" dirty="0">
              <a:latin typeface="+mn-lt"/>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International entrepreneurs applying for the program/project</a:t>
            </a:r>
            <a:endParaRPr sz="1800" b="1" dirty="0">
              <a:latin typeface="+mn-lt"/>
            </a:endParaRPr>
          </a:p>
          <a:p>
            <a:pPr marL="285750" marR="0" lvl="0" indent="-133350" algn="l" rtl="0">
              <a:lnSpc>
                <a:spcPct val="107000"/>
              </a:lnSpc>
              <a:spcBef>
                <a:spcPts val="0"/>
              </a:spcBef>
              <a:spcAft>
                <a:spcPts val="0"/>
              </a:spcAft>
              <a:buClr>
                <a:schemeClr val="dk1"/>
              </a:buClr>
              <a:buSzPts val="2400"/>
              <a:buFont typeface="Arial"/>
              <a:buNone/>
            </a:pPr>
            <a:endParaRPr sz="1800" b="1" dirty="0">
              <a:solidFill>
                <a:srgbClr val="0070C0"/>
              </a:solidFill>
              <a:latin typeface="+mn-lt"/>
              <a:ea typeface="Calibri"/>
              <a:cs typeface="Calibri"/>
              <a:sym typeface="Calibri"/>
            </a:endParaRPr>
          </a:p>
          <a:p>
            <a:pPr marL="285750" marR="0" lvl="0" indent="-304800" algn="l" rtl="0">
              <a:lnSpc>
                <a:spcPct val="107000"/>
              </a:lnSpc>
              <a:spcBef>
                <a:spcPts val="0"/>
              </a:spcBef>
              <a:spcAft>
                <a:spcPts val="0"/>
              </a:spcAft>
              <a:buClr>
                <a:srgbClr val="980000"/>
              </a:buClr>
              <a:buSzPts val="2700"/>
              <a:buFont typeface="Arial"/>
              <a:buChar char="•"/>
            </a:pPr>
            <a:r>
              <a:rPr lang="en-US" sz="1800" b="1" dirty="0">
                <a:solidFill>
                  <a:srgbClr val="980000"/>
                </a:solidFill>
                <a:latin typeface="+mn-lt"/>
                <a:ea typeface="Calibri"/>
                <a:cs typeface="Calibri"/>
                <a:sym typeface="Calibri"/>
              </a:rPr>
              <a:t>For the COMMUNITY</a:t>
            </a:r>
            <a:endParaRPr sz="1800" dirty="0">
              <a:solidFill>
                <a:srgbClr val="980000"/>
              </a:solidFill>
              <a:latin typeface="+mn-lt"/>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Share the reality of ECD</a:t>
            </a:r>
            <a:endParaRPr sz="1800" b="1" i="0" u="none" strike="noStrike" cap="none" dirty="0">
              <a:solidFill>
                <a:srgbClr val="0070C0"/>
              </a:solidFill>
              <a:latin typeface="+mn-lt"/>
              <a:ea typeface="Calibri"/>
              <a:cs typeface="Calibri"/>
              <a:sym typeface="Calibri"/>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Share your success stories (best practi</a:t>
            </a:r>
            <a:r>
              <a:rPr lang="en-US" sz="1800" b="1" dirty="0">
                <a:solidFill>
                  <a:srgbClr val="0070C0"/>
                </a:solidFill>
                <a:latin typeface="+mn-lt"/>
                <a:ea typeface="Calibri"/>
                <a:cs typeface="Calibri"/>
                <a:sym typeface="Calibri"/>
              </a:rPr>
              <a:t>ce)</a:t>
            </a:r>
            <a:endParaRPr sz="1800" b="1" dirty="0">
              <a:latin typeface="+mn-lt"/>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Promote and create </a:t>
            </a:r>
            <a:r>
              <a:rPr lang="en-US" sz="1800" b="1" dirty="0">
                <a:solidFill>
                  <a:srgbClr val="0070C0"/>
                </a:solidFill>
                <a:latin typeface="+mn-lt"/>
                <a:ea typeface="Calibri"/>
                <a:cs typeface="Calibri"/>
                <a:sym typeface="Calibri"/>
              </a:rPr>
              <a:t>A</a:t>
            </a:r>
            <a:r>
              <a:rPr lang="en-US" sz="1800" b="1" i="0" u="none" strike="noStrike" cap="none" dirty="0">
                <a:solidFill>
                  <a:srgbClr val="0070C0"/>
                </a:solidFill>
                <a:latin typeface="+mn-lt"/>
                <a:ea typeface="Calibri"/>
                <a:cs typeface="Calibri"/>
                <a:sym typeface="Calibri"/>
              </a:rPr>
              <a:t>wareness, </a:t>
            </a:r>
            <a:r>
              <a:rPr lang="en-US" sz="1800" b="1" dirty="0">
                <a:solidFill>
                  <a:srgbClr val="0070C0"/>
                </a:solidFill>
                <a:latin typeface="+mn-lt"/>
                <a:ea typeface="Calibri"/>
                <a:cs typeface="Calibri"/>
                <a:sym typeface="Calibri"/>
              </a:rPr>
              <a:t>I</a:t>
            </a:r>
            <a:r>
              <a:rPr lang="en-US" sz="1800" b="1" i="0" u="none" strike="noStrike" cap="none" dirty="0">
                <a:solidFill>
                  <a:srgbClr val="0070C0"/>
                </a:solidFill>
                <a:latin typeface="+mn-lt"/>
                <a:ea typeface="Calibri"/>
                <a:cs typeface="Calibri"/>
                <a:sym typeface="Calibri"/>
              </a:rPr>
              <a:t>nterest, </a:t>
            </a:r>
            <a:r>
              <a:rPr lang="en-US" sz="1800" b="1" dirty="0">
                <a:solidFill>
                  <a:srgbClr val="0070C0"/>
                </a:solidFill>
                <a:latin typeface="+mn-lt"/>
                <a:ea typeface="Calibri"/>
                <a:cs typeface="Calibri"/>
                <a:sym typeface="Calibri"/>
              </a:rPr>
              <a:t>D</a:t>
            </a:r>
            <a:r>
              <a:rPr lang="en-US" sz="1800" b="1" i="0" u="none" strike="noStrike" cap="none" dirty="0">
                <a:solidFill>
                  <a:srgbClr val="0070C0"/>
                </a:solidFill>
                <a:latin typeface="+mn-lt"/>
                <a:ea typeface="Calibri"/>
                <a:cs typeface="Calibri"/>
                <a:sym typeface="Calibri"/>
              </a:rPr>
              <a:t>esire and </a:t>
            </a:r>
            <a:r>
              <a:rPr lang="en-US" sz="1800" b="1" dirty="0">
                <a:solidFill>
                  <a:srgbClr val="0070C0"/>
                </a:solidFill>
                <a:latin typeface="+mn-lt"/>
                <a:ea typeface="Calibri"/>
                <a:cs typeface="Calibri"/>
                <a:sym typeface="Calibri"/>
              </a:rPr>
              <a:t>A</a:t>
            </a:r>
            <a:r>
              <a:rPr lang="en-US" sz="1800" b="1" i="0" u="none" strike="noStrike" cap="none" dirty="0">
                <a:solidFill>
                  <a:srgbClr val="0070C0"/>
                </a:solidFill>
                <a:latin typeface="+mn-lt"/>
                <a:ea typeface="Calibri"/>
                <a:cs typeface="Calibri"/>
                <a:sym typeface="Calibri"/>
              </a:rPr>
              <a:t>ction (AIDA)</a:t>
            </a:r>
            <a:endParaRPr sz="1800" b="1" dirty="0">
              <a:latin typeface="+mn-lt"/>
            </a:endParaRPr>
          </a:p>
          <a:p>
            <a:pPr marL="742950" marR="0" lvl="1" indent="-298450" algn="l" rtl="0">
              <a:lnSpc>
                <a:spcPct val="107000"/>
              </a:lnSpc>
              <a:spcBef>
                <a:spcPts val="0"/>
              </a:spcBef>
              <a:spcAft>
                <a:spcPts val="0"/>
              </a:spcAft>
              <a:buClr>
                <a:srgbClr val="0070C0"/>
              </a:buClr>
              <a:buSzPts val="2200"/>
              <a:buChar char="•"/>
            </a:pPr>
            <a:r>
              <a:rPr lang="en-US" sz="1800" b="1" i="0" u="none" strike="noStrike" cap="none" dirty="0">
                <a:solidFill>
                  <a:srgbClr val="0070C0"/>
                </a:solidFill>
                <a:latin typeface="+mn-lt"/>
                <a:ea typeface="Calibri"/>
                <a:cs typeface="Calibri"/>
                <a:sym typeface="Calibri"/>
              </a:rPr>
              <a:t>Invite successful entrepreneurs in our club meeting (ownership)</a:t>
            </a:r>
            <a:endParaRPr sz="1800" b="1" dirty="0">
              <a:latin typeface="+mn-lt"/>
            </a:endParaRPr>
          </a:p>
          <a:p>
            <a:pPr marL="742950" marR="0" lvl="1" indent="-298450" algn="l" rtl="0">
              <a:lnSpc>
                <a:spcPct val="107000"/>
              </a:lnSpc>
              <a:spcBef>
                <a:spcPts val="0"/>
              </a:spcBef>
              <a:spcAft>
                <a:spcPts val="0"/>
              </a:spcAft>
              <a:buClr>
                <a:srgbClr val="0070C0"/>
              </a:buClr>
              <a:buSzPts val="2200"/>
              <a:buChar char="•"/>
            </a:pPr>
            <a:r>
              <a:rPr lang="en-US" sz="1800" b="1" dirty="0">
                <a:solidFill>
                  <a:srgbClr val="0070C0"/>
                </a:solidFill>
                <a:latin typeface="+mn-lt"/>
                <a:ea typeface="Calibri"/>
                <a:cs typeface="Calibri"/>
                <a:sym typeface="Calibri"/>
              </a:rPr>
              <a:t>A</a:t>
            </a:r>
            <a:r>
              <a:rPr lang="en-US" sz="1800" b="1" i="0" u="none" strike="noStrike" cap="none" dirty="0">
                <a:solidFill>
                  <a:srgbClr val="0070C0"/>
                </a:solidFill>
                <a:latin typeface="+mn-lt"/>
                <a:ea typeface="Calibri"/>
                <a:cs typeface="Calibri"/>
                <a:sym typeface="Calibri"/>
              </a:rPr>
              <a:t>ttract new members – both young and successful entrepreneurs</a:t>
            </a:r>
            <a:endParaRPr sz="1800" b="1" i="0" u="none" strike="noStrike" cap="none" dirty="0">
              <a:solidFill>
                <a:srgbClr val="0070C0"/>
              </a:solidFill>
              <a:latin typeface="+mn-lt"/>
              <a:ea typeface="Calibri"/>
              <a:cs typeface="Calibri"/>
              <a:sym typeface="Calibri"/>
            </a:endParaRPr>
          </a:p>
          <a:p>
            <a:pPr marL="742950" marR="0" lvl="1" indent="-298450" algn="l" rtl="0">
              <a:lnSpc>
                <a:spcPct val="107000"/>
              </a:lnSpc>
              <a:spcBef>
                <a:spcPts val="0"/>
              </a:spcBef>
              <a:spcAft>
                <a:spcPts val="0"/>
              </a:spcAft>
              <a:buClr>
                <a:srgbClr val="0070C0"/>
              </a:buClr>
              <a:buSzPts val="2200"/>
              <a:buFont typeface="Calibri"/>
              <a:buChar char="•"/>
            </a:pPr>
            <a:r>
              <a:rPr lang="en-US" sz="1800" b="1" dirty="0">
                <a:solidFill>
                  <a:srgbClr val="0070C0"/>
                </a:solidFill>
                <a:latin typeface="+mn-lt"/>
                <a:ea typeface="Calibri"/>
                <a:cs typeface="Calibri"/>
                <a:sym typeface="Calibri"/>
              </a:rPr>
              <a:t>Changing lives!</a:t>
            </a:r>
            <a:endParaRPr sz="1800" b="1" dirty="0">
              <a:solidFill>
                <a:srgbClr val="0070C0"/>
              </a:solidFill>
              <a:latin typeface="+mn-lt"/>
              <a:ea typeface="Calibri"/>
              <a:cs typeface="Calibri"/>
              <a:sym typeface="Calibri"/>
            </a:endParaRPr>
          </a:p>
          <a:p>
            <a:pPr marL="285750" marR="0" lvl="0" indent="-133350" algn="l" rtl="0">
              <a:lnSpc>
                <a:spcPct val="107000"/>
              </a:lnSpc>
              <a:spcBef>
                <a:spcPts val="0"/>
              </a:spcBef>
              <a:spcAft>
                <a:spcPts val="0"/>
              </a:spcAft>
              <a:buClr>
                <a:schemeClr val="dk1"/>
              </a:buClr>
              <a:buSzPts val="2400"/>
              <a:buFont typeface="Arial"/>
              <a:buNone/>
            </a:pPr>
            <a:endParaRPr sz="1800" b="1" dirty="0">
              <a:solidFill>
                <a:srgbClr val="0070C0"/>
              </a:solidFill>
              <a:latin typeface="+mn-lt"/>
              <a:ea typeface="Calibri"/>
              <a:cs typeface="Calibri"/>
              <a:sym typeface="Calibri"/>
            </a:endParaRPr>
          </a:p>
          <a:p>
            <a:pPr marL="285750" marR="0" lvl="0" indent="-304800" algn="l" rtl="0">
              <a:lnSpc>
                <a:spcPct val="107000"/>
              </a:lnSpc>
              <a:spcBef>
                <a:spcPts val="0"/>
              </a:spcBef>
              <a:spcAft>
                <a:spcPts val="0"/>
              </a:spcAft>
              <a:buClr>
                <a:srgbClr val="A61C00"/>
              </a:buClr>
              <a:buSzPts val="2700"/>
              <a:buFont typeface="Arial"/>
              <a:buChar char="•"/>
            </a:pPr>
            <a:r>
              <a:rPr lang="en-US" sz="1800" b="1" dirty="0">
                <a:solidFill>
                  <a:srgbClr val="A61C00"/>
                </a:solidFill>
                <a:latin typeface="+mn-lt"/>
                <a:ea typeface="Calibri"/>
                <a:cs typeface="Calibri"/>
                <a:sym typeface="Calibri"/>
              </a:rPr>
              <a:t>Let us BRAND ourselves!</a:t>
            </a:r>
            <a:endParaRPr sz="1800" b="1" dirty="0">
              <a:solidFill>
                <a:srgbClr val="0070C0"/>
              </a:solidFill>
              <a:latin typeface="+mn-lt"/>
              <a:ea typeface="Calibri"/>
              <a:cs typeface="Calibri"/>
              <a:sym typeface="Calibri"/>
            </a:endParaRPr>
          </a:p>
        </p:txBody>
      </p:sp>
      <p:sp>
        <p:nvSpPr>
          <p:cNvPr id="634" name="Google Shape;634;gbe562dbf5c_0_3801"/>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15</a:t>
            </a:fld>
            <a:endParaRPr sz="2400" b="0" i="0" u="none" strike="noStrike" cap="none">
              <a:solidFill>
                <a:srgbClr val="7F6BB1"/>
              </a:solidFill>
              <a:latin typeface="Arial Narrow"/>
              <a:ea typeface="Arial Narrow"/>
              <a:cs typeface="Arial Narrow"/>
              <a:sym typeface="Arial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be562dbf5c_0_3818"/>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Basic Education &amp; Literacy</a:t>
            </a:r>
            <a:endParaRPr/>
          </a:p>
        </p:txBody>
      </p:sp>
      <p:sp>
        <p:nvSpPr>
          <p:cNvPr id="652" name="Google Shape;652;gbe562dbf5c_0_3818"/>
          <p:cNvSpPr/>
          <p:nvPr/>
        </p:nvSpPr>
        <p:spPr>
          <a:xfrm>
            <a:off x="1338475" y="2517930"/>
            <a:ext cx="4454400" cy="1729200"/>
          </a:xfrm>
          <a:prstGeom prst="rect">
            <a:avLst/>
          </a:prstGeom>
          <a:noFill/>
          <a:ln>
            <a:noFill/>
          </a:ln>
        </p:spPr>
        <p:txBody>
          <a:bodyPr spcFirstLastPara="1" wrap="square" lIns="91425" tIns="45700" rIns="91425" bIns="45700" anchor="t" anchorCtr="0">
            <a:no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US" sz="3300" b="1" dirty="0">
                <a:solidFill>
                  <a:srgbClr val="0070C0"/>
                </a:solidFill>
                <a:latin typeface="Calibri"/>
                <a:ea typeface="Calibri"/>
                <a:cs typeface="Calibri"/>
                <a:sym typeface="Calibri"/>
              </a:rPr>
              <a:t>Joan Barrett</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Scarborough</a:t>
            </a:r>
            <a:endParaRPr sz="1900" b="1" dirty="0">
              <a:latin typeface="Calibri"/>
              <a:ea typeface="Calibri"/>
              <a:cs typeface="Calibri"/>
              <a:sym typeface="Calibri"/>
            </a:endParaRPr>
          </a:p>
        </p:txBody>
      </p:sp>
      <p:sp>
        <p:nvSpPr>
          <p:cNvPr id="653" name="Google Shape;653;gbe562dbf5c_0_3818"/>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16</a:t>
            </a:fld>
            <a:endParaRPr sz="2400" b="0" i="0" u="none" strike="noStrike" cap="none">
              <a:solidFill>
                <a:srgbClr val="7F6BB1"/>
              </a:solidFill>
              <a:latin typeface="Arial Narrow"/>
              <a:ea typeface="Arial Narrow"/>
              <a:cs typeface="Arial Narrow"/>
              <a:sym typeface="Arial Narrow"/>
            </a:endParaRPr>
          </a:p>
        </p:txBody>
      </p:sp>
      <p:pic>
        <p:nvPicPr>
          <p:cNvPr id="654" name="Google Shape;654;gbe562dbf5c_0_3818"/>
          <p:cNvPicPr preferRelativeResize="0"/>
          <p:nvPr/>
        </p:nvPicPr>
        <p:blipFill rotWithShape="1">
          <a:blip r:embed="rId3">
            <a:alphaModFix/>
          </a:blip>
          <a:srcRect t="9526" b="12519"/>
          <a:stretch/>
        </p:blipFill>
        <p:spPr>
          <a:xfrm>
            <a:off x="7060847" y="1372172"/>
            <a:ext cx="4461709" cy="4020717"/>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w="9525" cap="flat" cmpd="sng">
            <a:solidFill>
              <a:schemeClr val="accent1"/>
            </a:solidFill>
            <a:prstDash val="solid"/>
            <a:round/>
            <a:headEnd type="none" w="sm" len="sm"/>
            <a:tailEnd type="none" w="sm" len="sm"/>
          </a:ln>
        </p:spPr>
      </p:pic>
      <p:pic>
        <p:nvPicPr>
          <p:cNvPr id="655" name="Google Shape;655;gbe562dbf5c_0_3818"/>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be562dbf5c_0_3827"/>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Introduction</a:t>
            </a:r>
            <a:endParaRPr/>
          </a:p>
        </p:txBody>
      </p:sp>
      <p:sp>
        <p:nvSpPr>
          <p:cNvPr id="662" name="Google Shape;662;gbe562dbf5c_0_3827"/>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17</a:t>
            </a:fld>
            <a:endParaRPr sz="2400" b="0" i="0" u="none" strike="noStrike" cap="none">
              <a:solidFill>
                <a:srgbClr val="7F6BB1"/>
              </a:solidFill>
              <a:latin typeface="Arial Narrow"/>
              <a:ea typeface="Arial Narrow"/>
              <a:cs typeface="Arial Narrow"/>
              <a:sym typeface="Arial Narrow"/>
            </a:endParaRPr>
          </a:p>
        </p:txBody>
      </p:sp>
      <p:sp>
        <p:nvSpPr>
          <p:cNvPr id="663" name="Google Shape;663;gbe562dbf5c_0_3827"/>
          <p:cNvSpPr txBox="1"/>
          <p:nvPr/>
        </p:nvSpPr>
        <p:spPr>
          <a:xfrm>
            <a:off x="724800" y="1322375"/>
            <a:ext cx="6411900" cy="48582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85750" marR="0" indent="-285750">
              <a:spcBef>
                <a:spcPts val="0"/>
              </a:spcBef>
              <a:spcAft>
                <a:spcPts val="0"/>
              </a:spcAft>
              <a:buFont typeface="Arial" panose="020B0604020202020204" pitchFamily="34" charset="0"/>
              <a:buChar char="•"/>
            </a:pPr>
            <a:r>
              <a:rPr lang="en-US" sz="2000" b="1" dirty="0">
                <a:solidFill>
                  <a:srgbClr val="00B0F0"/>
                </a:solidFill>
                <a:effectLst/>
                <a:latin typeface="+mn-lt"/>
                <a:ea typeface="Cambria" panose="02040503050406030204" pitchFamily="18" charset="0"/>
                <a:cs typeface="Cambria" panose="02040503050406030204" pitchFamily="18" charset="0"/>
              </a:rPr>
              <a:t>Many clubs engage in projects related to literacy both locally and internationally.</a:t>
            </a:r>
            <a:endParaRPr lang="en-CA" sz="2000" b="1" dirty="0">
              <a:solidFill>
                <a:srgbClr val="00B0F0"/>
              </a:solidFill>
              <a:effectLst/>
              <a:latin typeface="+mn-lt"/>
              <a:ea typeface="Cambria" panose="02040503050406030204" pitchFamily="18" charset="0"/>
              <a:cs typeface="Cambria" panose="02040503050406030204" pitchFamily="18" charset="0"/>
            </a:endParaRPr>
          </a:p>
          <a:p>
            <a:pPr marL="285750" marR="0" indent="-285750">
              <a:spcBef>
                <a:spcPts val="0"/>
              </a:spcBef>
              <a:spcAft>
                <a:spcPts val="0"/>
              </a:spcAft>
              <a:buFont typeface="Arial" panose="020B0604020202020204" pitchFamily="34" charset="0"/>
              <a:buChar char="•"/>
            </a:pPr>
            <a:r>
              <a:rPr lang="en-US" sz="2000" b="1" dirty="0">
                <a:solidFill>
                  <a:srgbClr val="00B0F0"/>
                </a:solidFill>
                <a:effectLst/>
                <a:latin typeface="+mn-lt"/>
                <a:ea typeface="Cambria" panose="02040503050406030204" pitchFamily="18" charset="0"/>
                <a:cs typeface="Cambria" panose="02040503050406030204" pitchFamily="18" charset="0"/>
              </a:rPr>
              <a:t>Most clubs do not contact the Area of Focus - Basic Education &amp; Literacy Committee – for guidance in project selection, or for knowledge of projects other clubs are doing.</a:t>
            </a:r>
            <a:endParaRPr lang="en-CA" sz="2000" b="1" dirty="0">
              <a:solidFill>
                <a:srgbClr val="00B0F0"/>
              </a:solidFill>
              <a:effectLst/>
              <a:latin typeface="+mn-lt"/>
              <a:ea typeface="Cambria" panose="02040503050406030204" pitchFamily="18" charset="0"/>
              <a:cs typeface="Cambria" panose="02040503050406030204" pitchFamily="18" charset="0"/>
            </a:endParaRPr>
          </a:p>
          <a:p>
            <a:pPr marL="285750" marR="0" indent="-285750">
              <a:spcBef>
                <a:spcPts val="0"/>
              </a:spcBef>
              <a:spcAft>
                <a:spcPts val="0"/>
              </a:spcAft>
              <a:buFont typeface="Arial" panose="020B0604020202020204" pitchFamily="34" charset="0"/>
              <a:buChar char="•"/>
            </a:pPr>
            <a:r>
              <a:rPr lang="en-US" sz="2000" b="1" dirty="0">
                <a:solidFill>
                  <a:srgbClr val="00B0F0"/>
                </a:solidFill>
                <a:effectLst/>
                <a:latin typeface="+mn-lt"/>
                <a:ea typeface="Cambria" panose="02040503050406030204" pitchFamily="18" charset="0"/>
                <a:cs typeface="Cambria" panose="02040503050406030204" pitchFamily="18" charset="0"/>
              </a:rPr>
              <a:t>When clubs keep us informed of projects,  we can offer support  and perhaps link other clubs that would like to join an education project that is ready to go.</a:t>
            </a:r>
            <a:endParaRPr lang="en-CA" sz="2000" b="1" dirty="0">
              <a:solidFill>
                <a:srgbClr val="00B0F0"/>
              </a:solidFill>
              <a:effectLst/>
              <a:latin typeface="+mn-lt"/>
              <a:ea typeface="Cambria" panose="02040503050406030204" pitchFamily="18" charset="0"/>
              <a:cs typeface="Cambria" panose="02040503050406030204" pitchFamily="18" charset="0"/>
            </a:endParaRPr>
          </a:p>
          <a:p>
            <a:pPr marL="0" marR="0">
              <a:spcBef>
                <a:spcPts val="0"/>
              </a:spcBef>
              <a:spcAft>
                <a:spcPts val="0"/>
              </a:spcAft>
            </a:pPr>
            <a:r>
              <a:rPr lang="en-US" sz="1800" b="1" dirty="0">
                <a:solidFill>
                  <a:srgbClr val="00B0F0"/>
                </a:solidFill>
                <a:effectLst/>
                <a:latin typeface="Cambria" panose="02040503050406030204" pitchFamily="18" charset="0"/>
                <a:ea typeface="Cambria" panose="02040503050406030204" pitchFamily="18" charset="0"/>
                <a:cs typeface="Cambria" panose="02040503050406030204" pitchFamily="18" charset="0"/>
              </a:rPr>
              <a:t> </a:t>
            </a:r>
            <a:endParaRPr lang="en-CA" sz="1800" b="1"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pic>
        <p:nvPicPr>
          <p:cNvPr id="664" name="Google Shape;664;gbe562dbf5c_0_3827"/>
          <p:cNvPicPr preferRelativeResize="0"/>
          <p:nvPr/>
        </p:nvPicPr>
        <p:blipFill rotWithShape="1">
          <a:blip r:embed="rId3">
            <a:alphaModFix/>
          </a:blip>
          <a:srcRect/>
          <a:stretch/>
        </p:blipFill>
        <p:spPr>
          <a:xfrm>
            <a:off x="7136595" y="1906803"/>
            <a:ext cx="4820757" cy="3213840"/>
          </a:xfrm>
          <a:prstGeom prst="rect">
            <a:avLst/>
          </a:prstGeom>
          <a:noFill/>
          <a:ln w="9525" cap="flat" cmpd="sng">
            <a:solidFill>
              <a:schemeClr val="accent1"/>
            </a:solidFill>
            <a:prstDash val="solid"/>
            <a:round/>
            <a:headEnd type="none" w="sm" len="sm"/>
            <a:tailEnd type="none" w="sm" len="sm"/>
          </a:ln>
        </p:spPr>
      </p:pic>
      <p:pic>
        <p:nvPicPr>
          <p:cNvPr id="665" name="Google Shape;665;gbe562dbf5c_0_3827"/>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be562dbf5c_0_384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Did we know?</a:t>
            </a:r>
            <a:endParaRPr/>
          </a:p>
        </p:txBody>
      </p:sp>
      <p:sp>
        <p:nvSpPr>
          <p:cNvPr id="681" name="Google Shape;681;gbe562dbf5c_0_384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18</a:t>
            </a:fld>
            <a:endParaRPr sz="2400" b="0" i="0" u="none" strike="noStrike" cap="none">
              <a:solidFill>
                <a:srgbClr val="7F6BB1"/>
              </a:solidFill>
              <a:latin typeface="Arial Narrow"/>
              <a:ea typeface="Arial Narrow"/>
              <a:cs typeface="Arial Narrow"/>
              <a:sym typeface="Arial Narrow"/>
            </a:endParaRPr>
          </a:p>
        </p:txBody>
      </p:sp>
      <p:sp>
        <p:nvSpPr>
          <p:cNvPr id="682" name="Google Shape;682;gbe562dbf5c_0_3844"/>
          <p:cNvSpPr txBox="1"/>
          <p:nvPr/>
        </p:nvSpPr>
        <p:spPr>
          <a:xfrm>
            <a:off x="239475" y="1076075"/>
            <a:ext cx="9925200" cy="51810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920"/>
              <a:buFont typeface="Noto Sans Symbols"/>
              <a:buNone/>
            </a:pPr>
            <a:r>
              <a:rPr lang="en-US" sz="2500" b="1" i="0" dirty="0">
                <a:solidFill>
                  <a:srgbClr val="0070C0"/>
                </a:solidFill>
                <a:latin typeface="+mn-lt"/>
                <a:ea typeface="Calibri"/>
                <a:cs typeface="Calibri"/>
                <a:sym typeface="Calibri"/>
              </a:rPr>
              <a:t>Local Projects:</a:t>
            </a:r>
          </a:p>
          <a:p>
            <a:pPr marL="0" marR="0" lvl="0" indent="0" algn="l" rtl="0">
              <a:spcBef>
                <a:spcPts val="0"/>
              </a:spcBef>
              <a:spcAft>
                <a:spcPts val="0"/>
              </a:spcAft>
              <a:buClr>
                <a:schemeClr val="accent1"/>
              </a:buClr>
              <a:buSzPts val="1920"/>
              <a:buFont typeface="Noto Sans Symbols"/>
              <a:buNone/>
            </a:pPr>
            <a:endParaRPr sz="2100" b="1" i="0" dirty="0">
              <a:solidFill>
                <a:srgbClr val="0070C0"/>
              </a:solidFill>
              <a:latin typeface="+mn-lt"/>
              <a:ea typeface="Calibri"/>
              <a:cs typeface="Calibri"/>
              <a:sym typeface="Calibri"/>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Backpack projects in August /September (filled with required school supplies)</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Purchasing books for local schools, drop-in </a:t>
            </a:r>
            <a:r>
              <a:rPr lang="en-US" sz="2000" dirty="0" err="1">
                <a:solidFill>
                  <a:srgbClr val="00B0F0"/>
                </a:solidFill>
                <a:effectLst/>
                <a:latin typeface="+mn-lt"/>
                <a:ea typeface="Cambria" panose="02040503050406030204" pitchFamily="18" charset="0"/>
                <a:cs typeface="Cambria" panose="02040503050406030204" pitchFamily="18" charset="0"/>
              </a:rPr>
              <a:t>centres</a:t>
            </a:r>
            <a:r>
              <a:rPr lang="en-US" sz="2000" dirty="0">
                <a:solidFill>
                  <a:srgbClr val="00B0F0"/>
                </a:solidFill>
                <a:effectLst/>
                <a:latin typeface="+mn-lt"/>
                <a:ea typeface="Cambria" panose="02040503050406030204" pitchFamily="18" charset="0"/>
                <a:cs typeface="Cambria" panose="02040503050406030204" pitchFamily="18" charset="0"/>
              </a:rPr>
              <a:t>, school libraries, children’s Book Bank,…</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Supporting nutrition </a:t>
            </a:r>
            <a:r>
              <a:rPr lang="en-US" sz="2000" dirty="0" err="1">
                <a:solidFill>
                  <a:srgbClr val="00B0F0"/>
                </a:solidFill>
                <a:effectLst/>
                <a:latin typeface="+mn-lt"/>
                <a:ea typeface="Cambria" panose="02040503050406030204" pitchFamily="18" charset="0"/>
                <a:cs typeface="Cambria" panose="02040503050406030204" pitchFamily="18" charset="0"/>
              </a:rPr>
              <a:t>programmes</a:t>
            </a:r>
            <a:r>
              <a:rPr lang="en-US" sz="2000" dirty="0">
                <a:solidFill>
                  <a:srgbClr val="00B0F0"/>
                </a:solidFill>
                <a:effectLst/>
                <a:latin typeface="+mn-lt"/>
                <a:ea typeface="Cambria" panose="02040503050406030204" pitchFamily="18" charset="0"/>
                <a:cs typeface="Cambria" panose="02040503050406030204" pitchFamily="18" charset="0"/>
              </a:rPr>
              <a:t> in schools (breakfast, snacks, hot lunches)</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Supporting literacy learning in Refugee </a:t>
            </a:r>
            <a:r>
              <a:rPr lang="en-US" sz="2000" dirty="0" err="1">
                <a:solidFill>
                  <a:srgbClr val="00B0F0"/>
                </a:solidFill>
                <a:effectLst/>
                <a:latin typeface="+mn-lt"/>
                <a:ea typeface="Cambria" panose="02040503050406030204" pitchFamily="18" charset="0"/>
                <a:cs typeface="Cambria" panose="02040503050406030204" pitchFamily="18" charset="0"/>
              </a:rPr>
              <a:t>Centres</a:t>
            </a:r>
            <a:r>
              <a:rPr lang="en-US" sz="2000" dirty="0">
                <a:solidFill>
                  <a:srgbClr val="00B0F0"/>
                </a:solidFill>
                <a:effectLst/>
                <a:latin typeface="+mn-lt"/>
                <a:ea typeface="Cambria" panose="02040503050406030204" pitchFamily="18" charset="0"/>
                <a:cs typeface="Cambria" panose="02040503050406030204" pitchFamily="18" charset="0"/>
              </a:rPr>
              <a:t>, Family Residences (purchasing of materials such as laptops/iPads, books, paper </a:t>
            </a:r>
            <a:r>
              <a:rPr lang="en-US" sz="2000" dirty="0" err="1">
                <a:solidFill>
                  <a:srgbClr val="00B0F0"/>
                </a:solidFill>
                <a:effectLst/>
                <a:latin typeface="+mn-lt"/>
                <a:ea typeface="Cambria" panose="02040503050406030204" pitchFamily="18" charset="0"/>
                <a:cs typeface="Cambria" panose="02040503050406030204" pitchFamily="18" charset="0"/>
              </a:rPr>
              <a:t>etc</a:t>
            </a:r>
            <a:r>
              <a:rPr lang="en-US" sz="2000" dirty="0">
                <a:solidFill>
                  <a:srgbClr val="00B0F0"/>
                </a:solidFill>
                <a:effectLst/>
                <a:latin typeface="+mn-lt"/>
                <a:ea typeface="Cambria" panose="02040503050406030204" pitchFamily="18" charset="0"/>
                <a:cs typeface="Cambria" panose="02040503050406030204" pitchFamily="18" charset="0"/>
              </a:rPr>
              <a:t>)</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Funding to local agencies who run summer literacy camps</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Scholarships to high school students to allow them to pursue higher education (Whitby Clubs, Scarborough Clubs)</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Free Reading </a:t>
            </a:r>
            <a:r>
              <a:rPr lang="en-US" sz="2000" dirty="0" err="1">
                <a:solidFill>
                  <a:srgbClr val="00B0F0"/>
                </a:solidFill>
                <a:effectLst/>
                <a:latin typeface="+mn-lt"/>
                <a:ea typeface="Cambria" panose="02040503050406030204" pitchFamily="18" charset="0"/>
                <a:cs typeface="Cambria" panose="02040503050406030204" pitchFamily="18" charset="0"/>
              </a:rPr>
              <a:t>Programme</a:t>
            </a:r>
            <a:r>
              <a:rPr lang="en-US" sz="2000" dirty="0">
                <a:solidFill>
                  <a:srgbClr val="00B0F0"/>
                </a:solidFill>
                <a:effectLst/>
                <a:latin typeface="+mn-lt"/>
                <a:ea typeface="Cambria" panose="02040503050406030204" pitchFamily="18" charset="0"/>
                <a:cs typeface="Cambria" panose="02040503050406030204" pitchFamily="18" charset="0"/>
              </a:rPr>
              <a:t> supplied to After School </a:t>
            </a:r>
            <a:r>
              <a:rPr lang="en-US" sz="2000" dirty="0" err="1">
                <a:solidFill>
                  <a:srgbClr val="00B0F0"/>
                </a:solidFill>
                <a:effectLst/>
                <a:latin typeface="+mn-lt"/>
                <a:ea typeface="Cambria" panose="02040503050406030204" pitchFamily="18" charset="0"/>
                <a:cs typeface="Cambria" panose="02040503050406030204" pitchFamily="18" charset="0"/>
              </a:rPr>
              <a:t>Centres</a:t>
            </a:r>
            <a:r>
              <a:rPr lang="en-US" sz="2000" dirty="0">
                <a:solidFill>
                  <a:srgbClr val="00B0F0"/>
                </a:solidFill>
                <a:effectLst/>
                <a:latin typeface="+mn-lt"/>
                <a:ea typeface="Cambria" panose="02040503050406030204" pitchFamily="18" charset="0"/>
                <a:cs typeface="Cambria" panose="02040503050406030204" pitchFamily="18" charset="0"/>
              </a:rPr>
              <a:t>, libraries</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0" marR="0" lvl="0" indent="0" algn="l" rtl="0">
              <a:spcBef>
                <a:spcPts val="1000"/>
              </a:spcBef>
              <a:spcAft>
                <a:spcPts val="0"/>
              </a:spcAft>
              <a:buClr>
                <a:schemeClr val="accent1"/>
              </a:buClr>
              <a:buSzPts val="1600"/>
              <a:buFont typeface="Noto Sans Symbols"/>
              <a:buNone/>
            </a:pPr>
            <a:endParaRPr sz="2000" b="0" i="0" dirty="0">
              <a:solidFill>
                <a:srgbClr val="00B0F0"/>
              </a:solidFill>
              <a:latin typeface="+mn-lt"/>
              <a:ea typeface="Calibri"/>
              <a:cs typeface="Calibri"/>
              <a:sym typeface="Calibri"/>
            </a:endParaRPr>
          </a:p>
          <a:p>
            <a:pPr marL="0" marR="0" lvl="0" indent="0" algn="l" rtl="0">
              <a:spcBef>
                <a:spcPts val="1000"/>
              </a:spcBef>
              <a:spcAft>
                <a:spcPts val="0"/>
              </a:spcAft>
              <a:buClr>
                <a:schemeClr val="accent1"/>
              </a:buClr>
              <a:buSzPts val="1600"/>
              <a:buFont typeface="Noto Sans Symbols"/>
              <a:buNone/>
            </a:pPr>
            <a:endParaRPr sz="2000" b="0" i="0" dirty="0">
              <a:solidFill>
                <a:srgbClr val="0070C0"/>
              </a:solidFill>
              <a:latin typeface="Calibri"/>
              <a:ea typeface="Calibri"/>
              <a:cs typeface="Calibri"/>
              <a:sym typeface="Calibri"/>
            </a:endParaRPr>
          </a:p>
        </p:txBody>
      </p:sp>
      <p:pic>
        <p:nvPicPr>
          <p:cNvPr id="683" name="Google Shape;683;gbe562dbf5c_0_3844"/>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be562dbf5c_0_384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Did we know?</a:t>
            </a:r>
            <a:endParaRPr/>
          </a:p>
        </p:txBody>
      </p:sp>
      <p:sp>
        <p:nvSpPr>
          <p:cNvPr id="681" name="Google Shape;681;gbe562dbf5c_0_384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19</a:t>
            </a:fld>
            <a:endParaRPr sz="2400" b="0" i="0" u="none" strike="noStrike" cap="none">
              <a:solidFill>
                <a:srgbClr val="7F6BB1"/>
              </a:solidFill>
              <a:latin typeface="Arial Narrow"/>
              <a:ea typeface="Arial Narrow"/>
              <a:cs typeface="Arial Narrow"/>
              <a:sym typeface="Arial Narrow"/>
            </a:endParaRPr>
          </a:p>
        </p:txBody>
      </p:sp>
      <p:sp>
        <p:nvSpPr>
          <p:cNvPr id="682" name="Google Shape;682;gbe562dbf5c_0_3844"/>
          <p:cNvSpPr txBox="1"/>
          <p:nvPr/>
        </p:nvSpPr>
        <p:spPr>
          <a:xfrm>
            <a:off x="239475" y="1076075"/>
            <a:ext cx="9925200" cy="51810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920"/>
              <a:buFont typeface="Noto Sans Symbols"/>
              <a:buNone/>
            </a:pPr>
            <a:r>
              <a:rPr lang="en-US" sz="2500" b="1" i="0" dirty="0">
                <a:solidFill>
                  <a:srgbClr val="0070C0"/>
                </a:solidFill>
                <a:latin typeface="+mn-lt"/>
                <a:ea typeface="Calibri"/>
                <a:cs typeface="Calibri"/>
                <a:sym typeface="Calibri"/>
              </a:rPr>
              <a:t>International Projects:</a:t>
            </a:r>
          </a:p>
          <a:p>
            <a:pPr marL="0" marR="0" lvl="0" indent="0" algn="l" rtl="0">
              <a:spcBef>
                <a:spcPts val="0"/>
              </a:spcBef>
              <a:spcAft>
                <a:spcPts val="0"/>
              </a:spcAft>
              <a:buClr>
                <a:schemeClr val="accent1"/>
              </a:buClr>
              <a:buSzPts val="1920"/>
              <a:buFont typeface="Noto Sans Symbols"/>
              <a:buNone/>
            </a:pPr>
            <a:endParaRPr sz="2100" b="1" i="0" dirty="0">
              <a:solidFill>
                <a:srgbClr val="0070C0"/>
              </a:solidFill>
              <a:latin typeface="+mn-lt"/>
              <a:ea typeface="Calibri"/>
              <a:cs typeface="Calibri"/>
              <a:sym typeface="Calibri"/>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Free Reading </a:t>
            </a:r>
            <a:r>
              <a:rPr lang="en-US" sz="2000" dirty="0" err="1">
                <a:solidFill>
                  <a:srgbClr val="00B0F0"/>
                </a:solidFill>
                <a:effectLst/>
                <a:latin typeface="+mn-lt"/>
                <a:ea typeface="Cambria" panose="02040503050406030204" pitchFamily="18" charset="0"/>
                <a:cs typeface="Cambria" panose="02040503050406030204" pitchFamily="18" charset="0"/>
              </a:rPr>
              <a:t>Programme</a:t>
            </a:r>
            <a:r>
              <a:rPr lang="en-US" sz="2000" dirty="0">
                <a:solidFill>
                  <a:srgbClr val="00B0F0"/>
                </a:solidFill>
                <a:effectLst/>
                <a:latin typeface="+mn-lt"/>
                <a:ea typeface="Cambria" panose="02040503050406030204" pitchFamily="18" charset="0"/>
                <a:cs typeface="Cambria" panose="02040503050406030204" pitchFamily="18" charset="0"/>
              </a:rPr>
              <a:t> sponsored by the North York Rotary Club to schools in the Philippines (English language instruction)</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Free Reading </a:t>
            </a:r>
            <a:r>
              <a:rPr lang="en-US" sz="2000" dirty="0" err="1">
                <a:solidFill>
                  <a:srgbClr val="00B0F0"/>
                </a:solidFill>
                <a:effectLst/>
                <a:latin typeface="+mn-lt"/>
                <a:ea typeface="Cambria" panose="02040503050406030204" pitchFamily="18" charset="0"/>
                <a:cs typeface="Cambria" panose="02040503050406030204" pitchFamily="18" charset="0"/>
              </a:rPr>
              <a:t>Programme</a:t>
            </a:r>
            <a:r>
              <a:rPr lang="en-US" sz="2000" dirty="0">
                <a:solidFill>
                  <a:srgbClr val="00B0F0"/>
                </a:solidFill>
                <a:effectLst/>
                <a:latin typeface="+mn-lt"/>
                <a:ea typeface="Cambria" panose="02040503050406030204" pitchFamily="18" charset="0"/>
                <a:cs typeface="Cambria" panose="02040503050406030204" pitchFamily="18" charset="0"/>
              </a:rPr>
              <a:t> sponsored by the Rotary Club of Scarborough to a large orphanage in Ukraine as well as the laptops to support the </a:t>
            </a:r>
            <a:r>
              <a:rPr lang="en-US" sz="2000" dirty="0" err="1">
                <a:solidFill>
                  <a:srgbClr val="00B0F0"/>
                </a:solidFill>
                <a:effectLst/>
                <a:latin typeface="+mn-lt"/>
                <a:ea typeface="Cambria" panose="02040503050406030204" pitchFamily="18" charset="0"/>
                <a:cs typeface="Cambria" panose="02040503050406030204" pitchFamily="18" charset="0"/>
              </a:rPr>
              <a:t>programme</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Kenya High School Scholarships, through the Bidi foundation, to both boys and girls; sponsored by the Rotary Club of Whitby</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342900" marR="0" lvl="0" indent="-342900">
              <a:spcBef>
                <a:spcPts val="0"/>
              </a:spcBef>
              <a:spcAft>
                <a:spcPts val="0"/>
              </a:spcAft>
              <a:buFont typeface="Symbol" pitchFamily="2" charset="2"/>
              <a:buChar char=""/>
            </a:pPr>
            <a:r>
              <a:rPr lang="en-US" sz="2000" dirty="0">
                <a:solidFill>
                  <a:srgbClr val="00B0F0"/>
                </a:solidFill>
                <a:effectLst/>
                <a:latin typeface="+mn-lt"/>
                <a:ea typeface="Cambria" panose="02040503050406030204" pitchFamily="18" charset="0"/>
                <a:cs typeface="Cambria" panose="02040503050406030204" pitchFamily="18" charset="0"/>
              </a:rPr>
              <a:t>Clubs  support schools in developing countries with funds for the construction of schools, safe water and sanitation facilities. Many of these include education in safe hygiene as well.</a:t>
            </a:r>
            <a:endParaRPr lang="en-CA" sz="2000" dirty="0">
              <a:solidFill>
                <a:srgbClr val="00B0F0"/>
              </a:solidFill>
              <a:effectLst/>
              <a:latin typeface="+mn-lt"/>
              <a:ea typeface="Cambria" panose="02040503050406030204" pitchFamily="18" charset="0"/>
              <a:cs typeface="Cambria" panose="02040503050406030204" pitchFamily="18" charset="0"/>
            </a:endParaRPr>
          </a:p>
          <a:p>
            <a:pPr marL="266700" marR="0">
              <a:spcBef>
                <a:spcPts val="0"/>
              </a:spcBef>
              <a:spcAft>
                <a:spcPts val="0"/>
              </a:spcAft>
            </a:pPr>
            <a:r>
              <a:rPr lang="en-US" sz="2000" dirty="0">
                <a:solidFill>
                  <a:srgbClr val="00B0F0"/>
                </a:solidFill>
                <a:effectLst/>
                <a:latin typeface="Cambria" panose="02040503050406030204" pitchFamily="18" charset="0"/>
                <a:ea typeface="Cambria" panose="02040503050406030204" pitchFamily="18" charset="0"/>
                <a:cs typeface="Cambria" panose="02040503050406030204" pitchFamily="18" charset="0"/>
              </a:rPr>
              <a:t> </a:t>
            </a:r>
            <a:endParaRPr lang="en-CA" sz="2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p>
            <a:pPr marL="0" marR="0" lvl="0" indent="0" algn="l" rtl="0">
              <a:spcBef>
                <a:spcPts val="1000"/>
              </a:spcBef>
              <a:spcAft>
                <a:spcPts val="0"/>
              </a:spcAft>
              <a:buClr>
                <a:schemeClr val="accent1"/>
              </a:buClr>
              <a:buSzPts val="1600"/>
              <a:buFont typeface="Noto Sans Symbols"/>
              <a:buNone/>
            </a:pPr>
            <a:endParaRPr sz="2000" b="0" i="0" dirty="0">
              <a:solidFill>
                <a:srgbClr val="00B0F0"/>
              </a:solidFill>
              <a:latin typeface="Calibri"/>
              <a:ea typeface="Calibri"/>
              <a:cs typeface="Calibri"/>
              <a:sym typeface="Calibri"/>
            </a:endParaRPr>
          </a:p>
          <a:p>
            <a:pPr marL="0" marR="0" lvl="0" indent="0" algn="l" rtl="0">
              <a:spcBef>
                <a:spcPts val="1000"/>
              </a:spcBef>
              <a:spcAft>
                <a:spcPts val="0"/>
              </a:spcAft>
              <a:buClr>
                <a:schemeClr val="accent1"/>
              </a:buClr>
              <a:buSzPts val="1600"/>
              <a:buFont typeface="Noto Sans Symbols"/>
              <a:buNone/>
            </a:pPr>
            <a:endParaRPr sz="2000" b="0" i="0" dirty="0">
              <a:solidFill>
                <a:srgbClr val="0070C0"/>
              </a:solidFill>
              <a:latin typeface="Calibri"/>
              <a:ea typeface="Calibri"/>
              <a:cs typeface="Calibri"/>
              <a:sym typeface="Calibri"/>
            </a:endParaRPr>
          </a:p>
        </p:txBody>
      </p:sp>
      <p:pic>
        <p:nvPicPr>
          <p:cNvPr id="683" name="Google Shape;683;gbe562dbf5c_0_3844"/>
          <p:cNvPicPr preferRelativeResize="0"/>
          <p:nvPr/>
        </p:nvPicPr>
        <p:blipFill>
          <a:blip r:embed="rId3">
            <a:alphaModFix/>
          </a:blip>
          <a:stretch>
            <a:fillRect/>
          </a:stretch>
        </p:blipFill>
        <p:spPr>
          <a:xfrm>
            <a:off x="9921999" y="5800701"/>
            <a:ext cx="2027926" cy="923824"/>
          </a:xfrm>
          <a:prstGeom prst="rect">
            <a:avLst/>
          </a:prstGeom>
          <a:noFill/>
          <a:ln>
            <a:noFill/>
          </a:ln>
        </p:spPr>
      </p:pic>
    </p:spTree>
    <p:extLst>
      <p:ext uri="{BB962C8B-B14F-4D97-AF65-F5344CB8AC3E}">
        <p14:creationId xmlns:p14="http://schemas.microsoft.com/office/powerpoint/2010/main" val="275459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District 7070 –Area of Focus and Partnership Committee</a:t>
            </a:r>
            <a:endParaRPr dirty="0"/>
          </a:p>
        </p:txBody>
      </p:sp>
      <p:sp>
        <p:nvSpPr>
          <p:cNvPr id="490" name="Google Shape;490;p2"/>
          <p:cNvSpPr/>
          <p:nvPr/>
        </p:nvSpPr>
        <p:spPr>
          <a:xfrm>
            <a:off x="0" y="1035151"/>
            <a:ext cx="8771126" cy="4442779"/>
          </a:xfrm>
          <a:prstGeom prst="rect">
            <a:avLst/>
          </a:prstGeom>
          <a:noFill/>
          <a:ln>
            <a:noFill/>
          </a:ln>
        </p:spPr>
        <p:txBody>
          <a:bodyPr spcFirstLastPara="1" wrap="square" lIns="91425" tIns="45700" rIns="91425" bIns="45700" anchor="t" anchorCtr="0">
            <a:spAutoFit/>
          </a:bodyPr>
          <a:lstStyle/>
          <a:p>
            <a:pPr marL="285750" marR="0" lvl="0" indent="-209550" algn="l" rtl="0">
              <a:lnSpc>
                <a:spcPct val="107000"/>
              </a:lnSpc>
              <a:spcBef>
                <a:spcPts val="0"/>
              </a:spcBef>
              <a:spcAft>
                <a:spcPts val="0"/>
              </a:spcAft>
              <a:buClr>
                <a:schemeClr val="dk1"/>
              </a:buClr>
              <a:buSzPts val="1200"/>
              <a:buFont typeface="Arial"/>
              <a:buNone/>
            </a:pPr>
            <a:r>
              <a:rPr lang="en-CA" sz="2400" b="1" dirty="0">
                <a:solidFill>
                  <a:srgbClr val="0070C0"/>
                </a:solidFill>
                <a:latin typeface="+mn-lt"/>
                <a:ea typeface="Calibri"/>
                <a:cs typeface="Calibri"/>
                <a:sym typeface="Calibri"/>
              </a:rPr>
              <a:t>Rotary International’s 7 Areas of Focus plus HIP</a:t>
            </a:r>
          </a:p>
          <a:p>
            <a:pPr marL="285750" marR="0" lvl="0" indent="-209550" algn="l" rtl="0">
              <a:lnSpc>
                <a:spcPct val="107000"/>
              </a:lnSpc>
              <a:spcBef>
                <a:spcPts val="0"/>
              </a:spcBef>
              <a:spcAft>
                <a:spcPts val="0"/>
              </a:spcAft>
              <a:buClr>
                <a:schemeClr val="dk1"/>
              </a:buClr>
              <a:buSzPts val="1200"/>
              <a:buFont typeface="Arial"/>
              <a:buNone/>
            </a:pPr>
            <a:endParaRPr sz="1200" b="1" dirty="0">
              <a:solidFill>
                <a:srgbClr val="0070C0"/>
              </a:solidFill>
              <a:latin typeface="+mn-lt"/>
              <a:ea typeface="Calibri"/>
              <a:cs typeface="Calibri"/>
              <a:sym typeface="Calibri"/>
            </a:endParaRPr>
          </a:p>
          <a:p>
            <a:pPr marL="285750" marR="0" lvl="0" indent="-292100" algn="l" rtl="0">
              <a:lnSpc>
                <a:spcPct val="107000"/>
              </a:lnSpc>
              <a:spcBef>
                <a:spcPts val="0"/>
              </a:spcBef>
              <a:spcAft>
                <a:spcPts val="0"/>
              </a:spcAft>
              <a:buClr>
                <a:srgbClr val="0070C0"/>
              </a:buClr>
              <a:buSzPts val="2500"/>
              <a:buFont typeface="Arial"/>
              <a:buChar char="•"/>
            </a:pPr>
            <a:r>
              <a:rPr lang="en-US" sz="2500" b="1" dirty="0" err="1">
                <a:solidFill>
                  <a:srgbClr val="0070C0"/>
                </a:solidFill>
                <a:latin typeface="+mn-lt"/>
                <a:ea typeface="Calibri"/>
                <a:cs typeface="Calibri"/>
                <a:sym typeface="Calibri"/>
              </a:rPr>
              <a:t>AoF</a:t>
            </a:r>
            <a:r>
              <a:rPr lang="en-US" sz="2500" b="1" dirty="0">
                <a:solidFill>
                  <a:srgbClr val="0070C0"/>
                </a:solidFill>
                <a:latin typeface="+mn-lt"/>
                <a:ea typeface="Calibri"/>
                <a:cs typeface="Calibri"/>
                <a:sym typeface="Calibri"/>
              </a:rPr>
              <a:t> Coordinators</a:t>
            </a:r>
            <a:endParaRPr sz="1500" dirty="0">
              <a:latin typeface="+mn-lt"/>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Maternal &amp; Child Health: Maureen Bird </a:t>
            </a:r>
            <a:endParaRPr b="1" dirty="0">
              <a:latin typeface="+mn-lt"/>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Economic &amp; </a:t>
            </a:r>
            <a:r>
              <a:rPr lang="en-US" sz="2400" b="1" dirty="0">
                <a:solidFill>
                  <a:srgbClr val="0070C0"/>
                </a:solidFill>
                <a:latin typeface="+mn-lt"/>
                <a:ea typeface="Calibri"/>
                <a:cs typeface="Calibri"/>
                <a:sym typeface="Calibri"/>
              </a:rPr>
              <a:t>Community </a:t>
            </a:r>
            <a:r>
              <a:rPr lang="en-US" sz="2400" b="1" i="0" u="none" strike="noStrike" cap="none" dirty="0">
                <a:solidFill>
                  <a:srgbClr val="0070C0"/>
                </a:solidFill>
                <a:latin typeface="+mn-lt"/>
                <a:ea typeface="Calibri"/>
                <a:cs typeface="Calibri"/>
                <a:sym typeface="Calibri"/>
              </a:rPr>
              <a:t>Development: Khalid Hasan </a:t>
            </a:r>
            <a:endParaRPr b="1" dirty="0">
              <a:latin typeface="+mn-lt"/>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Basic Education &amp; Literacy: Joan Barrett </a:t>
            </a:r>
            <a:endParaRPr b="1" dirty="0">
              <a:latin typeface="+mn-lt"/>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Peacebuilding &amp; Conflict Prevention: </a:t>
            </a:r>
            <a:r>
              <a:rPr lang="en-US" sz="2400" b="1" i="0" u="none" strike="noStrike" cap="none" dirty="0" err="1">
                <a:solidFill>
                  <a:srgbClr val="0070C0"/>
                </a:solidFill>
                <a:latin typeface="+mn-lt"/>
                <a:ea typeface="Calibri"/>
                <a:cs typeface="Calibri"/>
                <a:sym typeface="Calibri"/>
              </a:rPr>
              <a:t>Nevine</a:t>
            </a:r>
            <a:r>
              <a:rPr lang="en-US" sz="2400" b="1" i="0" u="none" strike="noStrike" cap="none" dirty="0">
                <a:solidFill>
                  <a:srgbClr val="0070C0"/>
                </a:solidFill>
                <a:latin typeface="+mn-lt"/>
                <a:ea typeface="Calibri"/>
                <a:cs typeface="Calibri"/>
                <a:sym typeface="Calibri"/>
              </a:rPr>
              <a:t> Yassa</a:t>
            </a:r>
            <a:endParaRPr sz="2400" b="1" i="0" u="none" strike="noStrike" cap="none" dirty="0">
              <a:solidFill>
                <a:srgbClr val="0070C0"/>
              </a:solidFill>
              <a:latin typeface="+mn-lt"/>
              <a:ea typeface="Calibri"/>
              <a:cs typeface="Calibri"/>
              <a:sym typeface="Calibri"/>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Disease Prevention &amp; Treatment: TBA (Maureen Bird)</a:t>
            </a:r>
            <a:endParaRPr sz="2400" b="1" i="0" u="none" strike="noStrike" cap="none" dirty="0">
              <a:solidFill>
                <a:srgbClr val="0070C0"/>
              </a:solidFill>
              <a:latin typeface="+mn-lt"/>
              <a:ea typeface="Calibri"/>
              <a:cs typeface="Calibri"/>
              <a:sym typeface="Calibri"/>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Environmental Action: </a:t>
            </a:r>
            <a:r>
              <a:rPr lang="en-US" sz="2400" b="1" i="0" u="none" strike="noStrike" cap="none" dirty="0" err="1">
                <a:solidFill>
                  <a:srgbClr val="0070C0"/>
                </a:solidFill>
                <a:latin typeface="+mn-lt"/>
                <a:ea typeface="Calibri"/>
                <a:cs typeface="Calibri"/>
                <a:sym typeface="Calibri"/>
              </a:rPr>
              <a:t>Nilam</a:t>
            </a:r>
            <a:r>
              <a:rPr lang="en-US" sz="2400" b="1" i="0" u="none" strike="noStrike" cap="none" dirty="0">
                <a:solidFill>
                  <a:srgbClr val="0070C0"/>
                </a:solidFill>
                <a:latin typeface="+mn-lt"/>
                <a:ea typeface="Calibri"/>
                <a:cs typeface="Calibri"/>
                <a:sym typeface="Calibri"/>
              </a:rPr>
              <a:t> </a:t>
            </a:r>
            <a:r>
              <a:rPr lang="en-US" sz="2400" b="1" i="0" u="none" strike="noStrike" cap="none" dirty="0" err="1">
                <a:solidFill>
                  <a:srgbClr val="0070C0"/>
                </a:solidFill>
                <a:latin typeface="+mn-lt"/>
                <a:ea typeface="Calibri"/>
                <a:cs typeface="Calibri"/>
                <a:sym typeface="Calibri"/>
              </a:rPr>
              <a:t>Bedi</a:t>
            </a:r>
            <a:r>
              <a:rPr lang="en-US" sz="2400" b="1" i="0" u="none" strike="noStrike" cap="none" dirty="0">
                <a:solidFill>
                  <a:srgbClr val="0070C0"/>
                </a:solidFill>
                <a:latin typeface="+mn-lt"/>
                <a:ea typeface="Calibri"/>
                <a:cs typeface="Calibri"/>
                <a:sym typeface="Calibri"/>
              </a:rPr>
              <a:t> </a:t>
            </a:r>
            <a:endParaRPr b="1" dirty="0">
              <a:latin typeface="+mn-lt"/>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a:solidFill>
                  <a:srgbClr val="0070C0"/>
                </a:solidFill>
                <a:latin typeface="+mn-lt"/>
                <a:ea typeface="Calibri"/>
                <a:cs typeface="Calibri"/>
                <a:sym typeface="Calibri"/>
              </a:rPr>
              <a:t>Water, Sanitation and Hygiene: Richard Mewhinney</a:t>
            </a:r>
            <a:endParaRPr sz="2400" b="1" i="0" u="none" strike="noStrike" cap="none" dirty="0">
              <a:solidFill>
                <a:srgbClr val="0070C0"/>
              </a:solidFill>
              <a:latin typeface="+mn-lt"/>
              <a:ea typeface="Calibri"/>
              <a:cs typeface="Calibri"/>
              <a:sym typeface="Calibri"/>
            </a:endParaRPr>
          </a:p>
          <a:p>
            <a:pPr marL="742950" marR="0" lvl="1" indent="-285750" algn="l" rtl="0">
              <a:lnSpc>
                <a:spcPct val="107000"/>
              </a:lnSpc>
              <a:spcBef>
                <a:spcPts val="0"/>
              </a:spcBef>
              <a:spcAft>
                <a:spcPts val="0"/>
              </a:spcAft>
              <a:buClr>
                <a:srgbClr val="0070C0"/>
              </a:buClr>
              <a:buSzPts val="2400"/>
              <a:buChar char="•"/>
            </a:pPr>
            <a:r>
              <a:rPr lang="en-US" sz="2400" b="1" i="0" u="none" strike="noStrike" cap="none" dirty="0" err="1">
                <a:solidFill>
                  <a:srgbClr val="0070C0"/>
                </a:solidFill>
                <a:latin typeface="+mn-lt"/>
                <a:ea typeface="Calibri"/>
                <a:cs typeface="Calibri"/>
                <a:sym typeface="Calibri"/>
              </a:rPr>
              <a:t>Honouring</a:t>
            </a:r>
            <a:r>
              <a:rPr lang="en-US" sz="2400" b="1" i="0" u="none" strike="noStrike" cap="none" dirty="0">
                <a:solidFill>
                  <a:srgbClr val="0070C0"/>
                </a:solidFill>
                <a:latin typeface="+mn-lt"/>
                <a:ea typeface="Calibri"/>
                <a:cs typeface="Calibri"/>
                <a:sym typeface="Calibri"/>
              </a:rPr>
              <a:t> Indigenous People (HIP): Bill </a:t>
            </a:r>
            <a:r>
              <a:rPr lang="en-US" sz="2400" b="1" i="0" u="none" strike="noStrike" cap="none" dirty="0" err="1">
                <a:solidFill>
                  <a:srgbClr val="0070C0"/>
                </a:solidFill>
                <a:latin typeface="+mn-lt"/>
                <a:ea typeface="Calibri"/>
                <a:cs typeface="Calibri"/>
                <a:sym typeface="Calibri"/>
              </a:rPr>
              <a:t>Empy</a:t>
            </a:r>
            <a:endParaRPr sz="2400" b="1" i="0" u="none" strike="noStrike" cap="none" dirty="0">
              <a:solidFill>
                <a:srgbClr val="0070C0"/>
              </a:solidFill>
              <a:latin typeface="+mn-lt"/>
              <a:ea typeface="Calibri"/>
              <a:cs typeface="Calibri"/>
              <a:sym typeface="Calibri"/>
            </a:endParaRPr>
          </a:p>
          <a:p>
            <a:pPr marL="0" marR="0" lvl="0" indent="0" algn="l" rtl="0">
              <a:spcBef>
                <a:spcPts val="0"/>
              </a:spcBef>
              <a:spcAft>
                <a:spcPts val="0"/>
              </a:spcAft>
              <a:buNone/>
            </a:pPr>
            <a:endParaRPr sz="1200" b="1" dirty="0">
              <a:solidFill>
                <a:srgbClr val="0070C0"/>
              </a:solidFill>
              <a:latin typeface="Calibri"/>
              <a:ea typeface="Calibri"/>
              <a:cs typeface="Calibri"/>
              <a:sym typeface="Calibri"/>
            </a:endParaRPr>
          </a:p>
        </p:txBody>
      </p:sp>
      <p:pic>
        <p:nvPicPr>
          <p:cNvPr id="492" name="Google Shape;492;p2" descr="See the source image"/>
          <p:cNvPicPr preferRelativeResize="0"/>
          <p:nvPr/>
        </p:nvPicPr>
        <p:blipFill rotWithShape="1">
          <a:blip r:embed="rId3">
            <a:alphaModFix/>
          </a:blip>
          <a:srcRect l="13430" r="15215" b="-3"/>
          <a:stretch/>
        </p:blipFill>
        <p:spPr>
          <a:xfrm>
            <a:off x="8771125" y="2036064"/>
            <a:ext cx="2950659" cy="2940144"/>
          </a:xfrm>
          <a:prstGeom prst="rect">
            <a:avLst/>
          </a:prstGeom>
          <a:noFill/>
          <a:ln>
            <a:noFill/>
          </a:ln>
        </p:spPr>
      </p:pic>
      <p:pic>
        <p:nvPicPr>
          <p:cNvPr id="493" name="Google Shape;493;p2"/>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be562dbf5c_0_3852"/>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Best Practice</a:t>
            </a:r>
            <a:endParaRPr/>
          </a:p>
        </p:txBody>
      </p:sp>
      <p:sp>
        <p:nvSpPr>
          <p:cNvPr id="690" name="Google Shape;690;gbe562dbf5c_0_3852"/>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20</a:t>
            </a:fld>
            <a:endParaRPr sz="2400" b="0" i="0" u="none" strike="noStrike" cap="none">
              <a:solidFill>
                <a:srgbClr val="7F6BB1"/>
              </a:solidFill>
              <a:latin typeface="Arial Narrow"/>
              <a:ea typeface="Arial Narrow"/>
              <a:cs typeface="Arial Narrow"/>
              <a:sym typeface="Arial Narrow"/>
            </a:endParaRPr>
          </a:p>
        </p:txBody>
      </p:sp>
      <p:sp>
        <p:nvSpPr>
          <p:cNvPr id="691" name="Google Shape;691;gbe562dbf5c_0_3852"/>
          <p:cNvSpPr txBox="1"/>
          <p:nvPr/>
        </p:nvSpPr>
        <p:spPr>
          <a:xfrm>
            <a:off x="336025" y="847550"/>
            <a:ext cx="9733200" cy="56838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920"/>
              <a:buFont typeface="Noto Sans Symbols"/>
              <a:buNone/>
            </a:pPr>
            <a:r>
              <a:rPr lang="en-US" sz="2500" b="1" i="0">
                <a:solidFill>
                  <a:srgbClr val="0070C0"/>
                </a:solidFill>
                <a:latin typeface="Calibri"/>
                <a:ea typeface="Calibri"/>
                <a:cs typeface="Calibri"/>
                <a:sym typeface="Calibri"/>
              </a:rPr>
              <a:t>Emergence of zoom during this pandemic! Lessons to learn!</a:t>
            </a:r>
            <a:endParaRPr sz="1500"/>
          </a:p>
          <a:p>
            <a:pPr marL="0" marR="0" lvl="0" indent="0" algn="l" rtl="0">
              <a:spcBef>
                <a:spcPts val="0"/>
              </a:spcBef>
              <a:spcAft>
                <a:spcPts val="0"/>
              </a:spcAft>
              <a:buClr>
                <a:schemeClr val="accent1"/>
              </a:buClr>
              <a:buSzPts val="1600"/>
              <a:buFont typeface="Noto Sans Symbols"/>
              <a:buNone/>
            </a:pPr>
            <a:endParaRPr sz="2100" b="1" i="0">
              <a:solidFill>
                <a:srgbClr val="0070C0"/>
              </a:solidFill>
              <a:latin typeface="Calibri"/>
              <a:ea typeface="Calibri"/>
              <a:cs typeface="Calibri"/>
              <a:sym typeface="Calibri"/>
            </a:endParaRPr>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Involvement in literacy discussions around the world on a regular basis – really getting to know issues almost ‘firsthand’(ICC, BELRAG connections to other like-minded clubs)</a:t>
            </a:r>
            <a:endParaRPr sz="1500" b="1"/>
          </a:p>
          <a:p>
            <a:pPr marL="342900" marR="0" lvl="0" indent="-241300" algn="l" rtl="0">
              <a:spcBef>
                <a:spcPts val="0"/>
              </a:spcBef>
              <a:spcAft>
                <a:spcPts val="0"/>
              </a:spcAft>
              <a:buClr>
                <a:schemeClr val="accent1"/>
              </a:buClr>
              <a:buSzPts val="1600"/>
              <a:buFont typeface="Noto Sans Symbols"/>
              <a:buNone/>
            </a:pPr>
            <a:endParaRPr sz="2100" b="1" i="0">
              <a:solidFill>
                <a:srgbClr val="0070C0"/>
              </a:solidFill>
              <a:latin typeface="Calibri"/>
              <a:ea typeface="Calibri"/>
              <a:cs typeface="Calibri"/>
              <a:sym typeface="Calibri"/>
            </a:endParaRPr>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Next step(s): To formulate a workable plan to coordinate and work together, both with other clubs and the BELRAG relationship being initiated</a:t>
            </a:r>
            <a:endParaRPr sz="1500" b="1"/>
          </a:p>
          <a:p>
            <a:pPr marL="0" marR="0" lvl="0" indent="0" algn="l" rtl="0">
              <a:spcBef>
                <a:spcPts val="0"/>
              </a:spcBef>
              <a:spcAft>
                <a:spcPts val="0"/>
              </a:spcAft>
              <a:buClr>
                <a:schemeClr val="accent1"/>
              </a:buClr>
              <a:buSzPts val="1600"/>
              <a:buFont typeface="Noto Sans Symbols"/>
              <a:buNone/>
            </a:pPr>
            <a:endParaRPr sz="2100" b="1" i="1">
              <a:solidFill>
                <a:srgbClr val="0070C0"/>
              </a:solidFill>
              <a:latin typeface="Calibri"/>
              <a:ea typeface="Calibri"/>
              <a:cs typeface="Calibri"/>
              <a:sym typeface="Calibri"/>
            </a:endParaRPr>
          </a:p>
          <a:p>
            <a:pPr marL="0" marR="0" lvl="0" indent="0" algn="l" rtl="0">
              <a:spcBef>
                <a:spcPts val="0"/>
              </a:spcBef>
              <a:spcAft>
                <a:spcPts val="0"/>
              </a:spcAft>
              <a:buClr>
                <a:schemeClr val="accent1"/>
              </a:buClr>
              <a:buSzPts val="1920"/>
              <a:buFont typeface="Noto Sans Symbols"/>
              <a:buNone/>
            </a:pPr>
            <a:r>
              <a:rPr lang="en-US" sz="2500" b="1" i="0">
                <a:solidFill>
                  <a:srgbClr val="0070C0"/>
                </a:solidFill>
                <a:latin typeface="Calibri"/>
                <a:ea typeface="Calibri"/>
                <a:cs typeface="Calibri"/>
                <a:sym typeface="Calibri"/>
              </a:rPr>
              <a:t>SUCCESS STORY</a:t>
            </a:r>
            <a:endParaRPr sz="1500" b="1"/>
          </a:p>
          <a:p>
            <a:pPr marL="0" marR="0" lvl="0" indent="0" algn="l" rtl="0">
              <a:spcBef>
                <a:spcPts val="0"/>
              </a:spcBef>
              <a:spcAft>
                <a:spcPts val="0"/>
              </a:spcAft>
              <a:buClr>
                <a:schemeClr val="accent1"/>
              </a:buClr>
              <a:buSzPts val="1600"/>
              <a:buFont typeface="Noto Sans Symbols"/>
              <a:buNone/>
            </a:pPr>
            <a:endParaRPr sz="2100" b="1" i="1">
              <a:solidFill>
                <a:srgbClr val="0070C0"/>
              </a:solidFill>
              <a:latin typeface="Calibri"/>
              <a:ea typeface="Calibri"/>
              <a:cs typeface="Calibri"/>
              <a:sym typeface="Calibri"/>
            </a:endParaRPr>
          </a:p>
          <a:p>
            <a:pPr marL="0" marR="0" lvl="0" indent="0" algn="l" rtl="0">
              <a:spcBef>
                <a:spcPts val="0"/>
              </a:spcBef>
              <a:spcAft>
                <a:spcPts val="0"/>
              </a:spcAft>
              <a:buClr>
                <a:schemeClr val="accent1"/>
              </a:buClr>
              <a:buSzPts val="1920"/>
              <a:buFont typeface="Noto Sans Symbols"/>
              <a:buNone/>
            </a:pPr>
            <a:r>
              <a:rPr lang="en-US" sz="2500" b="1" i="1">
                <a:solidFill>
                  <a:srgbClr val="0070C0"/>
                </a:solidFill>
                <a:latin typeface="Calibri"/>
                <a:ea typeface="Calibri"/>
                <a:cs typeface="Calibri"/>
                <a:sym typeface="Calibri"/>
              </a:rPr>
              <a:t>Free Reading </a:t>
            </a:r>
            <a:r>
              <a:rPr lang="en-US" sz="2500" b="1" i="0">
                <a:solidFill>
                  <a:srgbClr val="0070C0"/>
                </a:solidFill>
                <a:latin typeface="Calibri"/>
                <a:ea typeface="Calibri"/>
                <a:cs typeface="Calibri"/>
                <a:sym typeface="Calibri"/>
              </a:rPr>
              <a:t>– online learning</a:t>
            </a:r>
            <a:endParaRPr sz="1500" b="1"/>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Struggling readers or English as a second language</a:t>
            </a:r>
            <a:endParaRPr sz="1500" b="1"/>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Endorsement of rotary clubs  around the world – many here in Canada as well as the united states</a:t>
            </a:r>
            <a:endParaRPr sz="1500" b="1"/>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Testimonials to show effectiveness</a:t>
            </a:r>
            <a:endParaRPr sz="1500" b="1"/>
          </a:p>
          <a:p>
            <a:pPr marL="342900" marR="0" lvl="0" indent="-349250" algn="l" rtl="0">
              <a:spcBef>
                <a:spcPts val="0"/>
              </a:spcBef>
              <a:spcAft>
                <a:spcPts val="0"/>
              </a:spcAft>
              <a:buClr>
                <a:schemeClr val="accent1"/>
              </a:buClr>
              <a:buSzPts val="1700"/>
              <a:buFont typeface="Noto Sans Symbols"/>
              <a:buChar char="▪"/>
            </a:pPr>
            <a:r>
              <a:rPr lang="en-US" sz="2100" b="1" i="0">
                <a:solidFill>
                  <a:srgbClr val="0070C0"/>
                </a:solidFill>
                <a:latin typeface="Calibri"/>
                <a:ea typeface="Calibri"/>
                <a:cs typeface="Calibri"/>
                <a:sym typeface="Calibri"/>
              </a:rPr>
              <a:t>Research has begun to further show its impact</a:t>
            </a:r>
            <a:endParaRPr sz="1500" b="1"/>
          </a:p>
          <a:p>
            <a:pPr marL="342900" marR="0" lvl="0" indent="-241300" algn="l" rtl="0">
              <a:spcBef>
                <a:spcPts val="0"/>
              </a:spcBef>
              <a:spcAft>
                <a:spcPts val="0"/>
              </a:spcAft>
              <a:buClr>
                <a:schemeClr val="accent1"/>
              </a:buClr>
              <a:buSzPts val="1600"/>
              <a:buFont typeface="Noto Sans Symbols"/>
              <a:buNone/>
            </a:pPr>
            <a:endParaRPr sz="2000" b="1" i="0">
              <a:solidFill>
                <a:srgbClr val="0070C0"/>
              </a:solidFill>
              <a:latin typeface="Calibri"/>
              <a:ea typeface="Calibri"/>
              <a:cs typeface="Calibri"/>
              <a:sym typeface="Calibri"/>
            </a:endParaRPr>
          </a:p>
        </p:txBody>
      </p:sp>
      <p:pic>
        <p:nvPicPr>
          <p:cNvPr id="692" name="Google Shape;692;gbe562dbf5c_0_3852"/>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be562dbf5c_0_386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Literacy in Action</a:t>
            </a:r>
            <a:endParaRPr/>
          </a:p>
        </p:txBody>
      </p:sp>
      <p:sp>
        <p:nvSpPr>
          <p:cNvPr id="699" name="Google Shape;699;gbe562dbf5c_0_3860"/>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21</a:t>
            </a:fld>
            <a:endParaRPr sz="2400" b="0" i="0" u="none" strike="noStrike" cap="none">
              <a:solidFill>
                <a:srgbClr val="7F6BB1"/>
              </a:solidFill>
              <a:latin typeface="Arial Narrow"/>
              <a:ea typeface="Arial Narrow"/>
              <a:cs typeface="Arial Narrow"/>
              <a:sym typeface="Arial Narrow"/>
            </a:endParaRPr>
          </a:p>
        </p:txBody>
      </p:sp>
      <p:pic>
        <p:nvPicPr>
          <p:cNvPr id="700" name="Google Shape;700;gbe562dbf5c_0_3860"/>
          <p:cNvPicPr preferRelativeResize="0"/>
          <p:nvPr/>
        </p:nvPicPr>
        <p:blipFill rotWithShape="1">
          <a:blip r:embed="rId3">
            <a:alphaModFix/>
          </a:blip>
          <a:srcRect l="2500" r="2793" b="10"/>
          <a:stretch/>
        </p:blipFill>
        <p:spPr>
          <a:xfrm>
            <a:off x="1564077" y="1195751"/>
            <a:ext cx="4189500" cy="2575800"/>
          </a:xfrm>
          <a:prstGeom prst="roundRect">
            <a:avLst>
              <a:gd name="adj" fmla="val 1858"/>
            </a:avLst>
          </a:prstGeom>
          <a:noFill/>
          <a:ln w="9525" cap="flat" cmpd="sng">
            <a:solidFill>
              <a:schemeClr val="accent1"/>
            </a:solidFill>
            <a:prstDash val="solid"/>
            <a:round/>
            <a:headEnd type="none" w="sm" len="sm"/>
            <a:tailEnd type="none" w="sm" len="sm"/>
          </a:ln>
          <a:effectLst>
            <a:outerShdw blurRad="50800" dist="50800" dir="5400000" algn="tl" rotWithShape="0">
              <a:srgbClr val="000000">
                <a:alpha val="42750"/>
              </a:srgbClr>
            </a:outerShdw>
          </a:effectLst>
        </p:spPr>
      </p:pic>
      <p:pic>
        <p:nvPicPr>
          <p:cNvPr id="701" name="Google Shape;701;gbe562dbf5c_0_3860"/>
          <p:cNvPicPr preferRelativeResize="0"/>
          <p:nvPr/>
        </p:nvPicPr>
        <p:blipFill rotWithShape="1">
          <a:blip r:embed="rId4">
            <a:alphaModFix/>
          </a:blip>
          <a:srcRect t="16650" b="3794"/>
          <a:stretch/>
        </p:blipFill>
        <p:spPr>
          <a:xfrm>
            <a:off x="6214972" y="1283173"/>
            <a:ext cx="4073700" cy="2430600"/>
          </a:xfrm>
          <a:prstGeom prst="roundRect">
            <a:avLst>
              <a:gd name="adj" fmla="val 1858"/>
            </a:avLst>
          </a:prstGeom>
          <a:noFill/>
          <a:ln w="9525" cap="flat" cmpd="sng">
            <a:solidFill>
              <a:schemeClr val="accent1"/>
            </a:solidFill>
            <a:prstDash val="solid"/>
            <a:round/>
            <a:headEnd type="none" w="sm" len="sm"/>
            <a:tailEnd type="none" w="sm" len="sm"/>
          </a:ln>
          <a:effectLst>
            <a:outerShdw blurRad="50800" dist="50800" dir="5400000" algn="tl" rotWithShape="0">
              <a:srgbClr val="000000">
                <a:alpha val="42750"/>
              </a:srgbClr>
            </a:outerShdw>
          </a:effectLst>
        </p:spPr>
      </p:pic>
      <p:pic>
        <p:nvPicPr>
          <p:cNvPr id="702" name="Google Shape;702;gbe562dbf5c_0_3860"/>
          <p:cNvPicPr preferRelativeResize="0"/>
          <p:nvPr/>
        </p:nvPicPr>
        <p:blipFill rotWithShape="1">
          <a:blip r:embed="rId5">
            <a:alphaModFix/>
          </a:blip>
          <a:srcRect l="1827" r="3466" b="10"/>
          <a:stretch/>
        </p:blipFill>
        <p:spPr>
          <a:xfrm>
            <a:off x="1564077" y="4137577"/>
            <a:ext cx="4189500" cy="2488200"/>
          </a:xfrm>
          <a:prstGeom prst="roundRect">
            <a:avLst>
              <a:gd name="adj" fmla="val 1858"/>
            </a:avLst>
          </a:prstGeom>
          <a:noFill/>
          <a:ln w="9525" cap="flat" cmpd="sng">
            <a:solidFill>
              <a:schemeClr val="accent1"/>
            </a:solidFill>
            <a:prstDash val="solid"/>
            <a:round/>
            <a:headEnd type="none" w="sm" len="sm"/>
            <a:tailEnd type="none" w="sm" len="sm"/>
          </a:ln>
          <a:effectLst>
            <a:outerShdw blurRad="50800" dist="50800" dir="5400000" algn="tl" rotWithShape="0">
              <a:srgbClr val="000000">
                <a:alpha val="42750"/>
              </a:srgbClr>
            </a:outerShdw>
          </a:effectLst>
        </p:spPr>
      </p:pic>
      <p:pic>
        <p:nvPicPr>
          <p:cNvPr id="703" name="Google Shape;703;gbe562dbf5c_0_3860"/>
          <p:cNvPicPr preferRelativeResize="0"/>
          <p:nvPr/>
        </p:nvPicPr>
        <p:blipFill rotWithShape="1">
          <a:blip r:embed="rId6">
            <a:alphaModFix/>
          </a:blip>
          <a:srcRect t="15902" b="4542"/>
          <a:stretch/>
        </p:blipFill>
        <p:spPr>
          <a:xfrm>
            <a:off x="6214972" y="4132872"/>
            <a:ext cx="4073700" cy="2430600"/>
          </a:xfrm>
          <a:prstGeom prst="roundRect">
            <a:avLst>
              <a:gd name="adj" fmla="val 0"/>
            </a:avLst>
          </a:prstGeom>
          <a:noFill/>
          <a:ln w="9525" cap="flat" cmpd="sng">
            <a:solidFill>
              <a:schemeClr val="accent1"/>
            </a:solidFill>
            <a:prstDash val="solid"/>
            <a:round/>
            <a:headEnd type="none" w="sm" len="sm"/>
            <a:tailEnd type="none" w="sm" len="sm"/>
          </a:ln>
          <a:effectLst>
            <a:outerShdw blurRad="50800" dist="50800" dir="5400000" algn="tl" rotWithShape="0">
              <a:srgbClr val="000000">
                <a:alpha val="4275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be562dbf5c_0_3871"/>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What you (President Elect) can do </a:t>
            </a:r>
            <a:endParaRPr/>
          </a:p>
        </p:txBody>
      </p:sp>
      <p:sp>
        <p:nvSpPr>
          <p:cNvPr id="710" name="Google Shape;710;gbe562dbf5c_0_3871"/>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22</a:t>
            </a:fld>
            <a:endParaRPr sz="2400" b="0" i="0" u="none" strike="noStrike" cap="none">
              <a:solidFill>
                <a:srgbClr val="7F6BB1"/>
              </a:solidFill>
              <a:latin typeface="Arial Narrow"/>
              <a:ea typeface="Arial Narrow"/>
              <a:cs typeface="Arial Narrow"/>
              <a:sym typeface="Arial Narrow"/>
            </a:endParaRPr>
          </a:p>
        </p:txBody>
      </p:sp>
      <p:sp>
        <p:nvSpPr>
          <p:cNvPr id="711" name="Google Shape;711;gbe562dbf5c_0_3871"/>
          <p:cNvSpPr txBox="1"/>
          <p:nvPr/>
        </p:nvSpPr>
        <p:spPr>
          <a:xfrm>
            <a:off x="838200" y="1173300"/>
            <a:ext cx="10515600" cy="43065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440"/>
              <a:buFont typeface="Noto Sans Symbols"/>
              <a:buNone/>
            </a:pPr>
            <a:r>
              <a:rPr lang="en-US" sz="2500" b="1" i="0" dirty="0">
                <a:solidFill>
                  <a:srgbClr val="0070C0"/>
                </a:solidFill>
                <a:latin typeface="+mn-lt"/>
                <a:ea typeface="Calibri"/>
                <a:cs typeface="Calibri"/>
                <a:sym typeface="Calibri"/>
              </a:rPr>
              <a:t>Know your community and its needs – Education is CRITICAL for ALL</a:t>
            </a:r>
            <a:endParaRPr sz="2100" b="1" dirty="0">
              <a:latin typeface="+mn-lt"/>
            </a:endParaRPr>
          </a:p>
          <a:p>
            <a:pPr marL="342900" marR="0" lvl="0" indent="-387350" algn="l" rtl="0">
              <a:spcBef>
                <a:spcPts val="0"/>
              </a:spcBef>
              <a:spcAft>
                <a:spcPts val="0"/>
              </a:spcAft>
              <a:buClr>
                <a:schemeClr val="accent1"/>
              </a:buClr>
              <a:buSzPts val="2140"/>
              <a:buFont typeface="Noto Sans Symbols"/>
              <a:buChar char="▪"/>
            </a:pPr>
            <a:r>
              <a:rPr lang="en-US" sz="2500" b="1" i="0" dirty="0">
                <a:solidFill>
                  <a:srgbClr val="0070C0"/>
                </a:solidFill>
                <a:latin typeface="+mn-lt"/>
                <a:ea typeface="Calibri"/>
                <a:cs typeface="Calibri"/>
                <a:sym typeface="Calibri"/>
              </a:rPr>
              <a:t>Are there people in your club interested in education? Give them opportunities to go forth!</a:t>
            </a:r>
            <a:endParaRPr sz="2100" b="1" dirty="0">
              <a:latin typeface="+mn-lt"/>
            </a:endParaRPr>
          </a:p>
          <a:p>
            <a:pPr marL="0" marR="0" lvl="0" indent="0" algn="l" rtl="0">
              <a:spcBef>
                <a:spcPts val="0"/>
              </a:spcBef>
              <a:spcAft>
                <a:spcPts val="0"/>
              </a:spcAft>
              <a:buClr>
                <a:schemeClr val="accent1"/>
              </a:buClr>
              <a:buSzPts val="1440"/>
              <a:buFont typeface="Noto Sans Symbols"/>
              <a:buNone/>
            </a:pPr>
            <a:endParaRPr sz="2500" b="1" i="0" dirty="0">
              <a:solidFill>
                <a:srgbClr val="0070C0"/>
              </a:solidFill>
              <a:latin typeface="+mn-lt"/>
              <a:ea typeface="Calibri"/>
              <a:cs typeface="Calibri"/>
              <a:sym typeface="Calibri"/>
            </a:endParaRPr>
          </a:p>
          <a:p>
            <a:pPr marL="0" marR="0" lvl="0" indent="0" algn="l" rtl="0">
              <a:spcBef>
                <a:spcPts val="0"/>
              </a:spcBef>
              <a:spcAft>
                <a:spcPts val="0"/>
              </a:spcAft>
              <a:buClr>
                <a:schemeClr val="accent1"/>
              </a:buClr>
              <a:buSzPts val="1440"/>
              <a:buFont typeface="Noto Sans Symbols"/>
              <a:buNone/>
            </a:pPr>
            <a:r>
              <a:rPr lang="en-US" sz="2500" b="1" i="0" dirty="0">
                <a:solidFill>
                  <a:srgbClr val="0070C0"/>
                </a:solidFill>
                <a:latin typeface="+mn-lt"/>
                <a:ea typeface="Calibri"/>
                <a:cs typeface="Calibri"/>
                <a:sym typeface="Calibri"/>
              </a:rPr>
              <a:t>Tips (Local &amp; International):</a:t>
            </a:r>
            <a:endParaRPr sz="2500" b="1" i="0" dirty="0">
              <a:solidFill>
                <a:srgbClr val="0070C0"/>
              </a:solidFill>
              <a:latin typeface="+mn-lt"/>
              <a:ea typeface="Calibri"/>
              <a:cs typeface="Calibri"/>
              <a:sym typeface="Calibri"/>
            </a:endParaRPr>
          </a:p>
          <a:p>
            <a:pPr marL="342900" marR="0" lvl="0" indent="-387350" algn="l" rtl="0">
              <a:spcBef>
                <a:spcPts val="0"/>
              </a:spcBef>
              <a:spcAft>
                <a:spcPts val="0"/>
              </a:spcAft>
              <a:buClr>
                <a:schemeClr val="accent1"/>
              </a:buClr>
              <a:buSzPts val="2140"/>
              <a:buFont typeface="Noto Sans Symbols"/>
              <a:buChar char="▪"/>
            </a:pPr>
            <a:r>
              <a:rPr lang="en-US" sz="2500" b="1" i="0" dirty="0">
                <a:solidFill>
                  <a:srgbClr val="0070C0"/>
                </a:solidFill>
                <a:latin typeface="+mn-lt"/>
                <a:ea typeface="Calibri"/>
                <a:cs typeface="Calibri"/>
                <a:sym typeface="Calibri"/>
              </a:rPr>
              <a:t>   do you have schools with low EQAO scores?</a:t>
            </a:r>
            <a:endParaRPr sz="2100" b="1" dirty="0">
              <a:latin typeface="+mn-lt"/>
            </a:endParaRPr>
          </a:p>
          <a:p>
            <a:pPr marL="342900" marR="0" lvl="0" indent="-387350" algn="l" rtl="0">
              <a:spcBef>
                <a:spcPts val="0"/>
              </a:spcBef>
              <a:spcAft>
                <a:spcPts val="0"/>
              </a:spcAft>
              <a:buClr>
                <a:schemeClr val="accent1"/>
              </a:buClr>
              <a:buSzPts val="2140"/>
              <a:buFont typeface="Noto Sans Symbols"/>
              <a:buChar char="▪"/>
            </a:pPr>
            <a:r>
              <a:rPr lang="en-US" sz="2500" b="1" i="0" dirty="0">
                <a:solidFill>
                  <a:srgbClr val="0070C0"/>
                </a:solidFill>
                <a:latin typeface="+mn-lt"/>
                <a:ea typeface="Calibri"/>
                <a:cs typeface="Calibri"/>
                <a:sym typeface="Calibri"/>
              </a:rPr>
              <a:t>   are your schools in need of materials (devices, books,…)</a:t>
            </a:r>
            <a:endParaRPr sz="2100" b="1" dirty="0">
              <a:latin typeface="+mn-lt"/>
            </a:endParaRPr>
          </a:p>
          <a:p>
            <a:pPr marL="342900" marR="0" lvl="0" indent="-387350" algn="l" rtl="0">
              <a:spcBef>
                <a:spcPts val="0"/>
              </a:spcBef>
              <a:spcAft>
                <a:spcPts val="0"/>
              </a:spcAft>
              <a:buClr>
                <a:schemeClr val="accent1"/>
              </a:buClr>
              <a:buSzPts val="2140"/>
              <a:buFont typeface="Noto Sans Symbols"/>
              <a:buChar char="▪"/>
            </a:pPr>
            <a:r>
              <a:rPr lang="en-US" sz="2500" b="1" i="0" dirty="0">
                <a:solidFill>
                  <a:srgbClr val="0070C0"/>
                </a:solidFill>
                <a:latin typeface="+mn-lt"/>
                <a:ea typeface="Calibri"/>
                <a:cs typeface="Calibri"/>
                <a:sym typeface="Calibri"/>
              </a:rPr>
              <a:t>   can you provide reading/writing volunteers? Guest readers,…</a:t>
            </a:r>
            <a:endParaRPr sz="2100" b="1" dirty="0">
              <a:latin typeface="+mn-lt"/>
            </a:endParaRPr>
          </a:p>
          <a:p>
            <a:pPr marL="342900" marR="0" lvl="0" indent="-387350" algn="l" rtl="0">
              <a:spcBef>
                <a:spcPts val="0"/>
              </a:spcBef>
              <a:spcAft>
                <a:spcPts val="0"/>
              </a:spcAft>
              <a:buClr>
                <a:schemeClr val="accent1"/>
              </a:buClr>
              <a:buSzPts val="2140"/>
              <a:buFont typeface="Noto Sans Symbols"/>
              <a:buChar char="▪"/>
            </a:pPr>
            <a:r>
              <a:rPr lang="en-US" sz="2500" b="1" i="0" dirty="0">
                <a:solidFill>
                  <a:srgbClr val="0070C0"/>
                </a:solidFill>
                <a:latin typeface="+mn-lt"/>
                <a:ea typeface="Calibri"/>
                <a:cs typeface="Calibri"/>
                <a:sym typeface="Calibri"/>
              </a:rPr>
              <a:t>   join with other clubs for an international project</a:t>
            </a:r>
            <a:endParaRPr sz="2100" b="1" dirty="0">
              <a:latin typeface="+mn-lt"/>
            </a:endParaRPr>
          </a:p>
          <a:p>
            <a:pPr marL="0" marR="0" lvl="0" indent="0" algn="l" rtl="0">
              <a:spcBef>
                <a:spcPts val="0"/>
              </a:spcBef>
              <a:spcAft>
                <a:spcPts val="0"/>
              </a:spcAft>
              <a:buClr>
                <a:schemeClr val="accent1"/>
              </a:buClr>
              <a:buSzPts val="1440"/>
              <a:buFont typeface="Noto Sans Symbols"/>
              <a:buNone/>
            </a:pPr>
            <a:endParaRPr sz="2500" b="1" i="0" dirty="0">
              <a:solidFill>
                <a:srgbClr val="0070C0"/>
              </a:solidFill>
              <a:latin typeface="+mn-lt"/>
              <a:ea typeface="Calibri"/>
              <a:cs typeface="Calibri"/>
              <a:sym typeface="Calibri"/>
            </a:endParaRPr>
          </a:p>
          <a:p>
            <a:pPr marL="0" marR="0" lvl="0" indent="0" algn="l" rtl="0">
              <a:spcBef>
                <a:spcPts val="0"/>
              </a:spcBef>
              <a:spcAft>
                <a:spcPts val="0"/>
              </a:spcAft>
              <a:buClr>
                <a:schemeClr val="accent1"/>
              </a:buClr>
              <a:buSzPts val="1440"/>
              <a:buFont typeface="Noto Sans Symbols"/>
              <a:buNone/>
            </a:pPr>
            <a:r>
              <a:rPr lang="en-US" sz="2500" b="1" i="0" dirty="0">
                <a:solidFill>
                  <a:srgbClr val="0070C0"/>
                </a:solidFill>
                <a:latin typeface="+mn-lt"/>
                <a:ea typeface="Calibri"/>
                <a:cs typeface="Calibri"/>
                <a:sym typeface="Calibri"/>
              </a:rPr>
              <a:t>Set a goal for educational project(s)! This year, over next 2 or 3 years</a:t>
            </a:r>
            <a:endParaRPr sz="2100" b="1" dirty="0">
              <a:latin typeface="+mn-lt"/>
            </a:endParaRPr>
          </a:p>
        </p:txBody>
      </p:sp>
      <p:pic>
        <p:nvPicPr>
          <p:cNvPr id="712" name="Google Shape;712;gbe562dbf5c_0_3871"/>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1"/>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Peacebuilding &amp; Conflict Prevention </a:t>
            </a:r>
            <a:endParaRPr sz="4000" b="1">
              <a:solidFill>
                <a:schemeClr val="lt1"/>
              </a:solidFill>
              <a:latin typeface="Calibri"/>
              <a:ea typeface="Calibri"/>
              <a:cs typeface="Calibri"/>
              <a:sym typeface="Calibri"/>
            </a:endParaRPr>
          </a:p>
        </p:txBody>
      </p:sp>
      <p:sp>
        <p:nvSpPr>
          <p:cNvPr id="719" name="Google Shape;719;p11"/>
          <p:cNvSpPr/>
          <p:nvPr/>
        </p:nvSpPr>
        <p:spPr>
          <a:xfrm>
            <a:off x="1338475" y="2517928"/>
            <a:ext cx="4454400" cy="151440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CA" sz="3300" b="1" dirty="0" err="1">
                <a:solidFill>
                  <a:srgbClr val="0070C0"/>
                </a:solidFill>
                <a:latin typeface="Calibri"/>
                <a:ea typeface="Calibri"/>
                <a:cs typeface="Calibri"/>
                <a:sym typeface="Calibri"/>
              </a:rPr>
              <a:t>Nevine</a:t>
            </a:r>
            <a:r>
              <a:rPr lang="en-CA" sz="3300" b="1" dirty="0">
                <a:solidFill>
                  <a:srgbClr val="0070C0"/>
                </a:solidFill>
                <a:latin typeface="Calibri"/>
                <a:ea typeface="Calibri"/>
                <a:cs typeface="Calibri"/>
                <a:sym typeface="Calibri"/>
              </a:rPr>
              <a:t> Yassa</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a:t>
            </a:r>
            <a:r>
              <a:rPr lang="en-US" sz="2300" b="1" dirty="0" err="1">
                <a:solidFill>
                  <a:srgbClr val="0070C0"/>
                </a:solidFill>
                <a:latin typeface="Calibri"/>
                <a:ea typeface="Calibri"/>
                <a:cs typeface="Calibri"/>
                <a:sym typeface="Calibri"/>
              </a:rPr>
              <a:t>Scaborough</a:t>
            </a:r>
            <a:endParaRPr sz="1900" b="1" dirty="0">
              <a:latin typeface="Calibri"/>
              <a:ea typeface="Calibri"/>
              <a:cs typeface="Calibri"/>
              <a:sym typeface="Calibri"/>
            </a:endParaRPr>
          </a:p>
        </p:txBody>
      </p:sp>
      <p:sp>
        <p:nvSpPr>
          <p:cNvPr id="721" name="Google Shape;721;p11"/>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23</a:t>
            </a:fld>
            <a:endParaRPr sz="2400" b="0" i="0" u="none" strike="noStrike" cap="none">
              <a:solidFill>
                <a:srgbClr val="7F6BB1"/>
              </a:solidFill>
              <a:latin typeface="Arial Narrow"/>
              <a:ea typeface="Arial Narrow"/>
              <a:cs typeface="Arial Narrow"/>
              <a:sym typeface="Arial Narrow"/>
            </a:endParaRPr>
          </a:p>
        </p:txBody>
      </p:sp>
      <p:pic>
        <p:nvPicPr>
          <p:cNvPr id="722" name="Google Shape;722;p11"/>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be562dbf5c_0_4386"/>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Introduction</a:t>
            </a:r>
            <a:endParaRPr/>
          </a:p>
        </p:txBody>
      </p:sp>
      <p:sp>
        <p:nvSpPr>
          <p:cNvPr id="729" name="Google Shape;729;gbe562dbf5c_0_4386"/>
          <p:cNvSpPr/>
          <p:nvPr/>
        </p:nvSpPr>
        <p:spPr>
          <a:xfrm>
            <a:off x="758925" y="1105325"/>
            <a:ext cx="10457100" cy="53562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en-US" sz="2400" b="1" dirty="0">
                <a:solidFill>
                  <a:srgbClr val="0070C0"/>
                </a:solidFill>
                <a:latin typeface="Calibri"/>
                <a:ea typeface="Calibri"/>
                <a:cs typeface="Calibri"/>
                <a:sym typeface="Calibri"/>
              </a:rPr>
              <a:t>Peacebuilding and Conflict Prevention Area of Focus</a:t>
            </a:r>
            <a:endParaRPr sz="24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r>
              <a:rPr lang="en-US" sz="1800" b="1" dirty="0">
                <a:solidFill>
                  <a:srgbClr val="0070C0"/>
                </a:solidFill>
                <a:latin typeface="Calibri"/>
                <a:ea typeface="Calibri"/>
                <a:cs typeface="Calibri"/>
                <a:sym typeface="Calibri"/>
              </a:rPr>
              <a:t>We as Rotarians refuse to accept conflict as a way of life. All Rotary projects provide training that fosters understanding and provides communities with the skills to resolve conflicts.</a:t>
            </a:r>
            <a:endParaRPr sz="18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endParaRPr sz="6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r>
              <a:rPr lang="en-US" sz="2400" b="1" dirty="0">
                <a:solidFill>
                  <a:srgbClr val="0070C0"/>
                </a:solidFill>
                <a:latin typeface="Calibri"/>
                <a:ea typeface="Calibri"/>
                <a:cs typeface="Calibri"/>
                <a:sym typeface="Calibri"/>
              </a:rPr>
              <a:t>Rotary creates environments of peace</a:t>
            </a:r>
            <a:endParaRPr sz="24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r>
              <a:rPr lang="en-US" sz="1800" b="1" dirty="0">
                <a:solidFill>
                  <a:srgbClr val="0070C0"/>
                </a:solidFill>
                <a:latin typeface="Calibri"/>
                <a:ea typeface="Calibri"/>
                <a:cs typeface="Calibri"/>
                <a:sym typeface="Calibri"/>
              </a:rPr>
              <a:t>As a humanitarian organization, peace is a cornerstone of our mission. We believe when people work to create peace in their communities, that change can have a global effect.</a:t>
            </a:r>
            <a:endParaRPr sz="18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r>
              <a:rPr lang="en-US" sz="1800" b="1" dirty="0">
                <a:solidFill>
                  <a:srgbClr val="0070C0"/>
                </a:solidFill>
                <a:latin typeface="Calibri"/>
                <a:ea typeface="Calibri"/>
                <a:cs typeface="Calibri"/>
                <a:sym typeface="Calibri"/>
              </a:rPr>
              <a:t>By carrying out service projects and supporting peace fellowships and scholarships, our members take action to address the underlying causes of conflict, including poverty, discrimination, ethnic tension, lack of access to education, and unequal distribution of resources.</a:t>
            </a:r>
            <a:endParaRPr sz="1800" b="1" dirty="0">
              <a:solidFill>
                <a:srgbClr val="0070C0"/>
              </a:solidFill>
              <a:latin typeface="Calibri"/>
              <a:ea typeface="Calibri"/>
              <a:cs typeface="Calibri"/>
              <a:sym typeface="Calibri"/>
            </a:endParaRPr>
          </a:p>
          <a:p>
            <a:pPr marL="0" marR="0" lvl="0" indent="0" algn="just" rtl="0">
              <a:lnSpc>
                <a:spcPct val="107000"/>
              </a:lnSpc>
              <a:spcBef>
                <a:spcPts val="800"/>
              </a:spcBef>
              <a:spcAft>
                <a:spcPts val="0"/>
              </a:spcAft>
              <a:buNone/>
            </a:pPr>
            <a:r>
              <a:rPr lang="en-US" sz="1800" b="1" dirty="0">
                <a:solidFill>
                  <a:srgbClr val="0070C0"/>
                </a:solidFill>
                <a:latin typeface="Calibri"/>
                <a:ea typeface="Calibri"/>
                <a:cs typeface="Calibri"/>
                <a:sym typeface="Calibri"/>
              </a:rPr>
              <a:t>Our commitment to peacebuilding today answers new challenges: how we can make the greatest possible impact and how we can achieve our </a:t>
            </a:r>
            <a:r>
              <a:rPr lang="en-US" sz="1800" b="1" u="sng" strike="noStrike"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vision</a:t>
            </a:r>
            <a:r>
              <a:rPr lang="en-US" sz="1800" b="1" dirty="0">
                <a:solidFill>
                  <a:srgbClr val="0070C0"/>
                </a:solidFill>
                <a:latin typeface="Calibri"/>
                <a:ea typeface="Calibri"/>
                <a:cs typeface="Calibri"/>
                <a:sym typeface="Calibri"/>
              </a:rPr>
              <a:t> of lasting change. We are approaching the concept of peace with greater cohesion and inclusivity, broadening the scope of what we mean by peacebuilding, and finding more ways for people to get involved.</a:t>
            </a:r>
            <a:endParaRPr sz="1800" b="1" dirty="0">
              <a:solidFill>
                <a:srgbClr val="0070C0"/>
              </a:solidFill>
              <a:latin typeface="Calibri"/>
              <a:ea typeface="Calibri"/>
              <a:cs typeface="Calibri"/>
              <a:sym typeface="Calibri"/>
            </a:endParaRPr>
          </a:p>
          <a:p>
            <a:pPr marL="0" marR="0" lvl="0" indent="0" algn="just" rtl="0">
              <a:spcBef>
                <a:spcPts val="800"/>
              </a:spcBef>
              <a:spcAft>
                <a:spcPts val="0"/>
              </a:spcAft>
              <a:buNone/>
            </a:pPr>
            <a:r>
              <a:rPr lang="en-US" sz="1800" b="1" dirty="0">
                <a:solidFill>
                  <a:srgbClr val="0070C0"/>
                </a:solidFill>
                <a:latin typeface="Calibri"/>
                <a:ea typeface="Calibri"/>
                <a:cs typeface="Calibri"/>
                <a:sym typeface="Calibri"/>
              </a:rPr>
              <a:t>Rotary creates environments where peace can happen.</a:t>
            </a:r>
            <a:endParaRPr sz="2400" b="1" dirty="0">
              <a:solidFill>
                <a:srgbClr val="0070C0"/>
              </a:solidFill>
              <a:latin typeface="Calibri"/>
              <a:ea typeface="Calibri"/>
              <a:cs typeface="Calibri"/>
              <a:sym typeface="Calibri"/>
            </a:endParaRPr>
          </a:p>
        </p:txBody>
      </p:sp>
      <p:sp>
        <p:nvSpPr>
          <p:cNvPr id="730" name="Google Shape;730;gbe562dbf5c_0_4386"/>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24</a:t>
            </a:fld>
            <a:endParaRPr sz="2400" b="0" i="0" u="none" strike="noStrike" cap="none">
              <a:solidFill>
                <a:srgbClr val="7F6BB1"/>
              </a:solidFill>
              <a:latin typeface="Arial Narrow"/>
              <a:ea typeface="Arial Narrow"/>
              <a:cs typeface="Arial Narrow"/>
              <a:sym typeface="Arial Narr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be562dbf5c_0_4419"/>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Did you know?</a:t>
            </a:r>
            <a:endParaRPr/>
          </a:p>
        </p:txBody>
      </p:sp>
      <p:sp>
        <p:nvSpPr>
          <p:cNvPr id="762" name="Google Shape;762;gbe562dbf5c_0_4419"/>
          <p:cNvSpPr/>
          <p:nvPr/>
        </p:nvSpPr>
        <p:spPr>
          <a:xfrm>
            <a:off x="1265350" y="1105325"/>
            <a:ext cx="9524700" cy="50256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600" b="1" dirty="0">
                <a:solidFill>
                  <a:srgbClr val="0070C0"/>
                </a:solidFill>
                <a:latin typeface="Calibri"/>
                <a:ea typeface="Calibri"/>
                <a:cs typeface="Calibri"/>
                <a:sym typeface="Calibri"/>
              </a:rPr>
              <a:t>Rotary’s Four Roles in Promoting Peace</a:t>
            </a:r>
            <a:endParaRPr sz="2600" dirty="0">
              <a:solidFill>
                <a:srgbClr val="0070C0"/>
              </a:solidFill>
              <a:latin typeface="Calibri"/>
              <a:ea typeface="Calibri"/>
              <a:cs typeface="Calibri"/>
              <a:sym typeface="Calibri"/>
            </a:endParaRPr>
          </a:p>
          <a:p>
            <a:pPr marL="0" marR="0" lvl="0" indent="0" algn="l" rtl="0">
              <a:spcBef>
                <a:spcPts val="800"/>
              </a:spcBef>
              <a:spcAft>
                <a:spcPts val="0"/>
              </a:spcAft>
              <a:buNone/>
            </a:pPr>
            <a:r>
              <a:rPr lang="en-US" sz="2000" b="1" dirty="0">
                <a:solidFill>
                  <a:srgbClr val="0070C0"/>
                </a:solidFill>
                <a:latin typeface="Calibri"/>
                <a:ea typeface="Calibri"/>
                <a:cs typeface="Calibri"/>
                <a:sym typeface="Calibri"/>
              </a:rPr>
              <a:t>Rotary and its members are:</a:t>
            </a:r>
            <a:endParaRPr sz="2000" b="1" dirty="0">
              <a:solidFill>
                <a:srgbClr val="0070C0"/>
              </a:solidFill>
              <a:latin typeface="Calibri"/>
              <a:ea typeface="Calibri"/>
              <a:cs typeface="Calibri"/>
              <a:sym typeface="Calibri"/>
            </a:endParaRPr>
          </a:p>
          <a:p>
            <a:pPr marL="342900" marR="0" lvl="0" indent="-342900" algn="l" rtl="0">
              <a:spcBef>
                <a:spcPts val="0"/>
              </a:spcBef>
              <a:spcAft>
                <a:spcPts val="0"/>
              </a:spcAft>
              <a:buClr>
                <a:srgbClr val="0070C0"/>
              </a:buClr>
              <a:buSzPts val="2000"/>
              <a:buFont typeface="Noto Sans Symbols"/>
              <a:buChar char="∙"/>
            </a:pPr>
            <a:r>
              <a:rPr lang="en-US" sz="2200" b="1" dirty="0">
                <a:solidFill>
                  <a:srgbClr val="0070C0"/>
                </a:solidFill>
                <a:latin typeface="Calibri"/>
                <a:ea typeface="Calibri"/>
                <a:cs typeface="Calibri"/>
                <a:sym typeface="Calibri"/>
              </a:rPr>
              <a:t>Practitioners: </a:t>
            </a:r>
            <a:r>
              <a:rPr lang="en-US" sz="2000" b="1" dirty="0">
                <a:solidFill>
                  <a:srgbClr val="0070C0"/>
                </a:solidFill>
                <a:latin typeface="Calibri"/>
                <a:ea typeface="Calibri"/>
                <a:cs typeface="Calibri"/>
                <a:sym typeface="Calibri"/>
              </a:rPr>
              <a:t>Our work fighting disease, providing clean water and sanitation, improving the health of mothers and children, supporting education, and growing local economies directly builds the optimal conditions for peaceful societies.</a:t>
            </a:r>
            <a:endParaRPr sz="20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1000" b="1" dirty="0">
              <a:solidFill>
                <a:srgbClr val="0070C0"/>
              </a:solidFill>
              <a:latin typeface="Calibri"/>
              <a:ea typeface="Calibri"/>
              <a:cs typeface="Calibri"/>
              <a:sym typeface="Calibri"/>
            </a:endParaRPr>
          </a:p>
          <a:p>
            <a:pPr marL="342900" marR="0" lvl="0" indent="-342900" algn="l" rtl="0">
              <a:spcBef>
                <a:spcPts val="0"/>
              </a:spcBef>
              <a:spcAft>
                <a:spcPts val="0"/>
              </a:spcAft>
              <a:buClr>
                <a:srgbClr val="0070C0"/>
              </a:buClr>
              <a:buSzPts val="2000"/>
              <a:buFont typeface="Noto Sans Symbols"/>
              <a:buChar char="∙"/>
            </a:pPr>
            <a:r>
              <a:rPr lang="en-US" sz="2200" b="1" dirty="0">
                <a:solidFill>
                  <a:srgbClr val="0070C0"/>
                </a:solidFill>
                <a:latin typeface="Calibri"/>
                <a:ea typeface="Calibri"/>
                <a:cs typeface="Calibri"/>
                <a:sym typeface="Calibri"/>
              </a:rPr>
              <a:t>Educators: </a:t>
            </a:r>
            <a:r>
              <a:rPr lang="en-US" sz="2000" b="1" dirty="0">
                <a:solidFill>
                  <a:srgbClr val="0070C0"/>
                </a:solidFill>
                <a:latin typeface="Calibri"/>
                <a:ea typeface="Calibri"/>
                <a:cs typeface="Calibri"/>
                <a:sym typeface="Calibri"/>
              </a:rPr>
              <a:t>Our Rotary Peace </a:t>
            </a:r>
            <a:r>
              <a:rPr lang="en-US" sz="2000" b="1" dirty="0" err="1">
                <a:solidFill>
                  <a:srgbClr val="0070C0"/>
                </a:solidFill>
                <a:latin typeface="Calibri"/>
                <a:ea typeface="Calibri"/>
                <a:cs typeface="Calibri"/>
                <a:sym typeface="Calibri"/>
              </a:rPr>
              <a:t>Centres</a:t>
            </a:r>
            <a:r>
              <a:rPr lang="en-US" sz="2000" b="1" dirty="0">
                <a:solidFill>
                  <a:srgbClr val="0070C0"/>
                </a:solidFill>
                <a:latin typeface="Calibri"/>
                <a:ea typeface="Calibri"/>
                <a:cs typeface="Calibri"/>
                <a:sym typeface="Calibri"/>
              </a:rPr>
              <a:t> have trained over 1,300 peace fellows to become effective catalysts for peace through careers in government, education, and international organizations.</a:t>
            </a:r>
            <a:endParaRPr sz="20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1000" b="1" dirty="0">
              <a:solidFill>
                <a:srgbClr val="0070C0"/>
              </a:solidFill>
              <a:latin typeface="Calibri"/>
              <a:ea typeface="Calibri"/>
              <a:cs typeface="Calibri"/>
              <a:sym typeface="Calibri"/>
            </a:endParaRPr>
          </a:p>
          <a:p>
            <a:pPr marL="342900" marR="0" lvl="0" indent="-342900" algn="l" rtl="0">
              <a:spcBef>
                <a:spcPts val="0"/>
              </a:spcBef>
              <a:spcAft>
                <a:spcPts val="0"/>
              </a:spcAft>
              <a:buClr>
                <a:srgbClr val="0070C0"/>
              </a:buClr>
              <a:buSzPts val="2000"/>
              <a:buFont typeface="Noto Sans Symbols"/>
              <a:buChar char="∙"/>
            </a:pPr>
            <a:r>
              <a:rPr lang="en-US" sz="2200" b="1" dirty="0">
                <a:solidFill>
                  <a:srgbClr val="0070C0"/>
                </a:solidFill>
                <a:latin typeface="Calibri"/>
                <a:ea typeface="Calibri"/>
                <a:cs typeface="Calibri"/>
                <a:sym typeface="Calibri"/>
              </a:rPr>
              <a:t>Mediators: </a:t>
            </a:r>
            <a:r>
              <a:rPr lang="en-US" sz="2000" b="1" dirty="0">
                <a:solidFill>
                  <a:srgbClr val="0070C0"/>
                </a:solidFill>
                <a:latin typeface="Calibri"/>
                <a:ea typeface="Calibri"/>
                <a:cs typeface="Calibri"/>
                <a:sym typeface="Calibri"/>
              </a:rPr>
              <a:t>Our members have negotiated humanitarian ceasefires in areas of conflict to allow polio vaccinators to reach children who are at risk.</a:t>
            </a:r>
            <a:endParaRPr sz="20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1000" b="1" dirty="0">
              <a:solidFill>
                <a:srgbClr val="0070C0"/>
              </a:solidFill>
              <a:latin typeface="Calibri"/>
              <a:ea typeface="Calibri"/>
              <a:cs typeface="Calibri"/>
              <a:sym typeface="Calibri"/>
            </a:endParaRPr>
          </a:p>
          <a:p>
            <a:pPr marL="342900" marR="0" lvl="0" indent="-342900" algn="l" rtl="0">
              <a:spcBef>
                <a:spcPts val="0"/>
              </a:spcBef>
              <a:spcAft>
                <a:spcPts val="0"/>
              </a:spcAft>
              <a:buClr>
                <a:srgbClr val="0070C0"/>
              </a:buClr>
              <a:buSzPts val="2000"/>
              <a:buFont typeface="Noto Sans Symbols"/>
              <a:buChar char="∙"/>
            </a:pPr>
            <a:r>
              <a:rPr lang="en-US" sz="2200" b="1" dirty="0">
                <a:solidFill>
                  <a:srgbClr val="0070C0"/>
                </a:solidFill>
                <a:latin typeface="Calibri"/>
                <a:ea typeface="Calibri"/>
                <a:cs typeface="Calibri"/>
                <a:sym typeface="Calibri"/>
              </a:rPr>
              <a:t>Advocates: </a:t>
            </a:r>
            <a:r>
              <a:rPr lang="en-US" sz="2000" b="1" dirty="0">
                <a:solidFill>
                  <a:srgbClr val="0070C0"/>
                </a:solidFill>
                <a:latin typeface="Calibri"/>
                <a:ea typeface="Calibri"/>
                <a:cs typeface="Calibri"/>
                <a:sym typeface="Calibri"/>
              </a:rPr>
              <a:t>Our members have an integral role as respected, impartial participants during peace processes and in post-conflict reconstruction. We focus on creating communities and convening groups that are connected, inclusive and resilient.</a:t>
            </a:r>
            <a:endParaRPr sz="2000" b="1" dirty="0">
              <a:solidFill>
                <a:srgbClr val="0070C0"/>
              </a:solidFill>
              <a:latin typeface="Calibri"/>
              <a:ea typeface="Calibri"/>
              <a:cs typeface="Calibri"/>
              <a:sym typeface="Calibri"/>
            </a:endParaRPr>
          </a:p>
        </p:txBody>
      </p:sp>
      <p:sp>
        <p:nvSpPr>
          <p:cNvPr id="763" name="Google Shape;763;gbe562dbf5c_0_4419"/>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25</a:t>
            </a:fld>
            <a:endParaRPr sz="2400" b="0" i="0" u="none" strike="noStrike" cap="none">
              <a:solidFill>
                <a:srgbClr val="7F6BB1"/>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be562dbf5c_0_4419"/>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Upcoming Event</a:t>
            </a:r>
            <a:endParaRPr dirty="0"/>
          </a:p>
        </p:txBody>
      </p:sp>
      <p:sp>
        <p:nvSpPr>
          <p:cNvPr id="762" name="Google Shape;762;gbe562dbf5c_0_4419"/>
          <p:cNvSpPr/>
          <p:nvPr/>
        </p:nvSpPr>
        <p:spPr>
          <a:xfrm>
            <a:off x="1265350" y="1105325"/>
            <a:ext cx="9524700" cy="50256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a:spcBef>
                <a:spcPts val="0"/>
              </a:spcBef>
              <a:spcAft>
                <a:spcPts val="0"/>
              </a:spcAft>
            </a:pPr>
            <a:r>
              <a:rPr lang="en-CA" sz="2400" b="1" dirty="0">
                <a:solidFill>
                  <a:srgbClr val="00B0F0"/>
                </a:solidFill>
                <a:effectLst/>
                <a:latin typeface="+mn-lt"/>
                <a:ea typeface="Times New Roman" panose="02020603050405020304" pitchFamily="18" charset="0"/>
                <a:cs typeface="Times New Roman" panose="02020603050405020304" pitchFamily="18" charset="0"/>
              </a:rPr>
              <a:t>WORLD UNDERSTANDING AND PEACE DAY SYMPOSIUM</a:t>
            </a:r>
            <a:endParaRPr lang="en-CA" sz="2400" dirty="0">
              <a:solidFill>
                <a:srgbClr val="00B0F0"/>
              </a:solidFill>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CA" sz="2400" dirty="0">
              <a:solidFill>
                <a:srgbClr val="00B0F0"/>
              </a:solidFill>
              <a:effectLst/>
              <a:latin typeface="+mn-lt"/>
              <a:ea typeface="Times New Roman" panose="02020603050405020304" pitchFamily="18"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CA" sz="2000" dirty="0">
                <a:solidFill>
                  <a:srgbClr val="00B0F0"/>
                </a:solidFill>
                <a:effectLst/>
                <a:latin typeface="+mn-lt"/>
                <a:ea typeface="Times New Roman" panose="02020603050405020304" pitchFamily="18" charset="0"/>
                <a:cs typeface="Times New Roman" panose="02020603050405020304" pitchFamily="18" charset="0"/>
              </a:rPr>
              <a:t>You are cordially invited to an incredible Peace Symposium with music, art and incredible speakers on </a:t>
            </a:r>
            <a:r>
              <a:rPr lang="en-CA" sz="2000" b="1" dirty="0">
                <a:solidFill>
                  <a:srgbClr val="00B0F0"/>
                </a:solidFill>
                <a:effectLst/>
                <a:latin typeface="+mn-lt"/>
                <a:ea typeface="Times New Roman" panose="02020603050405020304" pitchFamily="18" charset="0"/>
                <a:cs typeface="Times New Roman" panose="02020603050405020304" pitchFamily="18" charset="0"/>
              </a:rPr>
              <a:t>Thursday </a:t>
            </a:r>
            <a:r>
              <a:rPr lang="en-CA" sz="2000" b="1" dirty="0" err="1">
                <a:solidFill>
                  <a:srgbClr val="00B0F0"/>
                </a:solidFill>
                <a:effectLst/>
                <a:latin typeface="+mn-lt"/>
                <a:ea typeface="Times New Roman" panose="02020603050405020304" pitchFamily="18" charset="0"/>
                <a:cs typeface="Times New Roman" panose="02020603050405020304" pitchFamily="18" charset="0"/>
              </a:rPr>
              <a:t>Febraury</a:t>
            </a:r>
            <a:r>
              <a:rPr lang="en-CA" sz="2000" b="1" dirty="0">
                <a:solidFill>
                  <a:srgbClr val="00B0F0"/>
                </a:solidFill>
                <a:effectLst/>
                <a:latin typeface="+mn-lt"/>
                <a:ea typeface="Times New Roman" panose="02020603050405020304" pitchFamily="18" charset="0"/>
                <a:cs typeface="Times New Roman" panose="02020603050405020304" pitchFamily="18" charset="0"/>
              </a:rPr>
              <a:t> 23, 2023 at 7:00p.m.</a:t>
            </a:r>
            <a:r>
              <a:rPr lang="en-CA" sz="2000" dirty="0">
                <a:solidFill>
                  <a:srgbClr val="00B0F0"/>
                </a:solidFill>
                <a:effectLst/>
                <a:latin typeface="+mn-lt"/>
                <a:ea typeface="Times New Roman" panose="02020603050405020304" pitchFamily="18" charset="0"/>
                <a:cs typeface="Times New Roman" panose="02020603050405020304" pitchFamily="18" charset="0"/>
              </a:rPr>
              <a:t> where you will hear Nobel Prize Winner </a:t>
            </a:r>
            <a:r>
              <a:rPr lang="en-CA" sz="2000" dirty="0" err="1">
                <a:solidFill>
                  <a:srgbClr val="00B0F0"/>
                </a:solidFill>
                <a:effectLst/>
                <a:latin typeface="+mn-lt"/>
                <a:ea typeface="Times New Roman" panose="02020603050405020304" pitchFamily="18" charset="0"/>
                <a:cs typeface="Times New Roman" panose="02020603050405020304" pitchFamily="18" charset="0"/>
              </a:rPr>
              <a:t>Ouided</a:t>
            </a:r>
            <a:r>
              <a:rPr lang="en-CA" sz="2000" dirty="0">
                <a:solidFill>
                  <a:srgbClr val="00B0F0"/>
                </a:solidFill>
                <a:effectLst/>
                <a:latin typeface="+mn-lt"/>
                <a:ea typeface="Times New Roman" panose="02020603050405020304" pitchFamily="18" charset="0"/>
                <a:cs typeface="Times New Roman" panose="02020603050405020304" pitchFamily="18" charset="0"/>
              </a:rPr>
              <a:t> </a:t>
            </a:r>
            <a:r>
              <a:rPr lang="en-CA" sz="2000" dirty="0" err="1">
                <a:solidFill>
                  <a:srgbClr val="00B0F0"/>
                </a:solidFill>
                <a:effectLst/>
                <a:latin typeface="+mn-lt"/>
                <a:ea typeface="Times New Roman" panose="02020603050405020304" pitchFamily="18" charset="0"/>
                <a:cs typeface="Times New Roman" panose="02020603050405020304" pitchFamily="18" charset="0"/>
              </a:rPr>
              <a:t>Bouchamaoui</a:t>
            </a:r>
            <a:r>
              <a:rPr lang="en-CA" sz="2000" dirty="0">
                <a:solidFill>
                  <a:srgbClr val="00B0F0"/>
                </a:solidFill>
                <a:effectLst/>
                <a:latin typeface="+mn-lt"/>
                <a:ea typeface="Times New Roman" panose="02020603050405020304" pitchFamily="18" charset="0"/>
                <a:cs typeface="Times New Roman" panose="02020603050405020304" pitchFamily="18" charset="0"/>
              </a:rPr>
              <a:t> who will join us all the way from Tunis, different entities that Rotary International is collaborating with to promote peace such as Mediators without Borders, The Peace and Economic Peace Centre, Rotary Inter-Country Committees (</a:t>
            </a:r>
            <a:r>
              <a:rPr lang="en-CA" sz="2000" dirty="0" err="1">
                <a:solidFill>
                  <a:srgbClr val="00B0F0"/>
                </a:solidFill>
                <a:effectLst/>
                <a:latin typeface="+mn-lt"/>
                <a:ea typeface="Times New Roman" panose="02020603050405020304" pitchFamily="18" charset="0"/>
                <a:cs typeface="Times New Roman" panose="02020603050405020304" pitchFamily="18" charset="0"/>
              </a:rPr>
              <a:t>RotaryICC</a:t>
            </a:r>
            <a:r>
              <a:rPr lang="en-CA" sz="2000" dirty="0">
                <a:solidFill>
                  <a:srgbClr val="00B0F0"/>
                </a:solidFill>
                <a:effectLst/>
                <a:latin typeface="+mn-lt"/>
                <a:ea typeface="Times New Roman" panose="02020603050405020304" pitchFamily="18" charset="0"/>
                <a:cs typeface="Times New Roman" panose="02020603050405020304" pitchFamily="18" charset="0"/>
              </a:rPr>
              <a:t>) and learn about how Rotary is collaborating with these different entities to extend peace and understanding around the world. </a:t>
            </a:r>
          </a:p>
          <a:p>
            <a:pPr marL="342900" marR="0" indent="-342900">
              <a:spcBef>
                <a:spcPts val="0"/>
              </a:spcBef>
              <a:spcAft>
                <a:spcPts val="0"/>
              </a:spcAft>
              <a:buFont typeface="Arial" panose="020B0604020202020204" pitchFamily="34" charset="0"/>
              <a:buChar char="•"/>
            </a:pPr>
            <a:endParaRPr lang="en-CA" sz="2000" dirty="0">
              <a:solidFill>
                <a:srgbClr val="00B0F0"/>
              </a:solidFill>
              <a:latin typeface="+mn-lt"/>
              <a:ea typeface="Times New Roman" panose="02020603050405020304" pitchFamily="18" charset="0"/>
              <a:cs typeface="Times New Roman" panose="02020603050405020304" pitchFamily="18" charset="0"/>
            </a:endParaRPr>
          </a:p>
          <a:p>
            <a:pPr marR="0">
              <a:spcBef>
                <a:spcPts val="0"/>
              </a:spcBef>
              <a:spcAft>
                <a:spcPts val="0"/>
              </a:spcAft>
            </a:pPr>
            <a:r>
              <a:rPr lang="en-CA" sz="2000" dirty="0">
                <a:solidFill>
                  <a:srgbClr val="00B0F0"/>
                </a:solidFill>
                <a:effectLst/>
                <a:latin typeface="+mn-lt"/>
                <a:ea typeface="Times New Roman" panose="02020603050405020304" pitchFamily="18" charset="0"/>
                <a:cs typeface="Times New Roman" panose="02020603050405020304" pitchFamily="18" charset="0"/>
              </a:rPr>
              <a:t>Register today: </a:t>
            </a:r>
          </a:p>
          <a:p>
            <a:pPr marL="342900" marR="0" indent="-342900">
              <a:spcBef>
                <a:spcPts val="0"/>
              </a:spcBef>
              <a:spcAft>
                <a:spcPts val="0"/>
              </a:spcAft>
              <a:buFont typeface="Arial" panose="020B0604020202020204" pitchFamily="34" charset="0"/>
              <a:buChar char="•"/>
            </a:pPr>
            <a:endParaRPr lang="en-CA" sz="2000" dirty="0">
              <a:solidFill>
                <a:srgbClr val="00B0F0"/>
              </a:solidFill>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342900" marR="0" indent="-342900">
              <a:spcBef>
                <a:spcPts val="0"/>
              </a:spcBef>
              <a:spcAft>
                <a:spcPts val="0"/>
              </a:spcAft>
              <a:buFont typeface="Arial" panose="020B0604020202020204" pitchFamily="34" charset="0"/>
              <a:buChar char="•"/>
            </a:pPr>
            <a:r>
              <a:rPr lang="en-CA" sz="2000" dirty="0">
                <a:solidFill>
                  <a:srgbClr val="00B0F0"/>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https://rotary7070.org/event/world-understanding-and-peace-day-conference/</a:t>
            </a:r>
            <a:endParaRPr lang="en-CA" sz="2000" dirty="0">
              <a:solidFill>
                <a:srgbClr val="00B0F0"/>
              </a:solidFill>
              <a:effectLst/>
              <a:latin typeface="+mn-lt"/>
              <a:ea typeface="Calibri" panose="020F0502020204030204" pitchFamily="34" charset="0"/>
              <a:cs typeface="Times New Roman" panose="02020603050405020304" pitchFamily="18" charset="0"/>
            </a:endParaRPr>
          </a:p>
          <a:p>
            <a:pPr marL="0" marR="0" lvl="0" indent="0" algn="l" rtl="0">
              <a:lnSpc>
                <a:spcPct val="107000"/>
              </a:lnSpc>
              <a:spcBef>
                <a:spcPts val="0"/>
              </a:spcBef>
              <a:spcAft>
                <a:spcPts val="0"/>
              </a:spcAft>
              <a:buNone/>
            </a:pPr>
            <a:endParaRPr sz="2000" b="1" dirty="0">
              <a:solidFill>
                <a:srgbClr val="0070C0"/>
              </a:solidFill>
              <a:latin typeface="Calibri"/>
              <a:ea typeface="Calibri"/>
              <a:cs typeface="Calibri"/>
              <a:sym typeface="Calibri"/>
            </a:endParaRPr>
          </a:p>
        </p:txBody>
      </p:sp>
      <p:sp>
        <p:nvSpPr>
          <p:cNvPr id="763" name="Google Shape;763;gbe562dbf5c_0_4419"/>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26</a:t>
            </a:fld>
            <a:endParaRPr sz="2400" b="0" i="0" u="none" strike="noStrike" cap="none">
              <a:solidFill>
                <a:srgbClr val="7F6BB1"/>
              </a:solidFill>
              <a:latin typeface="Arial Narrow"/>
              <a:ea typeface="Arial Narrow"/>
              <a:cs typeface="Arial Narrow"/>
              <a:sym typeface="Arial Narrow"/>
            </a:endParaRPr>
          </a:p>
        </p:txBody>
      </p:sp>
    </p:spTree>
    <p:extLst>
      <p:ext uri="{BB962C8B-B14F-4D97-AF65-F5344CB8AC3E}">
        <p14:creationId xmlns:p14="http://schemas.microsoft.com/office/powerpoint/2010/main" val="336921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2"/>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Disease Prevention &amp; Treatment</a:t>
            </a:r>
            <a:endParaRPr/>
          </a:p>
        </p:txBody>
      </p:sp>
      <p:sp>
        <p:nvSpPr>
          <p:cNvPr id="779" name="Google Shape;779;p12"/>
          <p:cNvSpPr/>
          <p:nvPr/>
        </p:nvSpPr>
        <p:spPr>
          <a:xfrm>
            <a:off x="1338475" y="2517930"/>
            <a:ext cx="4454400" cy="1491843"/>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Interim 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CA" sz="3300" b="1" dirty="0">
                <a:solidFill>
                  <a:srgbClr val="0070C0"/>
                </a:solidFill>
                <a:latin typeface="Calibri"/>
                <a:ea typeface="Calibri"/>
                <a:cs typeface="Calibri"/>
                <a:sym typeface="Calibri"/>
              </a:rPr>
              <a:t>Maureen Bird</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Toronto </a:t>
            </a:r>
            <a:endParaRPr sz="1900" b="1" dirty="0">
              <a:latin typeface="Calibri"/>
              <a:ea typeface="Calibri"/>
              <a:cs typeface="Calibri"/>
              <a:sym typeface="Calibri"/>
            </a:endParaRPr>
          </a:p>
        </p:txBody>
      </p:sp>
      <p:sp>
        <p:nvSpPr>
          <p:cNvPr id="780" name="Google Shape;780;p12"/>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27</a:t>
            </a:fld>
            <a:endParaRPr sz="2400" b="0" i="0" u="none" strike="noStrike" cap="none">
              <a:solidFill>
                <a:srgbClr val="7F6BB1"/>
              </a:solidFill>
              <a:latin typeface="Arial Narrow"/>
              <a:ea typeface="Arial Narrow"/>
              <a:cs typeface="Arial Narrow"/>
              <a:sym typeface="Arial Narrow"/>
            </a:endParaRPr>
          </a:p>
        </p:txBody>
      </p:sp>
      <p:pic>
        <p:nvPicPr>
          <p:cNvPr id="781" name="Google Shape;781;p12"/>
          <p:cNvPicPr preferRelativeResize="0"/>
          <p:nvPr/>
        </p:nvPicPr>
        <p:blipFill>
          <a:blip r:embed="rId3">
            <a:alphaModFix/>
          </a:blip>
          <a:stretch>
            <a:fillRect/>
          </a:stretch>
        </p:blipFill>
        <p:spPr>
          <a:xfrm>
            <a:off x="7154089" y="1634873"/>
            <a:ext cx="3577801" cy="3577801"/>
          </a:xfrm>
          <a:prstGeom prst="rect">
            <a:avLst/>
          </a:prstGeom>
          <a:noFill/>
          <a:ln>
            <a:noFill/>
          </a:ln>
        </p:spPr>
      </p:pic>
      <p:pic>
        <p:nvPicPr>
          <p:cNvPr id="782" name="Google Shape;782;p12"/>
          <p:cNvPicPr preferRelativeResize="0"/>
          <p:nvPr/>
        </p:nvPicPr>
        <p:blipFill>
          <a:blip r:embed="rId4">
            <a:alphaModFix/>
          </a:blip>
          <a:stretch>
            <a:fillRect/>
          </a:stretch>
        </p:blipFill>
        <p:spPr>
          <a:xfrm>
            <a:off x="9921999" y="5800701"/>
            <a:ext cx="2027926" cy="923824"/>
          </a:xfrm>
          <a:prstGeom prst="rect">
            <a:avLst/>
          </a:prstGeom>
          <a:noFill/>
          <a:ln>
            <a:noFill/>
          </a:ln>
        </p:spPr>
      </p:pic>
      <p:pic>
        <p:nvPicPr>
          <p:cNvPr id="2" name="Google Shape;518;p3" descr="Profile photo of Maureen Bird">
            <a:extLst>
              <a:ext uri="{FF2B5EF4-FFF2-40B4-BE49-F238E27FC236}">
                <a16:creationId xmlns:a16="http://schemas.microsoft.com/office/drawing/2014/main" id="{6C11FA9C-4416-9A07-A3C1-B11D58C2B24F}"/>
              </a:ext>
            </a:extLst>
          </p:cNvPr>
          <p:cNvPicPr preferRelativeResize="0"/>
          <p:nvPr/>
        </p:nvPicPr>
        <p:blipFill rotWithShape="1">
          <a:blip r:embed="rId5">
            <a:alphaModFix/>
          </a:blip>
          <a:srcRect t="1942" r="1" b="7942"/>
          <a:stretch/>
        </p:blipFill>
        <p:spPr>
          <a:xfrm>
            <a:off x="6714575" y="1240199"/>
            <a:ext cx="4856842" cy="4376796"/>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be562dbf5c_0_667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The Goal</a:t>
            </a:r>
            <a:endParaRPr/>
          </a:p>
        </p:txBody>
      </p:sp>
      <p:sp>
        <p:nvSpPr>
          <p:cNvPr id="789" name="Google Shape;789;gbe562dbf5c_0_6674"/>
          <p:cNvSpPr/>
          <p:nvPr/>
        </p:nvSpPr>
        <p:spPr>
          <a:xfrm>
            <a:off x="758925" y="1499226"/>
            <a:ext cx="10457100" cy="3204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700" b="1" dirty="0">
                <a:solidFill>
                  <a:srgbClr val="0070C0"/>
                </a:solidFill>
                <a:latin typeface="Calibri"/>
                <a:ea typeface="Calibri"/>
                <a:cs typeface="Calibri"/>
                <a:sym typeface="Calibri"/>
              </a:rPr>
              <a:t>United Nations Sustainable Development Goal #3:</a:t>
            </a:r>
            <a:endParaRPr sz="27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2300" b="1" dirty="0">
                <a:solidFill>
                  <a:srgbClr val="0070C0"/>
                </a:solidFill>
                <a:latin typeface="Calibri"/>
                <a:ea typeface="Calibri"/>
                <a:cs typeface="Calibri"/>
                <a:sym typeface="Calibri"/>
              </a:rPr>
              <a:t>“Ensure Healthy Lives and promote well being for all at all ages”</a:t>
            </a:r>
            <a:endParaRPr sz="2300" b="1" dirty="0">
              <a:solidFill>
                <a:srgbClr val="0070C0"/>
              </a:solidFill>
              <a:latin typeface="Calibri"/>
              <a:ea typeface="Calibri"/>
              <a:cs typeface="Calibri"/>
              <a:sym typeface="Calibri"/>
            </a:endParaRPr>
          </a:p>
          <a:p>
            <a:pPr marL="457200" marR="0" lvl="0" indent="-374650" algn="l" rtl="0">
              <a:lnSpc>
                <a:spcPct val="107000"/>
              </a:lnSpc>
              <a:spcBef>
                <a:spcPts val="80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Essential to sustainable development</a:t>
            </a:r>
            <a:endParaRPr sz="2300" b="1" dirty="0">
              <a:solidFill>
                <a:srgbClr val="0070C0"/>
              </a:solidFill>
              <a:latin typeface="Calibri"/>
              <a:ea typeface="Calibri"/>
              <a:cs typeface="Calibri"/>
              <a:sym typeface="Calibri"/>
            </a:endParaRPr>
          </a:p>
          <a:p>
            <a:pPr marL="457200" marR="0" lvl="0" indent="-374650" algn="l" rtl="0">
              <a:lnSpc>
                <a:spcPct val="107000"/>
              </a:lnSpc>
              <a:spcBef>
                <a:spcPts val="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In 2017 less than half of the Global population were covered by essential health services</a:t>
            </a:r>
            <a:endParaRPr sz="2300" b="1" dirty="0">
              <a:solidFill>
                <a:srgbClr val="0070C0"/>
              </a:solidFill>
              <a:latin typeface="Calibri"/>
              <a:ea typeface="Calibri"/>
              <a:cs typeface="Calibri"/>
              <a:sym typeface="Calibri"/>
            </a:endParaRPr>
          </a:p>
          <a:p>
            <a:pPr marL="457200" marR="0" lvl="0" indent="-374650" algn="l" rtl="0">
              <a:lnSpc>
                <a:spcPct val="107000"/>
              </a:lnSpc>
              <a:spcBef>
                <a:spcPts val="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Focus on immunization, HIV, Tuberculosis and Malaria </a:t>
            </a:r>
            <a:endParaRPr sz="2300" b="1" dirty="0">
              <a:solidFill>
                <a:srgbClr val="0070C0"/>
              </a:solidFill>
              <a:latin typeface="Calibri"/>
              <a:ea typeface="Calibri"/>
              <a:cs typeface="Calibri"/>
              <a:sym typeface="Calibri"/>
            </a:endParaRPr>
          </a:p>
          <a:p>
            <a:pPr marL="457200" marR="0" lvl="0" indent="-374650" algn="l" rtl="0">
              <a:lnSpc>
                <a:spcPct val="107000"/>
              </a:lnSpc>
              <a:spcBef>
                <a:spcPts val="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progress has been good but has been disrupted by COVID</a:t>
            </a:r>
            <a:endParaRPr sz="23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endParaRPr sz="2300" b="1" dirty="0">
              <a:solidFill>
                <a:srgbClr val="0070C0"/>
              </a:solidFill>
              <a:latin typeface="Calibri"/>
              <a:ea typeface="Calibri"/>
              <a:cs typeface="Calibri"/>
              <a:sym typeface="Calibri"/>
            </a:endParaRPr>
          </a:p>
          <a:p>
            <a:pPr marL="0" marR="0" lvl="0" indent="0" algn="r" rtl="0">
              <a:lnSpc>
                <a:spcPct val="107000"/>
              </a:lnSpc>
              <a:spcBef>
                <a:spcPts val="800"/>
              </a:spcBef>
              <a:spcAft>
                <a:spcPts val="0"/>
              </a:spcAft>
              <a:buNone/>
            </a:pPr>
            <a:endParaRPr dirty="0"/>
          </a:p>
        </p:txBody>
      </p:sp>
      <p:sp>
        <p:nvSpPr>
          <p:cNvPr id="790" name="Google Shape;790;gbe562dbf5c_0_667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28</a:t>
            </a:fld>
            <a:endParaRPr sz="2400" b="0" i="0" u="none" strike="noStrike" cap="none">
              <a:solidFill>
                <a:srgbClr val="7F6BB1"/>
              </a:solidFill>
              <a:latin typeface="Arial Narrow"/>
              <a:ea typeface="Arial Narrow"/>
              <a:cs typeface="Arial Narrow"/>
              <a:sym typeface="Arial Narrow"/>
            </a:endParaRPr>
          </a:p>
        </p:txBody>
      </p:sp>
      <p:pic>
        <p:nvPicPr>
          <p:cNvPr id="791" name="Google Shape;791;gbe562dbf5c_0_6674"/>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be562dbf5c_0_6682"/>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Rotary’s Role in Disease Prevention &amp; Treatment</a:t>
            </a:r>
            <a:endParaRPr sz="4000" b="1">
              <a:solidFill>
                <a:schemeClr val="lt1"/>
              </a:solidFill>
              <a:latin typeface="Calibri"/>
              <a:ea typeface="Calibri"/>
              <a:cs typeface="Calibri"/>
              <a:sym typeface="Calibri"/>
            </a:endParaRPr>
          </a:p>
        </p:txBody>
      </p:sp>
      <p:sp>
        <p:nvSpPr>
          <p:cNvPr id="798" name="Google Shape;798;gbe562dbf5c_0_6682"/>
          <p:cNvSpPr/>
          <p:nvPr/>
        </p:nvSpPr>
        <p:spPr>
          <a:xfrm>
            <a:off x="714211" y="994523"/>
            <a:ext cx="10457100" cy="26436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700" b="1" dirty="0">
                <a:solidFill>
                  <a:srgbClr val="0070C0"/>
                </a:solidFill>
                <a:latin typeface="Calibri"/>
                <a:ea typeface="Calibri"/>
                <a:cs typeface="Calibri"/>
                <a:sym typeface="Calibri"/>
              </a:rPr>
              <a:t>Rotary’s Role</a:t>
            </a:r>
            <a:endParaRPr sz="2700" b="1" dirty="0">
              <a:solidFill>
                <a:srgbClr val="0070C0"/>
              </a:solidFill>
              <a:latin typeface="Calibri"/>
              <a:ea typeface="Calibri"/>
              <a:cs typeface="Calibri"/>
              <a:sym typeface="Calibri"/>
            </a:endParaRPr>
          </a:p>
          <a:p>
            <a:pPr marL="0" marR="0" lvl="0" indent="0" algn="l" rtl="0">
              <a:lnSpc>
                <a:spcPct val="115000"/>
              </a:lnSpc>
              <a:spcBef>
                <a:spcPts val="800"/>
              </a:spcBef>
              <a:spcAft>
                <a:spcPts val="0"/>
              </a:spcAft>
              <a:buNone/>
            </a:pPr>
            <a:r>
              <a:rPr lang="en-US" sz="2300" b="1" dirty="0">
                <a:solidFill>
                  <a:srgbClr val="0070C0"/>
                </a:solidFill>
                <a:latin typeface="Calibri"/>
                <a:ea typeface="Calibri"/>
                <a:cs typeface="Calibri"/>
                <a:sym typeface="Calibri"/>
              </a:rPr>
              <a:t>Dozens of programs world-wide funded by Global and District Grants</a:t>
            </a:r>
            <a:endParaRPr sz="2300" b="1" dirty="0">
              <a:solidFill>
                <a:srgbClr val="0070C0"/>
              </a:solidFill>
              <a:latin typeface="Calibri"/>
              <a:ea typeface="Calibri"/>
              <a:cs typeface="Calibri"/>
              <a:sym typeface="Calibri"/>
            </a:endParaRPr>
          </a:p>
          <a:p>
            <a:pPr marL="457200" marR="0" lvl="0" indent="-374650" algn="l" rtl="0">
              <a:lnSpc>
                <a:spcPct val="150000"/>
              </a:lnSpc>
              <a:spcBef>
                <a:spcPts val="80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Bed nets</a:t>
            </a:r>
            <a:endParaRPr sz="2300" b="1" dirty="0">
              <a:solidFill>
                <a:srgbClr val="0070C0"/>
              </a:solidFill>
              <a:latin typeface="Calibri"/>
              <a:ea typeface="Calibri"/>
              <a:cs typeface="Calibri"/>
              <a:sym typeface="Calibri"/>
            </a:endParaRPr>
          </a:p>
          <a:p>
            <a:pPr marL="457200" marR="0" lvl="0" indent="-374650" algn="l" rtl="0">
              <a:lnSpc>
                <a:spcPct val="150000"/>
              </a:lnSpc>
              <a:spcBef>
                <a:spcPts val="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Medical equipment</a:t>
            </a:r>
            <a:endParaRPr sz="2300" b="1" dirty="0">
              <a:solidFill>
                <a:srgbClr val="0070C0"/>
              </a:solidFill>
              <a:latin typeface="Calibri"/>
              <a:ea typeface="Calibri"/>
              <a:cs typeface="Calibri"/>
              <a:sym typeface="Calibri"/>
            </a:endParaRPr>
          </a:p>
          <a:p>
            <a:pPr marL="457200" marR="0" lvl="0" indent="-374650" algn="l" rtl="0">
              <a:lnSpc>
                <a:spcPct val="150000"/>
              </a:lnSpc>
              <a:spcBef>
                <a:spcPts val="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Education</a:t>
            </a:r>
            <a:endParaRPr sz="23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800" b="1" dirty="0">
                <a:solidFill>
                  <a:srgbClr val="0070C0"/>
                </a:solidFill>
                <a:latin typeface="Calibri"/>
                <a:ea typeface="Calibri"/>
                <a:cs typeface="Calibri"/>
                <a:sym typeface="Calibri"/>
              </a:rPr>
              <a:t>The Global Polio Eradication Initiative</a:t>
            </a:r>
          </a:p>
          <a:p>
            <a:pPr marL="457200" marR="0" lvl="0" indent="-368300" algn="l" rtl="0">
              <a:lnSpc>
                <a:spcPct val="150000"/>
              </a:lnSpc>
              <a:spcBef>
                <a:spcPts val="800"/>
              </a:spcBef>
              <a:spcAft>
                <a:spcPts val="0"/>
              </a:spcAft>
              <a:buClr>
                <a:srgbClr val="0070C0"/>
              </a:buClr>
              <a:buSzPts val="2200"/>
              <a:buFont typeface="Calibri"/>
              <a:buChar char="●"/>
            </a:pPr>
            <a:r>
              <a:rPr lang="en-US" sz="2400" b="1" dirty="0">
                <a:solidFill>
                  <a:srgbClr val="0070C0"/>
                </a:solidFill>
                <a:latin typeface="Calibri"/>
                <a:ea typeface="Calibri"/>
                <a:cs typeface="Calibri"/>
                <a:sym typeface="Calibri"/>
              </a:rPr>
              <a:t>Rotary’s signature accomplishment</a:t>
            </a:r>
          </a:p>
          <a:p>
            <a:pPr marL="457200" marR="0" lvl="0" indent="-368300" algn="l" rtl="0">
              <a:lnSpc>
                <a:spcPct val="150000"/>
              </a:lnSpc>
              <a:spcBef>
                <a:spcPts val="0"/>
              </a:spcBef>
              <a:spcAft>
                <a:spcPts val="0"/>
              </a:spcAft>
              <a:buClr>
                <a:srgbClr val="0070C0"/>
              </a:buClr>
              <a:buSzPts val="2200"/>
              <a:buFont typeface="Calibri"/>
              <a:buChar char="●"/>
            </a:pPr>
            <a:r>
              <a:rPr lang="en-US" sz="2400" b="1" dirty="0">
                <a:solidFill>
                  <a:srgbClr val="0070C0"/>
                </a:solidFill>
                <a:latin typeface="Calibri"/>
                <a:ea typeface="Calibri"/>
                <a:cs typeface="Calibri"/>
                <a:sym typeface="Calibri"/>
              </a:rPr>
              <a:t>From 185,000 cases to 140, 1 YTD in 2021</a:t>
            </a:r>
          </a:p>
          <a:p>
            <a:pPr marL="457200" marR="0" lvl="0" indent="-368300" algn="l" rtl="0">
              <a:lnSpc>
                <a:spcPct val="150000"/>
              </a:lnSpc>
              <a:spcBef>
                <a:spcPts val="0"/>
              </a:spcBef>
              <a:spcAft>
                <a:spcPts val="0"/>
              </a:spcAft>
              <a:buClr>
                <a:srgbClr val="0070C0"/>
              </a:buClr>
              <a:buSzPts val="2200"/>
              <a:buFont typeface="Calibri"/>
              <a:buChar char="●"/>
            </a:pPr>
            <a:r>
              <a:rPr lang="en-US" sz="2400" b="1" dirty="0">
                <a:solidFill>
                  <a:srgbClr val="0070C0"/>
                </a:solidFill>
                <a:latin typeface="Calibri"/>
                <a:ea typeface="Calibri"/>
                <a:cs typeface="Calibri"/>
                <a:sym typeface="Calibri"/>
              </a:rPr>
              <a:t>Rotary donations to date (including Gates Foundation match) $2.4 Billion</a:t>
            </a:r>
          </a:p>
          <a:p>
            <a:pPr marL="0" marR="0" lvl="0" indent="0" algn="l" rtl="0">
              <a:lnSpc>
                <a:spcPct val="107000"/>
              </a:lnSpc>
              <a:spcBef>
                <a:spcPts val="800"/>
              </a:spcBef>
              <a:spcAft>
                <a:spcPts val="0"/>
              </a:spcAft>
              <a:buNone/>
            </a:pPr>
            <a:endParaRPr sz="2300" b="1" dirty="0">
              <a:solidFill>
                <a:srgbClr val="0070C0"/>
              </a:solidFill>
              <a:latin typeface="Calibri"/>
              <a:ea typeface="Calibri"/>
              <a:cs typeface="Calibri"/>
              <a:sym typeface="Calibri"/>
            </a:endParaRPr>
          </a:p>
          <a:p>
            <a:pPr marL="0" marR="0" lvl="0" indent="0" algn="r" rtl="0">
              <a:lnSpc>
                <a:spcPct val="107000"/>
              </a:lnSpc>
              <a:spcBef>
                <a:spcPts val="800"/>
              </a:spcBef>
              <a:spcAft>
                <a:spcPts val="0"/>
              </a:spcAft>
              <a:buNone/>
            </a:pPr>
            <a:endParaRPr dirty="0"/>
          </a:p>
        </p:txBody>
      </p:sp>
      <p:sp>
        <p:nvSpPr>
          <p:cNvPr id="799" name="Google Shape;799;gbe562dbf5c_0_6682"/>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29</a:t>
            </a:fld>
            <a:endParaRPr sz="2400" b="0" i="0" u="none" strike="noStrike" cap="none">
              <a:solidFill>
                <a:srgbClr val="7F6BB1"/>
              </a:solidFill>
              <a:latin typeface="Arial Narrow"/>
              <a:ea typeface="Arial Narrow"/>
              <a:cs typeface="Arial Narrow"/>
              <a:sym typeface="Arial Narrow"/>
            </a:endParaRPr>
          </a:p>
        </p:txBody>
      </p:sp>
      <p:pic>
        <p:nvPicPr>
          <p:cNvPr id="800" name="Google Shape;800;gbe562dbf5c_0_6682"/>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be562dbf5c_0_5154"/>
          <p:cNvPicPr preferRelativeResize="0"/>
          <p:nvPr/>
        </p:nvPicPr>
        <p:blipFill>
          <a:blip r:embed="rId3">
            <a:alphaModFix/>
          </a:blip>
          <a:stretch>
            <a:fillRect/>
          </a:stretch>
        </p:blipFill>
        <p:spPr>
          <a:xfrm>
            <a:off x="9921999" y="5800701"/>
            <a:ext cx="2027926" cy="923824"/>
          </a:xfrm>
          <a:prstGeom prst="rect">
            <a:avLst/>
          </a:prstGeom>
          <a:noFill/>
          <a:ln>
            <a:noFill/>
          </a:ln>
        </p:spPr>
      </p:pic>
      <p:sp>
        <p:nvSpPr>
          <p:cNvPr id="500" name="Google Shape;500;gbe562dbf5c_0_515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Introduction</a:t>
            </a:r>
            <a:endParaRPr dirty="0"/>
          </a:p>
        </p:txBody>
      </p:sp>
      <p:sp>
        <p:nvSpPr>
          <p:cNvPr id="502" name="Google Shape;502;gbe562dbf5c_0_5154"/>
          <p:cNvSpPr txBox="1"/>
          <p:nvPr/>
        </p:nvSpPr>
        <p:spPr>
          <a:xfrm>
            <a:off x="714200" y="858300"/>
            <a:ext cx="10750800" cy="51414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342900" marR="0" lvl="0" indent="-355600" algn="l" rtl="0">
              <a:lnSpc>
                <a:spcPct val="107000"/>
              </a:lnSpc>
              <a:spcBef>
                <a:spcPts val="0"/>
              </a:spcBef>
              <a:spcAft>
                <a:spcPts val="0"/>
              </a:spcAft>
              <a:buClr>
                <a:srgbClr val="0070C0"/>
              </a:buClr>
              <a:buSzPts val="2200"/>
              <a:buFont typeface="Noto Sans Symbols"/>
              <a:buChar char="∙"/>
            </a:pPr>
            <a:r>
              <a:rPr lang="en-US" sz="2200" b="1" dirty="0">
                <a:solidFill>
                  <a:srgbClr val="0070C0"/>
                </a:solidFill>
                <a:latin typeface="Calibri"/>
                <a:ea typeface="Calibri"/>
                <a:cs typeface="Calibri"/>
                <a:sym typeface="Calibri"/>
              </a:rPr>
              <a:t>We want to encourage Clubs to provide details to the appropriate committee on projects dealing with their Area of Focus to ensure they are aware of all project activities in the district.</a:t>
            </a:r>
            <a:endParaRPr sz="2200" b="1" dirty="0">
              <a:solidFill>
                <a:srgbClr val="0070C0"/>
              </a:solidFill>
              <a:latin typeface="Calibri"/>
              <a:ea typeface="Calibri"/>
              <a:cs typeface="Calibri"/>
              <a:sym typeface="Calibri"/>
            </a:endParaRPr>
          </a:p>
          <a:p>
            <a:pPr marL="342900" marR="0" lvl="0" indent="-215900" algn="l" rtl="0">
              <a:lnSpc>
                <a:spcPct val="107000"/>
              </a:lnSpc>
              <a:spcBef>
                <a:spcPts val="0"/>
              </a:spcBef>
              <a:spcAft>
                <a:spcPts val="0"/>
              </a:spcAft>
              <a:buClr>
                <a:schemeClr val="dk1"/>
              </a:buClr>
              <a:buSzPts val="2000"/>
              <a:buFont typeface="Noto Sans Symbols"/>
              <a:buNone/>
            </a:pPr>
            <a:endParaRPr sz="2200" b="1" dirty="0">
              <a:solidFill>
                <a:srgbClr val="0070C0"/>
              </a:solidFill>
              <a:latin typeface="Calibri"/>
              <a:ea typeface="Calibri"/>
              <a:cs typeface="Calibri"/>
              <a:sym typeface="Calibri"/>
            </a:endParaRPr>
          </a:p>
          <a:p>
            <a:pPr marL="342900" marR="0" lvl="0" indent="-355600" algn="l" rtl="0">
              <a:lnSpc>
                <a:spcPct val="107000"/>
              </a:lnSpc>
              <a:spcBef>
                <a:spcPts val="0"/>
              </a:spcBef>
              <a:spcAft>
                <a:spcPts val="0"/>
              </a:spcAft>
              <a:buClr>
                <a:srgbClr val="0070C0"/>
              </a:buClr>
              <a:buSzPts val="2200"/>
              <a:buFont typeface="Noto Sans Symbols"/>
              <a:buChar char="∙"/>
            </a:pPr>
            <a:r>
              <a:rPr lang="en-US" sz="2200" b="1" dirty="0">
                <a:solidFill>
                  <a:srgbClr val="0070C0"/>
                </a:solidFill>
                <a:latin typeface="Calibri"/>
                <a:ea typeface="Calibri"/>
                <a:cs typeface="Calibri"/>
                <a:sym typeface="Calibri"/>
              </a:rPr>
              <a:t>The Area of Focus committees are here to provide education and would like to provide sessions/seminars leveraging outside speakers where appropriate for the district on each of their Area of Focus to enhance Rotarian  engagement and their understanding of each Areas of Focus.</a:t>
            </a:r>
            <a:endParaRPr sz="2200" b="1" dirty="0">
              <a:solidFill>
                <a:srgbClr val="0070C0"/>
              </a:solidFill>
              <a:latin typeface="Calibri"/>
              <a:ea typeface="Calibri"/>
              <a:cs typeface="Calibri"/>
              <a:sym typeface="Calibri"/>
            </a:endParaRPr>
          </a:p>
          <a:p>
            <a:pPr marL="342900" marR="0" lvl="0" indent="-215900" algn="l" rtl="0">
              <a:lnSpc>
                <a:spcPct val="107000"/>
              </a:lnSpc>
              <a:spcBef>
                <a:spcPts val="0"/>
              </a:spcBef>
              <a:spcAft>
                <a:spcPts val="0"/>
              </a:spcAft>
              <a:buClr>
                <a:schemeClr val="dk1"/>
              </a:buClr>
              <a:buSzPts val="2000"/>
              <a:buFont typeface="Noto Sans Symbols"/>
              <a:buNone/>
            </a:pPr>
            <a:endParaRPr sz="2200" b="1" dirty="0">
              <a:solidFill>
                <a:srgbClr val="0070C0"/>
              </a:solidFill>
              <a:latin typeface="Calibri"/>
              <a:ea typeface="Calibri"/>
              <a:cs typeface="Calibri"/>
              <a:sym typeface="Calibri"/>
            </a:endParaRPr>
          </a:p>
          <a:p>
            <a:pPr marL="342900" marR="0" lvl="0" indent="-355600" algn="l" rtl="0">
              <a:lnSpc>
                <a:spcPct val="107000"/>
              </a:lnSpc>
              <a:spcBef>
                <a:spcPts val="0"/>
              </a:spcBef>
              <a:spcAft>
                <a:spcPts val="0"/>
              </a:spcAft>
              <a:buClr>
                <a:srgbClr val="0070C0"/>
              </a:buClr>
              <a:buSzPts val="2200"/>
              <a:buFont typeface="Noto Sans Symbols"/>
              <a:buChar char="∙"/>
            </a:pPr>
            <a:r>
              <a:rPr lang="en-US" sz="2200" b="1" dirty="0">
                <a:solidFill>
                  <a:srgbClr val="0070C0"/>
                </a:solidFill>
                <a:latin typeface="Calibri"/>
                <a:ea typeface="Calibri"/>
                <a:cs typeface="Calibri"/>
                <a:sym typeface="Calibri"/>
              </a:rPr>
              <a:t>We are available to aid Rotarians and Clubs in the development of projects employing best practices. </a:t>
            </a:r>
            <a:endParaRPr sz="2200" b="1" dirty="0">
              <a:solidFill>
                <a:srgbClr val="0070C0"/>
              </a:solidFill>
              <a:latin typeface="Calibri"/>
              <a:ea typeface="Calibri"/>
              <a:cs typeface="Calibri"/>
              <a:sym typeface="Calibri"/>
            </a:endParaRPr>
          </a:p>
          <a:p>
            <a:pPr marL="342900" marR="0" lvl="0" indent="-215900" algn="l" rtl="0">
              <a:lnSpc>
                <a:spcPct val="107000"/>
              </a:lnSpc>
              <a:spcBef>
                <a:spcPts val="0"/>
              </a:spcBef>
              <a:spcAft>
                <a:spcPts val="0"/>
              </a:spcAft>
              <a:buClr>
                <a:schemeClr val="dk1"/>
              </a:buClr>
              <a:buSzPts val="2000"/>
              <a:buFont typeface="Noto Sans Symbols"/>
              <a:buNone/>
            </a:pPr>
            <a:endParaRPr sz="2200" b="1" dirty="0">
              <a:solidFill>
                <a:srgbClr val="0070C0"/>
              </a:solidFill>
              <a:latin typeface="Calibri"/>
              <a:ea typeface="Calibri"/>
              <a:cs typeface="Calibri"/>
              <a:sym typeface="Calibri"/>
            </a:endParaRPr>
          </a:p>
          <a:p>
            <a:pPr marL="342900" marR="0" lvl="0" indent="-355600" algn="l" rtl="0">
              <a:lnSpc>
                <a:spcPct val="107000"/>
              </a:lnSpc>
              <a:spcBef>
                <a:spcPts val="0"/>
              </a:spcBef>
              <a:spcAft>
                <a:spcPts val="0"/>
              </a:spcAft>
              <a:buClr>
                <a:srgbClr val="0070C0"/>
              </a:buClr>
              <a:buSzPts val="2200"/>
              <a:buFont typeface="Noto Sans Symbols"/>
              <a:buChar char="∙"/>
            </a:pPr>
            <a:r>
              <a:rPr lang="en-US" sz="2200" b="1" dirty="0">
                <a:solidFill>
                  <a:srgbClr val="0070C0"/>
                </a:solidFill>
                <a:latin typeface="Calibri"/>
                <a:ea typeface="Calibri"/>
                <a:cs typeface="Calibri"/>
                <a:sym typeface="Calibri"/>
              </a:rPr>
              <a:t>Help clubs with preliminary review of Grant applications as they pertain to a particular Area of Focus.</a:t>
            </a:r>
            <a:endParaRPr sz="2200" b="1" dirty="0">
              <a:solidFill>
                <a:srgbClr val="0070C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be562dbf5c_0_6698"/>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Our District Initiatives</a:t>
            </a:r>
            <a:endParaRPr sz="4000" b="1">
              <a:solidFill>
                <a:schemeClr val="lt1"/>
              </a:solidFill>
              <a:latin typeface="Calibri"/>
              <a:ea typeface="Calibri"/>
              <a:cs typeface="Calibri"/>
              <a:sym typeface="Calibri"/>
            </a:endParaRPr>
          </a:p>
        </p:txBody>
      </p:sp>
      <p:sp>
        <p:nvSpPr>
          <p:cNvPr id="816" name="Google Shape;816;gbe562dbf5c_0_6698"/>
          <p:cNvSpPr/>
          <p:nvPr/>
        </p:nvSpPr>
        <p:spPr>
          <a:xfrm>
            <a:off x="758925" y="1499226"/>
            <a:ext cx="10546384" cy="416530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500" b="1" dirty="0">
                <a:solidFill>
                  <a:srgbClr val="00B0F0"/>
                </a:solidFill>
                <a:latin typeface="+mn-lt"/>
                <a:ea typeface="Calibri"/>
                <a:cs typeface="Calibri"/>
                <a:sym typeface="Calibri"/>
              </a:rPr>
              <a:t>WHAT OUR DISTRICT IS DOING? </a:t>
            </a:r>
            <a:endParaRPr sz="3300" b="1" dirty="0">
              <a:solidFill>
                <a:srgbClr val="00B0F0"/>
              </a:solidFill>
              <a:latin typeface="+mn-lt"/>
              <a:ea typeface="Calibri"/>
              <a:cs typeface="Calibri"/>
              <a:sym typeface="Calibri"/>
            </a:endParaRPr>
          </a:p>
          <a:p>
            <a:pPr marL="0" marR="0" lvl="0" indent="0" algn="l" rtl="0">
              <a:lnSpc>
                <a:spcPct val="107000"/>
              </a:lnSpc>
              <a:spcBef>
                <a:spcPts val="800"/>
              </a:spcBef>
              <a:spcAft>
                <a:spcPts val="0"/>
              </a:spcAft>
              <a:buNone/>
            </a:pPr>
            <a:r>
              <a:rPr lang="en-US" sz="2300" b="1" dirty="0">
                <a:solidFill>
                  <a:srgbClr val="00B0F0"/>
                </a:solidFill>
                <a:latin typeface="+mn-lt"/>
                <a:ea typeface="Calibri"/>
                <a:cs typeface="Calibri"/>
                <a:sym typeface="Calibri"/>
              </a:rPr>
              <a:t>District Grants:</a:t>
            </a:r>
            <a:endParaRPr sz="2300" b="1" dirty="0">
              <a:solidFill>
                <a:srgbClr val="00B0F0"/>
              </a:solidFill>
              <a:latin typeface="+mn-lt"/>
              <a:ea typeface="Calibri"/>
              <a:cs typeface="Calibri"/>
              <a:sym typeface="Calibri"/>
            </a:endParaRPr>
          </a:p>
          <a:p>
            <a:pPr marL="457200" marR="0" lvl="0" indent="-374650" algn="l" rtl="0">
              <a:lnSpc>
                <a:spcPct val="107000"/>
              </a:lnSpc>
              <a:spcBef>
                <a:spcPts val="0"/>
              </a:spcBef>
              <a:spcAft>
                <a:spcPts val="0"/>
              </a:spcAft>
              <a:buClr>
                <a:srgbClr val="0070C0"/>
              </a:buClr>
              <a:buSzPts val="2300"/>
              <a:buFont typeface="Calibri"/>
              <a:buChar char="●"/>
            </a:pPr>
            <a:r>
              <a:rPr lang="en-US" sz="2300" b="1" dirty="0">
                <a:solidFill>
                  <a:srgbClr val="00B0F0"/>
                </a:solidFill>
                <a:latin typeface="+mn-lt"/>
                <a:ea typeface="Calibri"/>
                <a:cs typeface="Calibri"/>
                <a:sym typeface="Calibri"/>
              </a:rPr>
              <a:t>Portable </a:t>
            </a:r>
            <a:r>
              <a:rPr lang="en-US" sz="2300" b="1" dirty="0" err="1">
                <a:solidFill>
                  <a:srgbClr val="00B0F0"/>
                </a:solidFill>
                <a:latin typeface="+mn-lt"/>
                <a:ea typeface="Calibri"/>
                <a:cs typeface="Calibri"/>
                <a:sym typeface="Calibri"/>
              </a:rPr>
              <a:t>anaesthetic</a:t>
            </a:r>
            <a:r>
              <a:rPr lang="en-US" sz="2300" b="1" dirty="0">
                <a:solidFill>
                  <a:srgbClr val="00B0F0"/>
                </a:solidFill>
                <a:latin typeface="+mn-lt"/>
                <a:ea typeface="Calibri"/>
                <a:cs typeface="Calibri"/>
                <a:sym typeface="Calibri"/>
              </a:rPr>
              <a:t> units for Tanzania - Rotary Club of Belleville</a:t>
            </a:r>
            <a:endParaRPr sz="2300" b="1" dirty="0">
              <a:solidFill>
                <a:srgbClr val="00B0F0"/>
              </a:solidFill>
              <a:latin typeface="+mn-lt"/>
              <a:ea typeface="Calibri"/>
              <a:cs typeface="Calibri"/>
              <a:sym typeface="Calibri"/>
            </a:endParaRPr>
          </a:p>
          <a:p>
            <a:pPr marL="457200" marR="0" lvl="0" indent="-374650" algn="l" rtl="0">
              <a:lnSpc>
                <a:spcPct val="107000"/>
              </a:lnSpc>
              <a:spcBef>
                <a:spcPts val="0"/>
              </a:spcBef>
              <a:spcAft>
                <a:spcPts val="0"/>
              </a:spcAft>
              <a:buClr>
                <a:srgbClr val="0070C0"/>
              </a:buClr>
              <a:buSzPts val="2300"/>
              <a:buFont typeface="Calibri"/>
              <a:buChar char="●"/>
            </a:pPr>
            <a:r>
              <a:rPr lang="en-US" sz="2300" b="1" dirty="0">
                <a:solidFill>
                  <a:srgbClr val="00B0F0"/>
                </a:solidFill>
                <a:latin typeface="+mn-lt"/>
                <a:ea typeface="Calibri"/>
                <a:cs typeface="Calibri"/>
                <a:sym typeface="Calibri"/>
              </a:rPr>
              <a:t>Seniors garden - RC Willowdale</a:t>
            </a:r>
          </a:p>
          <a:p>
            <a:pPr marL="82550">
              <a:lnSpc>
                <a:spcPct val="107000"/>
              </a:lnSpc>
              <a:buClr>
                <a:srgbClr val="0070C0"/>
              </a:buClr>
              <a:buSzPts val="2300"/>
            </a:pPr>
            <a:endParaRPr lang="en-US" sz="2300" b="1" dirty="0">
              <a:solidFill>
                <a:srgbClr val="00B0F0"/>
              </a:solidFill>
              <a:latin typeface="+mn-lt"/>
              <a:ea typeface="Calibri"/>
              <a:cs typeface="Calibri"/>
              <a:sym typeface="Calibri"/>
            </a:endParaRPr>
          </a:p>
          <a:p>
            <a:pPr marL="82550">
              <a:lnSpc>
                <a:spcPct val="107000"/>
              </a:lnSpc>
              <a:buClr>
                <a:srgbClr val="0070C0"/>
              </a:buClr>
              <a:buSzPts val="2300"/>
            </a:pPr>
            <a:r>
              <a:rPr lang="en-US" sz="2300" b="1" dirty="0">
                <a:solidFill>
                  <a:srgbClr val="00B0F0"/>
                </a:solidFill>
                <a:latin typeface="+mn-lt"/>
                <a:ea typeface="Calibri"/>
                <a:cs typeface="Calibri"/>
                <a:sym typeface="Calibri"/>
              </a:rPr>
              <a:t>Global Grant:</a:t>
            </a:r>
          </a:p>
          <a:p>
            <a:pPr marL="457200" marR="0" lvl="0" indent="-374650" algn="l" rtl="0">
              <a:lnSpc>
                <a:spcPct val="107000"/>
              </a:lnSpc>
              <a:spcBef>
                <a:spcPts val="800"/>
              </a:spcBef>
              <a:spcAft>
                <a:spcPts val="0"/>
              </a:spcAft>
              <a:buClr>
                <a:srgbClr val="0070C0"/>
              </a:buClr>
              <a:buSzPts val="2300"/>
              <a:buFont typeface="Calibri"/>
              <a:buChar char="●"/>
            </a:pPr>
            <a:r>
              <a:rPr lang="en-US" sz="2400" b="1" dirty="0">
                <a:solidFill>
                  <a:srgbClr val="00B0F0"/>
                </a:solidFill>
                <a:effectLst/>
                <a:latin typeface="+mn-lt"/>
                <a:ea typeface="Calibri" panose="020F0502020204030204" pitchFamily="34" charset="0"/>
                <a:cs typeface="Times New Roman" panose="02020603050405020304" pitchFamily="18" charset="0"/>
              </a:rPr>
              <a:t>GG-2119172 Project </a:t>
            </a:r>
            <a:r>
              <a:rPr lang="en-US" sz="2400" b="1" dirty="0" err="1">
                <a:solidFill>
                  <a:srgbClr val="00B0F0"/>
                </a:solidFill>
                <a:effectLst/>
                <a:latin typeface="+mn-lt"/>
                <a:ea typeface="Calibri" panose="020F0502020204030204" pitchFamily="34" charset="0"/>
                <a:cs typeface="Times New Roman" panose="02020603050405020304" pitchFamily="18" charset="0"/>
              </a:rPr>
              <a:t>Karantina</a:t>
            </a:r>
            <a:r>
              <a:rPr lang="en-US" sz="2400" b="1" dirty="0">
                <a:solidFill>
                  <a:srgbClr val="00B0F0"/>
                </a:solidFill>
                <a:effectLst/>
                <a:latin typeface="+mn-lt"/>
                <a:ea typeface="Calibri" panose="020F0502020204030204" pitchFamily="34" charset="0"/>
                <a:cs typeface="Times New Roman" panose="02020603050405020304" pitchFamily="18" charset="0"/>
              </a:rPr>
              <a:t> Hospital, Beirut, Lebanon Update – </a:t>
            </a:r>
            <a:r>
              <a:rPr lang="en-US" sz="2400" b="1" dirty="0" err="1">
                <a:solidFill>
                  <a:srgbClr val="00B0F0"/>
                </a:solidFill>
                <a:effectLst/>
                <a:latin typeface="+mn-lt"/>
                <a:ea typeface="Calibri" panose="020F0502020204030204" pitchFamily="34" charset="0"/>
                <a:cs typeface="Times New Roman" panose="02020603050405020304" pitchFamily="18" charset="0"/>
              </a:rPr>
              <a:t>Paediatric</a:t>
            </a:r>
            <a:r>
              <a:rPr lang="en-US" sz="2400" b="1" dirty="0">
                <a:solidFill>
                  <a:srgbClr val="00B0F0"/>
                </a:solidFill>
                <a:effectLst/>
                <a:latin typeface="+mn-lt"/>
                <a:ea typeface="Calibri" panose="020F0502020204030204" pitchFamily="34" charset="0"/>
                <a:cs typeface="Times New Roman" panose="02020603050405020304" pitchFamily="18" charset="0"/>
              </a:rPr>
              <a:t> ward and operating theatre equipment. </a:t>
            </a:r>
            <a:r>
              <a:rPr lang="en-US" sz="2400" b="1" dirty="0">
                <a:solidFill>
                  <a:srgbClr val="00B0F0"/>
                </a:solidFill>
                <a:latin typeface="+mn-lt"/>
                <a:ea typeface="Calibri"/>
                <a:cs typeface="Calibri"/>
                <a:sym typeface="Calibri"/>
              </a:rPr>
              <a:t>RC Whitby Sunrise and 21 other clubs.</a:t>
            </a:r>
          </a:p>
          <a:p>
            <a:pPr marL="457200" indent="-374650">
              <a:lnSpc>
                <a:spcPct val="107000"/>
              </a:lnSpc>
              <a:spcBef>
                <a:spcPts val="800"/>
              </a:spcBef>
              <a:buClr>
                <a:srgbClr val="0070C0"/>
              </a:buClr>
              <a:buSzPts val="2300"/>
              <a:buFont typeface="Calibri"/>
              <a:buChar char="●"/>
            </a:pPr>
            <a:r>
              <a:rPr lang="en-CA" sz="2000" b="1" dirty="0">
                <a:solidFill>
                  <a:srgbClr val="00B0F0"/>
                </a:solidFill>
                <a:effectLst/>
                <a:latin typeface="+mn-lt"/>
                <a:ea typeface="Times New Roman" panose="02020603050405020304" pitchFamily="18" charset="0"/>
                <a:cs typeface="Times New Roman" panose="02020603050405020304" pitchFamily="18" charset="0"/>
              </a:rPr>
              <a:t>This unit will officially be opened soon and all equipment and training has been completed.  </a:t>
            </a:r>
            <a:endParaRPr lang="en-CA" sz="2000" b="1" dirty="0">
              <a:solidFill>
                <a:srgbClr val="00B0F0"/>
              </a:solidFill>
              <a:latin typeface="+mn-lt"/>
              <a:ea typeface="Calibri"/>
              <a:cs typeface="Calibri"/>
              <a:sym typeface="Calibri"/>
            </a:endParaRPr>
          </a:p>
          <a:p>
            <a:pPr marL="82550" marR="0" lvl="0" algn="l" rtl="0">
              <a:lnSpc>
                <a:spcPct val="107000"/>
              </a:lnSpc>
              <a:spcBef>
                <a:spcPts val="800"/>
              </a:spcBef>
              <a:spcAft>
                <a:spcPts val="0"/>
              </a:spcAft>
              <a:buClr>
                <a:srgbClr val="0070C0"/>
              </a:buClr>
              <a:buSzPts val="2300"/>
            </a:pPr>
            <a:endParaRPr sz="23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endParaRPr sz="23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endParaRPr sz="2000" dirty="0">
              <a:solidFill>
                <a:srgbClr val="0070C0"/>
              </a:solidFill>
              <a:latin typeface="Calibri"/>
              <a:ea typeface="Calibri"/>
              <a:cs typeface="Calibri"/>
              <a:sym typeface="Calibri"/>
            </a:endParaRPr>
          </a:p>
          <a:p>
            <a:pPr marL="0" marR="0" lvl="0" indent="0" algn="r" rtl="0">
              <a:lnSpc>
                <a:spcPct val="107000"/>
              </a:lnSpc>
              <a:spcBef>
                <a:spcPts val="800"/>
              </a:spcBef>
              <a:spcAft>
                <a:spcPts val="0"/>
              </a:spcAft>
              <a:buNone/>
            </a:pPr>
            <a:endParaRPr dirty="0"/>
          </a:p>
        </p:txBody>
      </p:sp>
      <p:sp>
        <p:nvSpPr>
          <p:cNvPr id="817" name="Google Shape;817;gbe562dbf5c_0_6698"/>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30</a:t>
            </a:fld>
            <a:endParaRPr sz="2400" b="0" i="0" u="none" strike="noStrike" cap="none">
              <a:solidFill>
                <a:srgbClr val="7F6BB1"/>
              </a:solidFill>
              <a:latin typeface="Arial Narrow"/>
              <a:ea typeface="Arial Narrow"/>
              <a:cs typeface="Arial Narrow"/>
              <a:sym typeface="Arial Narrow"/>
            </a:endParaRPr>
          </a:p>
        </p:txBody>
      </p:sp>
      <p:pic>
        <p:nvPicPr>
          <p:cNvPr id="818" name="Google Shape;818;gbe562dbf5c_0_6698"/>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be562dbf5c_0_6706"/>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How You Can Help!</a:t>
            </a:r>
            <a:endParaRPr sz="4000" b="1">
              <a:solidFill>
                <a:schemeClr val="lt1"/>
              </a:solidFill>
              <a:latin typeface="Calibri"/>
              <a:ea typeface="Calibri"/>
              <a:cs typeface="Calibri"/>
              <a:sym typeface="Calibri"/>
            </a:endParaRPr>
          </a:p>
        </p:txBody>
      </p:sp>
      <p:sp>
        <p:nvSpPr>
          <p:cNvPr id="825" name="Google Shape;825;gbe562dbf5c_0_6706"/>
          <p:cNvSpPr/>
          <p:nvPr/>
        </p:nvSpPr>
        <p:spPr>
          <a:xfrm>
            <a:off x="911325" y="1727825"/>
            <a:ext cx="10457100" cy="17397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800" b="1" dirty="0">
                <a:solidFill>
                  <a:srgbClr val="0070C0"/>
                </a:solidFill>
                <a:latin typeface="Calibri"/>
                <a:ea typeface="Calibri"/>
                <a:cs typeface="Calibri"/>
                <a:sym typeface="Calibri"/>
              </a:rPr>
              <a:t>GET INVOLVED! </a:t>
            </a:r>
            <a:r>
              <a:rPr lang="en-US" sz="2400" b="1" dirty="0">
                <a:solidFill>
                  <a:srgbClr val="0070C0"/>
                </a:solidFill>
                <a:latin typeface="Calibri"/>
                <a:ea typeface="Calibri"/>
                <a:cs typeface="Calibri"/>
                <a:sym typeface="Calibri"/>
              </a:rPr>
              <a:t> </a:t>
            </a:r>
            <a:endParaRPr sz="2400" b="1" dirty="0">
              <a:solidFill>
                <a:srgbClr val="0070C0"/>
              </a:solidFill>
              <a:latin typeface="Calibri"/>
              <a:ea typeface="Calibri"/>
              <a:cs typeface="Calibri"/>
              <a:sym typeface="Calibri"/>
            </a:endParaRPr>
          </a:p>
          <a:p>
            <a:pPr marL="457200" marR="0" lvl="0" indent="-381000" algn="l" rtl="0">
              <a:lnSpc>
                <a:spcPct val="150000"/>
              </a:lnSpc>
              <a:spcBef>
                <a:spcPts val="80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	Promote support of Polio initiative in your club</a:t>
            </a:r>
            <a:endParaRPr sz="2400" b="1" dirty="0">
              <a:solidFill>
                <a:srgbClr val="0070C0"/>
              </a:solidFill>
              <a:latin typeface="Calibri"/>
              <a:ea typeface="Calibri"/>
              <a:cs typeface="Calibri"/>
              <a:sym typeface="Calibri"/>
            </a:endParaRPr>
          </a:p>
          <a:p>
            <a:pPr marL="457200" marR="0" lvl="0" indent="-381000" algn="l" rtl="0">
              <a:lnSpc>
                <a:spcPct val="150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	Support other clubs through District &amp; Global Grants </a:t>
            </a:r>
            <a:endParaRPr sz="24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endParaRPr sz="2400" b="1" dirty="0">
              <a:solidFill>
                <a:srgbClr val="0070C0"/>
              </a:solidFill>
              <a:latin typeface="Calibri"/>
              <a:ea typeface="Calibri"/>
              <a:cs typeface="Calibri"/>
              <a:sym typeface="Calibri"/>
            </a:endParaRPr>
          </a:p>
          <a:p>
            <a:pPr marL="0" marR="0" lvl="0" indent="0" algn="r" rtl="0">
              <a:lnSpc>
                <a:spcPct val="107000"/>
              </a:lnSpc>
              <a:spcBef>
                <a:spcPts val="800"/>
              </a:spcBef>
              <a:spcAft>
                <a:spcPts val="0"/>
              </a:spcAft>
              <a:buNone/>
            </a:pPr>
            <a:endParaRPr dirty="0"/>
          </a:p>
        </p:txBody>
      </p:sp>
      <p:sp>
        <p:nvSpPr>
          <p:cNvPr id="826" name="Google Shape;826;gbe562dbf5c_0_6706"/>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31</a:t>
            </a:fld>
            <a:endParaRPr sz="2400" b="0" i="0" u="none" strike="noStrike" cap="none">
              <a:solidFill>
                <a:srgbClr val="7F6BB1"/>
              </a:solidFill>
              <a:latin typeface="Arial Narrow"/>
              <a:ea typeface="Arial Narrow"/>
              <a:cs typeface="Arial Narrow"/>
              <a:sym typeface="Arial Narrow"/>
            </a:endParaRPr>
          </a:p>
        </p:txBody>
      </p:sp>
      <p:pic>
        <p:nvPicPr>
          <p:cNvPr id="827" name="Google Shape;827;gbe562dbf5c_0_6706"/>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3"/>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Environmental Action</a:t>
            </a:r>
            <a:endParaRPr/>
          </a:p>
        </p:txBody>
      </p:sp>
      <p:sp>
        <p:nvSpPr>
          <p:cNvPr id="834" name="Google Shape;834;p13"/>
          <p:cNvSpPr/>
          <p:nvPr/>
        </p:nvSpPr>
        <p:spPr>
          <a:xfrm>
            <a:off x="1338475" y="2517929"/>
            <a:ext cx="4454400" cy="166290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US" sz="3300" b="1" dirty="0" err="1">
                <a:solidFill>
                  <a:srgbClr val="0070C0"/>
                </a:solidFill>
                <a:latin typeface="Calibri"/>
                <a:ea typeface="Calibri"/>
                <a:cs typeface="Calibri"/>
                <a:sym typeface="Calibri"/>
              </a:rPr>
              <a:t>Nilam</a:t>
            </a:r>
            <a:r>
              <a:rPr lang="en-US" sz="3300" b="1" dirty="0">
                <a:solidFill>
                  <a:srgbClr val="0070C0"/>
                </a:solidFill>
                <a:latin typeface="Calibri"/>
                <a:ea typeface="Calibri"/>
                <a:cs typeface="Calibri"/>
                <a:sym typeface="Calibri"/>
              </a:rPr>
              <a:t> </a:t>
            </a:r>
            <a:r>
              <a:rPr lang="en-US" sz="3300" b="1" dirty="0" err="1">
                <a:solidFill>
                  <a:srgbClr val="0070C0"/>
                </a:solidFill>
                <a:latin typeface="Calibri"/>
                <a:ea typeface="Calibri"/>
                <a:cs typeface="Calibri"/>
                <a:sym typeface="Calibri"/>
              </a:rPr>
              <a:t>Bedi</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Eglinton</a:t>
            </a:r>
            <a:endParaRPr sz="1900" b="1" dirty="0">
              <a:latin typeface="Calibri"/>
              <a:ea typeface="Calibri"/>
              <a:cs typeface="Calibri"/>
              <a:sym typeface="Calibri"/>
            </a:endParaRPr>
          </a:p>
        </p:txBody>
      </p:sp>
      <p:pic>
        <p:nvPicPr>
          <p:cNvPr id="835" name="Google Shape;835;p13" descr="Profile photo of Nilam Bedi"/>
          <p:cNvPicPr preferRelativeResize="0"/>
          <p:nvPr/>
        </p:nvPicPr>
        <p:blipFill rotWithShape="1">
          <a:blip r:embed="rId3">
            <a:alphaModFix/>
          </a:blip>
          <a:srcRect/>
          <a:stretch/>
        </p:blipFill>
        <p:spPr>
          <a:xfrm>
            <a:off x="7170296" y="1459721"/>
            <a:ext cx="3938550" cy="3938550"/>
          </a:xfrm>
          <a:prstGeom prst="rect">
            <a:avLst/>
          </a:prstGeom>
          <a:noFill/>
          <a:ln>
            <a:noFill/>
          </a:ln>
        </p:spPr>
      </p:pic>
      <p:sp>
        <p:nvSpPr>
          <p:cNvPr id="836" name="Google Shape;836;p13"/>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32</a:t>
            </a:fld>
            <a:endParaRPr sz="2400" b="0" i="0" u="none" strike="noStrike" cap="none">
              <a:solidFill>
                <a:srgbClr val="7F6BB1"/>
              </a:solidFill>
              <a:latin typeface="Arial Narrow"/>
              <a:ea typeface="Arial Narrow"/>
              <a:cs typeface="Arial Narrow"/>
              <a:sym typeface="Arial Narrow"/>
            </a:endParaRPr>
          </a:p>
        </p:txBody>
      </p:sp>
      <p:pic>
        <p:nvPicPr>
          <p:cNvPr id="837" name="Google Shape;837;p13"/>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be562dbf5c_0_559"/>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Rotary’s Roots in Conservation and the  Environment  </a:t>
            </a:r>
            <a:endParaRPr/>
          </a:p>
        </p:txBody>
      </p:sp>
      <p:sp>
        <p:nvSpPr>
          <p:cNvPr id="853" name="Google Shape;853;gbe562dbf5c_0_559"/>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33</a:t>
            </a:fld>
            <a:endParaRPr sz="2400" b="0" i="0" u="none" strike="noStrike" cap="none">
              <a:solidFill>
                <a:srgbClr val="7F6BB1"/>
              </a:solidFill>
              <a:latin typeface="Arial Narrow"/>
              <a:ea typeface="Arial Narrow"/>
              <a:cs typeface="Arial Narrow"/>
              <a:sym typeface="Arial Narrow"/>
            </a:endParaRPr>
          </a:p>
        </p:txBody>
      </p:sp>
      <p:pic>
        <p:nvPicPr>
          <p:cNvPr id="854" name="Google Shape;854;gbe562dbf5c_0_559" descr="A person wearing a suit and tie looking at the camera&#10;&#10;Description automatically generated"/>
          <p:cNvPicPr preferRelativeResize="0"/>
          <p:nvPr/>
        </p:nvPicPr>
        <p:blipFill rotWithShape="1">
          <a:blip r:embed="rId3">
            <a:alphaModFix/>
          </a:blip>
          <a:srcRect/>
          <a:stretch/>
        </p:blipFill>
        <p:spPr>
          <a:xfrm>
            <a:off x="995150" y="1673025"/>
            <a:ext cx="3759300" cy="3675450"/>
          </a:xfrm>
          <a:prstGeom prst="rect">
            <a:avLst/>
          </a:prstGeom>
          <a:noFill/>
          <a:ln>
            <a:noFill/>
          </a:ln>
        </p:spPr>
      </p:pic>
      <p:sp>
        <p:nvSpPr>
          <p:cNvPr id="855" name="Google Shape;855;gbe562dbf5c_0_559"/>
          <p:cNvSpPr txBox="1"/>
          <p:nvPr/>
        </p:nvSpPr>
        <p:spPr>
          <a:xfrm>
            <a:off x="5214348" y="1337613"/>
            <a:ext cx="5213100" cy="45252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70C0"/>
              </a:buClr>
              <a:buSzPts val="2400"/>
              <a:buFont typeface="Arial"/>
              <a:buChar char="•"/>
            </a:pPr>
            <a:r>
              <a:rPr lang="en-US" sz="2400" b="1" dirty="0">
                <a:solidFill>
                  <a:srgbClr val="0070C0"/>
                </a:solidFill>
                <a:latin typeface="+mn-lt"/>
                <a:ea typeface="Century Gothic"/>
                <a:cs typeface="Century Gothic"/>
                <a:sym typeface="Century Gothic"/>
              </a:rPr>
              <a:t>Paul Harris founded Rotary in 1905.</a:t>
            </a:r>
            <a:endParaRPr dirty="0">
              <a:latin typeface="+mn-lt"/>
            </a:endParaRPr>
          </a:p>
          <a:p>
            <a:pPr marL="342900" marR="0" lvl="0" indent="-190500" algn="l" rtl="0">
              <a:spcBef>
                <a:spcPts val="0"/>
              </a:spcBef>
              <a:spcAft>
                <a:spcPts val="0"/>
              </a:spcAft>
              <a:buClr>
                <a:schemeClr val="dk1"/>
              </a:buClr>
              <a:buSzPts val="2400"/>
              <a:buFont typeface="Arial"/>
              <a:buNone/>
            </a:pPr>
            <a:endParaRPr sz="2400" b="1" dirty="0">
              <a:solidFill>
                <a:srgbClr val="0070C0"/>
              </a:solidFill>
              <a:latin typeface="+mn-lt"/>
              <a:ea typeface="Century Gothic"/>
              <a:cs typeface="Century Gothic"/>
              <a:sym typeface="Century Gothic"/>
            </a:endParaRPr>
          </a:p>
          <a:p>
            <a:pPr marL="342900" marR="0" lvl="0" indent="-342900" algn="l" rtl="0">
              <a:spcBef>
                <a:spcPts val="0"/>
              </a:spcBef>
              <a:spcAft>
                <a:spcPts val="0"/>
              </a:spcAft>
              <a:buClr>
                <a:srgbClr val="0070C0"/>
              </a:buClr>
              <a:buSzPts val="2400"/>
              <a:buFont typeface="Arial"/>
              <a:buChar char="•"/>
            </a:pPr>
            <a:r>
              <a:rPr lang="en-US" sz="2400" b="1" dirty="0">
                <a:solidFill>
                  <a:srgbClr val="0070C0"/>
                </a:solidFill>
                <a:latin typeface="+mn-lt"/>
                <a:ea typeface="Century Gothic"/>
                <a:cs typeface="Century Gothic"/>
                <a:sym typeface="Century Gothic"/>
              </a:rPr>
              <a:t>Did you know that he was a nature lover, joining a group in 1908 dedicated to outdoor recreation and conservation activities? </a:t>
            </a:r>
            <a:endParaRPr dirty="0">
              <a:latin typeface="+mn-lt"/>
            </a:endParaRPr>
          </a:p>
          <a:p>
            <a:pPr marL="342900" marR="0" lvl="0" indent="-190500" algn="l" rtl="0">
              <a:spcBef>
                <a:spcPts val="0"/>
              </a:spcBef>
              <a:spcAft>
                <a:spcPts val="0"/>
              </a:spcAft>
              <a:buClr>
                <a:schemeClr val="dk1"/>
              </a:buClr>
              <a:buSzPts val="2400"/>
              <a:buFont typeface="Arial"/>
              <a:buNone/>
            </a:pPr>
            <a:endParaRPr sz="2400" b="1" dirty="0">
              <a:solidFill>
                <a:srgbClr val="0070C0"/>
              </a:solidFill>
              <a:latin typeface="+mn-lt"/>
              <a:ea typeface="Century Gothic"/>
              <a:cs typeface="Century Gothic"/>
              <a:sym typeface="Century Gothic"/>
            </a:endParaRPr>
          </a:p>
          <a:p>
            <a:pPr marL="342900" marR="0" lvl="0" indent="-342900" algn="l" rtl="0">
              <a:spcBef>
                <a:spcPts val="0"/>
              </a:spcBef>
              <a:spcAft>
                <a:spcPts val="0"/>
              </a:spcAft>
              <a:buClr>
                <a:srgbClr val="0070C0"/>
              </a:buClr>
              <a:buSzPts val="2400"/>
              <a:buFont typeface="Arial"/>
              <a:buChar char="•"/>
            </a:pPr>
            <a:r>
              <a:rPr lang="en-US" sz="2400" b="1" dirty="0">
                <a:solidFill>
                  <a:srgbClr val="0070C0"/>
                </a:solidFill>
                <a:latin typeface="+mn-lt"/>
                <a:ea typeface="Century Gothic"/>
                <a:cs typeface="Century Gothic"/>
                <a:sym typeface="Century Gothic"/>
              </a:rPr>
              <a:t>He met his wife on a Prairie Club outing and served as a Director in 1911</a:t>
            </a:r>
            <a:r>
              <a:rPr lang="en-US" sz="2400" dirty="0">
                <a:solidFill>
                  <a:schemeClr val="dk1"/>
                </a:solidFill>
                <a:latin typeface="+mn-lt"/>
                <a:ea typeface="Century Gothic"/>
                <a:cs typeface="Century Gothic"/>
                <a:sym typeface="Century Gothic"/>
              </a:rPr>
              <a:t>.</a:t>
            </a:r>
            <a:endParaRPr dirty="0">
              <a:latin typeface="+mn-lt"/>
            </a:endParaRPr>
          </a:p>
        </p:txBody>
      </p:sp>
      <p:pic>
        <p:nvPicPr>
          <p:cNvPr id="856" name="Google Shape;856;gbe562dbf5c_0_559"/>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668927-8D6B-46FD-A098-A34949806CB1}"/>
              </a:ext>
            </a:extLst>
          </p:cNvPr>
          <p:cNvSpPr/>
          <p:nvPr/>
        </p:nvSpPr>
        <p:spPr>
          <a:xfrm>
            <a:off x="-31898" y="2563"/>
            <a:ext cx="12223898" cy="709818"/>
          </a:xfrm>
          <a:prstGeom prst="rect">
            <a:avLst/>
          </a:prstGeom>
          <a:solidFill>
            <a:srgbClr val="00B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Rotary Context for Environmental Action</a:t>
            </a:r>
          </a:p>
        </p:txBody>
      </p:sp>
      <p:sp>
        <p:nvSpPr>
          <p:cNvPr id="6" name="Rectangle 5">
            <a:extLst>
              <a:ext uri="{FF2B5EF4-FFF2-40B4-BE49-F238E27FC236}">
                <a16:creationId xmlns:a16="http://schemas.microsoft.com/office/drawing/2014/main" id="{149FA138-82DF-4E21-8579-2DBB14CFECD7}"/>
              </a:ext>
            </a:extLst>
          </p:cNvPr>
          <p:cNvSpPr/>
          <p:nvPr/>
        </p:nvSpPr>
        <p:spPr>
          <a:xfrm>
            <a:off x="758919" y="1105324"/>
            <a:ext cx="8771862" cy="4535729"/>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Policy Statement regarding this Area of Focus:</a:t>
            </a:r>
          </a:p>
          <a:p>
            <a:pPr marL="800100" lvl="1" indent="-342900">
              <a:lnSpc>
                <a:spcPct val="107000"/>
              </a:lnSpc>
              <a:buFont typeface="Arial" panose="020B0604020202020204" pitchFamily="34" charset="0"/>
              <a:buChar char="•"/>
            </a:pPr>
            <a:endParaRPr lang="en-US" sz="2000" b="1" dirty="0">
              <a:solidFill>
                <a:srgbClr val="0070C0"/>
              </a:solidFill>
              <a:latin typeface="Calibri" panose="020F0502020204030204" pitchFamily="34" charset="0"/>
              <a:cs typeface="Calibri" panose="020F0502020204030204" pitchFamily="34" charset="0"/>
            </a:endParaRP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Protecting land, marine, coastal and freshwater resources</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Enhancing capacity of communities to support natural resource management</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Support agroecology and sustainable agriculture, fishing and aquaculture</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Address climate change through solutions to reduce GHG emissions</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Strengthen resilience of ecosystems and communities affected by climate change</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Support education to protect the environment</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Advocate sustainable consumption</a:t>
            </a:r>
          </a:p>
          <a:p>
            <a:pPr marL="800100" lvl="1" indent="-342900">
              <a:buFont typeface="Wingdings" pitchFamily="2" charset="2"/>
              <a:buChar char="Ø"/>
            </a:pPr>
            <a:r>
              <a:rPr lang="en-US" sz="2000" b="1" dirty="0">
                <a:solidFill>
                  <a:srgbClr val="0070C0"/>
                </a:solidFill>
                <a:latin typeface="Calibri" panose="020F0502020204030204" pitchFamily="34" charset="0"/>
                <a:cs typeface="Calibri" panose="020F0502020204030204" pitchFamily="34" charset="0"/>
              </a:rPr>
              <a:t>Address environmental justice issues and environmental health concerns</a:t>
            </a:r>
          </a:p>
          <a:p>
            <a:pPr marL="342900" indent="-342900">
              <a:lnSpc>
                <a:spcPct val="107000"/>
              </a:lnSpc>
              <a:buFont typeface="Arial" panose="020B0604020202020204" pitchFamily="34" charset="0"/>
              <a:buChar char="•"/>
            </a:pPr>
            <a:endParaRPr lang="en-US" sz="2000" dirty="0">
              <a:solidFill>
                <a:srgbClr val="0070C0"/>
              </a:solidFill>
              <a:latin typeface="Calibri" panose="020F0502020204030204" pitchFamily="34" charset="0"/>
              <a:cs typeface="Calibri" panose="020F0502020204030204" pitchFamily="34" charset="0"/>
            </a:endParaRPr>
          </a:p>
          <a:p>
            <a:pPr marL="285750" indent="-28575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p:txBody>
      </p:sp>
      <p:sp>
        <p:nvSpPr>
          <p:cNvPr id="4" name="Slide Number Placeholder 23">
            <a:extLst>
              <a:ext uri="{FF2B5EF4-FFF2-40B4-BE49-F238E27FC236}">
                <a16:creationId xmlns:a16="http://schemas.microsoft.com/office/drawing/2014/main" id="{5A46E34D-F3F0-46F4-AD10-D411F3CBB99E}"/>
              </a:ext>
            </a:extLst>
          </p:cNvPr>
          <p:cNvSpPr txBox="1">
            <a:spLocks/>
          </p:cNvSpPr>
          <p:nvPr/>
        </p:nvSpPr>
        <p:spPr bwMode="gray">
          <a:xfrm>
            <a:off x="26011" y="6257158"/>
            <a:ext cx="688202" cy="567041"/>
          </a:xfrm>
          <a:prstGeom prst="rect">
            <a:avLst/>
          </a:prstGeom>
        </p:spPr>
        <p:txBody>
          <a:bodyPr vert="horz" wrap="square" lIns="91440" tIns="45720" rIns="91440" bIns="45720" rtlCol="0" anchor="b"/>
          <a:lstStyle/>
          <a:p>
            <a:pPr marL="0" marR="0" lvl="0" indent="0" algn="ctr" defTabSz="4572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2400" b="0" i="0" u="none" strike="noStrike" kern="1200" cap="none" spc="0" normalizeH="0" baseline="0" noProof="0" smtClean="0">
                <a:ln>
                  <a:noFill/>
                </a:ln>
                <a:solidFill>
                  <a:schemeClr val="tx2">
                    <a:lumMod val="60000"/>
                    <a:lumOff val="40000"/>
                  </a:schemeClr>
                </a:solidFill>
                <a:effectLst/>
                <a:uLnTx/>
                <a:uFillTx/>
                <a:latin typeface="Arial Narrow" panose="020B0606020202030204" pitchFamily="34" charset="0"/>
              </a:rPr>
              <a:pPr marL="0" marR="0" lvl="0" indent="0" algn="ctr" defTabSz="457200" rtl="0" eaLnBrk="1" fontAlgn="auto" latinLnBrk="0" hangingPunct="1">
                <a:lnSpc>
                  <a:spcPct val="100000"/>
                </a:lnSpc>
                <a:spcBef>
                  <a:spcPts val="0"/>
                </a:spcBef>
                <a:spcAft>
                  <a:spcPts val="600"/>
                </a:spcAft>
                <a:buClrTx/>
                <a:buSzTx/>
                <a:buFontTx/>
                <a:buNone/>
                <a:tabLst/>
                <a:defRPr/>
              </a:pPr>
              <a:t>34</a:t>
            </a:fld>
            <a:endParaRPr kumimoji="0" lang="en-US" sz="2400" b="0" i="0" u="none" strike="noStrike" kern="1200" cap="none" spc="0" normalizeH="0" baseline="0" noProof="0" dirty="0">
              <a:ln>
                <a:noFill/>
              </a:ln>
              <a:solidFill>
                <a:schemeClr val="tx2">
                  <a:lumMod val="60000"/>
                  <a:lumOff val="40000"/>
                </a:schemeClr>
              </a:solidFill>
              <a:effectLst/>
              <a:uLnTx/>
              <a:uFillTx/>
              <a:latin typeface="Arial Narrow" panose="020B0606020202030204" pitchFamily="34" charset="0"/>
            </a:endParaRPr>
          </a:p>
        </p:txBody>
      </p:sp>
    </p:spTree>
    <p:custDataLst>
      <p:tags r:id="rId1"/>
    </p:custDataLst>
    <p:extLst>
      <p:ext uri="{BB962C8B-B14F-4D97-AF65-F5344CB8AC3E}">
        <p14:creationId xmlns:p14="http://schemas.microsoft.com/office/powerpoint/2010/main" val="39051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668927-8D6B-46FD-A098-A34949806CB1}"/>
              </a:ext>
            </a:extLst>
          </p:cNvPr>
          <p:cNvSpPr/>
          <p:nvPr/>
        </p:nvSpPr>
        <p:spPr>
          <a:xfrm>
            <a:off x="-31898" y="2563"/>
            <a:ext cx="12223898" cy="709818"/>
          </a:xfrm>
          <a:prstGeom prst="rect">
            <a:avLst/>
          </a:prstGeom>
          <a:solidFill>
            <a:srgbClr val="00B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District 7070 Rotary Environmental Action Committee</a:t>
            </a:r>
          </a:p>
        </p:txBody>
      </p:sp>
      <p:sp>
        <p:nvSpPr>
          <p:cNvPr id="6" name="Rectangle 5">
            <a:extLst>
              <a:ext uri="{FF2B5EF4-FFF2-40B4-BE49-F238E27FC236}">
                <a16:creationId xmlns:a16="http://schemas.microsoft.com/office/drawing/2014/main" id="{149FA138-82DF-4E21-8579-2DBB14CFECD7}"/>
              </a:ext>
            </a:extLst>
          </p:cNvPr>
          <p:cNvSpPr/>
          <p:nvPr/>
        </p:nvSpPr>
        <p:spPr>
          <a:xfrm>
            <a:off x="758919" y="1105324"/>
            <a:ext cx="8771862" cy="5409814"/>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solidFill>
                  <a:srgbClr val="0070C0"/>
                </a:solidFill>
                <a:latin typeface="+mn-lt"/>
                <a:cs typeface="Calibri" panose="020F0502020204030204" pitchFamily="34" charset="0"/>
              </a:rPr>
              <a:t>District 7070 created an Environmental Action Committee (EAC) in July 2020</a:t>
            </a:r>
          </a:p>
          <a:p>
            <a:pPr marL="342900" indent="-342900">
              <a:lnSpc>
                <a:spcPct val="107000"/>
              </a:lnSpc>
              <a:buFont typeface="Arial" panose="020B0604020202020204" pitchFamily="34" charset="0"/>
              <a:buChar char="•"/>
            </a:pPr>
            <a:r>
              <a:rPr lang="en-US" sz="2000" b="1" dirty="0">
                <a:solidFill>
                  <a:srgbClr val="0070C0"/>
                </a:solidFill>
                <a:latin typeface="+mn-lt"/>
                <a:cs typeface="Calibri" panose="020F0502020204030204" pitchFamily="34" charset="0"/>
              </a:rPr>
              <a:t>In approaching our mandate systematically, we started with an examination of what the term “Environment” means.</a:t>
            </a:r>
          </a:p>
          <a:p>
            <a:pPr marL="285750" indent="-285750">
              <a:buFont typeface="Arial" panose="020B0604020202020204" pitchFamily="34" charset="0"/>
              <a:buChar char="•"/>
            </a:pPr>
            <a:r>
              <a:rPr lang="en-US" sz="2000" b="1" dirty="0">
                <a:solidFill>
                  <a:srgbClr val="0070C0"/>
                </a:solidFill>
                <a:latin typeface="+mn-lt"/>
              </a:rPr>
              <a:t>“Environment” </a:t>
            </a:r>
            <a:r>
              <a:rPr lang="mr-IN" sz="2000" b="1" dirty="0">
                <a:solidFill>
                  <a:srgbClr val="0070C0"/>
                </a:solidFill>
                <a:latin typeface="+mn-lt"/>
              </a:rPr>
              <a:t>–</a:t>
            </a:r>
            <a:r>
              <a:rPr lang="en-US" sz="2000" b="1" dirty="0">
                <a:solidFill>
                  <a:srgbClr val="0070C0"/>
                </a:solidFill>
                <a:latin typeface="+mn-lt"/>
              </a:rPr>
              <a:t> very broad and can be seen through different lenses:</a:t>
            </a:r>
          </a:p>
          <a:p>
            <a:pPr marL="742950" lvl="1" indent="-285750">
              <a:buFont typeface="Wingdings" pitchFamily="2" charset="2"/>
              <a:buChar char="Ø"/>
            </a:pPr>
            <a:r>
              <a:rPr lang="en-US" sz="2000" b="1" u="sng" dirty="0">
                <a:solidFill>
                  <a:srgbClr val="0070C0"/>
                </a:solidFill>
                <a:latin typeface="+mn-lt"/>
              </a:rPr>
              <a:t>Media</a:t>
            </a:r>
            <a:r>
              <a:rPr lang="en-US" sz="2000" b="1" dirty="0">
                <a:solidFill>
                  <a:srgbClr val="0070C0"/>
                </a:solidFill>
                <a:latin typeface="+mn-lt"/>
              </a:rPr>
              <a:t>: air, water, land; other frameworks to understand and act on the environment </a:t>
            </a:r>
          </a:p>
          <a:p>
            <a:pPr marL="742950" lvl="1" indent="-285750">
              <a:buFont typeface="Wingdings" pitchFamily="2" charset="2"/>
              <a:buChar char="Ø"/>
            </a:pPr>
            <a:r>
              <a:rPr lang="en-US" sz="2000" b="1" u="sng" dirty="0">
                <a:solidFill>
                  <a:srgbClr val="0070C0"/>
                </a:solidFill>
                <a:latin typeface="+mn-lt"/>
              </a:rPr>
              <a:t>Issues</a:t>
            </a:r>
            <a:r>
              <a:rPr lang="en-US" sz="2000" b="1" dirty="0">
                <a:solidFill>
                  <a:srgbClr val="0070C0"/>
                </a:solidFill>
                <a:latin typeface="+mn-lt"/>
              </a:rPr>
              <a:t>: energy, pollution, habitat, plastics, waste, climate change, land-use, biodiversity, food waste</a:t>
            </a:r>
          </a:p>
          <a:p>
            <a:pPr marL="742950" lvl="1" indent="-285750">
              <a:buFont typeface="Wingdings" pitchFamily="2" charset="2"/>
              <a:buChar char="Ø"/>
            </a:pPr>
            <a:r>
              <a:rPr lang="en-US" sz="2000" b="1" u="sng" dirty="0">
                <a:solidFill>
                  <a:srgbClr val="0070C0"/>
                </a:solidFill>
                <a:latin typeface="+mn-lt"/>
              </a:rPr>
              <a:t>Actors</a:t>
            </a:r>
            <a:r>
              <a:rPr lang="en-US" sz="2000" b="1" dirty="0">
                <a:solidFill>
                  <a:srgbClr val="0070C0"/>
                </a:solidFill>
                <a:latin typeface="+mn-lt"/>
              </a:rPr>
              <a:t>: individuals, community groups, government, academia, industry</a:t>
            </a:r>
          </a:p>
          <a:p>
            <a:pPr marL="742950" lvl="1" indent="-285750">
              <a:buFont typeface="Wingdings" pitchFamily="2" charset="2"/>
              <a:buChar char="Ø"/>
            </a:pPr>
            <a:r>
              <a:rPr lang="en-US" sz="2000" b="1" u="sng" dirty="0">
                <a:solidFill>
                  <a:srgbClr val="0070C0"/>
                </a:solidFill>
                <a:latin typeface="+mn-lt"/>
              </a:rPr>
              <a:t>Actions</a:t>
            </a:r>
            <a:r>
              <a:rPr lang="en-US" sz="2000" b="1" dirty="0">
                <a:solidFill>
                  <a:srgbClr val="0070C0"/>
                </a:solidFill>
                <a:latin typeface="+mn-lt"/>
              </a:rPr>
              <a:t>: advocacy, research, regulation, awareness/education, global vs. local, remediation, prevention</a:t>
            </a:r>
          </a:p>
          <a:p>
            <a:endParaRPr lang="en-US" dirty="0"/>
          </a:p>
          <a:p>
            <a:pPr marL="342900" indent="-342900">
              <a:lnSpc>
                <a:spcPct val="107000"/>
              </a:lnSpc>
              <a:buFont typeface="Arial" panose="020B0604020202020204" pitchFamily="34" charset="0"/>
              <a:buChar char="•"/>
            </a:pPr>
            <a:endParaRPr lang="en-US" sz="2000" b="1" dirty="0">
              <a:solidFill>
                <a:srgbClr val="0070C0"/>
              </a:solidFill>
              <a:latin typeface="Calibri" panose="020F0502020204030204" pitchFamily="34" charset="0"/>
              <a:cs typeface="Calibri" panose="020F0502020204030204" pitchFamily="34" charset="0"/>
            </a:endParaRPr>
          </a:p>
          <a:p>
            <a:pPr marL="285750" indent="-28575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p:txBody>
      </p:sp>
      <p:sp>
        <p:nvSpPr>
          <p:cNvPr id="4" name="Slide Number Placeholder 23">
            <a:extLst>
              <a:ext uri="{FF2B5EF4-FFF2-40B4-BE49-F238E27FC236}">
                <a16:creationId xmlns:a16="http://schemas.microsoft.com/office/drawing/2014/main" id="{5A46E34D-F3F0-46F4-AD10-D411F3CBB99E}"/>
              </a:ext>
            </a:extLst>
          </p:cNvPr>
          <p:cNvSpPr txBox="1">
            <a:spLocks/>
          </p:cNvSpPr>
          <p:nvPr/>
        </p:nvSpPr>
        <p:spPr bwMode="gray">
          <a:xfrm>
            <a:off x="26011" y="6257158"/>
            <a:ext cx="688202" cy="567041"/>
          </a:xfrm>
          <a:prstGeom prst="rect">
            <a:avLst/>
          </a:prstGeom>
        </p:spPr>
        <p:txBody>
          <a:bodyPr vert="horz" wrap="square" lIns="91440" tIns="45720" rIns="91440" bIns="45720" rtlCol="0" anchor="b"/>
          <a:lstStyle/>
          <a:p>
            <a:pPr marL="0" marR="0" lvl="0" indent="0" algn="ctr" defTabSz="4572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2400" b="0" i="0" u="none" strike="noStrike" kern="1200" cap="none" spc="0" normalizeH="0" baseline="0" noProof="0" smtClean="0">
                <a:ln>
                  <a:noFill/>
                </a:ln>
                <a:solidFill>
                  <a:schemeClr val="tx2">
                    <a:lumMod val="60000"/>
                    <a:lumOff val="40000"/>
                  </a:schemeClr>
                </a:solidFill>
                <a:effectLst/>
                <a:uLnTx/>
                <a:uFillTx/>
                <a:latin typeface="Arial Narrow" panose="020B0606020202030204" pitchFamily="34" charset="0"/>
              </a:rPr>
              <a:pPr marL="0" marR="0" lvl="0" indent="0" algn="ctr" defTabSz="457200" rtl="0" eaLnBrk="1" fontAlgn="auto" latinLnBrk="0" hangingPunct="1">
                <a:lnSpc>
                  <a:spcPct val="100000"/>
                </a:lnSpc>
                <a:spcBef>
                  <a:spcPts val="0"/>
                </a:spcBef>
                <a:spcAft>
                  <a:spcPts val="600"/>
                </a:spcAft>
                <a:buClrTx/>
                <a:buSzTx/>
                <a:buFontTx/>
                <a:buNone/>
                <a:tabLst/>
                <a:defRPr/>
              </a:pPr>
              <a:t>35</a:t>
            </a:fld>
            <a:endParaRPr kumimoji="0" lang="en-US" sz="2400" b="0" i="0" u="none" strike="noStrike" kern="1200" cap="none" spc="0" normalizeH="0" baseline="0" noProof="0" dirty="0">
              <a:ln>
                <a:noFill/>
              </a:ln>
              <a:solidFill>
                <a:schemeClr val="tx2">
                  <a:lumMod val="60000"/>
                  <a:lumOff val="40000"/>
                </a:schemeClr>
              </a:solidFill>
              <a:effectLst/>
              <a:uLnTx/>
              <a:uFillTx/>
              <a:latin typeface="Arial Narrow" panose="020B0606020202030204" pitchFamily="34" charset="0"/>
            </a:endParaRPr>
          </a:p>
        </p:txBody>
      </p:sp>
    </p:spTree>
    <p:custDataLst>
      <p:tags r:id="rId1"/>
    </p:custDataLst>
    <p:extLst>
      <p:ext uri="{BB962C8B-B14F-4D97-AF65-F5344CB8AC3E}">
        <p14:creationId xmlns:p14="http://schemas.microsoft.com/office/powerpoint/2010/main" val="1921889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668927-8D6B-46FD-A098-A34949806CB1}"/>
              </a:ext>
            </a:extLst>
          </p:cNvPr>
          <p:cNvSpPr/>
          <p:nvPr/>
        </p:nvSpPr>
        <p:spPr>
          <a:xfrm>
            <a:off x="-31898" y="2563"/>
            <a:ext cx="12223898" cy="709818"/>
          </a:xfrm>
          <a:prstGeom prst="rect">
            <a:avLst/>
          </a:prstGeom>
          <a:solidFill>
            <a:srgbClr val="00B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D 7070 Rotary Environmental Action Committee, Cont’d.</a:t>
            </a:r>
          </a:p>
        </p:txBody>
      </p:sp>
      <p:sp>
        <p:nvSpPr>
          <p:cNvPr id="6" name="Rectangle 5">
            <a:extLst>
              <a:ext uri="{FF2B5EF4-FFF2-40B4-BE49-F238E27FC236}">
                <a16:creationId xmlns:a16="http://schemas.microsoft.com/office/drawing/2014/main" id="{149FA138-82DF-4E21-8579-2DBB14CFECD7}"/>
              </a:ext>
            </a:extLst>
          </p:cNvPr>
          <p:cNvSpPr/>
          <p:nvPr/>
        </p:nvSpPr>
        <p:spPr>
          <a:xfrm>
            <a:off x="615738" y="928467"/>
            <a:ext cx="10089775" cy="6466707"/>
          </a:xfrm>
          <a:prstGeom prst="rect">
            <a:avLst/>
          </a:prstGeom>
        </p:spPr>
        <p:txBody>
          <a:bodyPr wrap="square">
            <a:spAutoFit/>
          </a:bodyPr>
          <a:lstStyle/>
          <a:p>
            <a:pPr marL="342900" lvl="0" indent="-342900">
              <a:buFont typeface="Arial" panose="020B0604020202020204" pitchFamily="34" charset="0"/>
              <a:buChar char="•"/>
            </a:pPr>
            <a:r>
              <a:rPr lang="en-CA" sz="2000" b="1" dirty="0">
                <a:solidFill>
                  <a:srgbClr val="0070C0"/>
                </a:solidFill>
                <a:latin typeface="+mn-lt"/>
                <a:cs typeface="Calibri" panose="020F0502020204030204" pitchFamily="34" charset="0"/>
              </a:rPr>
              <a:t>The focus of D7070 EAC  is a practical one:</a:t>
            </a:r>
            <a:endParaRPr lang="en-US" sz="2000" dirty="0">
              <a:latin typeface="+mn-lt"/>
              <a:cs typeface="Arial" panose="020B0604020202020204" pitchFamily="34" charset="0"/>
            </a:endParaRPr>
          </a:p>
          <a:p>
            <a:pPr marL="800100" lvl="1" indent="-342900">
              <a:buFont typeface="Wingdings" pitchFamily="2" charset="2"/>
              <a:buChar char="Ø"/>
            </a:pPr>
            <a:r>
              <a:rPr lang="en-US" sz="2000" b="1" dirty="0">
                <a:solidFill>
                  <a:srgbClr val="0070C0"/>
                </a:solidFill>
                <a:latin typeface="+mn-lt"/>
                <a:cs typeface="Arial" panose="020B0604020202020204" pitchFamily="34" charset="0"/>
              </a:rPr>
              <a:t>Plan &amp; implement service projects relevant to our clubs</a:t>
            </a:r>
          </a:p>
          <a:p>
            <a:pPr marL="1257300" lvl="2" indent="-342900">
              <a:buFont typeface="Courier New" panose="02070309020205020404" pitchFamily="49" charset="0"/>
              <a:buChar char="o"/>
            </a:pPr>
            <a:r>
              <a:rPr lang="en-US" sz="2000" b="1" dirty="0">
                <a:solidFill>
                  <a:srgbClr val="0070C0"/>
                </a:solidFill>
                <a:latin typeface="+mn-lt"/>
                <a:cs typeface="Arial" panose="020B0604020202020204" pitchFamily="34" charset="0"/>
              </a:rPr>
              <a:t>Build on what is already happening within clubs</a:t>
            </a:r>
          </a:p>
          <a:p>
            <a:pPr marL="1257300" lvl="2" indent="-342900">
              <a:buFont typeface="Courier New" panose="02070309020205020404" pitchFamily="49" charset="0"/>
              <a:buChar char="o"/>
            </a:pPr>
            <a:r>
              <a:rPr lang="en-US" sz="2000" b="1" dirty="0">
                <a:solidFill>
                  <a:srgbClr val="0070C0"/>
                </a:solidFill>
                <a:latin typeface="+mn-lt"/>
                <a:cs typeface="Arial" panose="020B0604020202020204" pitchFamily="34" charset="0"/>
              </a:rPr>
              <a:t>Coordinate cleanups across the District</a:t>
            </a:r>
          </a:p>
          <a:p>
            <a:pPr marL="800100" lvl="1" indent="-342900">
              <a:buFont typeface="Wingdings" pitchFamily="2" charset="2"/>
              <a:buChar char="Ø"/>
            </a:pPr>
            <a:r>
              <a:rPr lang="en-CA" sz="2000" b="1" dirty="0">
                <a:solidFill>
                  <a:srgbClr val="0070C0"/>
                </a:solidFill>
                <a:latin typeface="+mn-lt"/>
              </a:rPr>
              <a:t>Scanning global developments, working with ESRAG (Environmental Sustainability Rotarian Action Group)</a:t>
            </a:r>
            <a:endParaRPr lang="en-US" sz="2000" b="1" dirty="0">
              <a:solidFill>
                <a:srgbClr val="0070C0"/>
              </a:solidFill>
              <a:latin typeface="+mn-lt"/>
              <a:cs typeface="Arial" panose="020B0604020202020204" pitchFamily="34" charset="0"/>
            </a:endParaRPr>
          </a:p>
          <a:p>
            <a:pPr marL="800100" lvl="1" indent="-342900">
              <a:buFont typeface="Wingdings" pitchFamily="2" charset="2"/>
              <a:buChar char="Ø"/>
            </a:pPr>
            <a:r>
              <a:rPr lang="en-US" sz="2000" b="1" dirty="0">
                <a:solidFill>
                  <a:srgbClr val="0070C0"/>
                </a:solidFill>
                <a:latin typeface="+mn-lt"/>
                <a:cs typeface="Arial" panose="020B0604020202020204" pitchFamily="34" charset="0"/>
              </a:rPr>
              <a:t>Create awareness about environmental issues</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Two Tuesday talks (still available on the District YouTube channel)</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Earth Day events</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Plenary and breakout sessions at District Conference</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Help clubs with speakers</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Share ideas on projects, fundraising, etc.</a:t>
            </a:r>
          </a:p>
          <a:p>
            <a:pPr marL="800100" lvl="1" indent="-342900">
              <a:buFont typeface="Wingdings" pitchFamily="2" charset="2"/>
              <a:buChar char="Ø"/>
            </a:pPr>
            <a:r>
              <a:rPr lang="en-US" sz="2000" b="1" dirty="0">
                <a:solidFill>
                  <a:srgbClr val="0070C0"/>
                </a:solidFill>
                <a:latin typeface="+mn-lt"/>
                <a:cs typeface="Arial" panose="020B0604020202020204" pitchFamily="34" charset="0"/>
              </a:rPr>
              <a:t>Build global and local networks and partnerships</a:t>
            </a:r>
          </a:p>
          <a:p>
            <a:pPr marL="800100" lvl="1" indent="-342900">
              <a:buFont typeface="Wingdings" pitchFamily="2" charset="2"/>
              <a:buChar char="Ø"/>
            </a:pPr>
            <a:r>
              <a:rPr lang="en-US" sz="2000" b="1" dirty="0">
                <a:solidFill>
                  <a:srgbClr val="0070C0"/>
                </a:solidFill>
                <a:latin typeface="+mn-lt"/>
                <a:cs typeface="Arial" panose="020B0604020202020204" pitchFamily="34" charset="0"/>
              </a:rPr>
              <a:t>Inspire local action for sustainable solutions</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Number of clubs with environmental committees  grown several-fold</a:t>
            </a:r>
          </a:p>
          <a:p>
            <a:pPr marL="1257300" lvl="2" indent="-342900">
              <a:buFont typeface="Wingdings" pitchFamily="2" charset="2"/>
              <a:buChar char="Ø"/>
            </a:pPr>
            <a:r>
              <a:rPr lang="en-US" sz="2000" b="1" dirty="0">
                <a:solidFill>
                  <a:srgbClr val="0070C0"/>
                </a:solidFill>
                <a:latin typeface="+mn-lt"/>
                <a:cs typeface="Arial" panose="020B0604020202020204" pitchFamily="34" charset="0"/>
              </a:rPr>
              <a:t>Toolkit on starting and environmental committee is available</a:t>
            </a:r>
          </a:p>
          <a:p>
            <a:pPr marL="800100" lvl="1" indent="-342900">
              <a:buFont typeface="Wingdings" pitchFamily="2" charset="2"/>
              <a:buChar char="Ø"/>
            </a:pPr>
            <a:r>
              <a:rPr lang="en-US" sz="2000" b="1" dirty="0">
                <a:solidFill>
                  <a:srgbClr val="0070C0"/>
                </a:solidFill>
                <a:latin typeface="+mn-lt"/>
                <a:cs typeface="Arial" panose="020B0604020202020204" pitchFamily="34" charset="0"/>
              </a:rPr>
              <a:t>Help interested clubs on projects worldwide – e.g. Global Grants</a:t>
            </a:r>
            <a:endParaRPr lang="en-US" sz="2000" b="1" dirty="0">
              <a:solidFill>
                <a:srgbClr val="0070C0"/>
              </a:solidFill>
              <a:latin typeface="+mn-lt"/>
              <a:ea typeface="Arial" charset="0"/>
              <a:cs typeface="Arial" panose="020B0604020202020204" pitchFamily="34" charset="0"/>
            </a:endParaRPr>
          </a:p>
          <a:p>
            <a:pPr marL="342900" lvl="0" indent="-342900">
              <a:buFont typeface="Arial" panose="020B0604020202020204" pitchFamily="34" charset="0"/>
              <a:buChar char="•"/>
            </a:pPr>
            <a:endParaRPr lang="en-CA" sz="2400" b="1" dirty="0">
              <a:solidFill>
                <a:srgbClr val="0070C0"/>
              </a:solidFill>
              <a:latin typeface="+mn-lt"/>
              <a:cs typeface="Calibri" panose="020F0502020204030204" pitchFamily="34" charset="0"/>
            </a:endParaRPr>
          </a:p>
          <a:p>
            <a:pPr marL="342900" indent="-34290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a:p>
            <a:pPr marL="285750" indent="-28575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p:txBody>
      </p:sp>
      <p:sp>
        <p:nvSpPr>
          <p:cNvPr id="4" name="Slide Number Placeholder 23">
            <a:extLst>
              <a:ext uri="{FF2B5EF4-FFF2-40B4-BE49-F238E27FC236}">
                <a16:creationId xmlns:a16="http://schemas.microsoft.com/office/drawing/2014/main" id="{5A46E34D-F3F0-46F4-AD10-D411F3CBB99E}"/>
              </a:ext>
            </a:extLst>
          </p:cNvPr>
          <p:cNvSpPr txBox="1">
            <a:spLocks/>
          </p:cNvSpPr>
          <p:nvPr/>
        </p:nvSpPr>
        <p:spPr bwMode="gray">
          <a:xfrm>
            <a:off x="26011" y="6257158"/>
            <a:ext cx="688202" cy="567041"/>
          </a:xfrm>
          <a:prstGeom prst="rect">
            <a:avLst/>
          </a:prstGeom>
        </p:spPr>
        <p:txBody>
          <a:bodyPr vert="horz" wrap="square" lIns="91440" tIns="45720" rIns="91440" bIns="45720" rtlCol="0" anchor="b"/>
          <a:lstStyle/>
          <a:p>
            <a:pPr marL="0" marR="0" lvl="0" indent="0" algn="ctr" defTabSz="4572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2400" b="0" i="0" u="none" strike="noStrike" kern="1200" cap="none" spc="0" normalizeH="0" baseline="0" noProof="0" smtClean="0">
                <a:ln>
                  <a:noFill/>
                </a:ln>
                <a:solidFill>
                  <a:schemeClr val="tx2">
                    <a:lumMod val="60000"/>
                    <a:lumOff val="40000"/>
                  </a:schemeClr>
                </a:solidFill>
                <a:effectLst/>
                <a:uLnTx/>
                <a:uFillTx/>
                <a:latin typeface="Arial Narrow" panose="020B0606020202030204" pitchFamily="34" charset="0"/>
              </a:rPr>
              <a:pPr marL="0" marR="0" lvl="0" indent="0" algn="ctr" defTabSz="457200" rtl="0" eaLnBrk="1" fontAlgn="auto" latinLnBrk="0" hangingPunct="1">
                <a:lnSpc>
                  <a:spcPct val="100000"/>
                </a:lnSpc>
                <a:spcBef>
                  <a:spcPts val="0"/>
                </a:spcBef>
                <a:spcAft>
                  <a:spcPts val="600"/>
                </a:spcAft>
                <a:buClrTx/>
                <a:buSzTx/>
                <a:buFontTx/>
                <a:buNone/>
                <a:tabLst/>
                <a:defRPr/>
              </a:pPr>
              <a:t>36</a:t>
            </a:fld>
            <a:endParaRPr kumimoji="0" lang="en-US" sz="2400" b="0" i="0" u="none" strike="noStrike" kern="1200" cap="none" spc="0" normalizeH="0" baseline="0" noProof="0" dirty="0">
              <a:ln>
                <a:noFill/>
              </a:ln>
              <a:solidFill>
                <a:schemeClr val="tx2">
                  <a:lumMod val="60000"/>
                  <a:lumOff val="40000"/>
                </a:schemeClr>
              </a:solidFill>
              <a:effectLst/>
              <a:uLnTx/>
              <a:uFillTx/>
              <a:latin typeface="Arial Narrow" panose="020B0606020202030204" pitchFamily="34" charset="0"/>
            </a:endParaRPr>
          </a:p>
        </p:txBody>
      </p:sp>
    </p:spTree>
    <p:custDataLst>
      <p:tags r:id="rId1"/>
    </p:custDataLst>
    <p:extLst>
      <p:ext uri="{BB962C8B-B14F-4D97-AF65-F5344CB8AC3E}">
        <p14:creationId xmlns:p14="http://schemas.microsoft.com/office/powerpoint/2010/main" val="2699185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668927-8D6B-46FD-A098-A34949806CB1}"/>
              </a:ext>
            </a:extLst>
          </p:cNvPr>
          <p:cNvSpPr/>
          <p:nvPr/>
        </p:nvSpPr>
        <p:spPr>
          <a:xfrm>
            <a:off x="-31898" y="2563"/>
            <a:ext cx="12223898" cy="709818"/>
          </a:xfrm>
          <a:prstGeom prst="rect">
            <a:avLst/>
          </a:prstGeom>
          <a:solidFill>
            <a:srgbClr val="00B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Examples of What Clubs Are Doing</a:t>
            </a:r>
          </a:p>
        </p:txBody>
      </p:sp>
      <p:sp>
        <p:nvSpPr>
          <p:cNvPr id="6" name="Rectangle 5">
            <a:extLst>
              <a:ext uri="{FF2B5EF4-FFF2-40B4-BE49-F238E27FC236}">
                <a16:creationId xmlns:a16="http://schemas.microsoft.com/office/drawing/2014/main" id="{149FA138-82DF-4E21-8579-2DBB14CFECD7}"/>
              </a:ext>
            </a:extLst>
          </p:cNvPr>
          <p:cNvSpPr/>
          <p:nvPr/>
        </p:nvSpPr>
        <p:spPr>
          <a:xfrm>
            <a:off x="615738" y="928467"/>
            <a:ext cx="10089775" cy="865173"/>
          </a:xfrm>
          <a:prstGeom prst="rect">
            <a:avLst/>
          </a:prstGeom>
        </p:spPr>
        <p:txBody>
          <a:bodyPr wrap="square">
            <a:spAutoFit/>
          </a:bodyPr>
          <a:lstStyle/>
          <a:p>
            <a:pPr marL="342900" indent="-34290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a:p>
            <a:pPr marL="285750" indent="-285750">
              <a:lnSpc>
                <a:spcPct val="107000"/>
              </a:lnSpc>
              <a:buFont typeface="Arial" panose="020B0604020202020204" pitchFamily="34" charset="0"/>
              <a:buChar char="•"/>
            </a:pPr>
            <a:endParaRPr lang="en-US" sz="2400" b="1" dirty="0">
              <a:solidFill>
                <a:srgbClr val="0070C0"/>
              </a:solidFill>
              <a:latin typeface="Calibri" panose="020F0502020204030204" pitchFamily="34" charset="0"/>
              <a:cs typeface="Calibri" panose="020F0502020204030204" pitchFamily="34" charset="0"/>
            </a:endParaRPr>
          </a:p>
        </p:txBody>
      </p:sp>
      <p:sp>
        <p:nvSpPr>
          <p:cNvPr id="4" name="Slide Number Placeholder 23">
            <a:extLst>
              <a:ext uri="{FF2B5EF4-FFF2-40B4-BE49-F238E27FC236}">
                <a16:creationId xmlns:a16="http://schemas.microsoft.com/office/drawing/2014/main" id="{5A46E34D-F3F0-46F4-AD10-D411F3CBB99E}"/>
              </a:ext>
            </a:extLst>
          </p:cNvPr>
          <p:cNvSpPr txBox="1">
            <a:spLocks/>
          </p:cNvSpPr>
          <p:nvPr/>
        </p:nvSpPr>
        <p:spPr bwMode="gray">
          <a:xfrm>
            <a:off x="26011" y="6257158"/>
            <a:ext cx="688202" cy="567041"/>
          </a:xfrm>
          <a:prstGeom prst="rect">
            <a:avLst/>
          </a:prstGeom>
        </p:spPr>
        <p:txBody>
          <a:bodyPr vert="horz" wrap="square" lIns="91440" tIns="45720" rIns="91440" bIns="45720" rtlCol="0" anchor="b"/>
          <a:lstStyle/>
          <a:p>
            <a:pPr marL="0" marR="0" lvl="0" indent="0" algn="ctr" defTabSz="4572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2400" b="0" i="0" u="none" strike="noStrike" kern="1200" cap="none" spc="0" normalizeH="0" baseline="0" noProof="0" smtClean="0">
                <a:ln>
                  <a:noFill/>
                </a:ln>
                <a:solidFill>
                  <a:schemeClr val="tx2">
                    <a:lumMod val="60000"/>
                    <a:lumOff val="40000"/>
                  </a:schemeClr>
                </a:solidFill>
                <a:effectLst/>
                <a:uLnTx/>
                <a:uFillTx/>
                <a:latin typeface="Arial Narrow" panose="020B0606020202030204" pitchFamily="34" charset="0"/>
              </a:rPr>
              <a:pPr marL="0" marR="0" lvl="0" indent="0" algn="ctr" defTabSz="457200" rtl="0" eaLnBrk="1" fontAlgn="auto" latinLnBrk="0" hangingPunct="1">
                <a:lnSpc>
                  <a:spcPct val="100000"/>
                </a:lnSpc>
                <a:spcBef>
                  <a:spcPts val="0"/>
                </a:spcBef>
                <a:spcAft>
                  <a:spcPts val="600"/>
                </a:spcAft>
                <a:buClrTx/>
                <a:buSzTx/>
                <a:buFontTx/>
                <a:buNone/>
                <a:tabLst/>
                <a:defRPr/>
              </a:pPr>
              <a:t>37</a:t>
            </a:fld>
            <a:endParaRPr kumimoji="0" lang="en-US" sz="2400" b="0" i="0" u="none" strike="noStrike" kern="1200" cap="none" spc="0" normalizeH="0" baseline="0" noProof="0" dirty="0">
              <a:ln>
                <a:noFill/>
              </a:ln>
              <a:solidFill>
                <a:schemeClr val="tx2">
                  <a:lumMod val="60000"/>
                  <a:lumOff val="40000"/>
                </a:schemeClr>
              </a:solidFill>
              <a:effectLst/>
              <a:uLnTx/>
              <a:uFillTx/>
              <a:latin typeface="Arial Narrow" panose="020B0606020202030204" pitchFamily="34" charset="0"/>
            </a:endParaRPr>
          </a:p>
        </p:txBody>
      </p:sp>
      <p:sp>
        <p:nvSpPr>
          <p:cNvPr id="2" name="Rectangle 1">
            <a:extLst>
              <a:ext uri="{FF2B5EF4-FFF2-40B4-BE49-F238E27FC236}">
                <a16:creationId xmlns:a16="http://schemas.microsoft.com/office/drawing/2014/main" id="{FDD7DB86-11FE-5A40-B7F4-529A758A22CA}"/>
              </a:ext>
            </a:extLst>
          </p:cNvPr>
          <p:cNvSpPr/>
          <p:nvPr/>
        </p:nvSpPr>
        <p:spPr>
          <a:xfrm>
            <a:off x="1125415" y="1294228"/>
            <a:ext cx="9580098" cy="4524315"/>
          </a:xfrm>
          <a:prstGeom prst="rect">
            <a:avLst/>
          </a:prstGeom>
        </p:spPr>
        <p:txBody>
          <a:bodyPr wrap="square">
            <a:spAutoFit/>
          </a:bodyPr>
          <a:lstStyle/>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Learning about environmental issues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Community gardens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Nature walks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River and shoreline cleanups (upcoming event April 22</a:t>
            </a:r>
            <a:r>
              <a:rPr lang="en-US" sz="2400" b="1" baseline="30000" dirty="0">
                <a:solidFill>
                  <a:srgbClr val="0070C0"/>
                </a:solidFill>
                <a:latin typeface="Calibri" panose="020F0502020204030204" pitchFamily="34" charset="0"/>
                <a:cs typeface="Calibri" panose="020F0502020204030204" pitchFamily="34" charset="0"/>
              </a:rPr>
              <a:t>nd</a:t>
            </a:r>
            <a:r>
              <a:rPr lang="en-US" sz="2400" b="1" dirty="0">
                <a:solidFill>
                  <a:srgbClr val="0070C0"/>
                </a:solidFill>
                <a:latin typeface="Calibri" panose="020F0502020204030204" pitchFamily="34" charset="0"/>
                <a:cs typeface="Calibri" panose="020F0502020204030204" pitchFamily="34" charset="0"/>
              </a:rPr>
              <a:t> – Great Lakes Watershed Cleanup)</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Environmental competition for high schools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Native tree and shrub planting</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Waste reduction and recycling projects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Food waste reduction initiatives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Plastic free challenges within clubs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Supporting projects by grassroots environmental groups</a:t>
            </a:r>
          </a:p>
          <a:p>
            <a:pPr marL="914400" lvl="1" indent="-4572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Greening of club activities</a:t>
            </a:r>
          </a:p>
        </p:txBody>
      </p:sp>
    </p:spTree>
    <p:custDataLst>
      <p:tags r:id="rId1"/>
    </p:custDataLst>
    <p:extLst>
      <p:ext uri="{BB962C8B-B14F-4D97-AF65-F5344CB8AC3E}">
        <p14:creationId xmlns:p14="http://schemas.microsoft.com/office/powerpoint/2010/main" val="3809356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beca1331c8_0_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Some Opportunities for Your Club</a:t>
            </a:r>
            <a:endParaRPr/>
          </a:p>
        </p:txBody>
      </p:sp>
      <p:sp>
        <p:nvSpPr>
          <p:cNvPr id="951" name="Google Shape;951;gbeca1331c8_0_0"/>
          <p:cNvSpPr/>
          <p:nvPr/>
        </p:nvSpPr>
        <p:spPr>
          <a:xfrm>
            <a:off x="615738" y="928467"/>
            <a:ext cx="10089900" cy="865200"/>
          </a:xfrm>
          <a:prstGeom prst="rect">
            <a:avLst/>
          </a:prstGeom>
          <a:noFill/>
          <a:ln>
            <a:noFill/>
          </a:ln>
        </p:spPr>
        <p:txBody>
          <a:bodyPr spcFirstLastPara="1" wrap="square" lIns="91425" tIns="45700" rIns="91425" bIns="45700" anchor="t" anchorCtr="0">
            <a:noAutofit/>
          </a:bodyPr>
          <a:lstStyle/>
          <a:p>
            <a:pPr marL="342900" marR="0" lvl="0" indent="-190500" algn="l" rtl="0">
              <a:lnSpc>
                <a:spcPct val="107000"/>
              </a:lnSpc>
              <a:spcBef>
                <a:spcPts val="0"/>
              </a:spcBef>
              <a:spcAft>
                <a:spcPts val="0"/>
              </a:spcAft>
              <a:buClr>
                <a:schemeClr val="dk1"/>
              </a:buClr>
              <a:buSzPts val="2400"/>
              <a:buFont typeface="Arial"/>
              <a:buNone/>
            </a:pPr>
            <a:endParaRPr sz="2400" b="1">
              <a:solidFill>
                <a:srgbClr val="0070C0"/>
              </a:solidFill>
              <a:latin typeface="Calibri"/>
              <a:ea typeface="Calibri"/>
              <a:cs typeface="Calibri"/>
              <a:sym typeface="Calibri"/>
            </a:endParaRPr>
          </a:p>
          <a:p>
            <a:pPr marL="285750" marR="0" lvl="0" indent="-133350" algn="l" rtl="0">
              <a:lnSpc>
                <a:spcPct val="107000"/>
              </a:lnSpc>
              <a:spcBef>
                <a:spcPts val="0"/>
              </a:spcBef>
              <a:spcAft>
                <a:spcPts val="0"/>
              </a:spcAft>
              <a:buClr>
                <a:schemeClr val="dk1"/>
              </a:buClr>
              <a:buSzPts val="2400"/>
              <a:buFont typeface="Arial"/>
              <a:buNone/>
            </a:pPr>
            <a:endParaRPr sz="2400" b="1">
              <a:solidFill>
                <a:srgbClr val="0070C0"/>
              </a:solidFill>
              <a:latin typeface="Calibri"/>
              <a:ea typeface="Calibri"/>
              <a:cs typeface="Calibri"/>
              <a:sym typeface="Calibri"/>
            </a:endParaRPr>
          </a:p>
        </p:txBody>
      </p:sp>
      <p:sp>
        <p:nvSpPr>
          <p:cNvPr id="952" name="Google Shape;952;gbeca1331c8_0_0"/>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38</a:t>
            </a:fld>
            <a:endParaRPr sz="2400" b="0" i="0" u="none" strike="noStrike" cap="none">
              <a:solidFill>
                <a:srgbClr val="7F6BB1"/>
              </a:solidFill>
              <a:latin typeface="Arial Narrow"/>
              <a:ea typeface="Arial Narrow"/>
              <a:cs typeface="Arial Narrow"/>
              <a:sym typeface="Arial Narrow"/>
            </a:endParaRPr>
          </a:p>
        </p:txBody>
      </p:sp>
      <p:sp>
        <p:nvSpPr>
          <p:cNvPr id="953" name="Google Shape;953;gbeca1331c8_0_0"/>
          <p:cNvSpPr/>
          <p:nvPr/>
        </p:nvSpPr>
        <p:spPr>
          <a:xfrm>
            <a:off x="1125425" y="1294224"/>
            <a:ext cx="9580200" cy="49629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Contact D7070 EAC for </a:t>
            </a:r>
            <a:endParaRPr sz="2400" b="1" dirty="0">
              <a:solidFill>
                <a:srgbClr val="0070C0"/>
              </a:solidFill>
              <a:latin typeface="Calibri"/>
              <a:ea typeface="Calibri"/>
              <a:cs typeface="Calibri"/>
              <a:sym typeface="Calibri"/>
            </a:endParaRPr>
          </a:p>
          <a:p>
            <a:pPr marL="914400" marR="0" lvl="1" indent="-381000" algn="l" rtl="0">
              <a:spcBef>
                <a:spcPts val="0"/>
              </a:spcBef>
              <a:spcAft>
                <a:spcPts val="0"/>
              </a:spcAft>
              <a:buClr>
                <a:srgbClr val="0070C0"/>
              </a:buClr>
              <a:buSzPts val="2400"/>
              <a:buFont typeface="Arial"/>
              <a:buChar char="➢"/>
            </a:pPr>
            <a:r>
              <a:rPr lang="en-US" sz="2400" b="1" i="0" u="none" strike="noStrike" cap="none" dirty="0">
                <a:solidFill>
                  <a:srgbClr val="0070C0"/>
                </a:solidFill>
                <a:latin typeface="Calibri"/>
                <a:ea typeface="Calibri"/>
                <a:cs typeface="Calibri"/>
                <a:sym typeface="Calibri"/>
              </a:rPr>
              <a:t>Learning about specific environmental issues </a:t>
            </a:r>
            <a:endParaRPr sz="2400" b="1" i="0" u="none" strike="noStrike" cap="none" dirty="0">
              <a:solidFill>
                <a:srgbClr val="0070C0"/>
              </a:solidFill>
              <a:latin typeface="Calibri"/>
              <a:ea typeface="Calibri"/>
              <a:cs typeface="Calibri"/>
              <a:sym typeface="Calibri"/>
            </a:endParaRPr>
          </a:p>
          <a:p>
            <a:pPr marL="914400" marR="0" lvl="1"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Participating in planned pilot initiatives:</a:t>
            </a:r>
            <a:endParaRPr sz="2400" b="1" dirty="0">
              <a:solidFill>
                <a:srgbClr val="0070C0"/>
              </a:solidFill>
              <a:latin typeface="Calibri"/>
              <a:ea typeface="Calibri"/>
              <a:cs typeface="Calibri"/>
              <a:sym typeface="Calibri"/>
            </a:endParaRPr>
          </a:p>
          <a:p>
            <a:pPr marL="1371600" marR="0" lvl="2"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Ecological Footprint Tracker</a:t>
            </a:r>
            <a:endParaRPr sz="2400" b="1" dirty="0">
              <a:solidFill>
                <a:srgbClr val="0070C0"/>
              </a:solidFill>
              <a:latin typeface="Calibri"/>
              <a:ea typeface="Calibri"/>
              <a:cs typeface="Calibri"/>
              <a:sym typeface="Calibri"/>
            </a:endParaRPr>
          </a:p>
          <a:p>
            <a:pPr marL="1371600" marR="0" lvl="2"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Carbon Footprint Tracker</a:t>
            </a:r>
            <a:endParaRPr sz="2400" b="1" dirty="0">
              <a:solidFill>
                <a:srgbClr val="0070C0"/>
              </a:solidFill>
              <a:latin typeface="Calibri"/>
              <a:ea typeface="Calibri"/>
              <a:cs typeface="Calibri"/>
              <a:sym typeface="Calibri"/>
            </a:endParaRPr>
          </a:p>
          <a:p>
            <a:pPr marL="1371600" marR="0" lvl="2"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Solutions Forums</a:t>
            </a:r>
            <a:endParaRPr sz="2400" b="1" dirty="0">
              <a:solidFill>
                <a:srgbClr val="0070C0"/>
              </a:solidFill>
              <a:latin typeface="Calibri"/>
              <a:ea typeface="Calibri"/>
              <a:cs typeface="Calibri"/>
              <a:sym typeface="Calibri"/>
            </a:endParaRPr>
          </a:p>
          <a:p>
            <a:pPr marL="457200" marR="0" lvl="0" indent="-381000" algn="l" rtl="0">
              <a:spcBef>
                <a:spcPts val="0"/>
              </a:spcBef>
              <a:spcAft>
                <a:spcPts val="0"/>
              </a:spcAft>
              <a:buClr>
                <a:srgbClr val="0070C0"/>
              </a:buClr>
              <a:buSzPts val="2400"/>
              <a:buFont typeface="Arial"/>
              <a:buChar char="❖"/>
            </a:pPr>
            <a:r>
              <a:rPr lang="en-US" sz="2400" b="1" dirty="0">
                <a:solidFill>
                  <a:srgbClr val="0070C0"/>
                </a:solidFill>
                <a:latin typeface="Calibri"/>
                <a:ea typeface="Calibri"/>
                <a:cs typeface="Calibri"/>
                <a:sym typeface="Calibri"/>
              </a:rPr>
              <a:t>Collaborate with other clubs on activities such as tree planting, cleanups, larger environmental projects</a:t>
            </a:r>
            <a:endParaRPr sz="2400" b="1" dirty="0">
              <a:solidFill>
                <a:srgbClr val="0070C0"/>
              </a:solidFill>
              <a:latin typeface="Calibri"/>
              <a:ea typeface="Calibri"/>
              <a:cs typeface="Calibri"/>
              <a:sym typeface="Calibri"/>
            </a:endParaRPr>
          </a:p>
          <a:p>
            <a:pPr marL="457200" marR="0" lvl="0" indent="-381000" algn="l" rtl="0">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Use and promote environmental resources from ESRAG, UNEP, national and local governments, issue-specific action groups</a:t>
            </a:r>
            <a:endParaRPr sz="2400" b="1" dirty="0">
              <a:solidFill>
                <a:srgbClr val="0070C0"/>
              </a:solidFill>
              <a:latin typeface="Calibri"/>
              <a:ea typeface="Calibri"/>
              <a:cs typeface="Calibri"/>
              <a:sym typeface="Calibri"/>
            </a:endParaRPr>
          </a:p>
          <a:p>
            <a:pPr marL="457200" marR="0" lvl="0" indent="0" algn="l" rtl="0">
              <a:spcBef>
                <a:spcPts val="0"/>
              </a:spcBef>
              <a:spcAft>
                <a:spcPts val="0"/>
              </a:spcAft>
              <a:buNone/>
            </a:pPr>
            <a:endParaRPr sz="2400" b="1" dirty="0">
              <a:solidFill>
                <a:srgbClr val="0070C0"/>
              </a:solidFill>
              <a:latin typeface="Calibri"/>
              <a:ea typeface="Calibri"/>
              <a:cs typeface="Calibri"/>
              <a:sym typeface="Calibri"/>
            </a:endParaRPr>
          </a:p>
        </p:txBody>
      </p:sp>
      <p:pic>
        <p:nvPicPr>
          <p:cNvPr id="954" name="Google Shape;954;gbeca1331c8_0_0"/>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4"/>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Water, Sanitation &amp; Hygiene</a:t>
            </a:r>
            <a:endParaRPr/>
          </a:p>
        </p:txBody>
      </p:sp>
      <p:sp>
        <p:nvSpPr>
          <p:cNvPr id="974" name="Google Shape;974;p14"/>
          <p:cNvSpPr/>
          <p:nvPr/>
        </p:nvSpPr>
        <p:spPr>
          <a:xfrm>
            <a:off x="1943379" y="2517914"/>
            <a:ext cx="4454319" cy="2111155"/>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US" sz="3300" b="1" dirty="0">
                <a:solidFill>
                  <a:srgbClr val="0070C0"/>
                </a:solidFill>
                <a:latin typeface="Calibri"/>
                <a:ea typeface="Calibri"/>
                <a:cs typeface="Calibri"/>
                <a:sym typeface="Calibri"/>
              </a:rPr>
              <a:t>Richard </a:t>
            </a:r>
            <a:r>
              <a:rPr lang="en-US" sz="3300" b="1" dirty="0" err="1">
                <a:solidFill>
                  <a:srgbClr val="0070C0"/>
                </a:solidFill>
                <a:latin typeface="Calibri"/>
                <a:ea typeface="Calibri"/>
                <a:cs typeface="Calibri"/>
                <a:sym typeface="Calibri"/>
              </a:rPr>
              <a:t>Mewhinney</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Newmarket</a:t>
            </a:r>
            <a:endParaRPr sz="1900" b="1" dirty="0">
              <a:latin typeface="Calibri"/>
              <a:ea typeface="Calibri"/>
              <a:cs typeface="Calibri"/>
              <a:sym typeface="Calibri"/>
            </a:endParaRPr>
          </a:p>
          <a:p>
            <a:pPr marL="0" marR="0" lvl="0" indent="0" algn="r" rtl="0">
              <a:lnSpc>
                <a:spcPct val="107000"/>
              </a:lnSpc>
              <a:spcBef>
                <a:spcPts val="0"/>
              </a:spcBef>
              <a:spcAft>
                <a:spcPts val="0"/>
              </a:spcAft>
              <a:buNone/>
            </a:pPr>
            <a:endParaRPr sz="1800" dirty="0">
              <a:solidFill>
                <a:srgbClr val="0070C0"/>
              </a:solidFill>
              <a:latin typeface="Century Gothic"/>
              <a:ea typeface="Century Gothic"/>
              <a:cs typeface="Century Gothic"/>
              <a:sym typeface="Century Gothic"/>
            </a:endParaRPr>
          </a:p>
          <a:p>
            <a:pPr marL="0" marR="0" lvl="0" indent="0" algn="r" rtl="0">
              <a:lnSpc>
                <a:spcPct val="107000"/>
              </a:lnSpc>
              <a:spcBef>
                <a:spcPts val="0"/>
              </a:spcBef>
              <a:spcAft>
                <a:spcPts val="0"/>
              </a:spcAft>
              <a:buNone/>
            </a:pPr>
            <a:endParaRPr dirty="0"/>
          </a:p>
        </p:txBody>
      </p:sp>
      <p:sp>
        <p:nvSpPr>
          <p:cNvPr id="975" name="Google Shape;975;p14"/>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39</a:t>
            </a:fld>
            <a:endParaRPr sz="2400" b="0" i="0" u="none" strike="noStrike" cap="none">
              <a:solidFill>
                <a:srgbClr val="7F6BB1"/>
              </a:solidFill>
              <a:latin typeface="Arial Narrow"/>
              <a:ea typeface="Arial Narrow"/>
              <a:cs typeface="Arial Narrow"/>
              <a:sym typeface="Arial Narrow"/>
            </a:endParaRPr>
          </a:p>
        </p:txBody>
      </p:sp>
      <p:pic>
        <p:nvPicPr>
          <p:cNvPr id="976" name="Google Shape;976;p14" descr="A person wearing glasses and a striped shirt&#10;&#10;Description automatically generated with low confidence"/>
          <p:cNvPicPr preferRelativeResize="0"/>
          <p:nvPr/>
        </p:nvPicPr>
        <p:blipFill rotWithShape="1">
          <a:blip r:embed="rId3">
            <a:alphaModFix/>
          </a:blip>
          <a:srcRect t="3758" r="-3" b="11755"/>
          <a:stretch/>
        </p:blipFill>
        <p:spPr>
          <a:xfrm>
            <a:off x="7097444" y="1417532"/>
            <a:ext cx="4297071" cy="3872351"/>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a:noFill/>
          </a:ln>
        </p:spPr>
      </p:pic>
      <p:pic>
        <p:nvPicPr>
          <p:cNvPr id="977" name="Google Shape;977;p14"/>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What you (Club President) can do </a:t>
            </a:r>
            <a:endParaRPr sz="4000" b="1">
              <a:solidFill>
                <a:schemeClr val="lt1"/>
              </a:solidFill>
              <a:latin typeface="Calibri"/>
              <a:ea typeface="Calibri"/>
              <a:cs typeface="Calibri"/>
              <a:sym typeface="Calibri"/>
            </a:endParaRPr>
          </a:p>
        </p:txBody>
      </p:sp>
      <p:sp>
        <p:nvSpPr>
          <p:cNvPr id="509" name="Google Shape;509;p7"/>
          <p:cNvSpPr/>
          <p:nvPr/>
        </p:nvSpPr>
        <p:spPr>
          <a:xfrm>
            <a:off x="758926" y="1105326"/>
            <a:ext cx="9528000" cy="3286629"/>
          </a:xfrm>
          <a:prstGeom prst="rect">
            <a:avLst/>
          </a:prstGeom>
          <a:noFill/>
          <a:ln>
            <a:noFill/>
          </a:ln>
        </p:spPr>
        <p:txBody>
          <a:bodyPr spcFirstLastPara="1" wrap="square" lIns="91425" tIns="45700" rIns="91425" bIns="45700" anchor="t" anchorCtr="0">
            <a:spAutoFit/>
          </a:bodyPr>
          <a:lstStyle/>
          <a:p>
            <a:pPr marL="285750" marR="0" lvl="0" indent="-298450" algn="l" rtl="0">
              <a:lnSpc>
                <a:spcPct val="107000"/>
              </a:lnSpc>
              <a:spcBef>
                <a:spcPts val="0"/>
              </a:spcBef>
              <a:spcAft>
                <a:spcPts val="0"/>
              </a:spcAft>
              <a:buClr>
                <a:srgbClr val="0070C0"/>
              </a:buClr>
              <a:buSzPts val="2600"/>
              <a:buFont typeface="Arial"/>
              <a:buChar char="❏"/>
            </a:pPr>
            <a:r>
              <a:rPr lang="en-US" sz="2600" b="1" dirty="0">
                <a:solidFill>
                  <a:srgbClr val="0070C0"/>
                </a:solidFill>
                <a:latin typeface="Calibri"/>
                <a:ea typeface="Calibri"/>
                <a:cs typeface="Calibri"/>
                <a:sym typeface="Calibri"/>
              </a:rPr>
              <a:t>Communication is Essential</a:t>
            </a:r>
            <a:endParaRPr sz="2400" b="1" dirty="0">
              <a:solidFill>
                <a:srgbClr val="0070C0"/>
              </a:solidFill>
              <a:latin typeface="Calibri"/>
              <a:ea typeface="Calibri"/>
              <a:cs typeface="Calibri"/>
              <a:sym typeface="Calibri"/>
            </a:endParaRPr>
          </a:p>
          <a:p>
            <a:pPr marL="457200" marR="0" lvl="0" indent="0" algn="l" rtl="0">
              <a:lnSpc>
                <a:spcPct val="107000"/>
              </a:lnSpc>
              <a:spcBef>
                <a:spcPts val="0"/>
              </a:spcBef>
              <a:spcAft>
                <a:spcPts val="0"/>
              </a:spcAft>
              <a:buNone/>
            </a:pP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1" dirty="0">
                <a:solidFill>
                  <a:srgbClr val="0070C0"/>
                </a:solidFill>
                <a:latin typeface="Calibri"/>
                <a:ea typeface="Calibri"/>
                <a:cs typeface="Calibri"/>
                <a:sym typeface="Calibri"/>
              </a:rPr>
              <a:t>Sharing of information is essential to create coordination of projects</a:t>
            </a: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1" dirty="0">
                <a:solidFill>
                  <a:srgbClr val="0070C0"/>
                </a:solidFill>
                <a:latin typeface="Calibri"/>
                <a:ea typeface="Calibri"/>
                <a:cs typeface="Calibri"/>
                <a:sym typeface="Calibri"/>
              </a:rPr>
              <a:t>The Areas of Focus Team needs a list of committee chairs and contact info. We can do more together. </a:t>
            </a: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1" dirty="0">
                <a:solidFill>
                  <a:srgbClr val="0070C0"/>
                </a:solidFill>
                <a:latin typeface="Calibri"/>
                <a:ea typeface="Calibri"/>
                <a:cs typeface="Calibri"/>
                <a:sym typeface="Calibri"/>
              </a:rPr>
              <a:t>District Project Board – Under Development</a:t>
            </a:r>
            <a:endParaRPr sz="2400" b="1" dirty="0">
              <a:solidFill>
                <a:srgbClr val="0070C0"/>
              </a:solidFill>
              <a:latin typeface="Calibri"/>
              <a:ea typeface="Calibri"/>
              <a:cs typeface="Calibri"/>
              <a:sym typeface="Calibri"/>
            </a:endParaRPr>
          </a:p>
        </p:txBody>
      </p:sp>
      <p:pic>
        <p:nvPicPr>
          <p:cNvPr id="511" name="Google Shape;511;p7"/>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gbe562dbf5c_0_1283" descr="960x0.jpg"/>
          <p:cNvPicPr preferRelativeResize="0">
            <a:picLocks noGrp="1"/>
          </p:cNvPicPr>
          <p:nvPr>
            <p:ph type="body" idx="4294967295"/>
          </p:nvPr>
        </p:nvPicPr>
        <p:blipFill rotWithShape="1">
          <a:blip r:embed="rId3">
            <a:alphaModFix/>
          </a:blip>
          <a:srcRect t="12438" b="12446"/>
          <a:stretch/>
        </p:blipFill>
        <p:spPr>
          <a:xfrm>
            <a:off x="1993900" y="1374775"/>
            <a:ext cx="4102200" cy="2054100"/>
          </a:xfrm>
          <a:prstGeom prst="rect">
            <a:avLst/>
          </a:prstGeom>
          <a:noFill/>
          <a:ln>
            <a:noFill/>
          </a:ln>
        </p:spPr>
      </p:pic>
      <p:sp>
        <p:nvSpPr>
          <p:cNvPr id="883" name="Google Shape;883;gbe562dbf5c_0_1283"/>
          <p:cNvSpPr txBox="1">
            <a:spLocks noGrp="1"/>
          </p:cNvSpPr>
          <p:nvPr>
            <p:ph type="sldNum" idx="4294967295"/>
          </p:nvPr>
        </p:nvSpPr>
        <p:spPr>
          <a:xfrm>
            <a:off x="100584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b="0" i="0">
                <a:solidFill>
                  <a:srgbClr val="888888"/>
                </a:solidFill>
                <a:latin typeface="Calibri"/>
                <a:ea typeface="Calibri"/>
                <a:cs typeface="Calibri"/>
                <a:sym typeface="Calibri"/>
              </a:rPr>
              <a:t>40</a:t>
            </a:fld>
            <a:endParaRPr sz="1200" b="0" i="0">
              <a:solidFill>
                <a:srgbClr val="888888"/>
              </a:solidFill>
              <a:latin typeface="Calibri"/>
              <a:ea typeface="Calibri"/>
              <a:cs typeface="Calibri"/>
              <a:sym typeface="Calibri"/>
            </a:endParaRPr>
          </a:p>
        </p:txBody>
      </p:sp>
      <p:pic>
        <p:nvPicPr>
          <p:cNvPr id="884" name="Google Shape;884;gbe562dbf5c_0_1283" descr="Mumbai floods.jpg"/>
          <p:cNvPicPr preferRelativeResize="0"/>
          <p:nvPr/>
        </p:nvPicPr>
        <p:blipFill rotWithShape="1">
          <a:blip r:embed="rId4">
            <a:alphaModFix/>
          </a:blip>
          <a:srcRect/>
          <a:stretch/>
        </p:blipFill>
        <p:spPr>
          <a:xfrm>
            <a:off x="6781334" y="1532850"/>
            <a:ext cx="3292561" cy="2054915"/>
          </a:xfrm>
          <a:prstGeom prst="rect">
            <a:avLst/>
          </a:prstGeom>
          <a:noFill/>
          <a:ln>
            <a:noFill/>
          </a:ln>
        </p:spPr>
      </p:pic>
      <p:pic>
        <p:nvPicPr>
          <p:cNvPr id="885" name="Google Shape;885;gbe562dbf5c_0_1283" descr="Nepal waste pickers.jpg"/>
          <p:cNvPicPr preferRelativeResize="0"/>
          <p:nvPr/>
        </p:nvPicPr>
        <p:blipFill rotWithShape="1">
          <a:blip r:embed="rId5">
            <a:alphaModFix/>
          </a:blip>
          <a:srcRect/>
          <a:stretch/>
        </p:blipFill>
        <p:spPr>
          <a:xfrm>
            <a:off x="1981200" y="3736061"/>
            <a:ext cx="4102722" cy="2281355"/>
          </a:xfrm>
          <a:prstGeom prst="rect">
            <a:avLst/>
          </a:prstGeom>
          <a:noFill/>
          <a:ln>
            <a:noFill/>
          </a:ln>
        </p:spPr>
      </p:pic>
      <p:sp>
        <p:nvSpPr>
          <p:cNvPr id="886" name="Google Shape;886;gbe562dbf5c_0_1283"/>
          <p:cNvSpPr txBox="1"/>
          <p:nvPr/>
        </p:nvSpPr>
        <p:spPr>
          <a:xfrm>
            <a:off x="3350210" y="6079609"/>
            <a:ext cx="613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Source: CIWEM Photographer of the Year, 2019 et. al </a:t>
            </a:r>
            <a:endParaRPr/>
          </a:p>
        </p:txBody>
      </p:sp>
      <p:pic>
        <p:nvPicPr>
          <p:cNvPr id="887" name="Google Shape;887;gbe562dbf5c_0_1283" descr="Chinmoy Biswas.jpg"/>
          <p:cNvPicPr preferRelativeResize="0"/>
          <p:nvPr/>
        </p:nvPicPr>
        <p:blipFill rotWithShape="1">
          <a:blip r:embed="rId6">
            <a:alphaModFix/>
          </a:blip>
          <a:srcRect/>
          <a:stretch/>
        </p:blipFill>
        <p:spPr>
          <a:xfrm>
            <a:off x="6781334" y="3736061"/>
            <a:ext cx="3397491" cy="2264994"/>
          </a:xfrm>
          <a:prstGeom prst="rect">
            <a:avLst/>
          </a:prstGeom>
          <a:noFill/>
          <a:ln>
            <a:noFill/>
          </a:ln>
        </p:spPr>
      </p:pic>
      <p:sp>
        <p:nvSpPr>
          <p:cNvPr id="888" name="Google Shape;888;gbe562dbf5c_0_1283"/>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Issues: Water Scarcity, Floods, Waste, Drought, Toxics....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gbe562dbf5c_0_5162"/>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Our Mission and Purpose</a:t>
            </a:r>
            <a:endParaRPr/>
          </a:p>
        </p:txBody>
      </p:sp>
      <p:sp>
        <p:nvSpPr>
          <p:cNvPr id="984" name="Google Shape;984;gbe562dbf5c_0_5162"/>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41</a:t>
            </a:fld>
            <a:endParaRPr sz="2400" b="0" i="0" u="none" strike="noStrike" cap="none">
              <a:solidFill>
                <a:srgbClr val="7F6BB1"/>
              </a:solidFill>
              <a:latin typeface="Arial Narrow"/>
              <a:ea typeface="Arial Narrow"/>
              <a:cs typeface="Arial Narrow"/>
              <a:sym typeface="Arial Narrow"/>
            </a:endParaRPr>
          </a:p>
        </p:txBody>
      </p:sp>
      <p:sp>
        <p:nvSpPr>
          <p:cNvPr id="985" name="Google Shape;985;gbe562dbf5c_0_5162"/>
          <p:cNvSpPr txBox="1"/>
          <p:nvPr/>
        </p:nvSpPr>
        <p:spPr>
          <a:xfrm>
            <a:off x="1350500" y="1360001"/>
            <a:ext cx="9589500" cy="4693552"/>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dirty="0">
                <a:solidFill>
                  <a:srgbClr val="0070C0"/>
                </a:solidFill>
                <a:latin typeface="Calibri"/>
                <a:ea typeface="Calibri"/>
                <a:cs typeface="Calibri"/>
                <a:sym typeface="Calibri"/>
              </a:rPr>
              <a:t>Our Mission is to be an available resource on topics related to Water Sanitation and Hygiene through one-on-one consultations, providing speakers to clubs.</a:t>
            </a: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r>
              <a:rPr lang="en-US" sz="2300" b="1" dirty="0">
                <a:solidFill>
                  <a:srgbClr val="0070C0"/>
                </a:solidFill>
                <a:latin typeface="Calibri"/>
                <a:ea typeface="Calibri"/>
                <a:cs typeface="Calibri"/>
                <a:sym typeface="Calibri"/>
              </a:rPr>
              <a:t>We are available to consult with Rotary Clubs and Rotarians on questions of WASH.</a:t>
            </a: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r>
              <a:rPr lang="en-US" sz="2300" b="1" dirty="0">
                <a:solidFill>
                  <a:srgbClr val="0070C0"/>
                </a:solidFill>
                <a:latin typeface="Calibri"/>
                <a:ea typeface="Calibri"/>
                <a:cs typeface="Calibri"/>
                <a:sym typeface="Calibri"/>
              </a:rPr>
              <a:t>We are available to review projects and proposals and provide feedback on best practices</a:t>
            </a: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endParaRPr sz="2300" b="1" dirty="0">
              <a:solidFill>
                <a:srgbClr val="0070C0"/>
              </a:solidFill>
              <a:latin typeface="Calibri"/>
              <a:ea typeface="Calibri"/>
              <a:cs typeface="Calibri"/>
              <a:sym typeface="Calibri"/>
            </a:endParaRPr>
          </a:p>
          <a:p>
            <a:pPr marL="0" marR="0" lvl="0" indent="0" algn="l" rtl="0">
              <a:spcBef>
                <a:spcPts val="0"/>
              </a:spcBef>
              <a:spcAft>
                <a:spcPts val="0"/>
              </a:spcAft>
              <a:buNone/>
            </a:pPr>
            <a:r>
              <a:rPr lang="en-US" sz="2300" b="1" dirty="0">
                <a:solidFill>
                  <a:srgbClr val="0070C0"/>
                </a:solidFill>
                <a:latin typeface="Calibri"/>
                <a:ea typeface="Calibri"/>
                <a:cs typeface="Calibri"/>
                <a:sym typeface="Calibri"/>
              </a:rPr>
              <a:t>In the past year, our committee has had the opportunity to review grant applications prior to submission to provide input and guidance to assist in a successful grant submission.</a:t>
            </a:r>
            <a:endParaRPr sz="2300" b="1" dirty="0">
              <a:solidFill>
                <a:srgbClr val="0070C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bea9154449_0_3"/>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Our Mission and Purpose</a:t>
            </a:r>
            <a:endParaRPr/>
          </a:p>
        </p:txBody>
      </p:sp>
      <p:sp>
        <p:nvSpPr>
          <p:cNvPr id="992" name="Google Shape;992;gbea9154449_0_3"/>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42</a:t>
            </a:fld>
            <a:endParaRPr sz="2400" b="0" i="0" u="none" strike="noStrike" cap="none">
              <a:solidFill>
                <a:srgbClr val="7F6BB1"/>
              </a:solidFill>
              <a:latin typeface="Arial Narrow"/>
              <a:ea typeface="Arial Narrow"/>
              <a:cs typeface="Arial Narrow"/>
              <a:sym typeface="Arial Narrow"/>
            </a:endParaRPr>
          </a:p>
        </p:txBody>
      </p:sp>
      <p:sp>
        <p:nvSpPr>
          <p:cNvPr id="993" name="Google Shape;993;gbea9154449_0_3"/>
          <p:cNvSpPr txBox="1"/>
          <p:nvPr/>
        </p:nvSpPr>
        <p:spPr>
          <a:xfrm>
            <a:off x="3377950" y="1409700"/>
            <a:ext cx="8518200" cy="400515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457200" lvl="0" indent="0" algn="l" rtl="0">
              <a:lnSpc>
                <a:spcPct val="115000"/>
              </a:lnSpc>
              <a:spcBef>
                <a:spcPts val="1800"/>
              </a:spcBef>
              <a:spcAft>
                <a:spcPts val="0"/>
              </a:spcAft>
              <a:buSzPts val="1100"/>
              <a:buNone/>
            </a:pPr>
            <a:r>
              <a:rPr lang="en-US" sz="2300" b="1" dirty="0">
                <a:solidFill>
                  <a:srgbClr val="3C78D8"/>
                </a:solidFill>
                <a:highlight>
                  <a:srgbClr val="FFFFFF"/>
                </a:highlight>
                <a:latin typeface="Calibri"/>
                <a:ea typeface="Calibri"/>
                <a:cs typeface="Calibri"/>
                <a:sym typeface="Calibri"/>
              </a:rPr>
              <a:t>Clean water, sanitation, and hygiene education are basic necessities for a healthy environment and a productive life.</a:t>
            </a:r>
            <a:endParaRPr sz="2300" b="1" dirty="0">
              <a:solidFill>
                <a:srgbClr val="3C78D8"/>
              </a:solidFill>
              <a:highlight>
                <a:srgbClr val="FFFFFF"/>
              </a:highlight>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endParaRPr lang="en-US" sz="2300" b="1" dirty="0">
              <a:solidFill>
                <a:srgbClr val="3C78D8"/>
              </a:solidFill>
              <a:highlight>
                <a:srgbClr val="FFFFFF"/>
              </a:highlight>
              <a:latin typeface="Calibri"/>
              <a:ea typeface="Calibri"/>
              <a:cs typeface="Calibri"/>
              <a:sym typeface="Calibri"/>
            </a:endParaRPr>
          </a:p>
          <a:p>
            <a:pPr marL="457200" lvl="0" indent="0" algn="l" rtl="0">
              <a:lnSpc>
                <a:spcPct val="115000"/>
              </a:lnSpc>
              <a:spcBef>
                <a:spcPts val="400"/>
              </a:spcBef>
              <a:spcAft>
                <a:spcPts val="0"/>
              </a:spcAft>
              <a:buClr>
                <a:schemeClr val="dk1"/>
              </a:buClr>
              <a:buSzPts val="1100"/>
              <a:buFont typeface="Arial"/>
              <a:buNone/>
            </a:pPr>
            <a:r>
              <a:rPr lang="en-US" sz="2300" b="1" dirty="0">
                <a:solidFill>
                  <a:srgbClr val="3C78D8"/>
                </a:solidFill>
                <a:highlight>
                  <a:srgbClr val="FFFFFF"/>
                </a:highlight>
                <a:latin typeface="Calibri"/>
                <a:ea typeface="Calibri"/>
                <a:cs typeface="Calibri"/>
                <a:sym typeface="Calibri"/>
              </a:rPr>
              <a:t>When people have access to clean water and sanitation, waterborne diseases decrease, children stay healthier and attend school more regularly, and mothers and young girls can spend less time carrying water and more time helping their families and staying in school.</a:t>
            </a:r>
            <a:endParaRPr sz="2300" b="1" dirty="0">
              <a:solidFill>
                <a:srgbClr val="3C78D8"/>
              </a:solidFill>
              <a:highlight>
                <a:srgbClr val="FFFFFF"/>
              </a:highlight>
              <a:latin typeface="Calibri"/>
              <a:ea typeface="Calibri"/>
              <a:cs typeface="Calibri"/>
              <a:sym typeface="Calibri"/>
            </a:endParaRPr>
          </a:p>
          <a:p>
            <a:pPr marL="457200" marR="0" lvl="0" indent="0" algn="l" rtl="0">
              <a:spcBef>
                <a:spcPts val="0"/>
              </a:spcBef>
              <a:spcAft>
                <a:spcPts val="0"/>
              </a:spcAft>
              <a:buNone/>
            </a:pPr>
            <a:endParaRPr sz="2100" b="1" dirty="0">
              <a:solidFill>
                <a:srgbClr val="3C78D8"/>
              </a:solidFill>
              <a:latin typeface="Calibri"/>
              <a:ea typeface="Calibri"/>
              <a:cs typeface="Calibri"/>
              <a:sym typeface="Calibri"/>
            </a:endParaRPr>
          </a:p>
        </p:txBody>
      </p:sp>
      <p:pic>
        <p:nvPicPr>
          <p:cNvPr id="994" name="Google Shape;994;gbea9154449_0_3"/>
          <p:cNvPicPr preferRelativeResize="0"/>
          <p:nvPr/>
        </p:nvPicPr>
        <p:blipFill>
          <a:blip r:embed="rId3">
            <a:alphaModFix/>
          </a:blip>
          <a:stretch>
            <a:fillRect/>
          </a:stretch>
        </p:blipFill>
        <p:spPr>
          <a:xfrm>
            <a:off x="234725" y="952501"/>
            <a:ext cx="2806474" cy="4490351"/>
          </a:xfrm>
          <a:prstGeom prst="rect">
            <a:avLst/>
          </a:prstGeom>
          <a:noFill/>
          <a:ln>
            <a:noFill/>
          </a:ln>
        </p:spPr>
      </p:pic>
      <p:pic>
        <p:nvPicPr>
          <p:cNvPr id="995" name="Google Shape;995;gbea9154449_0_3"/>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gbe562dbf5c_0_517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Water Projects within the District</a:t>
            </a:r>
            <a:endParaRPr/>
          </a:p>
        </p:txBody>
      </p:sp>
      <p:sp>
        <p:nvSpPr>
          <p:cNvPr id="1002" name="Google Shape;1002;gbe562dbf5c_0_5170"/>
          <p:cNvSpPr/>
          <p:nvPr/>
        </p:nvSpPr>
        <p:spPr>
          <a:xfrm>
            <a:off x="1529350" y="1509400"/>
            <a:ext cx="8893200" cy="40881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700" b="1" dirty="0">
                <a:solidFill>
                  <a:srgbClr val="0070C0"/>
                </a:solidFill>
                <a:latin typeface="Calibri"/>
                <a:ea typeface="Calibri"/>
                <a:cs typeface="Calibri"/>
                <a:sym typeface="Calibri"/>
              </a:rPr>
              <a:t>Water projects we are aware of taking place in the district</a:t>
            </a:r>
            <a:endParaRPr sz="2700" b="1" dirty="0">
              <a:solidFill>
                <a:srgbClr val="0070C0"/>
              </a:solidFill>
              <a:latin typeface="Calibri"/>
              <a:ea typeface="Calibri"/>
              <a:cs typeface="Calibri"/>
              <a:sym typeface="Calibri"/>
            </a:endParaRPr>
          </a:p>
          <a:p>
            <a:pPr marL="342900" marR="0" lvl="0" indent="-361950" algn="l" rtl="0">
              <a:lnSpc>
                <a:spcPct val="107000"/>
              </a:lnSpc>
              <a:spcBef>
                <a:spcPts val="800"/>
              </a:spcBef>
              <a:spcAft>
                <a:spcPts val="0"/>
              </a:spcAft>
              <a:buClr>
                <a:srgbClr val="0070C0"/>
              </a:buClr>
              <a:buSzPts val="2300"/>
              <a:buFont typeface="Noto Sans Symbols"/>
              <a:buChar char="▪"/>
            </a:pPr>
            <a:r>
              <a:rPr lang="en-US" sz="2300" b="1" dirty="0">
                <a:solidFill>
                  <a:srgbClr val="0070C0"/>
                </a:solidFill>
                <a:latin typeface="Calibri"/>
                <a:ea typeface="Calibri"/>
                <a:cs typeface="Calibri"/>
                <a:sym typeface="Calibri"/>
              </a:rPr>
              <a:t>Global Grant – </a:t>
            </a:r>
            <a:r>
              <a:rPr lang="en-US" sz="2300" b="1" dirty="0" err="1">
                <a:solidFill>
                  <a:srgbClr val="0070C0"/>
                </a:solidFill>
                <a:latin typeface="Calibri"/>
                <a:ea typeface="Calibri"/>
                <a:cs typeface="Calibri"/>
                <a:sym typeface="Calibri"/>
              </a:rPr>
              <a:t>Bugiri</a:t>
            </a:r>
            <a:r>
              <a:rPr lang="en-US" sz="2300" b="1" dirty="0">
                <a:solidFill>
                  <a:srgbClr val="0070C0"/>
                </a:solidFill>
                <a:latin typeface="Calibri"/>
                <a:ea typeface="Calibri"/>
                <a:cs typeface="Calibri"/>
                <a:sym typeface="Calibri"/>
              </a:rPr>
              <a:t> Water Project Uganda – RC Toronto Eglinton</a:t>
            </a:r>
            <a:endParaRPr sz="2300" b="1" dirty="0">
              <a:solidFill>
                <a:srgbClr val="0070C0"/>
              </a:solidFill>
              <a:latin typeface="Calibri"/>
              <a:ea typeface="Calibri"/>
              <a:cs typeface="Calibri"/>
              <a:sym typeface="Calibri"/>
            </a:endParaRPr>
          </a:p>
          <a:p>
            <a:pPr marL="342900" marR="0" lvl="0" indent="-361950" algn="l" rtl="0">
              <a:lnSpc>
                <a:spcPct val="107000"/>
              </a:lnSpc>
              <a:spcBef>
                <a:spcPts val="800"/>
              </a:spcBef>
              <a:spcAft>
                <a:spcPts val="0"/>
              </a:spcAft>
              <a:buClr>
                <a:srgbClr val="0070C0"/>
              </a:buClr>
              <a:buSzPts val="2300"/>
              <a:buFont typeface="Noto Sans Symbols"/>
              <a:buChar char="▪"/>
            </a:pPr>
            <a:r>
              <a:rPr lang="en-US" sz="2300" b="1" dirty="0">
                <a:solidFill>
                  <a:srgbClr val="0070C0"/>
                </a:solidFill>
                <a:latin typeface="Calibri"/>
                <a:ea typeface="Calibri"/>
                <a:cs typeface="Calibri"/>
                <a:sym typeface="Calibri"/>
              </a:rPr>
              <a:t>Global Grant – Ghana Water Project – RC Oshawa Parkwood</a:t>
            </a:r>
            <a:endParaRPr sz="2300" b="1" dirty="0">
              <a:solidFill>
                <a:srgbClr val="0070C0"/>
              </a:solidFill>
              <a:latin typeface="Calibri"/>
              <a:ea typeface="Calibri"/>
              <a:cs typeface="Calibri"/>
              <a:sym typeface="Calibri"/>
            </a:endParaRPr>
          </a:p>
          <a:p>
            <a:pPr marL="342900" marR="0" lvl="0" indent="-361950" algn="l" rtl="0">
              <a:lnSpc>
                <a:spcPct val="107000"/>
              </a:lnSpc>
              <a:spcBef>
                <a:spcPts val="800"/>
              </a:spcBef>
              <a:spcAft>
                <a:spcPts val="0"/>
              </a:spcAft>
              <a:buClr>
                <a:srgbClr val="0070C0"/>
              </a:buClr>
              <a:buSzPts val="2300"/>
              <a:buFont typeface="Noto Sans Symbols"/>
              <a:buChar char="▪"/>
            </a:pPr>
            <a:r>
              <a:rPr lang="en-US" sz="2300" b="1" dirty="0">
                <a:solidFill>
                  <a:srgbClr val="0070C0"/>
                </a:solidFill>
                <a:latin typeface="Calibri"/>
                <a:ea typeface="Calibri"/>
                <a:cs typeface="Calibri"/>
                <a:sym typeface="Calibri"/>
              </a:rPr>
              <a:t>District Grant – Adopt a Village in Laos - Clean Water access              – RC Whitby Sunrise</a:t>
            </a:r>
            <a:endParaRPr sz="2300" b="1" dirty="0">
              <a:solidFill>
                <a:srgbClr val="0070C0"/>
              </a:solidFill>
              <a:latin typeface="Calibri"/>
              <a:ea typeface="Calibri"/>
              <a:cs typeface="Calibri"/>
              <a:sym typeface="Calibri"/>
            </a:endParaRPr>
          </a:p>
          <a:p>
            <a:pPr marL="342900" marR="0" lvl="0" indent="-361950" algn="l" rtl="0">
              <a:lnSpc>
                <a:spcPct val="107000"/>
              </a:lnSpc>
              <a:spcBef>
                <a:spcPts val="800"/>
              </a:spcBef>
              <a:spcAft>
                <a:spcPts val="0"/>
              </a:spcAft>
              <a:buClr>
                <a:srgbClr val="0070C0"/>
              </a:buClr>
              <a:buSzPts val="2300"/>
              <a:buFont typeface="Noto Sans Symbols"/>
              <a:buChar char="▪"/>
            </a:pPr>
            <a:r>
              <a:rPr lang="en-US" sz="2300" b="1" dirty="0">
                <a:solidFill>
                  <a:srgbClr val="0070C0"/>
                </a:solidFill>
                <a:latin typeface="Calibri"/>
                <a:ea typeface="Calibri"/>
                <a:cs typeface="Calibri"/>
                <a:sym typeface="Calibri"/>
              </a:rPr>
              <a:t>Pending Global Grant – </a:t>
            </a:r>
            <a:r>
              <a:rPr lang="en-US" sz="2300" b="1" dirty="0" err="1">
                <a:solidFill>
                  <a:srgbClr val="0070C0"/>
                </a:solidFill>
                <a:latin typeface="Calibri"/>
                <a:ea typeface="Calibri"/>
                <a:cs typeface="Calibri"/>
                <a:sym typeface="Calibri"/>
              </a:rPr>
              <a:t>Ongutoi</a:t>
            </a:r>
            <a:r>
              <a:rPr lang="en-US" sz="2300" b="1" dirty="0">
                <a:solidFill>
                  <a:srgbClr val="0070C0"/>
                </a:solidFill>
                <a:latin typeface="Calibri"/>
                <a:ea typeface="Calibri"/>
                <a:cs typeface="Calibri"/>
                <a:sym typeface="Calibri"/>
              </a:rPr>
              <a:t> Uganda - Water Collection for Sustainability – RC Newmarket</a:t>
            </a:r>
            <a:endParaRPr sz="2300" b="1" dirty="0">
              <a:solidFill>
                <a:srgbClr val="0070C0"/>
              </a:solidFill>
              <a:latin typeface="Calibri"/>
              <a:ea typeface="Calibri"/>
              <a:cs typeface="Calibri"/>
              <a:sym typeface="Calibri"/>
            </a:endParaRPr>
          </a:p>
          <a:p>
            <a:pPr marL="342900" marR="0" lvl="0" indent="-361950" algn="l" rtl="0">
              <a:lnSpc>
                <a:spcPct val="107000"/>
              </a:lnSpc>
              <a:spcBef>
                <a:spcPts val="800"/>
              </a:spcBef>
              <a:spcAft>
                <a:spcPts val="0"/>
              </a:spcAft>
              <a:buClr>
                <a:srgbClr val="0070C0"/>
              </a:buClr>
              <a:buSzPts val="2300"/>
              <a:buFont typeface="Calibri"/>
              <a:buChar char="▪"/>
            </a:pPr>
            <a:r>
              <a:rPr lang="en-US" sz="2300" b="1" dirty="0">
                <a:solidFill>
                  <a:srgbClr val="0070C0"/>
                </a:solidFill>
                <a:latin typeface="Calibri"/>
                <a:ea typeface="Calibri"/>
                <a:cs typeface="Calibri"/>
                <a:sym typeface="Calibri"/>
              </a:rPr>
              <a:t>District Grant – School Water Project Burundi</a:t>
            </a:r>
            <a:endParaRPr sz="2300" b="1" dirty="0">
              <a:solidFill>
                <a:srgbClr val="0070C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2300" b="1" dirty="0">
                <a:solidFill>
                  <a:srgbClr val="0070C0"/>
                </a:solidFill>
                <a:latin typeface="Calibri"/>
                <a:ea typeface="Calibri"/>
                <a:cs typeface="Calibri"/>
                <a:sym typeface="Calibri"/>
              </a:rPr>
              <a:t>    - RC Markham Sunrise</a:t>
            </a:r>
            <a:endParaRPr sz="2300" b="1" dirty="0">
              <a:solidFill>
                <a:srgbClr val="0070C0"/>
              </a:solidFill>
              <a:latin typeface="Calibri"/>
              <a:ea typeface="Calibri"/>
              <a:cs typeface="Calibri"/>
              <a:sym typeface="Calibri"/>
            </a:endParaRPr>
          </a:p>
        </p:txBody>
      </p:sp>
      <p:sp>
        <p:nvSpPr>
          <p:cNvPr id="1003" name="Google Shape;1003;gbe562dbf5c_0_5170"/>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43</a:t>
            </a:fld>
            <a:endParaRPr sz="2400" b="0" i="0" u="none" strike="noStrike" cap="none">
              <a:solidFill>
                <a:srgbClr val="7F6BB1"/>
              </a:solidFill>
              <a:latin typeface="Arial Narrow"/>
              <a:ea typeface="Arial Narrow"/>
              <a:cs typeface="Arial Narrow"/>
              <a:sym typeface="Arial Narrow"/>
            </a:endParaRPr>
          </a:p>
        </p:txBody>
      </p:sp>
      <p:pic>
        <p:nvPicPr>
          <p:cNvPr id="1004" name="Google Shape;1004;gbe562dbf5c_0_5170"/>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bea9154449_0_1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Water and Sanitation - Get Involved</a:t>
            </a:r>
            <a:endParaRPr/>
          </a:p>
        </p:txBody>
      </p:sp>
      <p:sp>
        <p:nvSpPr>
          <p:cNvPr id="1011" name="Google Shape;1011;gbea9154449_0_14"/>
          <p:cNvSpPr/>
          <p:nvPr/>
        </p:nvSpPr>
        <p:spPr>
          <a:xfrm>
            <a:off x="987525" y="1105325"/>
            <a:ext cx="10249200" cy="3571200"/>
          </a:xfrm>
          <a:prstGeom prst="rect">
            <a:avLst/>
          </a:prstGeom>
          <a:noFill/>
          <a:ln w="9525" cap="flat" cmpd="sng">
            <a:solidFill>
              <a:srgbClr val="3C7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2600" b="1" dirty="0">
                <a:solidFill>
                  <a:srgbClr val="0070C0"/>
                </a:solidFill>
                <a:latin typeface="Calibri"/>
                <a:ea typeface="Calibri"/>
                <a:cs typeface="Calibri"/>
                <a:sym typeface="Calibri"/>
              </a:rPr>
              <a:t>If you’r</a:t>
            </a:r>
            <a:r>
              <a:rPr lang="en-US" sz="2600" b="1" dirty="0">
                <a:solidFill>
                  <a:srgbClr val="3C78D8"/>
                </a:solidFill>
                <a:latin typeface="Calibri"/>
                <a:ea typeface="Calibri"/>
                <a:cs typeface="Calibri"/>
                <a:sym typeface="Calibri"/>
              </a:rPr>
              <a:t>e interested in water:</a:t>
            </a:r>
            <a:endParaRPr sz="2600" b="1" dirty="0">
              <a:solidFill>
                <a:srgbClr val="3C78D8"/>
              </a:solidFill>
              <a:latin typeface="Calibri"/>
              <a:ea typeface="Calibri"/>
              <a:cs typeface="Calibri"/>
              <a:sym typeface="Calibri"/>
            </a:endParaRPr>
          </a:p>
          <a:p>
            <a:pPr marL="457200" marR="0" lvl="0" indent="-381000" algn="l" rtl="0">
              <a:lnSpc>
                <a:spcPct val="150000"/>
              </a:lnSpc>
              <a:spcBef>
                <a:spcPts val="800"/>
              </a:spcBef>
              <a:spcAft>
                <a:spcPts val="0"/>
              </a:spcAft>
              <a:buClr>
                <a:srgbClr val="3C78D8"/>
              </a:buClr>
              <a:buSzPts val="2400"/>
              <a:buFont typeface="Calibri"/>
              <a:buChar char="●"/>
            </a:pPr>
            <a:r>
              <a:rPr lang="en-US" sz="2400" b="1" dirty="0">
                <a:solidFill>
                  <a:srgbClr val="3C78D8"/>
                </a:solidFill>
                <a:latin typeface="Calibri"/>
                <a:ea typeface="Calibri"/>
                <a:cs typeface="Calibri"/>
                <a:sym typeface="Calibri"/>
              </a:rPr>
              <a:t>Join Water, Sanitation and Hygiene Rotary Action Group </a:t>
            </a:r>
            <a:r>
              <a:rPr lang="en-US" sz="2400" b="1" u="sng" dirty="0">
                <a:solidFill>
                  <a:srgbClr val="3C78D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www.wasrag.org</a:t>
            </a:r>
            <a:endParaRPr sz="2400" b="1" dirty="0">
              <a:solidFill>
                <a:srgbClr val="3C78D8"/>
              </a:solidFill>
              <a:latin typeface="Calibri"/>
              <a:ea typeface="Calibri"/>
              <a:cs typeface="Calibri"/>
              <a:sym typeface="Calibri"/>
            </a:endParaRPr>
          </a:p>
          <a:p>
            <a:pPr marL="457200" marR="0" lvl="0" indent="-381000" algn="l" rtl="0">
              <a:lnSpc>
                <a:spcPct val="150000"/>
              </a:lnSpc>
              <a:spcBef>
                <a:spcPts val="0"/>
              </a:spcBef>
              <a:spcAft>
                <a:spcPts val="0"/>
              </a:spcAft>
              <a:buClr>
                <a:srgbClr val="3C78D8"/>
              </a:buClr>
              <a:buSzPts val="2400"/>
              <a:buFont typeface="Calibri"/>
              <a:buChar char="●"/>
            </a:pPr>
            <a:r>
              <a:rPr lang="en-US" sz="2400" b="1" dirty="0">
                <a:solidFill>
                  <a:srgbClr val="3C78D8"/>
                </a:solidFill>
                <a:latin typeface="Calibri"/>
                <a:ea typeface="Calibri"/>
                <a:cs typeface="Calibri"/>
                <a:sym typeface="Calibri"/>
              </a:rPr>
              <a:t>Your club has a water project, let us know and we can assist</a:t>
            </a:r>
            <a:endParaRPr sz="2400" b="1" dirty="0">
              <a:solidFill>
                <a:srgbClr val="3C78D8"/>
              </a:solidFill>
              <a:latin typeface="Calibri"/>
              <a:ea typeface="Calibri"/>
              <a:cs typeface="Calibri"/>
              <a:sym typeface="Calibri"/>
            </a:endParaRPr>
          </a:p>
          <a:p>
            <a:pPr marL="457200" marR="0" lvl="0" indent="-381000" algn="l" rtl="0">
              <a:lnSpc>
                <a:spcPct val="150000"/>
              </a:lnSpc>
              <a:spcBef>
                <a:spcPts val="0"/>
              </a:spcBef>
              <a:spcAft>
                <a:spcPts val="0"/>
              </a:spcAft>
              <a:buClr>
                <a:srgbClr val="0070C0"/>
              </a:buClr>
              <a:buSzPts val="2400"/>
              <a:buFont typeface="Calibri"/>
              <a:buChar char="●"/>
            </a:pPr>
            <a:r>
              <a:rPr lang="en-US" sz="2400" b="1" dirty="0">
                <a:solidFill>
                  <a:srgbClr val="3C78D8"/>
                </a:solidFill>
                <a:latin typeface="Calibri"/>
                <a:ea typeface="Calibri"/>
                <a:cs typeface="Calibri"/>
                <a:sym typeface="Calibri"/>
              </a:rPr>
              <a:t>If you don’t kno</a:t>
            </a:r>
            <a:r>
              <a:rPr lang="en-US" sz="2400" b="1" dirty="0">
                <a:solidFill>
                  <a:srgbClr val="0070C0"/>
                </a:solidFill>
                <a:latin typeface="Calibri"/>
                <a:ea typeface="Calibri"/>
                <a:cs typeface="Calibri"/>
                <a:sym typeface="Calibri"/>
              </a:rPr>
              <a:t>w where to start, support anther water project in the district. There are opportunities to help financially and active participation.</a:t>
            </a:r>
            <a:endParaRPr sz="2400" b="1" dirty="0">
              <a:solidFill>
                <a:srgbClr val="0070C0"/>
              </a:solidFill>
              <a:latin typeface="Calibri"/>
              <a:ea typeface="Calibri"/>
              <a:cs typeface="Calibri"/>
              <a:sym typeface="Calibri"/>
            </a:endParaRPr>
          </a:p>
          <a:p>
            <a:pPr marL="457200" marR="0" lvl="0" indent="-381000" algn="l" rtl="0">
              <a:lnSpc>
                <a:spcPct val="150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Plan an event for World Water Day, March 22, 2023</a:t>
            </a:r>
            <a:endParaRPr sz="2400" b="1" dirty="0">
              <a:solidFill>
                <a:srgbClr val="0070C0"/>
              </a:solidFill>
              <a:latin typeface="Calibri"/>
              <a:ea typeface="Calibri"/>
              <a:cs typeface="Calibri"/>
              <a:sym typeface="Calibri"/>
            </a:endParaRPr>
          </a:p>
        </p:txBody>
      </p:sp>
      <p:sp>
        <p:nvSpPr>
          <p:cNvPr id="1012" name="Google Shape;1012;gbea9154449_0_1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44</a:t>
            </a:fld>
            <a:endParaRPr sz="2400" b="0" i="0" u="none" strike="noStrike" cap="none">
              <a:solidFill>
                <a:srgbClr val="7F6BB1"/>
              </a:solidFill>
              <a:latin typeface="Arial Narrow"/>
              <a:ea typeface="Arial Narrow"/>
              <a:cs typeface="Arial Narrow"/>
              <a:sym typeface="Arial Narrow"/>
            </a:endParaRPr>
          </a:p>
        </p:txBody>
      </p:sp>
      <p:pic>
        <p:nvPicPr>
          <p:cNvPr id="1013" name="Google Shape;1013;gbea9154449_0_14"/>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5"/>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HIP (Honoring Indigenous Peoples)</a:t>
            </a:r>
            <a:endParaRPr/>
          </a:p>
        </p:txBody>
      </p:sp>
      <p:sp>
        <p:nvSpPr>
          <p:cNvPr id="1020" name="Google Shape;1020;p15"/>
          <p:cNvSpPr/>
          <p:nvPr/>
        </p:nvSpPr>
        <p:spPr>
          <a:xfrm>
            <a:off x="219600" y="2517925"/>
            <a:ext cx="5573100" cy="1491843"/>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CA" sz="3300" b="1" dirty="0">
                <a:solidFill>
                  <a:srgbClr val="0070C0"/>
                </a:solidFill>
                <a:latin typeface="Calibri"/>
                <a:ea typeface="Calibri"/>
                <a:cs typeface="Calibri"/>
                <a:sym typeface="Calibri"/>
              </a:rPr>
              <a:t>Bill </a:t>
            </a:r>
            <a:r>
              <a:rPr lang="en-CA" sz="3300" b="1" dirty="0" err="1">
                <a:solidFill>
                  <a:srgbClr val="0070C0"/>
                </a:solidFill>
                <a:latin typeface="Calibri"/>
                <a:ea typeface="Calibri"/>
                <a:cs typeface="Calibri"/>
                <a:sym typeface="Calibri"/>
              </a:rPr>
              <a:t>Empy</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CA" sz="2300" b="1" dirty="0">
                <a:solidFill>
                  <a:srgbClr val="0070C0"/>
                </a:solidFill>
                <a:latin typeface="Calibri"/>
                <a:ea typeface="Calibri"/>
                <a:cs typeface="Calibri"/>
                <a:sym typeface="Calibri"/>
              </a:rPr>
              <a:t>RC Toronto</a:t>
            </a:r>
            <a:endParaRPr sz="2300" b="1" dirty="0">
              <a:solidFill>
                <a:srgbClr val="0070C0"/>
              </a:solidFill>
              <a:latin typeface="Calibri"/>
              <a:ea typeface="Calibri"/>
              <a:cs typeface="Calibri"/>
              <a:sym typeface="Calibri"/>
            </a:endParaRPr>
          </a:p>
        </p:txBody>
      </p:sp>
      <p:sp>
        <p:nvSpPr>
          <p:cNvPr id="1021" name="Google Shape;1021;p15"/>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45</a:t>
            </a:fld>
            <a:endParaRPr sz="2400" b="0" i="0" u="none" strike="noStrike" cap="none">
              <a:solidFill>
                <a:srgbClr val="7F6BB1"/>
              </a:solidFill>
              <a:latin typeface="Arial Narrow"/>
              <a:ea typeface="Arial Narrow"/>
              <a:cs typeface="Arial Narrow"/>
              <a:sym typeface="Arial Narrow"/>
            </a:endParaRPr>
          </a:p>
        </p:txBody>
      </p:sp>
      <p:pic>
        <p:nvPicPr>
          <p:cNvPr id="1023" name="Google Shape;1023;p15"/>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gbe562dbf5c_0_5439"/>
          <p:cNvPicPr preferRelativeResize="0"/>
          <p:nvPr/>
        </p:nvPicPr>
        <p:blipFill>
          <a:blip r:embed="rId3">
            <a:alphaModFix/>
          </a:blip>
          <a:stretch>
            <a:fillRect/>
          </a:stretch>
        </p:blipFill>
        <p:spPr>
          <a:xfrm>
            <a:off x="4264021" y="1970925"/>
            <a:ext cx="2974532" cy="2971031"/>
          </a:xfrm>
          <a:prstGeom prst="rect">
            <a:avLst/>
          </a:prstGeom>
          <a:noFill/>
          <a:ln>
            <a:noFill/>
          </a:ln>
          <a:effectLst>
            <a:outerShdw blurRad="57150" dist="19050" dir="5400000" algn="bl" rotWithShape="0">
              <a:srgbClr val="000000">
                <a:alpha val="50000"/>
              </a:srgbClr>
            </a:outerShdw>
          </a:effectLst>
        </p:spPr>
      </p:pic>
      <p:sp>
        <p:nvSpPr>
          <p:cNvPr id="1029" name="Google Shape;1029;gbe562dbf5c_0_5439"/>
          <p:cNvSpPr/>
          <p:nvPr/>
        </p:nvSpPr>
        <p:spPr>
          <a:xfrm>
            <a:off x="4046754" y="1840381"/>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30" name="Google Shape;1030;gbe562dbf5c_0_5439"/>
          <p:cNvGrpSpPr/>
          <p:nvPr/>
        </p:nvGrpSpPr>
        <p:grpSpPr>
          <a:xfrm>
            <a:off x="2554682" y="1451600"/>
            <a:ext cx="2138780" cy="1039004"/>
            <a:chOff x="2178500" y="874178"/>
            <a:chExt cx="1604125" cy="779272"/>
          </a:xfrm>
        </p:grpSpPr>
        <p:cxnSp>
          <p:nvCxnSpPr>
            <p:cNvPr id="1031" name="Google Shape;1031;gbe562dbf5c_0_5439"/>
            <p:cNvCxnSpPr/>
            <p:nvPr/>
          </p:nvCxnSpPr>
          <p:spPr>
            <a:xfrm>
              <a:off x="3438525" y="1309350"/>
              <a:ext cx="344100" cy="344100"/>
            </a:xfrm>
            <a:prstGeom prst="straightConnector1">
              <a:avLst/>
            </a:prstGeom>
            <a:noFill/>
            <a:ln w="19050" cap="flat" cmpd="sng">
              <a:solidFill>
                <a:srgbClr val="9225A5"/>
              </a:solidFill>
              <a:prstDash val="solid"/>
              <a:round/>
              <a:headEnd type="oval" w="med" len="med"/>
              <a:tailEnd type="none" w="sm" len="sm"/>
            </a:ln>
          </p:spPr>
        </p:cxnSp>
        <p:sp>
          <p:nvSpPr>
            <p:cNvPr id="1032" name="Google Shape;1032;gbe562dbf5c_0_5439"/>
            <p:cNvSpPr txBox="1"/>
            <p:nvPr/>
          </p:nvSpPr>
          <p:spPr>
            <a:xfrm>
              <a:off x="2178500" y="874178"/>
              <a:ext cx="1495200" cy="513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100" dirty="0">
                  <a:latin typeface="+mn-lt"/>
                  <a:ea typeface="Roboto"/>
                  <a:cs typeface="Roboto"/>
                  <a:sym typeface="Roboto"/>
                </a:rPr>
                <a:t>50% Indigenous &amp; </a:t>
              </a:r>
              <a:br>
                <a:rPr lang="en-US" sz="1100" dirty="0">
                  <a:latin typeface="+mn-lt"/>
                  <a:ea typeface="Roboto"/>
                  <a:cs typeface="Roboto"/>
                  <a:sym typeface="Roboto"/>
                </a:rPr>
              </a:br>
              <a:r>
                <a:rPr lang="en-US" sz="1100" dirty="0">
                  <a:latin typeface="+mn-lt"/>
                  <a:ea typeface="Roboto"/>
                  <a:cs typeface="Roboto"/>
                  <a:sym typeface="Roboto"/>
                </a:rPr>
                <a:t>50% Non-Indigenous</a:t>
              </a:r>
              <a:endParaRPr sz="1100" b="1" dirty="0">
                <a:latin typeface="+mn-lt"/>
                <a:ea typeface="Roboto"/>
                <a:cs typeface="Roboto"/>
                <a:sym typeface="Roboto"/>
              </a:endParaRPr>
            </a:p>
          </p:txBody>
        </p:sp>
      </p:grpSp>
      <p:grpSp>
        <p:nvGrpSpPr>
          <p:cNvPr id="1033" name="Google Shape;1033;gbe562dbf5c_0_5439"/>
          <p:cNvGrpSpPr/>
          <p:nvPr/>
        </p:nvGrpSpPr>
        <p:grpSpPr>
          <a:xfrm>
            <a:off x="2701435" y="4572118"/>
            <a:ext cx="1993550" cy="1349962"/>
            <a:chOff x="2288568" y="3214625"/>
            <a:chExt cx="1495200" cy="1012497"/>
          </a:xfrm>
        </p:grpSpPr>
        <p:cxnSp>
          <p:nvCxnSpPr>
            <p:cNvPr id="1034" name="Google Shape;1034;gbe562dbf5c_0_5439"/>
            <p:cNvCxnSpPr/>
            <p:nvPr/>
          </p:nvCxnSpPr>
          <p:spPr>
            <a:xfrm rot="10800000" flipH="1">
              <a:off x="3436150" y="3214625"/>
              <a:ext cx="345300" cy="342900"/>
            </a:xfrm>
            <a:prstGeom prst="straightConnector1">
              <a:avLst/>
            </a:prstGeom>
            <a:noFill/>
            <a:ln w="19050" cap="flat" cmpd="sng">
              <a:solidFill>
                <a:srgbClr val="551561"/>
              </a:solidFill>
              <a:prstDash val="solid"/>
              <a:round/>
              <a:headEnd type="oval" w="med" len="med"/>
              <a:tailEnd type="none" w="sm" len="sm"/>
            </a:ln>
          </p:spPr>
        </p:cxnSp>
        <p:sp>
          <p:nvSpPr>
            <p:cNvPr id="1035" name="Google Shape;1035;gbe562dbf5c_0_5439"/>
            <p:cNvSpPr txBox="1"/>
            <p:nvPr/>
          </p:nvSpPr>
          <p:spPr>
            <a:xfrm>
              <a:off x="2288568" y="3557522"/>
              <a:ext cx="1495200" cy="669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100" dirty="0">
                  <a:latin typeface="+mn-lt"/>
                  <a:ea typeface="Roboto"/>
                  <a:cs typeface="Roboto"/>
                  <a:sym typeface="Roboto"/>
                </a:rPr>
                <a:t>50% Women &amp;</a:t>
              </a:r>
              <a:br>
                <a:rPr lang="en-US" sz="1100" dirty="0">
                  <a:latin typeface="+mn-lt"/>
                  <a:ea typeface="Roboto"/>
                  <a:cs typeface="Roboto"/>
                  <a:sym typeface="Roboto"/>
                </a:rPr>
              </a:br>
              <a:r>
                <a:rPr lang="en-US" sz="1100" dirty="0">
                  <a:latin typeface="+mn-lt"/>
                  <a:ea typeface="Roboto"/>
                  <a:cs typeface="Roboto"/>
                  <a:sym typeface="Roboto"/>
                </a:rPr>
                <a:t>50% Men</a:t>
              </a:r>
              <a:endParaRPr sz="1100" b="1" dirty="0">
                <a:latin typeface="+mn-lt"/>
                <a:ea typeface="Roboto"/>
                <a:cs typeface="Roboto"/>
                <a:sym typeface="Roboto"/>
              </a:endParaRPr>
            </a:p>
          </p:txBody>
        </p:sp>
      </p:grpSp>
      <p:sp>
        <p:nvSpPr>
          <p:cNvPr id="1036" name="Google Shape;1036;gbe562dbf5c_0_5439"/>
          <p:cNvSpPr/>
          <p:nvPr/>
        </p:nvSpPr>
        <p:spPr>
          <a:xfrm rot="-1800095" flipH="1">
            <a:off x="3946122" y="1734631"/>
            <a:ext cx="3587828" cy="3587828"/>
          </a:xfrm>
          <a:prstGeom prst="blockArc">
            <a:avLst>
              <a:gd name="adj1" fmla="val 14348563"/>
              <a:gd name="adj2" fmla="val 19872341"/>
              <a:gd name="adj3" fmla="val 9100"/>
            </a:avLst>
          </a:prstGeom>
          <a:solidFill>
            <a:srgbClr val="9225A5"/>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37" name="Google Shape;1037;gbe562dbf5c_0_5439"/>
          <p:cNvCxnSpPr/>
          <p:nvPr/>
        </p:nvCxnSpPr>
        <p:spPr>
          <a:xfrm rot="10800000">
            <a:off x="6774754" y="4572225"/>
            <a:ext cx="473100" cy="466800"/>
          </a:xfrm>
          <a:prstGeom prst="straightConnector1">
            <a:avLst/>
          </a:prstGeom>
          <a:noFill/>
          <a:ln w="19050" cap="flat" cmpd="sng">
            <a:solidFill>
              <a:srgbClr val="9225A5"/>
            </a:solidFill>
            <a:prstDash val="solid"/>
            <a:round/>
            <a:headEnd type="oval" w="med" len="med"/>
            <a:tailEnd type="none" w="sm" len="sm"/>
          </a:ln>
        </p:spPr>
      </p:cxnSp>
      <p:grpSp>
        <p:nvGrpSpPr>
          <p:cNvPr id="1038" name="Google Shape;1038;gbe562dbf5c_0_5439"/>
          <p:cNvGrpSpPr/>
          <p:nvPr/>
        </p:nvGrpSpPr>
        <p:grpSpPr>
          <a:xfrm>
            <a:off x="6776277" y="1451601"/>
            <a:ext cx="2438630" cy="1039004"/>
            <a:chOff x="5344775" y="874178"/>
            <a:chExt cx="1829018" cy="779272"/>
          </a:xfrm>
        </p:grpSpPr>
        <p:cxnSp>
          <p:nvCxnSpPr>
            <p:cNvPr id="1039" name="Google Shape;1039;gbe562dbf5c_0_5439"/>
            <p:cNvCxnSpPr/>
            <p:nvPr/>
          </p:nvCxnSpPr>
          <p:spPr>
            <a:xfrm flipH="1">
              <a:off x="5344775" y="1314450"/>
              <a:ext cx="336900" cy="339000"/>
            </a:xfrm>
            <a:prstGeom prst="straightConnector1">
              <a:avLst/>
            </a:prstGeom>
            <a:noFill/>
            <a:ln w="19050" cap="flat" cmpd="sng">
              <a:solidFill>
                <a:srgbClr val="551561"/>
              </a:solidFill>
              <a:prstDash val="solid"/>
              <a:round/>
              <a:headEnd type="oval" w="med" len="med"/>
              <a:tailEnd type="none" w="sm" len="sm"/>
            </a:ln>
          </p:spPr>
        </p:cxnSp>
        <p:sp>
          <p:nvSpPr>
            <p:cNvPr id="1040" name="Google Shape;1040;gbe562dbf5c_0_5439"/>
            <p:cNvSpPr txBox="1"/>
            <p:nvPr/>
          </p:nvSpPr>
          <p:spPr>
            <a:xfrm>
              <a:off x="5678593" y="874178"/>
              <a:ext cx="1495200" cy="669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100" dirty="0">
                  <a:latin typeface="Arial" panose="020B0604020202020204" pitchFamily="34" charset="0"/>
                  <a:ea typeface="Roboto"/>
                  <a:cs typeface="Arial" panose="020B0604020202020204" pitchFamily="34" charset="0"/>
                  <a:sym typeface="Roboto"/>
                </a:rPr>
                <a:t>Geographically </a:t>
              </a:r>
              <a:br>
                <a:rPr lang="en-US" sz="1100" dirty="0">
                  <a:latin typeface="Arial" panose="020B0604020202020204" pitchFamily="34" charset="0"/>
                  <a:ea typeface="Roboto"/>
                  <a:cs typeface="Arial" panose="020B0604020202020204" pitchFamily="34" charset="0"/>
                  <a:sym typeface="Roboto"/>
                </a:rPr>
              </a:br>
              <a:r>
                <a:rPr lang="en-US" sz="1100" dirty="0">
                  <a:latin typeface="Arial" panose="020B0604020202020204" pitchFamily="34" charset="0"/>
                  <a:ea typeface="Roboto"/>
                  <a:cs typeface="Arial" panose="020B0604020202020204" pitchFamily="34" charset="0"/>
                  <a:sym typeface="Roboto"/>
                </a:rPr>
                <a:t>Dispersed</a:t>
              </a:r>
              <a:endParaRPr sz="1100" b="1" dirty="0">
                <a:latin typeface="Arial" panose="020B0604020202020204" pitchFamily="34" charset="0"/>
                <a:ea typeface="Roboto"/>
                <a:cs typeface="Arial" panose="020B0604020202020204" pitchFamily="34" charset="0"/>
                <a:sym typeface="Roboto"/>
              </a:endParaRPr>
            </a:p>
          </p:txBody>
        </p:sp>
      </p:grpSp>
      <p:sp>
        <p:nvSpPr>
          <p:cNvPr id="1041" name="Google Shape;1041;gbe562dbf5c_0_5439"/>
          <p:cNvSpPr/>
          <p:nvPr/>
        </p:nvSpPr>
        <p:spPr>
          <a:xfrm rot="1800095">
            <a:off x="3943205" y="1734631"/>
            <a:ext cx="3587828" cy="3587828"/>
          </a:xfrm>
          <a:prstGeom prst="blockArc">
            <a:avLst>
              <a:gd name="adj1" fmla="val 14545937"/>
              <a:gd name="adj2" fmla="val 19902139"/>
              <a:gd name="adj3" fmla="val 9115"/>
            </a:avLst>
          </a:prstGeom>
          <a:solidFill>
            <a:srgbClr val="55156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2" name="Google Shape;1042;gbe562dbf5c_0_5439"/>
          <p:cNvSpPr/>
          <p:nvPr/>
        </p:nvSpPr>
        <p:spPr>
          <a:xfrm rot="9000757">
            <a:off x="3935372" y="1734085"/>
            <a:ext cx="3586968" cy="3586968"/>
          </a:xfrm>
          <a:prstGeom prst="blockArc">
            <a:avLst>
              <a:gd name="adj1" fmla="val 18041678"/>
              <a:gd name="adj2" fmla="val 1798478"/>
              <a:gd name="adj3" fmla="val 9595"/>
            </a:avLst>
          </a:prstGeom>
          <a:solidFill>
            <a:srgbClr val="551561"/>
          </a:solidFill>
          <a:ln>
            <a:noFill/>
          </a:ln>
          <a:effectLst>
            <a:outerShdw blurRad="71438" dist="9525"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3" name="Google Shape;1043;gbe562dbf5c_0_5439"/>
          <p:cNvSpPr/>
          <p:nvPr/>
        </p:nvSpPr>
        <p:spPr>
          <a:xfrm rot="-9000757" flipH="1">
            <a:off x="3945599" y="1735085"/>
            <a:ext cx="3586968" cy="3586968"/>
          </a:xfrm>
          <a:prstGeom prst="blockArc">
            <a:avLst>
              <a:gd name="adj1" fmla="val 17967225"/>
              <a:gd name="adj2" fmla="val 1529547"/>
              <a:gd name="adj3" fmla="val 9279"/>
            </a:avLst>
          </a:prstGeom>
          <a:solidFill>
            <a:srgbClr val="9225A5"/>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4" name="Google Shape;1044;gbe562dbf5c_0_5439"/>
          <p:cNvSpPr/>
          <p:nvPr/>
        </p:nvSpPr>
        <p:spPr>
          <a:xfrm rot="8100000">
            <a:off x="3871751" y="3296062"/>
            <a:ext cx="484085" cy="484085"/>
          </a:xfrm>
          <a:prstGeom prst="rtTriangle">
            <a:avLst/>
          </a:prstGeom>
          <a:solidFill>
            <a:srgbClr val="5515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5" name="Google Shape;1045;gbe562dbf5c_0_5439"/>
          <p:cNvSpPr/>
          <p:nvPr/>
        </p:nvSpPr>
        <p:spPr>
          <a:xfrm rot="-2700000">
            <a:off x="7114895" y="3286513"/>
            <a:ext cx="484085" cy="484085"/>
          </a:xfrm>
          <a:prstGeom prst="rtTriangle">
            <a:avLst/>
          </a:prstGeom>
          <a:solidFill>
            <a:srgbClr val="5515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6" name="Google Shape;1046;gbe562dbf5c_0_5439"/>
          <p:cNvSpPr/>
          <p:nvPr/>
        </p:nvSpPr>
        <p:spPr>
          <a:xfrm rot="2700000">
            <a:off x="5492855" y="4903444"/>
            <a:ext cx="484085" cy="484085"/>
          </a:xfrm>
          <a:prstGeom prst="rtTriangle">
            <a:avLst/>
          </a:prstGeom>
          <a:solidFill>
            <a:srgbClr val="9225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7" name="Google Shape;1047;gbe562dbf5c_0_5439"/>
          <p:cNvSpPr/>
          <p:nvPr/>
        </p:nvSpPr>
        <p:spPr>
          <a:xfrm rot="-8100000">
            <a:off x="5493778" y="1656087"/>
            <a:ext cx="484085" cy="484085"/>
          </a:xfrm>
          <a:prstGeom prst="rtTriangle">
            <a:avLst/>
          </a:prstGeom>
          <a:solidFill>
            <a:srgbClr val="9225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48" name="Google Shape;1048;gbe562dbf5c_0_5439"/>
          <p:cNvGrpSpPr/>
          <p:nvPr/>
        </p:nvGrpSpPr>
        <p:grpSpPr>
          <a:xfrm>
            <a:off x="9260130" y="1294835"/>
            <a:ext cx="2869161" cy="1591400"/>
            <a:chOff x="3689964" y="946003"/>
            <a:chExt cx="4381736" cy="1193580"/>
          </a:xfrm>
        </p:grpSpPr>
        <p:grpSp>
          <p:nvGrpSpPr>
            <p:cNvPr id="1049" name="Google Shape;1049;gbe562dbf5c_0_5439"/>
            <p:cNvGrpSpPr/>
            <p:nvPr/>
          </p:nvGrpSpPr>
          <p:grpSpPr>
            <a:xfrm>
              <a:off x="4732925" y="1140987"/>
              <a:ext cx="529800" cy="998596"/>
              <a:chOff x="4318975" y="1083450"/>
              <a:chExt cx="529800" cy="591305"/>
            </a:xfrm>
          </p:grpSpPr>
          <p:sp>
            <p:nvSpPr>
              <p:cNvPr id="1050" name="Google Shape;1050;gbe562dbf5c_0_5439"/>
              <p:cNvSpPr/>
              <p:nvPr/>
            </p:nvSpPr>
            <p:spPr>
              <a:xfrm>
                <a:off x="4517129" y="1083455"/>
                <a:ext cx="133500" cy="591300"/>
              </a:xfrm>
              <a:prstGeom prst="rect">
                <a:avLst/>
              </a:prstGeom>
              <a:solidFill>
                <a:srgbClr val="5515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51" name="Google Shape;1051;gbe562dbf5c_0_5439"/>
              <p:cNvCxnSpPr/>
              <p:nvPr/>
            </p:nvCxnSpPr>
            <p:spPr>
              <a:xfrm rot="10800000">
                <a:off x="4318975" y="1083450"/>
                <a:ext cx="529800" cy="0"/>
              </a:xfrm>
              <a:prstGeom prst="straightConnector1">
                <a:avLst/>
              </a:prstGeom>
              <a:noFill/>
              <a:ln w="9525" cap="flat" cmpd="sng">
                <a:solidFill>
                  <a:srgbClr val="551561"/>
                </a:solidFill>
                <a:prstDash val="solid"/>
                <a:round/>
                <a:headEnd type="none" w="sm" len="sm"/>
                <a:tailEnd type="none" w="sm" len="sm"/>
              </a:ln>
            </p:spPr>
          </p:cxnSp>
        </p:grpSp>
        <p:sp>
          <p:nvSpPr>
            <p:cNvPr id="1052" name="Google Shape;1052;gbe562dbf5c_0_5439"/>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500" b="1" dirty="0">
                  <a:solidFill>
                    <a:srgbClr val="551561"/>
                  </a:solidFill>
                  <a:latin typeface="+mn-lt"/>
                  <a:ea typeface="Roboto"/>
                  <a:cs typeface="Roboto"/>
                  <a:sym typeface="Roboto"/>
                </a:rPr>
                <a:t>Revised Mission</a:t>
              </a:r>
              <a:endParaRPr sz="1500" b="1" dirty="0">
                <a:solidFill>
                  <a:srgbClr val="551561"/>
                </a:solidFill>
                <a:latin typeface="+mn-lt"/>
                <a:ea typeface="Roboto"/>
                <a:cs typeface="Roboto"/>
                <a:sym typeface="Roboto"/>
              </a:endParaRPr>
            </a:p>
          </p:txBody>
        </p:sp>
        <p:sp>
          <p:nvSpPr>
            <p:cNvPr id="1053" name="Google Shape;1053;gbe562dbf5c_0_5439"/>
            <p:cNvSpPr txBox="1"/>
            <p:nvPr/>
          </p:nvSpPr>
          <p:spPr>
            <a:xfrm>
              <a:off x="5343499" y="1222247"/>
              <a:ext cx="2728201" cy="48689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900" dirty="0">
                  <a:solidFill>
                    <a:srgbClr val="551561"/>
                  </a:solidFill>
                  <a:latin typeface="+mn-lt"/>
                  <a:ea typeface="Roboto"/>
                  <a:cs typeface="Roboto"/>
                  <a:sym typeface="Roboto"/>
                </a:rPr>
                <a:t>HIP publishes its revised Vision, Mission &amp; Shared Values</a:t>
              </a:r>
              <a:endParaRPr sz="900" dirty="0">
                <a:solidFill>
                  <a:srgbClr val="551561"/>
                </a:solidFill>
                <a:latin typeface="+mn-lt"/>
                <a:ea typeface="Roboto"/>
                <a:cs typeface="Roboto"/>
                <a:sym typeface="Roboto"/>
              </a:endParaRPr>
            </a:p>
          </p:txBody>
        </p:sp>
        <p:sp>
          <p:nvSpPr>
            <p:cNvPr id="1054" name="Google Shape;1054;gbe562dbf5c_0_5439"/>
            <p:cNvSpPr txBox="1"/>
            <p:nvPr/>
          </p:nvSpPr>
          <p:spPr>
            <a:xfrm>
              <a:off x="3689964" y="973703"/>
              <a:ext cx="10458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200">
                  <a:solidFill>
                    <a:srgbClr val="551561"/>
                  </a:solidFill>
                  <a:latin typeface="Roboto"/>
                  <a:ea typeface="Roboto"/>
                  <a:cs typeface="Roboto"/>
                  <a:sym typeface="Roboto"/>
                </a:rPr>
                <a:t>2020</a:t>
              </a:r>
              <a:endParaRPr sz="1200">
                <a:solidFill>
                  <a:srgbClr val="551561"/>
                </a:solidFill>
                <a:latin typeface="Roboto"/>
                <a:ea typeface="Roboto"/>
                <a:cs typeface="Roboto"/>
                <a:sym typeface="Roboto"/>
              </a:endParaRPr>
            </a:p>
          </p:txBody>
        </p:sp>
      </p:grpSp>
      <p:grpSp>
        <p:nvGrpSpPr>
          <p:cNvPr id="1055" name="Google Shape;1055;gbe562dbf5c_0_5439"/>
          <p:cNvGrpSpPr/>
          <p:nvPr/>
        </p:nvGrpSpPr>
        <p:grpSpPr>
          <a:xfrm>
            <a:off x="9332764" y="2629299"/>
            <a:ext cx="2796526" cy="1591276"/>
            <a:chOff x="3800891" y="946003"/>
            <a:chExt cx="4270809" cy="1193487"/>
          </a:xfrm>
        </p:grpSpPr>
        <p:grpSp>
          <p:nvGrpSpPr>
            <p:cNvPr id="1056" name="Google Shape;1056;gbe562dbf5c_0_5439"/>
            <p:cNvGrpSpPr/>
            <p:nvPr/>
          </p:nvGrpSpPr>
          <p:grpSpPr>
            <a:xfrm>
              <a:off x="4732925" y="1140987"/>
              <a:ext cx="529800" cy="998503"/>
              <a:chOff x="4318975" y="1083450"/>
              <a:chExt cx="529800" cy="591250"/>
            </a:xfrm>
          </p:grpSpPr>
          <p:sp>
            <p:nvSpPr>
              <p:cNvPr id="1057" name="Google Shape;1057;gbe562dbf5c_0_5439"/>
              <p:cNvSpPr/>
              <p:nvPr/>
            </p:nvSpPr>
            <p:spPr>
              <a:xfrm>
                <a:off x="4517125" y="1086100"/>
                <a:ext cx="133500" cy="588600"/>
              </a:xfrm>
              <a:prstGeom prst="rect">
                <a:avLst/>
              </a:prstGeom>
              <a:solidFill>
                <a:srgbClr val="5515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58" name="Google Shape;1058;gbe562dbf5c_0_5439"/>
              <p:cNvCxnSpPr/>
              <p:nvPr/>
            </p:nvCxnSpPr>
            <p:spPr>
              <a:xfrm rot="10800000">
                <a:off x="4318975" y="1083450"/>
                <a:ext cx="529800" cy="0"/>
              </a:xfrm>
              <a:prstGeom prst="straightConnector1">
                <a:avLst/>
              </a:prstGeom>
              <a:noFill/>
              <a:ln w="9525" cap="flat" cmpd="sng">
                <a:solidFill>
                  <a:srgbClr val="551561"/>
                </a:solidFill>
                <a:prstDash val="solid"/>
                <a:round/>
                <a:headEnd type="none" w="sm" len="sm"/>
                <a:tailEnd type="none" w="sm" len="sm"/>
              </a:ln>
            </p:spPr>
          </p:cxnSp>
        </p:grpSp>
        <p:sp>
          <p:nvSpPr>
            <p:cNvPr id="1059" name="Google Shape;1059;gbe562dbf5c_0_5439"/>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100" b="1" dirty="0">
                  <a:solidFill>
                    <a:srgbClr val="551561"/>
                  </a:solidFill>
                  <a:latin typeface="+mn-lt"/>
                  <a:ea typeface="Roboto"/>
                  <a:cs typeface="Roboto"/>
                  <a:sym typeface="Roboto"/>
                </a:rPr>
                <a:t>Board Expansion</a:t>
              </a:r>
              <a:endParaRPr sz="1100" b="1" dirty="0">
                <a:solidFill>
                  <a:srgbClr val="551561"/>
                </a:solidFill>
                <a:latin typeface="+mn-lt"/>
                <a:ea typeface="Roboto"/>
                <a:cs typeface="Roboto"/>
                <a:sym typeface="Roboto"/>
              </a:endParaRPr>
            </a:p>
          </p:txBody>
        </p:sp>
        <p:sp>
          <p:nvSpPr>
            <p:cNvPr id="1060" name="Google Shape;1060;gbe562dbf5c_0_5439"/>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900" dirty="0">
                  <a:solidFill>
                    <a:srgbClr val="551561"/>
                  </a:solidFill>
                  <a:latin typeface="+mn-lt"/>
                  <a:ea typeface="Roboto"/>
                  <a:cs typeface="Roboto"/>
                  <a:sym typeface="Roboto"/>
                </a:rPr>
                <a:t>HIP Board expands from coast-to-coast &amp; hosts first in-person strategic planning session.  </a:t>
              </a:r>
              <a:endParaRPr sz="900" dirty="0">
                <a:solidFill>
                  <a:srgbClr val="551561"/>
                </a:solidFill>
                <a:latin typeface="+mn-lt"/>
                <a:ea typeface="Roboto"/>
                <a:cs typeface="Roboto"/>
                <a:sym typeface="Roboto"/>
              </a:endParaRPr>
            </a:p>
          </p:txBody>
        </p:sp>
        <p:sp>
          <p:nvSpPr>
            <p:cNvPr id="1061" name="Google Shape;1061;gbe562dbf5c_0_5439"/>
            <p:cNvSpPr txBox="1"/>
            <p:nvPr/>
          </p:nvSpPr>
          <p:spPr>
            <a:xfrm>
              <a:off x="3800891" y="973705"/>
              <a:ext cx="9348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200">
                  <a:solidFill>
                    <a:srgbClr val="551561"/>
                  </a:solidFill>
                  <a:latin typeface="Roboto"/>
                  <a:ea typeface="Roboto"/>
                  <a:cs typeface="Roboto"/>
                  <a:sym typeface="Roboto"/>
                </a:rPr>
                <a:t>2019</a:t>
              </a:r>
              <a:endParaRPr sz="1200">
                <a:solidFill>
                  <a:srgbClr val="551561"/>
                </a:solidFill>
                <a:latin typeface="Roboto"/>
                <a:ea typeface="Roboto"/>
                <a:cs typeface="Roboto"/>
                <a:sym typeface="Roboto"/>
              </a:endParaRPr>
            </a:p>
          </p:txBody>
        </p:sp>
      </p:grpSp>
      <p:grpSp>
        <p:nvGrpSpPr>
          <p:cNvPr id="1062" name="Google Shape;1062;gbe562dbf5c_0_5439"/>
          <p:cNvGrpSpPr/>
          <p:nvPr/>
        </p:nvGrpSpPr>
        <p:grpSpPr>
          <a:xfrm>
            <a:off x="9332764" y="5432638"/>
            <a:ext cx="2796526" cy="1458857"/>
            <a:chOff x="3800891" y="1048353"/>
            <a:chExt cx="4270809" cy="1094170"/>
          </a:xfrm>
        </p:grpSpPr>
        <p:grpSp>
          <p:nvGrpSpPr>
            <p:cNvPr id="1063" name="Google Shape;1063;gbe562dbf5c_0_5439"/>
            <p:cNvGrpSpPr/>
            <p:nvPr/>
          </p:nvGrpSpPr>
          <p:grpSpPr>
            <a:xfrm>
              <a:off x="4774693" y="1145456"/>
              <a:ext cx="529800" cy="997068"/>
              <a:chOff x="4360743" y="1086096"/>
              <a:chExt cx="529800" cy="590400"/>
            </a:xfrm>
          </p:grpSpPr>
          <p:sp>
            <p:nvSpPr>
              <p:cNvPr id="1064" name="Google Shape;1064;gbe562dbf5c_0_5439"/>
              <p:cNvSpPr/>
              <p:nvPr/>
            </p:nvSpPr>
            <p:spPr>
              <a:xfrm>
                <a:off x="4517129" y="1086096"/>
                <a:ext cx="133500" cy="590400"/>
              </a:xfrm>
              <a:prstGeom prst="rect">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65" name="Google Shape;1065;gbe562dbf5c_0_5439"/>
              <p:cNvCxnSpPr/>
              <p:nvPr/>
            </p:nvCxnSpPr>
            <p:spPr>
              <a:xfrm rot="10800000">
                <a:off x="4360743" y="1110317"/>
                <a:ext cx="529800" cy="0"/>
              </a:xfrm>
              <a:prstGeom prst="straightConnector1">
                <a:avLst/>
              </a:prstGeom>
              <a:noFill/>
              <a:ln w="9525" cap="flat" cmpd="sng">
                <a:solidFill>
                  <a:srgbClr val="C2C2C2"/>
                </a:solidFill>
                <a:prstDash val="solid"/>
                <a:round/>
                <a:headEnd type="none" w="sm" len="sm"/>
                <a:tailEnd type="none" w="sm" len="sm"/>
              </a:ln>
            </p:spPr>
          </p:cxnSp>
        </p:grpSp>
        <p:sp>
          <p:nvSpPr>
            <p:cNvPr id="1066" name="Google Shape;1066;gbe562dbf5c_0_5439"/>
            <p:cNvSpPr txBox="1"/>
            <p:nvPr/>
          </p:nvSpPr>
          <p:spPr>
            <a:xfrm>
              <a:off x="5343500" y="104835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500" b="1" dirty="0">
                  <a:solidFill>
                    <a:srgbClr val="858585"/>
                  </a:solidFill>
                  <a:latin typeface="+mn-lt"/>
                  <a:ea typeface="Roboto"/>
                  <a:cs typeface="Roboto"/>
                  <a:sym typeface="Roboto"/>
                </a:rPr>
                <a:t>Founded</a:t>
              </a:r>
              <a:endParaRPr sz="1500" b="1" dirty="0">
                <a:solidFill>
                  <a:srgbClr val="858585"/>
                </a:solidFill>
                <a:latin typeface="+mn-lt"/>
                <a:ea typeface="Roboto"/>
                <a:cs typeface="Roboto"/>
                <a:sym typeface="Roboto"/>
              </a:endParaRPr>
            </a:p>
          </p:txBody>
        </p:sp>
        <p:sp>
          <p:nvSpPr>
            <p:cNvPr id="1067" name="Google Shape;1067;gbe562dbf5c_0_5439"/>
            <p:cNvSpPr txBox="1"/>
            <p:nvPr/>
          </p:nvSpPr>
          <p:spPr>
            <a:xfrm>
              <a:off x="5343500" y="132459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900" dirty="0">
                  <a:solidFill>
                    <a:srgbClr val="858585"/>
                  </a:solidFill>
                  <a:latin typeface="Arial" panose="020B0604020202020204" pitchFamily="34" charset="0"/>
                  <a:ea typeface="Roboto"/>
                  <a:cs typeface="Arial" panose="020B0604020202020204" pitchFamily="34" charset="0"/>
                  <a:sym typeface="Roboto"/>
                </a:rPr>
                <a:t>Founded by Rotarians in Southern Ontario. </a:t>
              </a:r>
              <a:endParaRPr sz="900" dirty="0">
                <a:solidFill>
                  <a:srgbClr val="858585"/>
                </a:solidFill>
                <a:latin typeface="Arial" panose="020B0604020202020204" pitchFamily="34" charset="0"/>
                <a:ea typeface="Roboto"/>
                <a:cs typeface="Arial" panose="020B0604020202020204" pitchFamily="34" charset="0"/>
                <a:sym typeface="Roboto"/>
              </a:endParaRPr>
            </a:p>
          </p:txBody>
        </p:sp>
        <p:sp>
          <p:nvSpPr>
            <p:cNvPr id="1068" name="Google Shape;1068;gbe562dbf5c_0_5439"/>
            <p:cNvSpPr txBox="1"/>
            <p:nvPr/>
          </p:nvSpPr>
          <p:spPr>
            <a:xfrm>
              <a:off x="3800891" y="1076048"/>
              <a:ext cx="9348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200">
                  <a:solidFill>
                    <a:srgbClr val="858585"/>
                  </a:solidFill>
                  <a:latin typeface="Roboto"/>
                  <a:ea typeface="Roboto"/>
                  <a:cs typeface="Roboto"/>
                  <a:sym typeface="Roboto"/>
                </a:rPr>
                <a:t>2014</a:t>
              </a:r>
              <a:endParaRPr sz="1200">
                <a:solidFill>
                  <a:srgbClr val="858585"/>
                </a:solidFill>
                <a:latin typeface="Roboto"/>
                <a:ea typeface="Roboto"/>
                <a:cs typeface="Roboto"/>
                <a:sym typeface="Roboto"/>
              </a:endParaRPr>
            </a:p>
          </p:txBody>
        </p:sp>
      </p:grpSp>
      <p:grpSp>
        <p:nvGrpSpPr>
          <p:cNvPr id="1069" name="Google Shape;1069;gbe562dbf5c_0_5439"/>
          <p:cNvGrpSpPr/>
          <p:nvPr/>
        </p:nvGrpSpPr>
        <p:grpSpPr>
          <a:xfrm>
            <a:off x="9332765" y="3961764"/>
            <a:ext cx="2796526" cy="1591276"/>
            <a:chOff x="3800891" y="946003"/>
            <a:chExt cx="4270809" cy="1193487"/>
          </a:xfrm>
        </p:grpSpPr>
        <p:grpSp>
          <p:nvGrpSpPr>
            <p:cNvPr id="1070" name="Google Shape;1070;gbe562dbf5c_0_5439"/>
            <p:cNvGrpSpPr/>
            <p:nvPr/>
          </p:nvGrpSpPr>
          <p:grpSpPr>
            <a:xfrm>
              <a:off x="4732925" y="1142460"/>
              <a:ext cx="529800" cy="997030"/>
              <a:chOff x="4318975" y="1084322"/>
              <a:chExt cx="529800" cy="590378"/>
            </a:xfrm>
          </p:grpSpPr>
          <p:sp>
            <p:nvSpPr>
              <p:cNvPr id="1071" name="Google Shape;1071;gbe562dbf5c_0_5439"/>
              <p:cNvSpPr/>
              <p:nvPr/>
            </p:nvSpPr>
            <p:spPr>
              <a:xfrm>
                <a:off x="4517125" y="1086100"/>
                <a:ext cx="133500" cy="588600"/>
              </a:xfrm>
              <a:prstGeom prst="rect">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72" name="Google Shape;1072;gbe562dbf5c_0_5439"/>
              <p:cNvCxnSpPr/>
              <p:nvPr/>
            </p:nvCxnSpPr>
            <p:spPr>
              <a:xfrm rot="10800000">
                <a:off x="4318975" y="1084322"/>
                <a:ext cx="529800" cy="0"/>
              </a:xfrm>
              <a:prstGeom prst="straightConnector1">
                <a:avLst/>
              </a:prstGeom>
              <a:noFill/>
              <a:ln w="9525" cap="flat" cmpd="sng">
                <a:solidFill>
                  <a:srgbClr val="C2C2C2"/>
                </a:solidFill>
                <a:prstDash val="solid"/>
                <a:round/>
                <a:headEnd type="none" w="sm" len="sm"/>
                <a:tailEnd type="none" w="sm" len="sm"/>
              </a:ln>
            </p:spPr>
          </p:cxnSp>
        </p:grpSp>
        <p:sp>
          <p:nvSpPr>
            <p:cNvPr id="1073" name="Google Shape;1073;gbe562dbf5c_0_5439"/>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200" b="1" dirty="0">
                  <a:solidFill>
                    <a:srgbClr val="858585"/>
                  </a:solidFill>
                  <a:latin typeface="Arial" panose="020B0604020202020204" pitchFamily="34" charset="0"/>
                  <a:ea typeface="Roboto"/>
                  <a:cs typeface="Arial" panose="020B0604020202020204" pitchFamily="34" charset="0"/>
                  <a:sym typeface="Roboto"/>
                </a:rPr>
                <a:t>Discovery Results</a:t>
              </a:r>
              <a:endParaRPr sz="1200" b="1" dirty="0">
                <a:solidFill>
                  <a:srgbClr val="858585"/>
                </a:solidFill>
                <a:latin typeface="Arial" panose="020B0604020202020204" pitchFamily="34" charset="0"/>
                <a:ea typeface="Roboto"/>
                <a:cs typeface="Arial" panose="020B0604020202020204" pitchFamily="34" charset="0"/>
                <a:sym typeface="Roboto"/>
              </a:endParaRPr>
            </a:p>
          </p:txBody>
        </p:sp>
        <p:sp>
          <p:nvSpPr>
            <p:cNvPr id="1074" name="Google Shape;1074;gbe562dbf5c_0_5439"/>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900" dirty="0">
                  <a:solidFill>
                    <a:srgbClr val="858585"/>
                  </a:solidFill>
                  <a:latin typeface="Arial" panose="020B0604020202020204" pitchFamily="34" charset="0"/>
                  <a:ea typeface="Roboto"/>
                  <a:cs typeface="Arial" panose="020B0604020202020204" pitchFamily="34" charset="0"/>
                  <a:sym typeface="Roboto"/>
                </a:rPr>
                <a:t>Results from a lengthy discovery &amp; assessment </a:t>
              </a:r>
              <a:r>
                <a:rPr lang="en-US" sz="900" dirty="0" err="1">
                  <a:solidFill>
                    <a:srgbClr val="858585"/>
                  </a:solidFill>
                  <a:latin typeface="Arial" panose="020B0604020202020204" pitchFamily="34" charset="0"/>
                  <a:ea typeface="Roboto"/>
                  <a:cs typeface="Arial" panose="020B0604020202020204" pitchFamily="34" charset="0"/>
                  <a:sym typeface="Roboto"/>
                </a:rPr>
                <a:t>phase.highlighted</a:t>
              </a:r>
              <a:r>
                <a:rPr lang="en-US" sz="900" dirty="0">
                  <a:solidFill>
                    <a:srgbClr val="858585"/>
                  </a:solidFill>
                  <a:latin typeface="Arial" panose="020B0604020202020204" pitchFamily="34" charset="0"/>
                  <a:ea typeface="Roboto"/>
                  <a:cs typeface="Arial" panose="020B0604020202020204" pitchFamily="34" charset="0"/>
                  <a:sym typeface="Roboto"/>
                </a:rPr>
                <a:t> education as the number one way Rotarians can work with Indigenous People. </a:t>
              </a:r>
              <a:r>
                <a:rPr lang="en-US" sz="900" dirty="0">
                  <a:solidFill>
                    <a:srgbClr val="858585"/>
                  </a:solidFill>
                  <a:latin typeface="Roboto"/>
                  <a:ea typeface="Roboto"/>
                  <a:cs typeface="Roboto"/>
                  <a:sym typeface="Roboto"/>
                </a:rPr>
                <a:t>.</a:t>
              </a:r>
              <a:endParaRPr sz="900" dirty="0">
                <a:solidFill>
                  <a:srgbClr val="858585"/>
                </a:solidFill>
                <a:latin typeface="Roboto"/>
                <a:ea typeface="Roboto"/>
                <a:cs typeface="Roboto"/>
                <a:sym typeface="Roboto"/>
              </a:endParaRPr>
            </a:p>
          </p:txBody>
        </p:sp>
        <p:sp>
          <p:nvSpPr>
            <p:cNvPr id="1075" name="Google Shape;1075;gbe562dbf5c_0_5439"/>
            <p:cNvSpPr txBox="1"/>
            <p:nvPr/>
          </p:nvSpPr>
          <p:spPr>
            <a:xfrm>
              <a:off x="3800891" y="973682"/>
              <a:ext cx="9348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200">
                  <a:solidFill>
                    <a:srgbClr val="858585"/>
                  </a:solidFill>
                  <a:latin typeface="Roboto"/>
                  <a:ea typeface="Roboto"/>
                  <a:cs typeface="Roboto"/>
                  <a:sym typeface="Roboto"/>
                </a:rPr>
                <a:t>2016</a:t>
              </a:r>
              <a:endParaRPr sz="1200">
                <a:solidFill>
                  <a:srgbClr val="858585"/>
                </a:solidFill>
                <a:latin typeface="Roboto"/>
                <a:ea typeface="Roboto"/>
                <a:cs typeface="Roboto"/>
                <a:sym typeface="Roboto"/>
              </a:endParaRPr>
            </a:p>
          </p:txBody>
        </p:sp>
      </p:grpSp>
      <p:pic>
        <p:nvPicPr>
          <p:cNvPr id="1076" name="Google Shape;1076;gbe562dbf5c_0_5439"/>
          <p:cNvPicPr preferRelativeResize="0"/>
          <p:nvPr/>
        </p:nvPicPr>
        <p:blipFill>
          <a:blip r:embed="rId4">
            <a:alphaModFix/>
          </a:blip>
          <a:stretch>
            <a:fillRect/>
          </a:stretch>
        </p:blipFill>
        <p:spPr>
          <a:xfrm>
            <a:off x="4540388" y="2312325"/>
            <a:ext cx="2421802" cy="2418968"/>
          </a:xfrm>
          <a:prstGeom prst="rect">
            <a:avLst/>
          </a:prstGeom>
          <a:noFill/>
          <a:ln>
            <a:noFill/>
          </a:ln>
        </p:spPr>
      </p:pic>
      <p:sp>
        <p:nvSpPr>
          <p:cNvPr id="1077" name="Google Shape;1077;gbe562dbf5c_0_5439"/>
          <p:cNvSpPr txBox="1"/>
          <p:nvPr/>
        </p:nvSpPr>
        <p:spPr>
          <a:xfrm>
            <a:off x="6360238" y="4803195"/>
            <a:ext cx="1993500" cy="6849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US" sz="1100" dirty="0">
                <a:latin typeface="Arial" panose="020B0604020202020204" pitchFamily="34" charset="0"/>
                <a:ea typeface="Roboto"/>
                <a:cs typeface="Arial" panose="020B0604020202020204" pitchFamily="34" charset="0"/>
                <a:sym typeface="Roboto"/>
              </a:rPr>
              <a:t>50% Rotarian</a:t>
            </a:r>
            <a:endParaRPr sz="1100" b="1" dirty="0">
              <a:latin typeface="Arial" panose="020B0604020202020204" pitchFamily="34" charset="0"/>
              <a:ea typeface="Roboto"/>
              <a:cs typeface="Arial" panose="020B0604020202020204" pitchFamily="34" charset="0"/>
              <a:sym typeface="Roboto"/>
            </a:endParaRPr>
          </a:p>
        </p:txBody>
      </p:sp>
      <p:sp>
        <p:nvSpPr>
          <p:cNvPr id="1078" name="Google Shape;1078;gbe562dbf5c_0_5439"/>
          <p:cNvSpPr/>
          <p:nvPr/>
        </p:nvSpPr>
        <p:spPr>
          <a:xfrm>
            <a:off x="-31900" y="110673"/>
            <a:ext cx="12223800" cy="601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Introduction</a:t>
            </a:r>
            <a:endParaRPr/>
          </a:p>
        </p:txBody>
      </p:sp>
      <p:sp>
        <p:nvSpPr>
          <p:cNvPr id="1079" name="Google Shape;1079;gbe562dbf5c_0_5439"/>
          <p:cNvSpPr txBox="1"/>
          <p:nvPr/>
        </p:nvSpPr>
        <p:spPr>
          <a:xfrm>
            <a:off x="206375" y="2257000"/>
            <a:ext cx="2308200" cy="976994"/>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dirty="0">
                <a:solidFill>
                  <a:srgbClr val="434343"/>
                </a:solidFill>
                <a:latin typeface="+mn-lt"/>
                <a:ea typeface="Lato"/>
                <a:cs typeface="Lato"/>
                <a:sym typeface="Lato"/>
              </a:rPr>
              <a:t>Our vision is that all Indigenous and Non-Indigenous Peoples work together, interconnected and interdependent, for the benefit of future generations.</a:t>
            </a:r>
            <a:endParaRPr sz="1900" dirty="0">
              <a:solidFill>
                <a:srgbClr val="434343"/>
              </a:solidFill>
              <a:latin typeface="+mn-lt"/>
            </a:endParaRPr>
          </a:p>
        </p:txBody>
      </p:sp>
      <p:sp>
        <p:nvSpPr>
          <p:cNvPr id="1080" name="Google Shape;1080;gbe562dbf5c_0_5439"/>
          <p:cNvSpPr txBox="1"/>
          <p:nvPr/>
        </p:nvSpPr>
        <p:spPr>
          <a:xfrm>
            <a:off x="206375" y="4082400"/>
            <a:ext cx="2502000" cy="1350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dirty="0">
                <a:solidFill>
                  <a:srgbClr val="434343"/>
                </a:solidFill>
                <a:latin typeface="Arial" panose="020B0604020202020204" pitchFamily="34" charset="0"/>
                <a:ea typeface="Lato"/>
                <a:cs typeface="Arial" panose="020B0604020202020204" pitchFamily="34" charset="0"/>
                <a:sym typeface="Lato"/>
              </a:rPr>
              <a:t>Our mission is to catalyze societal change by inspiring Indigenous &amp; Non-Indigenous relationship building, strengthening community well-being and advancing the next generation of leaders</a:t>
            </a:r>
            <a:r>
              <a:rPr lang="en-US" sz="1100" dirty="0">
                <a:solidFill>
                  <a:srgbClr val="434343"/>
                </a:solidFill>
                <a:latin typeface="Lato"/>
                <a:ea typeface="Lato"/>
                <a:cs typeface="Lato"/>
                <a:sym typeface="Lato"/>
              </a:rPr>
              <a:t>.</a:t>
            </a:r>
            <a:endParaRPr sz="1900" dirty="0">
              <a:solidFill>
                <a:srgbClr val="434343"/>
              </a:solidFill>
            </a:endParaRPr>
          </a:p>
        </p:txBody>
      </p:sp>
      <p:sp>
        <p:nvSpPr>
          <p:cNvPr id="1081" name="Google Shape;1081;gbe562dbf5c_0_5439"/>
          <p:cNvSpPr txBox="1"/>
          <p:nvPr/>
        </p:nvSpPr>
        <p:spPr>
          <a:xfrm>
            <a:off x="225146" y="1835483"/>
            <a:ext cx="1993500" cy="601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400" dirty="0">
                <a:latin typeface="+mn-lt"/>
                <a:ea typeface="Roboto"/>
                <a:cs typeface="Roboto"/>
                <a:sym typeface="Roboto"/>
              </a:rPr>
              <a:t>VISION</a:t>
            </a:r>
            <a:endParaRPr sz="2400" b="1" dirty="0">
              <a:latin typeface="+mn-lt"/>
              <a:ea typeface="Roboto"/>
              <a:cs typeface="Roboto"/>
              <a:sym typeface="Roboto"/>
            </a:endParaRPr>
          </a:p>
        </p:txBody>
      </p:sp>
      <p:sp>
        <p:nvSpPr>
          <p:cNvPr id="1082" name="Google Shape;1082;gbe562dbf5c_0_5439"/>
          <p:cNvSpPr txBox="1"/>
          <p:nvPr/>
        </p:nvSpPr>
        <p:spPr>
          <a:xfrm>
            <a:off x="211040" y="3624006"/>
            <a:ext cx="1993500" cy="892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400" dirty="0">
                <a:latin typeface="+mn-lt"/>
                <a:ea typeface="Roboto"/>
                <a:cs typeface="Roboto"/>
                <a:sym typeface="Roboto"/>
              </a:rPr>
              <a:t>MISSION</a:t>
            </a:r>
            <a:endParaRPr sz="2400" b="1" dirty="0">
              <a:latin typeface="+mn-lt"/>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gbe562dbf5c_0_5650"/>
          <p:cNvPicPr preferRelativeResize="0"/>
          <p:nvPr/>
        </p:nvPicPr>
        <p:blipFill>
          <a:blip r:embed="rId3">
            <a:alphaModFix amt="51000"/>
          </a:blip>
          <a:stretch>
            <a:fillRect/>
          </a:stretch>
        </p:blipFill>
        <p:spPr>
          <a:xfrm>
            <a:off x="1159051" y="0"/>
            <a:ext cx="10185149" cy="6858000"/>
          </a:xfrm>
          <a:prstGeom prst="rect">
            <a:avLst/>
          </a:prstGeom>
          <a:noFill/>
          <a:ln>
            <a:noFill/>
          </a:ln>
        </p:spPr>
      </p:pic>
      <p:pic>
        <p:nvPicPr>
          <p:cNvPr id="1088" name="Google Shape;1088;gbe562dbf5c_0_5650"/>
          <p:cNvPicPr preferRelativeResize="0"/>
          <p:nvPr/>
        </p:nvPicPr>
        <p:blipFill rotWithShape="1">
          <a:blip r:embed="rId4">
            <a:alphaModFix/>
          </a:blip>
          <a:srcRect l="10919" r="10919"/>
          <a:stretch/>
        </p:blipFill>
        <p:spPr>
          <a:xfrm>
            <a:off x="878867" y="1993999"/>
            <a:ext cx="774300" cy="774300"/>
          </a:xfrm>
          <a:prstGeom prst="ellipse">
            <a:avLst/>
          </a:prstGeom>
          <a:noFill/>
          <a:ln>
            <a:noFill/>
          </a:ln>
        </p:spPr>
      </p:pic>
      <p:pic>
        <p:nvPicPr>
          <p:cNvPr id="1089" name="Google Shape;1089;gbe562dbf5c_0_5650"/>
          <p:cNvPicPr preferRelativeResize="0"/>
          <p:nvPr/>
        </p:nvPicPr>
        <p:blipFill rotWithShape="1">
          <a:blip r:embed="rId5">
            <a:alphaModFix/>
          </a:blip>
          <a:srcRect t="11954" b="11954"/>
          <a:stretch/>
        </p:blipFill>
        <p:spPr>
          <a:xfrm>
            <a:off x="876700" y="3645733"/>
            <a:ext cx="774300" cy="774300"/>
          </a:xfrm>
          <a:prstGeom prst="ellipse">
            <a:avLst/>
          </a:prstGeom>
          <a:noFill/>
          <a:ln>
            <a:noFill/>
          </a:ln>
        </p:spPr>
      </p:pic>
      <p:pic>
        <p:nvPicPr>
          <p:cNvPr id="1090" name="Google Shape;1090;gbe562dbf5c_0_5650"/>
          <p:cNvPicPr preferRelativeResize="0"/>
          <p:nvPr/>
        </p:nvPicPr>
        <p:blipFill rotWithShape="1">
          <a:blip r:embed="rId6">
            <a:alphaModFix/>
          </a:blip>
          <a:srcRect/>
          <a:stretch/>
        </p:blipFill>
        <p:spPr>
          <a:xfrm>
            <a:off x="2843967" y="2042232"/>
            <a:ext cx="774300" cy="774300"/>
          </a:xfrm>
          <a:prstGeom prst="ellipse">
            <a:avLst/>
          </a:prstGeom>
          <a:noFill/>
          <a:ln>
            <a:noFill/>
          </a:ln>
        </p:spPr>
      </p:pic>
      <p:pic>
        <p:nvPicPr>
          <p:cNvPr id="1091" name="Google Shape;1091;gbe562dbf5c_0_5650"/>
          <p:cNvPicPr preferRelativeResize="0"/>
          <p:nvPr/>
        </p:nvPicPr>
        <p:blipFill rotWithShape="1">
          <a:blip r:embed="rId7">
            <a:alphaModFix/>
          </a:blip>
          <a:srcRect/>
          <a:stretch/>
        </p:blipFill>
        <p:spPr>
          <a:xfrm>
            <a:off x="2496367" y="3517082"/>
            <a:ext cx="774300" cy="774300"/>
          </a:xfrm>
          <a:prstGeom prst="ellipse">
            <a:avLst/>
          </a:prstGeom>
          <a:noFill/>
          <a:ln>
            <a:noFill/>
          </a:ln>
        </p:spPr>
      </p:pic>
      <p:pic>
        <p:nvPicPr>
          <p:cNvPr id="1092" name="Google Shape;1092;gbe562dbf5c_0_5650"/>
          <p:cNvPicPr preferRelativeResize="0"/>
          <p:nvPr/>
        </p:nvPicPr>
        <p:blipFill rotWithShape="1">
          <a:blip r:embed="rId8">
            <a:alphaModFix/>
          </a:blip>
          <a:srcRect/>
          <a:stretch/>
        </p:blipFill>
        <p:spPr>
          <a:xfrm>
            <a:off x="8680717" y="3830366"/>
            <a:ext cx="774300" cy="774300"/>
          </a:xfrm>
          <a:prstGeom prst="ellipse">
            <a:avLst/>
          </a:prstGeom>
          <a:noFill/>
          <a:ln>
            <a:noFill/>
          </a:ln>
        </p:spPr>
      </p:pic>
      <p:pic>
        <p:nvPicPr>
          <p:cNvPr id="1093" name="Google Shape;1093;gbe562dbf5c_0_5650"/>
          <p:cNvPicPr preferRelativeResize="0"/>
          <p:nvPr/>
        </p:nvPicPr>
        <p:blipFill rotWithShape="1">
          <a:blip r:embed="rId9">
            <a:alphaModFix/>
          </a:blip>
          <a:srcRect/>
          <a:stretch/>
        </p:blipFill>
        <p:spPr>
          <a:xfrm>
            <a:off x="10124333" y="3464582"/>
            <a:ext cx="774300" cy="774300"/>
          </a:xfrm>
          <a:prstGeom prst="ellipse">
            <a:avLst/>
          </a:prstGeom>
          <a:noFill/>
          <a:ln>
            <a:noFill/>
          </a:ln>
        </p:spPr>
      </p:pic>
      <p:pic>
        <p:nvPicPr>
          <p:cNvPr id="1094" name="Google Shape;1094;gbe562dbf5c_0_5650"/>
          <p:cNvPicPr preferRelativeResize="0"/>
          <p:nvPr/>
        </p:nvPicPr>
        <p:blipFill rotWithShape="1">
          <a:blip r:embed="rId10">
            <a:alphaModFix/>
          </a:blip>
          <a:srcRect/>
          <a:stretch/>
        </p:blipFill>
        <p:spPr>
          <a:xfrm>
            <a:off x="10361967" y="5214632"/>
            <a:ext cx="774300" cy="774300"/>
          </a:xfrm>
          <a:prstGeom prst="ellipse">
            <a:avLst/>
          </a:prstGeom>
          <a:noFill/>
          <a:ln>
            <a:noFill/>
          </a:ln>
        </p:spPr>
      </p:pic>
      <p:pic>
        <p:nvPicPr>
          <p:cNvPr id="1095" name="Google Shape;1095;gbe562dbf5c_0_5650"/>
          <p:cNvPicPr preferRelativeResize="0"/>
          <p:nvPr/>
        </p:nvPicPr>
        <p:blipFill rotWithShape="1">
          <a:blip r:embed="rId11">
            <a:alphaModFix/>
          </a:blip>
          <a:srcRect l="1848" r="1849"/>
          <a:stretch/>
        </p:blipFill>
        <p:spPr>
          <a:xfrm>
            <a:off x="4614350" y="2076032"/>
            <a:ext cx="774300" cy="774300"/>
          </a:xfrm>
          <a:prstGeom prst="ellipse">
            <a:avLst/>
          </a:prstGeom>
          <a:noFill/>
          <a:ln>
            <a:noFill/>
          </a:ln>
        </p:spPr>
      </p:pic>
      <p:pic>
        <p:nvPicPr>
          <p:cNvPr id="1096" name="Google Shape;1096;gbe562dbf5c_0_5650"/>
          <p:cNvPicPr preferRelativeResize="0"/>
          <p:nvPr/>
        </p:nvPicPr>
        <p:blipFill rotWithShape="1">
          <a:blip r:embed="rId12">
            <a:alphaModFix/>
          </a:blip>
          <a:srcRect/>
          <a:stretch/>
        </p:blipFill>
        <p:spPr>
          <a:xfrm>
            <a:off x="3989817" y="3655499"/>
            <a:ext cx="774300" cy="774300"/>
          </a:xfrm>
          <a:prstGeom prst="ellipse">
            <a:avLst/>
          </a:prstGeom>
          <a:noFill/>
          <a:ln>
            <a:noFill/>
          </a:ln>
        </p:spPr>
      </p:pic>
      <p:pic>
        <p:nvPicPr>
          <p:cNvPr id="1097" name="Google Shape;1097;gbe562dbf5c_0_5650"/>
          <p:cNvPicPr preferRelativeResize="0"/>
          <p:nvPr/>
        </p:nvPicPr>
        <p:blipFill rotWithShape="1">
          <a:blip r:embed="rId13">
            <a:alphaModFix/>
          </a:blip>
          <a:srcRect l="5253" r="5244"/>
          <a:stretch/>
        </p:blipFill>
        <p:spPr>
          <a:xfrm>
            <a:off x="8038200" y="5161399"/>
            <a:ext cx="774300" cy="774300"/>
          </a:xfrm>
          <a:prstGeom prst="ellipse">
            <a:avLst/>
          </a:prstGeom>
          <a:noFill/>
          <a:ln>
            <a:noFill/>
          </a:ln>
        </p:spPr>
      </p:pic>
      <p:pic>
        <p:nvPicPr>
          <p:cNvPr id="1098" name="Google Shape;1098;gbe562dbf5c_0_5650"/>
          <p:cNvPicPr preferRelativeResize="0"/>
          <p:nvPr/>
        </p:nvPicPr>
        <p:blipFill rotWithShape="1">
          <a:blip r:embed="rId14">
            <a:alphaModFix/>
          </a:blip>
          <a:srcRect/>
          <a:stretch/>
        </p:blipFill>
        <p:spPr>
          <a:xfrm>
            <a:off x="9166333" y="5161399"/>
            <a:ext cx="774300" cy="774300"/>
          </a:xfrm>
          <a:prstGeom prst="ellipse">
            <a:avLst/>
          </a:prstGeom>
          <a:noFill/>
          <a:ln>
            <a:noFill/>
          </a:ln>
        </p:spPr>
      </p:pic>
      <p:pic>
        <p:nvPicPr>
          <p:cNvPr id="1099" name="Google Shape;1099;gbe562dbf5c_0_5650"/>
          <p:cNvPicPr preferRelativeResize="0"/>
          <p:nvPr/>
        </p:nvPicPr>
        <p:blipFill rotWithShape="1">
          <a:blip r:embed="rId15">
            <a:alphaModFix/>
          </a:blip>
          <a:srcRect/>
          <a:stretch/>
        </p:blipFill>
        <p:spPr>
          <a:xfrm>
            <a:off x="6983317" y="3493099"/>
            <a:ext cx="774300" cy="774300"/>
          </a:xfrm>
          <a:prstGeom prst="ellipse">
            <a:avLst/>
          </a:prstGeom>
          <a:noFill/>
          <a:ln>
            <a:noFill/>
          </a:ln>
        </p:spPr>
      </p:pic>
      <p:pic>
        <p:nvPicPr>
          <p:cNvPr id="1100" name="Google Shape;1100;gbe562dbf5c_0_5650"/>
          <p:cNvPicPr preferRelativeResize="0"/>
          <p:nvPr/>
        </p:nvPicPr>
        <p:blipFill rotWithShape="1">
          <a:blip r:embed="rId16">
            <a:alphaModFix/>
          </a:blip>
          <a:srcRect l="14065" r="14058"/>
          <a:stretch/>
        </p:blipFill>
        <p:spPr>
          <a:xfrm>
            <a:off x="6839567" y="5161399"/>
            <a:ext cx="774300" cy="774300"/>
          </a:xfrm>
          <a:prstGeom prst="ellipse">
            <a:avLst/>
          </a:prstGeom>
          <a:noFill/>
          <a:ln>
            <a:noFill/>
          </a:ln>
        </p:spPr>
      </p:pic>
      <p:pic>
        <p:nvPicPr>
          <p:cNvPr id="1101" name="Google Shape;1101;gbe562dbf5c_0_5650"/>
          <p:cNvPicPr preferRelativeResize="0"/>
          <p:nvPr/>
        </p:nvPicPr>
        <p:blipFill rotWithShape="1">
          <a:blip r:embed="rId17">
            <a:alphaModFix/>
          </a:blip>
          <a:srcRect/>
          <a:stretch/>
        </p:blipFill>
        <p:spPr>
          <a:xfrm>
            <a:off x="5480867" y="3425449"/>
            <a:ext cx="774300" cy="774300"/>
          </a:xfrm>
          <a:prstGeom prst="ellipse">
            <a:avLst/>
          </a:prstGeom>
          <a:noFill/>
          <a:ln>
            <a:noFill/>
          </a:ln>
        </p:spPr>
      </p:pic>
      <p:pic>
        <p:nvPicPr>
          <p:cNvPr id="1102" name="Google Shape;1102;gbe562dbf5c_0_5650"/>
          <p:cNvPicPr preferRelativeResize="0"/>
          <p:nvPr/>
        </p:nvPicPr>
        <p:blipFill rotWithShape="1">
          <a:blip r:embed="rId18">
            <a:alphaModFix/>
          </a:blip>
          <a:srcRect/>
          <a:stretch/>
        </p:blipFill>
        <p:spPr>
          <a:xfrm>
            <a:off x="5718900" y="5161399"/>
            <a:ext cx="774300" cy="774300"/>
          </a:xfrm>
          <a:prstGeom prst="ellipse">
            <a:avLst/>
          </a:prstGeom>
          <a:noFill/>
          <a:ln>
            <a:noFill/>
          </a:ln>
        </p:spPr>
      </p:pic>
      <p:pic>
        <p:nvPicPr>
          <p:cNvPr id="1103" name="Google Shape;1103;gbe562dbf5c_0_5650"/>
          <p:cNvPicPr preferRelativeResize="0"/>
          <p:nvPr/>
        </p:nvPicPr>
        <p:blipFill rotWithShape="1">
          <a:blip r:embed="rId19">
            <a:alphaModFix/>
          </a:blip>
          <a:srcRect t="308" b="298"/>
          <a:stretch/>
        </p:blipFill>
        <p:spPr>
          <a:xfrm>
            <a:off x="4556067" y="5161399"/>
            <a:ext cx="774300" cy="774300"/>
          </a:xfrm>
          <a:prstGeom prst="ellipse">
            <a:avLst/>
          </a:prstGeom>
          <a:noFill/>
          <a:ln>
            <a:noFill/>
          </a:ln>
        </p:spPr>
      </p:pic>
      <p:pic>
        <p:nvPicPr>
          <p:cNvPr id="1104" name="Google Shape;1104;gbe562dbf5c_0_5650"/>
          <p:cNvPicPr preferRelativeResize="0"/>
          <p:nvPr/>
        </p:nvPicPr>
        <p:blipFill rotWithShape="1">
          <a:blip r:embed="rId20">
            <a:alphaModFix/>
          </a:blip>
          <a:srcRect/>
          <a:stretch/>
        </p:blipFill>
        <p:spPr>
          <a:xfrm>
            <a:off x="2160100" y="5161399"/>
            <a:ext cx="774300" cy="774300"/>
          </a:xfrm>
          <a:prstGeom prst="ellipse">
            <a:avLst/>
          </a:prstGeom>
          <a:noFill/>
          <a:ln>
            <a:noFill/>
          </a:ln>
        </p:spPr>
      </p:pic>
      <p:pic>
        <p:nvPicPr>
          <p:cNvPr id="1105" name="Google Shape;1105;gbe562dbf5c_0_5650"/>
          <p:cNvPicPr preferRelativeResize="0"/>
          <p:nvPr/>
        </p:nvPicPr>
        <p:blipFill rotWithShape="1">
          <a:blip r:embed="rId21">
            <a:alphaModFix/>
          </a:blip>
          <a:srcRect/>
          <a:stretch/>
        </p:blipFill>
        <p:spPr>
          <a:xfrm>
            <a:off x="3393217" y="5161399"/>
            <a:ext cx="774300" cy="774300"/>
          </a:xfrm>
          <a:prstGeom prst="ellipse">
            <a:avLst/>
          </a:prstGeom>
          <a:noFill/>
          <a:ln>
            <a:noFill/>
          </a:ln>
        </p:spPr>
      </p:pic>
      <p:pic>
        <p:nvPicPr>
          <p:cNvPr id="1106" name="Google Shape;1106;gbe562dbf5c_0_5650"/>
          <p:cNvPicPr preferRelativeResize="0"/>
          <p:nvPr/>
        </p:nvPicPr>
        <p:blipFill rotWithShape="1">
          <a:blip r:embed="rId22">
            <a:alphaModFix/>
          </a:blip>
          <a:srcRect t="308" b="308"/>
          <a:stretch/>
        </p:blipFill>
        <p:spPr>
          <a:xfrm>
            <a:off x="1011517" y="5161399"/>
            <a:ext cx="774300" cy="774300"/>
          </a:xfrm>
          <a:prstGeom prst="ellipse">
            <a:avLst/>
          </a:prstGeom>
          <a:noFill/>
          <a:ln>
            <a:noFill/>
          </a:ln>
        </p:spPr>
      </p:pic>
      <p:sp>
        <p:nvSpPr>
          <p:cNvPr id="1107" name="Google Shape;1107;gbe562dbf5c_0_5650"/>
          <p:cNvSpPr txBox="1"/>
          <p:nvPr/>
        </p:nvSpPr>
        <p:spPr>
          <a:xfrm>
            <a:off x="1934900" y="5882200"/>
            <a:ext cx="14535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LISA FARANO</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Rotary E Club of </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Social Innovation, ON</a:t>
            </a:r>
            <a:endParaRPr sz="900" dirty="0">
              <a:latin typeface="Arial" panose="020B0604020202020204" pitchFamily="34" charset="0"/>
              <a:ea typeface="Roboto"/>
              <a:cs typeface="Arial" panose="020B0604020202020204" pitchFamily="34" charset="0"/>
              <a:sym typeface="Roboto"/>
            </a:endParaRPr>
          </a:p>
        </p:txBody>
      </p:sp>
      <p:sp>
        <p:nvSpPr>
          <p:cNvPr id="1108" name="Google Shape;1108;gbe562dbf5c_0_5650"/>
          <p:cNvSpPr txBox="1"/>
          <p:nvPr/>
        </p:nvSpPr>
        <p:spPr>
          <a:xfrm>
            <a:off x="8870833"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JANET MCLEOD</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 RC of Peterborough Kawartha, ON</a:t>
            </a:r>
            <a:endParaRPr sz="900" dirty="0">
              <a:latin typeface="Arial" panose="020B0604020202020204" pitchFamily="34" charset="0"/>
              <a:ea typeface="Roboto"/>
              <a:cs typeface="Arial" panose="020B0604020202020204" pitchFamily="34" charset="0"/>
              <a:sym typeface="Roboto"/>
            </a:endParaRPr>
          </a:p>
        </p:txBody>
      </p:sp>
      <p:sp>
        <p:nvSpPr>
          <p:cNvPr id="1109" name="Google Shape;1109;gbe562dbf5c_0_5650"/>
          <p:cNvSpPr txBox="1"/>
          <p:nvPr/>
        </p:nvSpPr>
        <p:spPr>
          <a:xfrm>
            <a:off x="7686233" y="5882200"/>
            <a:ext cx="13983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a:latin typeface="Roboto"/>
                <a:ea typeface="Roboto"/>
                <a:cs typeface="Roboto"/>
                <a:sym typeface="Roboto"/>
              </a:rPr>
              <a:t>KATSI'TSIARIHSHION</a:t>
            </a:r>
            <a:br>
              <a:rPr lang="en-US" sz="900">
                <a:latin typeface="Roboto"/>
                <a:ea typeface="Roboto"/>
                <a:cs typeface="Roboto"/>
                <a:sym typeface="Roboto"/>
              </a:rPr>
            </a:br>
            <a:r>
              <a:rPr lang="en-US" sz="900">
                <a:latin typeface="Roboto"/>
                <a:ea typeface="Roboto"/>
                <a:cs typeface="Roboto"/>
                <a:sym typeface="Roboto"/>
              </a:rPr>
              <a:t>SUZANNE BRANT Mohawk, Tyendinaga Mohawk Territory, ON</a:t>
            </a:r>
            <a:endParaRPr sz="900">
              <a:latin typeface="Roboto"/>
              <a:ea typeface="Roboto"/>
              <a:cs typeface="Roboto"/>
              <a:sym typeface="Roboto"/>
            </a:endParaRPr>
          </a:p>
          <a:p>
            <a:pPr marL="0" lvl="0" indent="0" algn="ctr" rtl="0">
              <a:spcBef>
                <a:spcPts val="0"/>
              </a:spcBef>
              <a:spcAft>
                <a:spcPts val="0"/>
              </a:spcAft>
              <a:buNone/>
            </a:pPr>
            <a:endParaRPr sz="900">
              <a:latin typeface="Roboto"/>
              <a:ea typeface="Roboto"/>
              <a:cs typeface="Roboto"/>
              <a:sym typeface="Roboto"/>
            </a:endParaRPr>
          </a:p>
        </p:txBody>
      </p:sp>
      <p:sp>
        <p:nvSpPr>
          <p:cNvPr id="1110" name="Google Shape;1110;gbe562dbf5c_0_5650"/>
          <p:cNvSpPr txBox="1"/>
          <p:nvPr/>
        </p:nvSpPr>
        <p:spPr>
          <a:xfrm>
            <a:off x="4260567"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a:latin typeface="Roboto"/>
                <a:ea typeface="Roboto"/>
                <a:cs typeface="Roboto"/>
                <a:sym typeface="Roboto"/>
              </a:rPr>
              <a:t>JOHN LOMAX </a:t>
            </a:r>
            <a:br>
              <a:rPr lang="en-US" sz="900">
                <a:latin typeface="Roboto"/>
                <a:ea typeface="Roboto"/>
                <a:cs typeface="Roboto"/>
                <a:sym typeface="Roboto"/>
              </a:rPr>
            </a:br>
            <a:r>
              <a:rPr lang="en-US" sz="900">
                <a:latin typeface="Roboto"/>
                <a:ea typeface="Roboto"/>
                <a:cs typeface="Roboto"/>
                <a:sym typeface="Roboto"/>
              </a:rPr>
              <a:t>RC of Brampton, ON</a:t>
            </a:r>
            <a:endParaRPr sz="900">
              <a:latin typeface="Roboto"/>
              <a:ea typeface="Roboto"/>
              <a:cs typeface="Roboto"/>
              <a:sym typeface="Roboto"/>
            </a:endParaRPr>
          </a:p>
        </p:txBody>
      </p:sp>
      <p:sp>
        <p:nvSpPr>
          <p:cNvPr id="1111" name="Google Shape;1111;gbe562dbf5c_0_5650"/>
          <p:cNvSpPr txBox="1"/>
          <p:nvPr/>
        </p:nvSpPr>
        <p:spPr>
          <a:xfrm>
            <a:off x="3097733"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ANDRE MORRISEAU Ojibway, </a:t>
            </a:r>
            <a:br>
              <a:rPr lang="en-US" sz="900" dirty="0">
                <a:latin typeface="+mn-lt"/>
                <a:ea typeface="Roboto"/>
                <a:cs typeface="Roboto"/>
                <a:sym typeface="Roboto"/>
              </a:rPr>
            </a:br>
            <a:r>
              <a:rPr lang="en-US" sz="900" dirty="0">
                <a:latin typeface="+mn-lt"/>
                <a:ea typeface="Roboto"/>
                <a:cs typeface="Roboto"/>
                <a:sym typeface="Roboto"/>
              </a:rPr>
              <a:t>Fort William </a:t>
            </a:r>
            <a:br>
              <a:rPr lang="en-US" sz="900" dirty="0">
                <a:latin typeface="+mn-lt"/>
                <a:ea typeface="Roboto"/>
                <a:cs typeface="Roboto"/>
                <a:sym typeface="Roboto"/>
              </a:rPr>
            </a:br>
            <a:r>
              <a:rPr lang="en-US" sz="900" dirty="0">
                <a:latin typeface="+mn-lt"/>
                <a:ea typeface="Roboto"/>
                <a:cs typeface="Roboto"/>
                <a:sym typeface="Roboto"/>
              </a:rPr>
              <a:t>First Nation, ON</a:t>
            </a:r>
            <a:endParaRPr sz="900" dirty="0">
              <a:latin typeface="+mn-lt"/>
              <a:ea typeface="Roboto"/>
              <a:cs typeface="Roboto"/>
              <a:sym typeface="Roboto"/>
            </a:endParaRPr>
          </a:p>
          <a:p>
            <a:pPr marL="0" lvl="0" indent="0" algn="ctr" rtl="0">
              <a:spcBef>
                <a:spcPts val="0"/>
              </a:spcBef>
              <a:spcAft>
                <a:spcPts val="0"/>
              </a:spcAft>
              <a:buNone/>
            </a:pPr>
            <a:endParaRPr sz="900" dirty="0">
              <a:latin typeface="Roboto"/>
              <a:ea typeface="Roboto"/>
              <a:cs typeface="Roboto"/>
              <a:sym typeface="Roboto"/>
            </a:endParaRPr>
          </a:p>
        </p:txBody>
      </p:sp>
      <p:sp>
        <p:nvSpPr>
          <p:cNvPr id="1112" name="Google Shape;1112;gbe562dbf5c_0_5650"/>
          <p:cNvSpPr txBox="1"/>
          <p:nvPr/>
        </p:nvSpPr>
        <p:spPr>
          <a:xfrm>
            <a:off x="716033"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a:latin typeface="Roboto"/>
                <a:ea typeface="Roboto"/>
                <a:cs typeface="Roboto"/>
                <a:sym typeface="Roboto"/>
              </a:rPr>
              <a:t>LARRY FROST Ojibway, Serpent River First Nation, Toronto, ON</a:t>
            </a:r>
            <a:endParaRPr sz="900">
              <a:latin typeface="Roboto"/>
              <a:ea typeface="Roboto"/>
              <a:cs typeface="Roboto"/>
              <a:sym typeface="Roboto"/>
            </a:endParaRPr>
          </a:p>
          <a:p>
            <a:pPr marL="0" lvl="0" indent="0" algn="ctr" rtl="0">
              <a:spcBef>
                <a:spcPts val="0"/>
              </a:spcBef>
              <a:spcAft>
                <a:spcPts val="0"/>
              </a:spcAft>
              <a:buNone/>
            </a:pPr>
            <a:endParaRPr sz="900">
              <a:latin typeface="Roboto"/>
              <a:ea typeface="Roboto"/>
              <a:cs typeface="Roboto"/>
              <a:sym typeface="Roboto"/>
            </a:endParaRPr>
          </a:p>
        </p:txBody>
      </p:sp>
      <p:sp>
        <p:nvSpPr>
          <p:cNvPr id="1113" name="Google Shape;1113;gbe562dbf5c_0_5650"/>
          <p:cNvSpPr txBox="1"/>
          <p:nvPr/>
        </p:nvSpPr>
        <p:spPr>
          <a:xfrm>
            <a:off x="5105667" y="4174783"/>
            <a:ext cx="1524900" cy="1132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KAHONTAKWAS DIANE LONGBOAT Mohawk Nation Turtle Clan, Six Nations Grand River Territory, ON</a:t>
            </a:r>
            <a:endParaRPr sz="900" dirty="0">
              <a:latin typeface="Arial" panose="020B0604020202020204" pitchFamily="34" charset="0"/>
              <a:ea typeface="Roboto"/>
              <a:cs typeface="Arial" panose="020B0604020202020204" pitchFamily="34" charset="0"/>
              <a:sym typeface="Roboto"/>
            </a:endParaRPr>
          </a:p>
        </p:txBody>
      </p:sp>
      <p:sp>
        <p:nvSpPr>
          <p:cNvPr id="1114" name="Google Shape;1114;gbe562dbf5c_0_5650"/>
          <p:cNvSpPr txBox="1"/>
          <p:nvPr/>
        </p:nvSpPr>
        <p:spPr>
          <a:xfrm>
            <a:off x="5479433"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JOHN ANDRAS </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RC of Toronto, ON</a:t>
            </a:r>
            <a:endParaRPr sz="900" dirty="0">
              <a:latin typeface="Arial" panose="020B0604020202020204" pitchFamily="34" charset="0"/>
              <a:ea typeface="Roboto"/>
              <a:cs typeface="Arial" panose="020B0604020202020204" pitchFamily="34" charset="0"/>
              <a:sym typeface="Roboto"/>
            </a:endParaRPr>
          </a:p>
        </p:txBody>
      </p:sp>
      <p:sp>
        <p:nvSpPr>
          <p:cNvPr id="1115" name="Google Shape;1115;gbe562dbf5c_0_5650"/>
          <p:cNvSpPr txBox="1"/>
          <p:nvPr/>
        </p:nvSpPr>
        <p:spPr>
          <a:xfrm>
            <a:off x="6519384" y="5882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KENN RICHARD | Métis, St Francis Xavier, ON</a:t>
            </a:r>
            <a:endParaRPr sz="900" dirty="0">
              <a:latin typeface="+mn-lt"/>
              <a:ea typeface="Roboto"/>
              <a:cs typeface="Roboto"/>
              <a:sym typeface="Roboto"/>
            </a:endParaRPr>
          </a:p>
        </p:txBody>
      </p:sp>
      <p:sp>
        <p:nvSpPr>
          <p:cNvPr id="1116" name="Google Shape;1116;gbe562dbf5c_0_5650"/>
          <p:cNvSpPr txBox="1"/>
          <p:nvPr/>
        </p:nvSpPr>
        <p:spPr>
          <a:xfrm>
            <a:off x="592900" y="4363867"/>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ROBERT BLACKER RC of Steveston, BC</a:t>
            </a:r>
            <a:endParaRPr sz="900" dirty="0">
              <a:latin typeface="Arial" panose="020B0604020202020204" pitchFamily="34" charset="0"/>
              <a:ea typeface="Roboto"/>
              <a:cs typeface="Arial" panose="020B0604020202020204" pitchFamily="34" charset="0"/>
              <a:sym typeface="Roboto"/>
            </a:endParaRPr>
          </a:p>
        </p:txBody>
      </p:sp>
      <p:sp>
        <p:nvSpPr>
          <p:cNvPr id="1117" name="Google Shape;1117;gbe562dbf5c_0_5650"/>
          <p:cNvSpPr txBox="1"/>
          <p:nvPr/>
        </p:nvSpPr>
        <p:spPr>
          <a:xfrm>
            <a:off x="350467" y="2677733"/>
            <a:ext cx="18312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LEONA ANTOINE</a:t>
            </a:r>
            <a:endParaRPr sz="900" dirty="0">
              <a:latin typeface="+mn-lt"/>
              <a:ea typeface="Roboto"/>
              <a:cs typeface="Roboto"/>
              <a:sym typeface="Roboto"/>
            </a:endParaRPr>
          </a:p>
          <a:p>
            <a:pPr marL="0" lvl="0" indent="0" algn="ctr" rtl="0">
              <a:spcBef>
                <a:spcPts val="0"/>
              </a:spcBef>
              <a:spcAft>
                <a:spcPts val="0"/>
              </a:spcAft>
              <a:buNone/>
            </a:pPr>
            <a:r>
              <a:rPr lang="en-US" sz="900" dirty="0" err="1">
                <a:latin typeface="+mn-lt"/>
                <a:ea typeface="Roboto"/>
                <a:cs typeface="Roboto"/>
                <a:sym typeface="Roboto"/>
              </a:rPr>
              <a:t>Nlka’pamux</a:t>
            </a:r>
            <a:r>
              <a:rPr lang="en-US" sz="900" dirty="0">
                <a:latin typeface="+mn-lt"/>
                <a:ea typeface="Roboto"/>
                <a:cs typeface="Roboto"/>
                <a:sym typeface="Roboto"/>
              </a:rPr>
              <a:t>/</a:t>
            </a:r>
            <a:r>
              <a:rPr lang="en-US" sz="900" dirty="0" err="1">
                <a:latin typeface="+mn-lt"/>
                <a:ea typeface="Roboto"/>
                <a:cs typeface="Roboto"/>
                <a:sym typeface="Roboto"/>
              </a:rPr>
              <a:t>Sylix</a:t>
            </a:r>
            <a:r>
              <a:rPr lang="en-US" sz="900" dirty="0">
                <a:latin typeface="+mn-lt"/>
                <a:ea typeface="Roboto"/>
                <a:cs typeface="Roboto"/>
                <a:sym typeface="Roboto"/>
              </a:rPr>
              <a:t> Nation, Lower Nicola Valley, BC</a:t>
            </a:r>
            <a:endParaRPr sz="900" dirty="0">
              <a:latin typeface="+mn-lt"/>
              <a:ea typeface="Roboto"/>
              <a:cs typeface="Roboto"/>
              <a:sym typeface="Roboto"/>
            </a:endParaRPr>
          </a:p>
        </p:txBody>
      </p:sp>
      <p:sp>
        <p:nvSpPr>
          <p:cNvPr id="1118" name="Google Shape;1118;gbe562dbf5c_0_5650"/>
          <p:cNvSpPr txBox="1"/>
          <p:nvPr/>
        </p:nvSpPr>
        <p:spPr>
          <a:xfrm>
            <a:off x="2212567" y="420525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JAN FOX </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RC of Edmonton, AB</a:t>
            </a:r>
            <a:endParaRPr sz="900" dirty="0">
              <a:latin typeface="Arial" panose="020B0604020202020204" pitchFamily="34" charset="0"/>
              <a:ea typeface="Roboto"/>
              <a:cs typeface="Arial" panose="020B0604020202020204" pitchFamily="34" charset="0"/>
              <a:sym typeface="Roboto"/>
            </a:endParaRPr>
          </a:p>
          <a:p>
            <a:pPr marL="0" lvl="0" indent="0" algn="ctr" rtl="0">
              <a:spcBef>
                <a:spcPts val="0"/>
              </a:spcBef>
              <a:spcAft>
                <a:spcPts val="0"/>
              </a:spcAft>
              <a:buNone/>
            </a:pPr>
            <a:endParaRPr sz="900" dirty="0">
              <a:latin typeface="Roboto"/>
              <a:ea typeface="Roboto"/>
              <a:cs typeface="Roboto"/>
              <a:sym typeface="Roboto"/>
            </a:endParaRPr>
          </a:p>
        </p:txBody>
      </p:sp>
      <p:sp>
        <p:nvSpPr>
          <p:cNvPr id="1119" name="Google Shape;1119;gbe562dbf5c_0_5650"/>
          <p:cNvSpPr txBox="1"/>
          <p:nvPr/>
        </p:nvSpPr>
        <p:spPr>
          <a:xfrm>
            <a:off x="2560167" y="27162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KAREN MACKENZIE Cree-Métis, Edmonton, AB</a:t>
            </a:r>
            <a:endParaRPr sz="900" dirty="0">
              <a:latin typeface="+mn-lt"/>
              <a:ea typeface="Roboto"/>
              <a:cs typeface="Roboto"/>
              <a:sym typeface="Roboto"/>
            </a:endParaRPr>
          </a:p>
        </p:txBody>
      </p:sp>
      <p:sp>
        <p:nvSpPr>
          <p:cNvPr id="1120" name="Google Shape;1120;gbe562dbf5c_0_5650"/>
          <p:cNvSpPr txBox="1"/>
          <p:nvPr/>
        </p:nvSpPr>
        <p:spPr>
          <a:xfrm>
            <a:off x="9840533" y="417290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TOM HERMAN</a:t>
            </a:r>
            <a:br>
              <a:rPr lang="en-US" sz="900" dirty="0">
                <a:latin typeface="+mn-lt"/>
                <a:ea typeface="Roboto"/>
                <a:cs typeface="Roboto"/>
                <a:sym typeface="Roboto"/>
              </a:rPr>
            </a:br>
            <a:r>
              <a:rPr lang="en-US" sz="900" dirty="0">
                <a:latin typeface="+mn-lt"/>
                <a:ea typeface="Roboto"/>
                <a:cs typeface="Roboto"/>
                <a:sym typeface="Roboto"/>
              </a:rPr>
              <a:t>RC of Wolfville, NS</a:t>
            </a:r>
            <a:endParaRPr sz="900" dirty="0">
              <a:latin typeface="+mn-lt"/>
              <a:ea typeface="Roboto"/>
              <a:cs typeface="Roboto"/>
              <a:sym typeface="Roboto"/>
            </a:endParaRPr>
          </a:p>
        </p:txBody>
      </p:sp>
      <p:sp>
        <p:nvSpPr>
          <p:cNvPr id="1121" name="Google Shape;1121;gbe562dbf5c_0_5650"/>
          <p:cNvSpPr txBox="1"/>
          <p:nvPr/>
        </p:nvSpPr>
        <p:spPr>
          <a:xfrm>
            <a:off x="8396917" y="4527933"/>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ELEANOR BERNARD </a:t>
            </a:r>
            <a:r>
              <a:rPr lang="en-US" sz="900" dirty="0" err="1">
                <a:latin typeface="+mn-lt"/>
                <a:ea typeface="Roboto"/>
                <a:cs typeface="Roboto"/>
                <a:sym typeface="Roboto"/>
              </a:rPr>
              <a:t>Eskasoni</a:t>
            </a:r>
            <a:r>
              <a:rPr lang="en-US" sz="900" dirty="0">
                <a:latin typeface="+mn-lt"/>
                <a:ea typeface="Roboto"/>
                <a:cs typeface="Roboto"/>
                <a:sym typeface="Roboto"/>
              </a:rPr>
              <a:t>, NS</a:t>
            </a:r>
            <a:endParaRPr sz="900" dirty="0">
              <a:latin typeface="+mn-lt"/>
              <a:ea typeface="Roboto"/>
              <a:cs typeface="Roboto"/>
              <a:sym typeface="Roboto"/>
            </a:endParaRPr>
          </a:p>
        </p:txBody>
      </p:sp>
      <p:sp>
        <p:nvSpPr>
          <p:cNvPr id="1122" name="Google Shape;1122;gbe562dbf5c_0_5650"/>
          <p:cNvSpPr txBox="1"/>
          <p:nvPr/>
        </p:nvSpPr>
        <p:spPr>
          <a:xfrm>
            <a:off x="10022367" y="5912200"/>
            <a:ext cx="14535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FRED LAWLOR</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RC of Mississauga, ON</a:t>
            </a:r>
            <a:endParaRPr sz="900" dirty="0">
              <a:latin typeface="Arial" panose="020B0604020202020204" pitchFamily="34" charset="0"/>
              <a:ea typeface="Roboto"/>
              <a:cs typeface="Arial" panose="020B0604020202020204" pitchFamily="34" charset="0"/>
              <a:sym typeface="Roboto"/>
            </a:endParaRPr>
          </a:p>
          <a:p>
            <a:pPr marL="0" lvl="0" indent="0" algn="ctr" rtl="0">
              <a:spcBef>
                <a:spcPts val="0"/>
              </a:spcBef>
              <a:spcAft>
                <a:spcPts val="0"/>
              </a:spcAft>
              <a:buNone/>
            </a:pPr>
            <a:endParaRPr sz="900" dirty="0">
              <a:latin typeface="Roboto"/>
              <a:ea typeface="Roboto"/>
              <a:cs typeface="Roboto"/>
              <a:sym typeface="Roboto"/>
            </a:endParaRPr>
          </a:p>
        </p:txBody>
      </p:sp>
      <p:sp>
        <p:nvSpPr>
          <p:cNvPr id="1123" name="Google Shape;1123;gbe562dbf5c_0_5650"/>
          <p:cNvSpPr txBox="1"/>
          <p:nvPr/>
        </p:nvSpPr>
        <p:spPr>
          <a:xfrm>
            <a:off x="3704800" y="4366767"/>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DAVID G. NEWMAN RC of Winnipeg, MB</a:t>
            </a:r>
            <a:endParaRPr sz="900" dirty="0">
              <a:latin typeface="+mn-lt"/>
              <a:ea typeface="Roboto"/>
              <a:cs typeface="Roboto"/>
              <a:sym typeface="Roboto"/>
            </a:endParaRPr>
          </a:p>
        </p:txBody>
      </p:sp>
      <p:pic>
        <p:nvPicPr>
          <p:cNvPr id="1124" name="Google Shape;1124;gbe562dbf5c_0_5650"/>
          <p:cNvPicPr preferRelativeResize="0"/>
          <p:nvPr/>
        </p:nvPicPr>
        <p:blipFill rotWithShape="1">
          <a:blip r:embed="rId23">
            <a:alphaModFix/>
          </a:blip>
          <a:srcRect/>
          <a:stretch/>
        </p:blipFill>
        <p:spPr>
          <a:xfrm>
            <a:off x="7909100" y="2253549"/>
            <a:ext cx="774300" cy="774300"/>
          </a:xfrm>
          <a:prstGeom prst="ellipse">
            <a:avLst/>
          </a:prstGeom>
          <a:noFill/>
          <a:ln>
            <a:noFill/>
          </a:ln>
        </p:spPr>
      </p:pic>
      <p:sp>
        <p:nvSpPr>
          <p:cNvPr id="1125" name="Google Shape;1125;gbe562dbf5c_0_5650"/>
          <p:cNvSpPr txBox="1"/>
          <p:nvPr/>
        </p:nvSpPr>
        <p:spPr>
          <a:xfrm>
            <a:off x="7613967" y="2974350"/>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CHRIS SNYDER</a:t>
            </a:r>
            <a:br>
              <a:rPr lang="en-US" sz="900" dirty="0">
                <a:latin typeface="+mn-lt"/>
                <a:ea typeface="Roboto"/>
                <a:cs typeface="Roboto"/>
                <a:sym typeface="Roboto"/>
              </a:rPr>
            </a:br>
            <a:r>
              <a:rPr lang="en-US" sz="900" dirty="0">
                <a:latin typeface="+mn-lt"/>
                <a:ea typeface="Roboto"/>
                <a:cs typeface="Roboto"/>
                <a:sym typeface="Roboto"/>
              </a:rPr>
              <a:t>RC of Toronto, ON </a:t>
            </a:r>
            <a:br>
              <a:rPr lang="en-US" sz="900" dirty="0">
                <a:latin typeface="+mn-lt"/>
                <a:ea typeface="Roboto"/>
                <a:cs typeface="Roboto"/>
                <a:sym typeface="Roboto"/>
              </a:rPr>
            </a:br>
            <a:r>
              <a:rPr lang="en-US" sz="900" i="1" dirty="0">
                <a:latin typeface="+mn-lt"/>
                <a:ea typeface="Roboto"/>
                <a:cs typeface="Roboto"/>
                <a:sym typeface="Roboto"/>
              </a:rPr>
              <a:t>Chairperson</a:t>
            </a:r>
            <a:endParaRPr sz="900" i="1" dirty="0">
              <a:latin typeface="+mn-lt"/>
              <a:ea typeface="Roboto"/>
              <a:cs typeface="Roboto"/>
              <a:sym typeface="Roboto"/>
            </a:endParaRPr>
          </a:p>
        </p:txBody>
      </p:sp>
      <p:sp>
        <p:nvSpPr>
          <p:cNvPr id="1126" name="Google Shape;1126;gbe562dbf5c_0_5650"/>
          <p:cNvSpPr txBox="1"/>
          <p:nvPr/>
        </p:nvSpPr>
        <p:spPr>
          <a:xfrm>
            <a:off x="6576933" y="4229233"/>
            <a:ext cx="15873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Arial" panose="020B0604020202020204" pitchFamily="34" charset="0"/>
                <a:ea typeface="Roboto"/>
                <a:cs typeface="Arial" panose="020B0604020202020204" pitchFamily="34" charset="0"/>
                <a:sym typeface="Roboto"/>
              </a:rPr>
              <a:t>KARIHWAKERON </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TIM THOMPSON </a:t>
            </a:r>
            <a:br>
              <a:rPr lang="en-US" sz="900" dirty="0">
                <a:latin typeface="Arial" panose="020B0604020202020204" pitchFamily="34" charset="0"/>
                <a:ea typeface="Roboto"/>
                <a:cs typeface="Arial" panose="020B0604020202020204" pitchFamily="34" charset="0"/>
                <a:sym typeface="Roboto"/>
              </a:rPr>
            </a:br>
            <a:r>
              <a:rPr lang="en-US" sz="900" dirty="0">
                <a:latin typeface="Arial" panose="020B0604020202020204" pitchFamily="34" charset="0"/>
                <a:ea typeface="Roboto"/>
                <a:cs typeface="Arial" panose="020B0604020202020204" pitchFamily="34" charset="0"/>
                <a:sym typeface="Roboto"/>
              </a:rPr>
              <a:t>Mohawk </a:t>
            </a:r>
            <a:r>
              <a:rPr lang="en-US" sz="900" dirty="0" err="1">
                <a:latin typeface="Arial" panose="020B0604020202020204" pitchFamily="34" charset="0"/>
                <a:ea typeface="Roboto"/>
                <a:cs typeface="Arial" panose="020B0604020202020204" pitchFamily="34" charset="0"/>
                <a:sym typeface="Roboto"/>
              </a:rPr>
              <a:t>Wahta</a:t>
            </a:r>
            <a:r>
              <a:rPr lang="en-US" sz="900" dirty="0">
                <a:latin typeface="Arial" panose="020B0604020202020204" pitchFamily="34" charset="0"/>
                <a:ea typeface="Roboto"/>
                <a:cs typeface="Arial" panose="020B0604020202020204" pitchFamily="34" charset="0"/>
                <a:sym typeface="Roboto"/>
              </a:rPr>
              <a:t> Mohawk Territory, ON</a:t>
            </a:r>
            <a:endParaRPr sz="900" dirty="0">
              <a:latin typeface="Arial" panose="020B0604020202020204" pitchFamily="34" charset="0"/>
              <a:ea typeface="Roboto"/>
              <a:cs typeface="Arial" panose="020B0604020202020204" pitchFamily="34" charset="0"/>
              <a:sym typeface="Roboto"/>
            </a:endParaRPr>
          </a:p>
        </p:txBody>
      </p:sp>
      <p:sp>
        <p:nvSpPr>
          <p:cNvPr id="1127" name="Google Shape;1127;gbe562dbf5c_0_5650"/>
          <p:cNvSpPr txBox="1"/>
          <p:nvPr/>
        </p:nvSpPr>
        <p:spPr>
          <a:xfrm>
            <a:off x="4330533" y="2860867"/>
            <a:ext cx="1341900" cy="71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900" dirty="0">
                <a:latin typeface="+mn-lt"/>
                <a:ea typeface="Roboto"/>
                <a:cs typeface="Roboto"/>
                <a:sym typeface="Roboto"/>
              </a:rPr>
              <a:t>DIANE REDSKY Ojibway, Shoal Lake #40 First Nation, MB</a:t>
            </a:r>
            <a:endParaRPr sz="900" dirty="0">
              <a:latin typeface="+mn-lt"/>
              <a:ea typeface="Roboto"/>
              <a:cs typeface="Roboto"/>
              <a:sym typeface="Roboto"/>
            </a:endParaRPr>
          </a:p>
          <a:p>
            <a:pPr marL="0" lvl="0" indent="0" algn="ctr" rtl="0">
              <a:spcBef>
                <a:spcPts val="0"/>
              </a:spcBef>
              <a:spcAft>
                <a:spcPts val="0"/>
              </a:spcAft>
              <a:buNone/>
            </a:pPr>
            <a:endParaRPr sz="900" dirty="0">
              <a:latin typeface="Roboto"/>
              <a:ea typeface="Roboto"/>
              <a:cs typeface="Roboto"/>
              <a:sym typeface="Roboto"/>
            </a:endParaRPr>
          </a:p>
        </p:txBody>
      </p:sp>
      <p:sp>
        <p:nvSpPr>
          <p:cNvPr id="1128" name="Google Shape;1128;gbe562dbf5c_0_5650"/>
          <p:cNvSpPr txBox="1"/>
          <p:nvPr/>
        </p:nvSpPr>
        <p:spPr>
          <a:xfrm>
            <a:off x="7686233" y="477033"/>
            <a:ext cx="4275600" cy="589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000" b="1" dirty="0">
                <a:latin typeface="Arial" panose="020B0604020202020204" pitchFamily="34" charset="0"/>
                <a:ea typeface="Roboto"/>
                <a:cs typeface="Arial" panose="020B0604020202020204" pitchFamily="34" charset="0"/>
                <a:sym typeface="Roboto"/>
              </a:rPr>
              <a:t>HIP’s BOARD OF DIRECTORS</a:t>
            </a:r>
            <a:endParaRPr sz="2000" b="1" dirty="0">
              <a:latin typeface="Arial" panose="020B0604020202020204" pitchFamily="34" charset="0"/>
              <a:ea typeface="Roboto"/>
              <a:cs typeface="Arial" panose="020B0604020202020204" pitchFamily="34" charset="0"/>
              <a:sym typeface="Roboto"/>
            </a:endParaRPr>
          </a:p>
        </p:txBody>
      </p:sp>
      <p:sp>
        <p:nvSpPr>
          <p:cNvPr id="1129" name="Google Shape;1129;gbe562dbf5c_0_5650"/>
          <p:cNvSpPr txBox="1"/>
          <p:nvPr/>
        </p:nvSpPr>
        <p:spPr>
          <a:xfrm>
            <a:off x="7673230" y="846966"/>
            <a:ext cx="4171500" cy="540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100" i="1" dirty="0">
                <a:latin typeface="+mn-lt"/>
                <a:ea typeface="Roboto"/>
                <a:cs typeface="Roboto"/>
                <a:sym typeface="Roboto"/>
              </a:rPr>
              <a:t>50% Indigenous, 50% Non-Indigenous, </a:t>
            </a:r>
            <a:br>
              <a:rPr lang="en-US" sz="1100" i="1" dirty="0">
                <a:latin typeface="+mn-lt"/>
                <a:ea typeface="Roboto"/>
                <a:cs typeface="Roboto"/>
                <a:sym typeface="Roboto"/>
              </a:rPr>
            </a:br>
            <a:r>
              <a:rPr lang="en-US" sz="1100" i="1" dirty="0">
                <a:latin typeface="+mn-lt"/>
                <a:ea typeface="Roboto"/>
                <a:cs typeface="Roboto"/>
                <a:sym typeface="Roboto"/>
              </a:rPr>
              <a:t>50% Women, 50% Men &amp; 50% Rotarian</a:t>
            </a:r>
            <a:endParaRPr sz="1100" dirty="0">
              <a:latin typeface="+mn-lt"/>
              <a:ea typeface="Roboto"/>
              <a:cs typeface="Roboto"/>
              <a:sym typeface="Roboto"/>
            </a:endParaRPr>
          </a:p>
        </p:txBody>
      </p:sp>
      <p:sp>
        <p:nvSpPr>
          <p:cNvPr id="1130" name="Google Shape;1130;gbe562dbf5c_0_5650"/>
          <p:cNvSpPr txBox="1"/>
          <p:nvPr/>
        </p:nvSpPr>
        <p:spPr>
          <a:xfrm>
            <a:off x="7824033" y="266167"/>
            <a:ext cx="3999900" cy="393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200" dirty="0">
                <a:latin typeface="+mn-lt"/>
                <a:ea typeface="Roboto"/>
                <a:cs typeface="Roboto"/>
                <a:sym typeface="Roboto"/>
              </a:rPr>
              <a:t>Working Together Coast-to-Coast</a:t>
            </a:r>
            <a:r>
              <a:rPr lang="en-US" sz="1100" i="1" dirty="0">
                <a:latin typeface="+mn-lt"/>
                <a:ea typeface="Roboto"/>
                <a:cs typeface="Roboto"/>
                <a:sym typeface="Roboto"/>
              </a:rPr>
              <a:t> </a:t>
            </a:r>
            <a:endParaRPr sz="1900" dirty="0">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gbe562dbf5c_0_6714"/>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Shared Passion &amp; Goals</a:t>
            </a:r>
            <a:endParaRPr/>
          </a:p>
        </p:txBody>
      </p:sp>
      <p:sp>
        <p:nvSpPr>
          <p:cNvPr id="1188" name="Google Shape;1188;gbe562dbf5c_0_6714"/>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48</a:t>
            </a:fld>
            <a:endParaRPr sz="2400" b="0" i="0" u="none" strike="noStrike" cap="none">
              <a:solidFill>
                <a:srgbClr val="7F6BB1"/>
              </a:solidFill>
              <a:latin typeface="Arial Narrow"/>
              <a:ea typeface="Arial Narrow"/>
              <a:cs typeface="Arial Narrow"/>
              <a:sym typeface="Arial Narrow"/>
            </a:endParaRPr>
          </a:p>
        </p:txBody>
      </p:sp>
      <p:sp>
        <p:nvSpPr>
          <p:cNvPr id="1189" name="Google Shape;1189;gbe562dbf5c_0_6714"/>
          <p:cNvSpPr/>
          <p:nvPr/>
        </p:nvSpPr>
        <p:spPr>
          <a:xfrm>
            <a:off x="1132375" y="3235200"/>
            <a:ext cx="2287200" cy="2158200"/>
          </a:xfrm>
          <a:prstGeom prst="ellipse">
            <a:avLst/>
          </a:prstGeom>
          <a:noFill/>
          <a:ln w="228600" cap="flat" cmpd="sng">
            <a:solidFill>
              <a:srgbClr val="FCFC00"/>
            </a:solidFill>
            <a:prstDash val="solid"/>
            <a:round/>
            <a:headEnd type="none" w="sm" len="sm"/>
            <a:tailEnd type="none" w="sm" len="sm"/>
          </a:ln>
          <a:effectLst>
            <a:outerShdw blurRad="57150" dist="85725" dir="5400000" algn="bl" rotWithShape="0">
              <a:srgbClr val="000000">
                <a:alpha val="1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666666"/>
                </a:solidFill>
              </a:rPr>
              <a:t>ROTARIANS</a:t>
            </a:r>
            <a:endParaRPr sz="1800" b="1" dirty="0">
              <a:solidFill>
                <a:srgbClr val="666666"/>
              </a:solidFill>
            </a:endParaRPr>
          </a:p>
        </p:txBody>
      </p:sp>
      <p:sp>
        <p:nvSpPr>
          <p:cNvPr id="1190" name="Google Shape;1190;gbe562dbf5c_0_6714"/>
          <p:cNvSpPr/>
          <p:nvPr/>
        </p:nvSpPr>
        <p:spPr>
          <a:xfrm>
            <a:off x="8854925" y="3235200"/>
            <a:ext cx="2287200" cy="2158200"/>
          </a:xfrm>
          <a:prstGeom prst="ellipse">
            <a:avLst/>
          </a:prstGeom>
          <a:noFill/>
          <a:ln w="228600" cap="flat" cmpd="sng">
            <a:solidFill>
              <a:srgbClr val="EF0B0B"/>
            </a:solidFill>
            <a:prstDash val="solid"/>
            <a:round/>
            <a:headEnd type="none" w="sm" len="sm"/>
            <a:tailEnd type="none" w="sm" len="sm"/>
          </a:ln>
          <a:effectLst>
            <a:outerShdw blurRad="57150" dist="9525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dirty="0">
                <a:solidFill>
                  <a:srgbClr val="666666"/>
                </a:solidFill>
              </a:rPr>
              <a:t>INDIGENOUS PEOPLES</a:t>
            </a:r>
            <a:endParaRPr sz="1700" b="1" dirty="0">
              <a:solidFill>
                <a:srgbClr val="666666"/>
              </a:solidFill>
            </a:endParaRPr>
          </a:p>
        </p:txBody>
      </p:sp>
      <p:sp>
        <p:nvSpPr>
          <p:cNvPr id="1191" name="Google Shape;1191;gbe562dbf5c_0_6714"/>
          <p:cNvSpPr/>
          <p:nvPr/>
        </p:nvSpPr>
        <p:spPr>
          <a:xfrm>
            <a:off x="3999575" y="1789150"/>
            <a:ext cx="4455600" cy="4963200"/>
          </a:xfrm>
          <a:prstGeom prst="leftRightArrowCallout">
            <a:avLst>
              <a:gd name="adj1" fmla="val 12677"/>
              <a:gd name="adj2" fmla="val 14789"/>
              <a:gd name="adj3" fmla="val 17840"/>
              <a:gd name="adj4" fmla="val 41217"/>
            </a:avLst>
          </a:prstGeom>
          <a:gradFill>
            <a:gsLst>
              <a:gs pos="0">
                <a:srgbClr val="FFFFFF"/>
              </a:gs>
              <a:gs pos="100000">
                <a:srgbClr val="B3B3B3"/>
              </a:gs>
            </a:gsLst>
            <a:lin ang="5400012" scaled="0"/>
          </a:gra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2" name="Google Shape;1192;gbe562dbf5c_0_6714"/>
          <p:cNvPicPr preferRelativeResize="0"/>
          <p:nvPr/>
        </p:nvPicPr>
        <p:blipFill>
          <a:blip r:embed="rId3">
            <a:alphaModFix/>
          </a:blip>
          <a:stretch>
            <a:fillRect/>
          </a:stretch>
        </p:blipFill>
        <p:spPr>
          <a:xfrm>
            <a:off x="5227874" y="712375"/>
            <a:ext cx="1999000" cy="2000194"/>
          </a:xfrm>
          <a:prstGeom prst="rect">
            <a:avLst/>
          </a:prstGeom>
          <a:noFill/>
          <a:ln>
            <a:noFill/>
          </a:ln>
        </p:spPr>
      </p:pic>
      <p:graphicFrame>
        <p:nvGraphicFramePr>
          <p:cNvPr id="1193" name="Google Shape;1193;gbe562dbf5c_0_6714"/>
          <p:cNvGraphicFramePr/>
          <p:nvPr/>
        </p:nvGraphicFramePr>
        <p:xfrm>
          <a:off x="5273975" y="2698650"/>
          <a:ext cx="1906800" cy="4053700"/>
        </p:xfrm>
        <a:graphic>
          <a:graphicData uri="http://schemas.openxmlformats.org/drawingml/2006/table">
            <a:tbl>
              <a:tblPr>
                <a:noFill/>
                <a:tableStyleId>{0E3CB984-3CF3-447F-8770-2BE657BDAA67}</a:tableStyleId>
              </a:tblPr>
              <a:tblGrid>
                <a:gridCol w="1906800">
                  <a:extLst>
                    <a:ext uri="{9D8B030D-6E8A-4147-A177-3AD203B41FA5}">
                      <a16:colId xmlns:a16="http://schemas.microsoft.com/office/drawing/2014/main" val="20000"/>
                    </a:ext>
                  </a:extLst>
                </a:gridCol>
              </a:tblGrid>
              <a:tr h="579100">
                <a:tc>
                  <a:txBody>
                    <a:bodyPr/>
                    <a:lstStyle/>
                    <a:p>
                      <a:pPr marL="0" lvl="0" indent="0" algn="ctr" rtl="0">
                        <a:spcBef>
                          <a:spcPts val="0"/>
                        </a:spcBef>
                        <a:spcAft>
                          <a:spcPts val="0"/>
                        </a:spcAft>
                        <a:buNone/>
                      </a:pPr>
                      <a:r>
                        <a:rPr lang="en-US" sz="1200" b="1" dirty="0"/>
                        <a:t>Peacebuilding &amp; Conflict Prevention</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79100">
                <a:tc>
                  <a:txBody>
                    <a:bodyPr/>
                    <a:lstStyle/>
                    <a:p>
                      <a:pPr marL="0" lvl="0" indent="0" algn="ctr" rtl="0">
                        <a:spcBef>
                          <a:spcPts val="0"/>
                        </a:spcBef>
                        <a:spcAft>
                          <a:spcPts val="0"/>
                        </a:spcAft>
                        <a:buNone/>
                      </a:pPr>
                      <a:r>
                        <a:rPr lang="en-US" sz="1200" b="1" dirty="0"/>
                        <a:t>Maternal &amp; Child </a:t>
                      </a:r>
                      <a:br>
                        <a:rPr lang="en-US" sz="1200" b="1" dirty="0"/>
                      </a:br>
                      <a:r>
                        <a:rPr lang="en-US" sz="1200" b="1" dirty="0"/>
                        <a:t>Health</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79100">
                <a:tc>
                  <a:txBody>
                    <a:bodyPr/>
                    <a:lstStyle/>
                    <a:p>
                      <a:pPr marL="0" lvl="0" indent="0" algn="ctr" rtl="0">
                        <a:spcBef>
                          <a:spcPts val="0"/>
                        </a:spcBef>
                        <a:spcAft>
                          <a:spcPts val="0"/>
                        </a:spcAft>
                        <a:buNone/>
                      </a:pPr>
                      <a:r>
                        <a:rPr lang="en-US" sz="1200" b="1" dirty="0"/>
                        <a:t>Basic Education </a:t>
                      </a:r>
                      <a:br>
                        <a:rPr lang="en-US" sz="1200" b="1" dirty="0"/>
                      </a:br>
                      <a:r>
                        <a:rPr lang="en-US" sz="1200" b="1" dirty="0"/>
                        <a:t>&amp; Literacy</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79100">
                <a:tc>
                  <a:txBody>
                    <a:bodyPr/>
                    <a:lstStyle/>
                    <a:p>
                      <a:pPr marL="0" lvl="0" indent="0" algn="ctr" rtl="0">
                        <a:spcBef>
                          <a:spcPts val="0"/>
                        </a:spcBef>
                        <a:spcAft>
                          <a:spcPts val="0"/>
                        </a:spcAft>
                        <a:buNone/>
                      </a:pPr>
                      <a:r>
                        <a:rPr lang="en-US" sz="1200" b="1" dirty="0"/>
                        <a:t>Economic &amp; Community</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579100">
                <a:tc>
                  <a:txBody>
                    <a:bodyPr/>
                    <a:lstStyle/>
                    <a:p>
                      <a:pPr marL="0" lvl="0" indent="0" algn="ctr" rtl="0">
                        <a:spcBef>
                          <a:spcPts val="0"/>
                        </a:spcBef>
                        <a:spcAft>
                          <a:spcPts val="0"/>
                        </a:spcAft>
                        <a:buNone/>
                      </a:pPr>
                      <a:r>
                        <a:rPr lang="en-US" sz="1200" b="1" dirty="0"/>
                        <a:t>Disease Prevention </a:t>
                      </a:r>
                      <a:br>
                        <a:rPr lang="en-US" sz="1200" b="1" dirty="0"/>
                      </a:br>
                      <a:r>
                        <a:rPr lang="en-US" sz="1200" b="1" dirty="0"/>
                        <a:t>&amp; Treatment</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579100">
                <a:tc>
                  <a:txBody>
                    <a:bodyPr/>
                    <a:lstStyle/>
                    <a:p>
                      <a:pPr marL="0" lvl="0" indent="0" algn="ctr" rtl="0">
                        <a:spcBef>
                          <a:spcPts val="0"/>
                        </a:spcBef>
                        <a:spcAft>
                          <a:spcPts val="0"/>
                        </a:spcAft>
                        <a:buNone/>
                      </a:pPr>
                      <a:r>
                        <a:rPr lang="en-US" sz="1200" b="1" dirty="0"/>
                        <a:t>Environmental </a:t>
                      </a:r>
                      <a:br>
                        <a:rPr lang="en-US" sz="1200" b="1" dirty="0"/>
                      </a:br>
                      <a:r>
                        <a:rPr lang="en-US" sz="1200" b="1" dirty="0"/>
                        <a:t>Action</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579100">
                <a:tc>
                  <a:txBody>
                    <a:bodyPr/>
                    <a:lstStyle/>
                    <a:p>
                      <a:pPr marL="0" lvl="0" indent="0" algn="ctr" rtl="0">
                        <a:spcBef>
                          <a:spcPts val="0"/>
                        </a:spcBef>
                        <a:spcAft>
                          <a:spcPts val="0"/>
                        </a:spcAft>
                        <a:buNone/>
                      </a:pPr>
                      <a:r>
                        <a:rPr lang="en-US" sz="1200" b="1" dirty="0"/>
                        <a:t>Water, Sanitation </a:t>
                      </a:r>
                      <a:br>
                        <a:rPr lang="en-US" sz="1200" b="1" dirty="0"/>
                      </a:br>
                      <a:r>
                        <a:rPr lang="en-US" sz="1200" b="1" dirty="0"/>
                        <a:t>&amp; Hygiene</a:t>
                      </a:r>
                      <a:endParaRPr sz="1200" b="1"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194" name="Google Shape;1194;gbe562dbf5c_0_6714"/>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gbe562dbf5c_0_5423"/>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HIP in Action</a:t>
            </a:r>
            <a:endParaRPr/>
          </a:p>
        </p:txBody>
      </p:sp>
      <p:sp>
        <p:nvSpPr>
          <p:cNvPr id="1201" name="Google Shape;1201;gbe562dbf5c_0_5423"/>
          <p:cNvSpPr/>
          <p:nvPr/>
        </p:nvSpPr>
        <p:spPr>
          <a:xfrm>
            <a:off x="863950" y="1216000"/>
            <a:ext cx="10753200" cy="39300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CA" sz="3200" b="0" i="0" u="none" strike="noStrike" dirty="0">
                <a:solidFill>
                  <a:srgbClr val="00B0F0"/>
                </a:solidFill>
                <a:effectLst/>
                <a:latin typeface="Calibri" panose="020F0502020204030204" pitchFamily="34" charset="0"/>
              </a:rPr>
              <a:t>National Youth 2 Youth Engagement program</a:t>
            </a:r>
            <a:r>
              <a:rPr lang="en-US" sz="2200" b="1" dirty="0">
                <a:solidFill>
                  <a:srgbClr val="0070C0"/>
                </a:solidFill>
                <a:latin typeface="Calibri"/>
                <a:ea typeface="Calibri"/>
                <a:cs typeface="Calibri"/>
                <a:sym typeface="Calibri"/>
              </a:rPr>
              <a:t>: </a:t>
            </a:r>
          </a:p>
          <a:p>
            <a:pPr marL="0" marR="0" lvl="0" indent="0" algn="l" rtl="0">
              <a:lnSpc>
                <a:spcPct val="107000"/>
              </a:lnSpc>
              <a:spcBef>
                <a:spcPts val="0"/>
              </a:spcBef>
              <a:spcAft>
                <a:spcPts val="0"/>
              </a:spcAft>
              <a:buNone/>
            </a:pPr>
            <a:endParaRPr lang="en-US" sz="2200" b="1" dirty="0">
              <a:solidFill>
                <a:srgbClr val="0070C0"/>
              </a:solidFill>
              <a:latin typeface="Calibri"/>
              <a:ea typeface="Calibri"/>
              <a:cs typeface="Calibri"/>
              <a:sym typeface="Calibri"/>
            </a:endParaRPr>
          </a:p>
          <a:p>
            <a:pPr marR="0" lvl="0" algn="l" rtl="0">
              <a:lnSpc>
                <a:spcPct val="107000"/>
              </a:lnSpc>
              <a:spcBef>
                <a:spcPts val="0"/>
              </a:spcBef>
              <a:spcAft>
                <a:spcPts val="0"/>
              </a:spcAft>
            </a:pPr>
            <a:r>
              <a:rPr lang="en-CA" sz="2000" b="1" i="0" u="none" strike="noStrike" dirty="0">
                <a:solidFill>
                  <a:srgbClr val="00B0F0"/>
                </a:solidFill>
                <a:effectLst/>
                <a:latin typeface="Calibri" panose="020F0502020204030204" pitchFamily="34" charset="0"/>
              </a:rPr>
              <a:t>Turtle Lodge and the National Museum of Human Rights in Winnipeg from March 25 to 31</a:t>
            </a:r>
          </a:p>
          <a:p>
            <a:pPr marL="285750" lvl="5" indent="-285750">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March 25th Arrive in Winnipeg – Ma </a:t>
            </a:r>
            <a:r>
              <a:rPr lang="en-CA" sz="1800" b="1" i="0" u="none" strike="noStrike" dirty="0" err="1">
                <a:solidFill>
                  <a:srgbClr val="00B0F0"/>
                </a:solidFill>
                <a:effectLst/>
                <a:latin typeface="Calibri" panose="020F0502020204030204" pitchFamily="34" charset="0"/>
              </a:rPr>
              <a:t>Mawi</a:t>
            </a:r>
            <a:r>
              <a:rPr lang="en-CA" sz="1800" b="1" i="0" u="none" strike="noStrike" dirty="0">
                <a:solidFill>
                  <a:srgbClr val="00B0F0"/>
                </a:solidFill>
                <a:effectLst/>
                <a:latin typeface="Calibri" panose="020F0502020204030204" pitchFamily="34" charset="0"/>
              </a:rPr>
              <a:t> Wi Chi </a:t>
            </a:r>
            <a:r>
              <a:rPr lang="en-CA" sz="1800" b="1" i="0" u="none" strike="noStrike" dirty="0" err="1">
                <a:solidFill>
                  <a:srgbClr val="00B0F0"/>
                </a:solidFill>
                <a:effectLst/>
                <a:latin typeface="Calibri" panose="020F0502020204030204" pitchFamily="34" charset="0"/>
              </a:rPr>
              <a:t>Itata</a:t>
            </a:r>
            <a:r>
              <a:rPr lang="en-CA" sz="1800" b="1" i="0" u="none" strike="noStrike" dirty="0">
                <a:solidFill>
                  <a:srgbClr val="00B0F0"/>
                </a:solidFill>
                <a:effectLst/>
                <a:latin typeface="Calibri" panose="020F0502020204030204" pitchFamily="34" charset="0"/>
              </a:rPr>
              <a:t> (Introductions)</a:t>
            </a:r>
          </a:p>
          <a:p>
            <a:pPr marL="285750" lvl="1" indent="-285750">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March 26th – Ma </a:t>
            </a:r>
            <a:r>
              <a:rPr lang="en-CA" sz="1800" b="1" i="0" u="none" strike="noStrike" dirty="0" err="1">
                <a:solidFill>
                  <a:srgbClr val="00B0F0"/>
                </a:solidFill>
                <a:effectLst/>
                <a:latin typeface="Calibri" panose="020F0502020204030204" pitchFamily="34" charset="0"/>
              </a:rPr>
              <a:t>Mawi</a:t>
            </a:r>
            <a:r>
              <a:rPr lang="en-CA" sz="1800" b="1" i="0" u="none" strike="noStrike" dirty="0">
                <a:solidFill>
                  <a:srgbClr val="00B0F0"/>
                </a:solidFill>
                <a:effectLst/>
                <a:latin typeface="Calibri" panose="020F0502020204030204" pitchFamily="34" charset="0"/>
              </a:rPr>
              <a:t> Wi Chi </a:t>
            </a:r>
            <a:r>
              <a:rPr lang="en-CA" sz="1800" b="1" i="0" u="none" strike="noStrike" dirty="0" err="1">
                <a:solidFill>
                  <a:srgbClr val="00B0F0"/>
                </a:solidFill>
                <a:effectLst/>
                <a:latin typeface="Calibri" panose="020F0502020204030204" pitchFamily="34" charset="0"/>
              </a:rPr>
              <a:t>Itata</a:t>
            </a:r>
            <a:r>
              <a:rPr lang="en-CA" sz="1800" b="1" i="0" u="none" strike="noStrike" dirty="0">
                <a:solidFill>
                  <a:srgbClr val="00B0F0"/>
                </a:solidFill>
                <a:effectLst/>
                <a:latin typeface="Calibri" panose="020F0502020204030204" pitchFamily="34" charset="0"/>
              </a:rPr>
              <a:t> (Urban Indigenous Learning)</a:t>
            </a:r>
          </a:p>
          <a:p>
            <a:pPr marL="285750" lvl="1" indent="-285750">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March 27th to 30th - Turtle Lodge Teachings</a:t>
            </a:r>
          </a:p>
          <a:p>
            <a:pPr marL="285750" lvl="1" indent="-285750">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March 31st – Activities with Canadian Museum for Human Rights</a:t>
            </a:r>
          </a:p>
          <a:p>
            <a:pPr algn="l">
              <a:spcAft>
                <a:spcPts val="0"/>
              </a:spcAft>
            </a:pPr>
            <a:r>
              <a:rPr lang="en-CA" sz="1800" b="1" i="0" u="none" strike="noStrike" dirty="0">
                <a:solidFill>
                  <a:srgbClr val="00B0F0"/>
                </a:solidFill>
                <a:effectLst/>
                <a:latin typeface="Calibri" panose="020F0502020204030204" pitchFamily="34" charset="0"/>
              </a:rPr>
              <a:t> </a:t>
            </a:r>
          </a:p>
          <a:p>
            <a:pPr marL="285750" indent="-285750" algn="l">
              <a:spcAft>
                <a:spcPts val="0"/>
              </a:spcAft>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We are excited to have the Government of Canada ($109000) and Canadian Museum for Human Rights ($15,000 </a:t>
            </a:r>
            <a:r>
              <a:rPr lang="en-CA" sz="1800" b="1" i="0" u="none" strike="noStrike" dirty="0" err="1">
                <a:solidFill>
                  <a:srgbClr val="00B0F0"/>
                </a:solidFill>
                <a:effectLst/>
                <a:latin typeface="Calibri" panose="020F0502020204030204" pitchFamily="34" charset="0"/>
              </a:rPr>
              <a:t>approx</a:t>
            </a:r>
            <a:r>
              <a:rPr lang="en-CA" sz="1800" b="1" i="0" u="none" strike="noStrike" dirty="0">
                <a:solidFill>
                  <a:srgbClr val="00B0F0"/>
                </a:solidFill>
                <a:effectLst/>
                <a:latin typeface="Calibri" panose="020F0502020204030204" pitchFamily="34" charset="0"/>
              </a:rPr>
              <a:t>) as partners. </a:t>
            </a:r>
          </a:p>
          <a:p>
            <a:pPr marL="285750" indent="-285750" algn="l">
              <a:spcAft>
                <a:spcPts val="0"/>
              </a:spcAft>
              <a:buFont typeface="Arial" panose="020B0604020202020204" pitchFamily="34" charset="0"/>
              <a:buChar char="•"/>
            </a:pPr>
            <a:endParaRPr lang="en-CA" sz="1800" b="1" dirty="0">
              <a:solidFill>
                <a:srgbClr val="00B0F0"/>
              </a:solidFill>
              <a:latin typeface="Calibri" panose="020F0502020204030204" pitchFamily="34" charset="0"/>
            </a:endParaRPr>
          </a:p>
          <a:p>
            <a:pPr algn="l">
              <a:spcAft>
                <a:spcPts val="0"/>
              </a:spcAft>
            </a:pPr>
            <a:r>
              <a:rPr lang="en-CA" sz="1800" b="1" i="0" u="none" strike="noStrike" dirty="0">
                <a:solidFill>
                  <a:srgbClr val="00B0F0"/>
                </a:solidFill>
                <a:effectLst/>
                <a:latin typeface="Calibri" panose="020F0502020204030204" pitchFamily="34" charset="0"/>
              </a:rPr>
              <a:t>How can you help?</a:t>
            </a:r>
          </a:p>
          <a:p>
            <a:pPr algn="l">
              <a:spcAft>
                <a:spcPts val="0"/>
              </a:spcAft>
            </a:pPr>
            <a:endParaRPr lang="en-CA" sz="1800" b="1" i="0" u="none" strike="noStrike" dirty="0">
              <a:solidFill>
                <a:srgbClr val="00B0F0"/>
              </a:solidFill>
              <a:effectLst/>
              <a:latin typeface="Calibri" panose="020F0502020204030204" pitchFamily="34" charset="0"/>
            </a:endParaRPr>
          </a:p>
          <a:p>
            <a:pPr marL="285750" indent="-285750" algn="l">
              <a:spcAft>
                <a:spcPts val="0"/>
              </a:spcAft>
              <a:buFont typeface="Arial" panose="020B0604020202020204" pitchFamily="34" charset="0"/>
              <a:buChar char="•"/>
            </a:pPr>
            <a:r>
              <a:rPr lang="en-CA" sz="1800" b="1" i="0" u="none" strike="noStrike" dirty="0">
                <a:solidFill>
                  <a:srgbClr val="00B0F0"/>
                </a:solidFill>
                <a:effectLst/>
                <a:latin typeface="Calibri" panose="020F0502020204030204" pitchFamily="34" charset="0"/>
              </a:rPr>
              <a:t>Our big focus right now is to secure the remainder of the funds. We have raised $160,000 of the $280,000 needed for the event. </a:t>
            </a:r>
          </a:p>
          <a:p>
            <a:pPr algn="l">
              <a:spcAft>
                <a:spcPts val="0"/>
              </a:spcAft>
            </a:pPr>
            <a:r>
              <a:rPr lang="en-CA" sz="1800" b="1" i="0" u="none" strike="noStrike" dirty="0">
                <a:solidFill>
                  <a:srgbClr val="00B0F0"/>
                </a:solidFill>
                <a:effectLst/>
                <a:latin typeface="Calibri" panose="020F0502020204030204" pitchFamily="34" charset="0"/>
              </a:rPr>
              <a:t> </a:t>
            </a:r>
          </a:p>
          <a:p>
            <a:pPr algn="l">
              <a:spcAft>
                <a:spcPts val="0"/>
              </a:spcAft>
            </a:pPr>
            <a:r>
              <a:rPr lang="en-CA" sz="1800" b="1" i="0" u="none" strike="noStrike" dirty="0">
                <a:solidFill>
                  <a:srgbClr val="00B0F0"/>
                </a:solidFill>
                <a:effectLst/>
                <a:latin typeface="Calibri" panose="020F0502020204030204" pitchFamily="34" charset="0"/>
              </a:rPr>
              <a:t>For more info on the event visit HIPY2Y.COM</a:t>
            </a:r>
          </a:p>
          <a:p>
            <a:pPr marR="0" lvl="0" algn="l" rtl="0">
              <a:lnSpc>
                <a:spcPct val="107000"/>
              </a:lnSpc>
              <a:spcBef>
                <a:spcPts val="0"/>
              </a:spcBef>
              <a:spcAft>
                <a:spcPts val="0"/>
              </a:spcAft>
            </a:pPr>
            <a:endParaRPr sz="2000" b="1" dirty="0">
              <a:solidFill>
                <a:srgbClr val="00B0F0"/>
              </a:solidFill>
              <a:latin typeface="Calibri"/>
              <a:ea typeface="Calibri"/>
              <a:cs typeface="Calibri"/>
              <a:sym typeface="Calibri"/>
            </a:endParaRPr>
          </a:p>
        </p:txBody>
      </p:sp>
      <p:sp>
        <p:nvSpPr>
          <p:cNvPr id="1202" name="Google Shape;1202;gbe562dbf5c_0_5423"/>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49</a:t>
            </a:fld>
            <a:endParaRPr sz="2400" b="0" i="0" u="none" strike="noStrike" cap="none">
              <a:solidFill>
                <a:srgbClr val="7F6BB1"/>
              </a:solidFill>
              <a:latin typeface="Arial Narrow"/>
              <a:ea typeface="Arial Narrow"/>
              <a:cs typeface="Arial Narrow"/>
              <a:sym typeface="Arial Narrow"/>
            </a:endParaRPr>
          </a:p>
        </p:txBody>
      </p:sp>
      <p:pic>
        <p:nvPicPr>
          <p:cNvPr id="1203" name="Google Shape;1203;gbe562dbf5c_0_5423"/>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be60293361_0_1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For International Projects…</a:t>
            </a:r>
            <a:endParaRPr dirty="0"/>
          </a:p>
        </p:txBody>
      </p:sp>
      <p:sp>
        <p:nvSpPr>
          <p:cNvPr id="564" name="Google Shape;564;gbe60293361_0_10"/>
          <p:cNvSpPr/>
          <p:nvPr/>
        </p:nvSpPr>
        <p:spPr>
          <a:xfrm>
            <a:off x="428625" y="929750"/>
            <a:ext cx="10562700" cy="51321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3100" b="1" dirty="0">
                <a:solidFill>
                  <a:srgbClr val="1155CC"/>
                </a:solidFill>
                <a:latin typeface="Calibri"/>
                <a:ea typeface="Calibri"/>
                <a:cs typeface="Calibri"/>
                <a:sym typeface="Calibri"/>
              </a:rPr>
              <a:t>Have good contacts in other countries</a:t>
            </a:r>
            <a:endParaRPr sz="31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endParaRPr sz="2100" b="1" dirty="0">
              <a:solidFill>
                <a:srgbClr val="1155CC"/>
              </a:solidFill>
              <a:latin typeface="Calibri"/>
              <a:ea typeface="Calibri"/>
              <a:cs typeface="Calibri"/>
              <a:sym typeface="Calibri"/>
            </a:endParaRPr>
          </a:p>
          <a:p>
            <a:pPr marL="342900" marR="0" lvl="0" indent="-342900" algn="l" rtl="0">
              <a:lnSpc>
                <a:spcPct val="107000"/>
              </a:lnSpc>
              <a:spcBef>
                <a:spcPts val="0"/>
              </a:spcBef>
              <a:spcAft>
                <a:spcPts val="0"/>
              </a:spcAft>
              <a:buFont typeface="Arial" panose="020B0604020202020204" pitchFamily="34" charset="0"/>
              <a:buChar char="•"/>
            </a:pPr>
            <a:r>
              <a:rPr lang="en-US" sz="2500" b="1" dirty="0">
                <a:solidFill>
                  <a:srgbClr val="1155CC"/>
                </a:solidFill>
                <a:latin typeface="Calibri"/>
                <a:ea typeface="Calibri"/>
                <a:cs typeface="Calibri"/>
                <a:sym typeface="Calibri"/>
              </a:rPr>
              <a:t>10 of our club’s International Service Committee have done work in other countries either through Rotary or other charities. These include Kenya, Uganda, Cambodia, Dominican Republic, Haiti, Guatemala, India, Tanzania, El Salvador, Malawi and Laos.</a:t>
            </a:r>
            <a:endParaRPr sz="2500" b="1" dirty="0">
              <a:solidFill>
                <a:srgbClr val="1155CC"/>
              </a:solidFill>
              <a:latin typeface="Calibri"/>
              <a:ea typeface="Calibri"/>
              <a:cs typeface="Calibri"/>
              <a:sym typeface="Calibri"/>
            </a:endParaRPr>
          </a:p>
          <a:p>
            <a:pPr marL="342900" marR="0" lvl="0" indent="-342900" algn="l" rtl="0">
              <a:lnSpc>
                <a:spcPct val="107000"/>
              </a:lnSpc>
              <a:spcBef>
                <a:spcPts val="0"/>
              </a:spcBef>
              <a:spcAft>
                <a:spcPts val="0"/>
              </a:spcAft>
              <a:buFont typeface="Arial" panose="020B0604020202020204" pitchFamily="34" charset="0"/>
              <a:buChar char="•"/>
            </a:pPr>
            <a:r>
              <a:rPr lang="en-US" sz="2500" b="1" dirty="0">
                <a:solidFill>
                  <a:srgbClr val="1155CC"/>
                </a:solidFill>
                <a:latin typeface="Calibri"/>
                <a:ea typeface="Calibri"/>
                <a:cs typeface="Calibri"/>
                <a:sym typeface="Calibri"/>
              </a:rPr>
              <a:t>Other active clubs with overseas visits include Eglinton, Alliston, Newmarket, Belleville and Whitby Sunrise.</a:t>
            </a:r>
            <a:endParaRPr sz="2500" b="1" dirty="0">
              <a:solidFill>
                <a:srgbClr val="1155CC"/>
              </a:solidFill>
              <a:latin typeface="Calibri"/>
              <a:ea typeface="Calibri"/>
              <a:cs typeface="Calibri"/>
              <a:sym typeface="Calibri"/>
            </a:endParaRPr>
          </a:p>
          <a:p>
            <a:pPr marL="342900" marR="0" lvl="0" indent="-342900" algn="l" rtl="0">
              <a:lnSpc>
                <a:spcPct val="107000"/>
              </a:lnSpc>
              <a:spcBef>
                <a:spcPts val="0"/>
              </a:spcBef>
              <a:spcAft>
                <a:spcPts val="0"/>
              </a:spcAft>
              <a:buFont typeface="Arial" panose="020B0604020202020204" pitchFamily="34" charset="0"/>
              <a:buChar char="•"/>
            </a:pPr>
            <a:r>
              <a:rPr lang="en-US" sz="2500" b="1" dirty="0">
                <a:solidFill>
                  <a:srgbClr val="1155CC"/>
                </a:solidFill>
                <a:latin typeface="Calibri"/>
                <a:ea typeface="Calibri"/>
                <a:cs typeface="Calibri"/>
                <a:sym typeface="Calibri"/>
              </a:rPr>
              <a:t>This has allowed us to establish local connections with both Rotary Clubs and individuals to make best decisions.</a:t>
            </a:r>
          </a:p>
          <a:p>
            <a:pPr marL="0" marR="0" lvl="0" indent="0" algn="l" rtl="0">
              <a:lnSpc>
                <a:spcPct val="107000"/>
              </a:lnSpc>
              <a:spcBef>
                <a:spcPts val="0"/>
              </a:spcBef>
              <a:spcAft>
                <a:spcPts val="0"/>
              </a:spcAft>
              <a:buNone/>
            </a:pPr>
            <a:endParaRPr lang="en-US" sz="25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2500" b="1" dirty="0">
                <a:solidFill>
                  <a:srgbClr val="1155CC"/>
                </a:solidFill>
                <a:latin typeface="Calibri"/>
                <a:ea typeface="Calibri"/>
                <a:cs typeface="Calibri"/>
                <a:sym typeface="Calibri"/>
              </a:rPr>
              <a:t>Leverage the experience and relationships already developed.</a:t>
            </a:r>
            <a:endParaRPr sz="2500" b="1" dirty="0">
              <a:solidFill>
                <a:srgbClr val="1155CC"/>
              </a:solidFill>
              <a:latin typeface="Calibri"/>
              <a:ea typeface="Calibri"/>
              <a:cs typeface="Calibri"/>
              <a:sym typeface="Calibri"/>
            </a:endParaRPr>
          </a:p>
        </p:txBody>
      </p:sp>
      <p:pic>
        <p:nvPicPr>
          <p:cNvPr id="565" name="Google Shape;565;gbe60293361_0_10"/>
          <p:cNvPicPr preferRelativeResize="0"/>
          <p:nvPr/>
        </p:nvPicPr>
        <p:blipFill>
          <a:blip r:embed="rId3">
            <a:alphaModFix/>
          </a:blip>
          <a:stretch>
            <a:fillRect/>
          </a:stretch>
        </p:blipFill>
        <p:spPr>
          <a:xfrm>
            <a:off x="9921999" y="5800701"/>
            <a:ext cx="2027926" cy="923824"/>
          </a:xfrm>
          <a:prstGeom prst="rect">
            <a:avLst/>
          </a:prstGeom>
          <a:noFill/>
          <a:ln>
            <a:noFill/>
          </a:ln>
        </p:spPr>
      </p:pic>
    </p:spTree>
    <p:extLst>
      <p:ext uri="{BB962C8B-B14F-4D97-AF65-F5344CB8AC3E}">
        <p14:creationId xmlns:p14="http://schemas.microsoft.com/office/powerpoint/2010/main" val="1285075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gbe562dbf5c_0_6955"/>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Support the Movement</a:t>
            </a:r>
            <a:endParaRPr/>
          </a:p>
        </p:txBody>
      </p:sp>
      <p:sp>
        <p:nvSpPr>
          <p:cNvPr id="1210" name="Google Shape;1210;gbe562dbf5c_0_6955"/>
          <p:cNvSpPr/>
          <p:nvPr/>
        </p:nvSpPr>
        <p:spPr>
          <a:xfrm>
            <a:off x="1651625" y="1120750"/>
            <a:ext cx="8499000" cy="43086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500" b="1" dirty="0">
                <a:solidFill>
                  <a:srgbClr val="0070C0"/>
                </a:solidFill>
                <a:latin typeface="Calibri"/>
                <a:ea typeface="Calibri"/>
                <a:cs typeface="Calibri"/>
                <a:sym typeface="Calibri"/>
              </a:rPr>
              <a:t>Get Started! </a:t>
            </a:r>
            <a:endParaRPr sz="25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Book a HIP Talk</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Join HIP, its FREE! </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Attend or Host Indigenous Cultural Safety Education</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Form a HIP Indigenous Relations Committee</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Support the Student-to-Student engagement program</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Support National Indigenous day</a:t>
            </a:r>
            <a:endParaRPr sz="2200" b="1" dirty="0">
              <a:solidFill>
                <a:srgbClr val="0070C0"/>
              </a:solidFill>
              <a:latin typeface="Calibri"/>
              <a:ea typeface="Calibri"/>
              <a:cs typeface="Calibri"/>
              <a:sym typeface="Calibri"/>
            </a:endParaRPr>
          </a:p>
          <a:p>
            <a:pPr marL="342900" marR="0" lvl="0" indent="-355600" algn="l" rtl="0">
              <a:lnSpc>
                <a:spcPct val="107000"/>
              </a:lnSpc>
              <a:spcBef>
                <a:spcPts val="800"/>
              </a:spcBef>
              <a:spcAft>
                <a:spcPts val="0"/>
              </a:spcAft>
              <a:buClr>
                <a:srgbClr val="0070C0"/>
              </a:buClr>
              <a:buSzPts val="2200"/>
              <a:buFont typeface="Calibri"/>
              <a:buChar char="▪"/>
            </a:pPr>
            <a:r>
              <a:rPr lang="en-US" sz="2200" b="1" dirty="0">
                <a:solidFill>
                  <a:srgbClr val="0070C0"/>
                </a:solidFill>
                <a:latin typeface="Calibri"/>
                <a:ea typeface="Calibri"/>
                <a:cs typeface="Calibri"/>
                <a:sym typeface="Calibri"/>
              </a:rPr>
              <a:t>Commemorate Residential Schools by supporting Orange Shirt Day</a:t>
            </a:r>
            <a:endParaRPr sz="2200" b="1" dirty="0">
              <a:solidFill>
                <a:srgbClr val="0070C0"/>
              </a:solidFill>
              <a:latin typeface="Calibri"/>
              <a:ea typeface="Calibri"/>
              <a:cs typeface="Calibri"/>
              <a:sym typeface="Calibri"/>
            </a:endParaRPr>
          </a:p>
          <a:p>
            <a:pPr marL="342900" marR="0" lvl="0" indent="-349250" algn="l" rtl="0">
              <a:lnSpc>
                <a:spcPct val="107000"/>
              </a:lnSpc>
              <a:spcBef>
                <a:spcPts val="800"/>
              </a:spcBef>
              <a:spcAft>
                <a:spcPts val="0"/>
              </a:spcAft>
              <a:buClr>
                <a:srgbClr val="0070C0"/>
              </a:buClr>
              <a:buSzPts val="2100"/>
              <a:buFont typeface="Calibri"/>
              <a:buChar char="▪"/>
            </a:pPr>
            <a:r>
              <a:rPr lang="en-US" sz="2200" b="1" dirty="0">
                <a:solidFill>
                  <a:srgbClr val="0070C0"/>
                </a:solidFill>
                <a:latin typeface="Calibri"/>
                <a:ea typeface="Calibri"/>
                <a:cs typeface="Calibri"/>
                <a:sym typeface="Calibri"/>
              </a:rPr>
              <a:t>Visit </a:t>
            </a:r>
            <a:r>
              <a:rPr lang="en-US" sz="2200" b="1" u="sng" dirty="0">
                <a:solidFill>
                  <a:schemeClr val="hlink"/>
                </a:solidFill>
                <a:latin typeface="Calibri"/>
                <a:ea typeface="Calibri"/>
                <a:cs typeface="Calibri"/>
                <a:sym typeface="Calibri"/>
                <a:hlinkClick r:id="rId3"/>
              </a:rPr>
              <a:t>www.HonouringIndigenousPeoples.com</a:t>
            </a:r>
            <a:r>
              <a:rPr lang="en-US" sz="2200" b="1" dirty="0">
                <a:solidFill>
                  <a:srgbClr val="0070C0"/>
                </a:solidFill>
                <a:latin typeface="Calibri"/>
                <a:ea typeface="Calibri"/>
                <a:cs typeface="Calibri"/>
                <a:sym typeface="Calibri"/>
              </a:rPr>
              <a:t> for more information</a:t>
            </a:r>
            <a:r>
              <a:rPr lang="en-US" sz="2100" b="1" dirty="0">
                <a:solidFill>
                  <a:srgbClr val="0070C0"/>
                </a:solidFill>
                <a:latin typeface="Calibri"/>
                <a:ea typeface="Calibri"/>
                <a:cs typeface="Calibri"/>
                <a:sym typeface="Calibri"/>
              </a:rPr>
              <a:t>! </a:t>
            </a:r>
            <a:endParaRPr sz="2100" b="1" dirty="0">
              <a:solidFill>
                <a:srgbClr val="0070C0"/>
              </a:solidFill>
              <a:latin typeface="Calibri"/>
              <a:ea typeface="Calibri"/>
              <a:cs typeface="Calibri"/>
              <a:sym typeface="Calibri"/>
            </a:endParaRPr>
          </a:p>
        </p:txBody>
      </p:sp>
      <p:sp>
        <p:nvSpPr>
          <p:cNvPr id="1211" name="Google Shape;1211;gbe562dbf5c_0_6955"/>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50</a:t>
            </a:fld>
            <a:endParaRPr sz="2400" b="0" i="0" u="none" strike="noStrike" cap="none">
              <a:solidFill>
                <a:srgbClr val="7F6BB1"/>
              </a:solidFill>
              <a:latin typeface="Arial Narrow"/>
              <a:ea typeface="Arial Narrow"/>
              <a:cs typeface="Arial Narrow"/>
              <a:sym typeface="Arial Narrow"/>
            </a:endParaRPr>
          </a:p>
        </p:txBody>
      </p:sp>
      <p:pic>
        <p:nvPicPr>
          <p:cNvPr id="1212" name="Google Shape;1212;gbe562dbf5c_0_6955"/>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gbdf24064ea_0_0"/>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Area of Focus Sum Up</a:t>
            </a:r>
            <a:endParaRPr/>
          </a:p>
        </p:txBody>
      </p:sp>
      <p:sp>
        <p:nvSpPr>
          <p:cNvPr id="1219" name="Google Shape;1219;gbdf24064ea_0_0"/>
          <p:cNvSpPr/>
          <p:nvPr/>
        </p:nvSpPr>
        <p:spPr>
          <a:xfrm>
            <a:off x="1943379" y="2517914"/>
            <a:ext cx="4454400" cy="2111100"/>
          </a:xfrm>
          <a:prstGeom prst="rect">
            <a:avLst/>
          </a:prstGeom>
          <a:noFill/>
          <a:ln>
            <a:noFill/>
          </a:ln>
        </p:spPr>
        <p:txBody>
          <a:bodyPr spcFirstLastPara="1" wrap="square" lIns="91425" tIns="45700" rIns="91425" bIns="45700" anchor="t" anchorCtr="0">
            <a:noAutofit/>
          </a:bodyPr>
          <a:lstStyle/>
          <a:p>
            <a:pPr marL="0" marR="0" lvl="0" indent="0" algn="r" rtl="0">
              <a:lnSpc>
                <a:spcPct val="107000"/>
              </a:lnSpc>
              <a:spcBef>
                <a:spcPts val="0"/>
              </a:spcBef>
              <a:spcAft>
                <a:spcPts val="0"/>
              </a:spcAft>
              <a:buNone/>
            </a:pPr>
            <a:r>
              <a:rPr lang="en-US" sz="2900" b="1" dirty="0">
                <a:solidFill>
                  <a:srgbClr val="0070C0"/>
                </a:solidFill>
                <a:latin typeface="Calibri"/>
                <a:ea typeface="Calibri"/>
                <a:cs typeface="Calibri"/>
                <a:sym typeface="Calibri"/>
              </a:rPr>
              <a:t>Coordinator: </a:t>
            </a:r>
            <a:endParaRPr sz="1900" dirty="0">
              <a:latin typeface="Calibri"/>
              <a:ea typeface="Calibri"/>
              <a:cs typeface="Calibri"/>
              <a:sym typeface="Calibri"/>
            </a:endParaRPr>
          </a:p>
          <a:p>
            <a:pPr marL="0" marR="0" lvl="0" indent="0" algn="r" rtl="0">
              <a:lnSpc>
                <a:spcPct val="107000"/>
              </a:lnSpc>
              <a:spcBef>
                <a:spcPts val="0"/>
              </a:spcBef>
              <a:spcAft>
                <a:spcPts val="0"/>
              </a:spcAft>
              <a:buNone/>
            </a:pPr>
            <a:r>
              <a:rPr lang="en-US" sz="3300" b="1" dirty="0">
                <a:solidFill>
                  <a:srgbClr val="0070C0"/>
                </a:solidFill>
                <a:latin typeface="Calibri"/>
                <a:ea typeface="Calibri"/>
                <a:cs typeface="Calibri"/>
                <a:sym typeface="Calibri"/>
              </a:rPr>
              <a:t>Richard </a:t>
            </a:r>
            <a:r>
              <a:rPr lang="en-US" sz="3300" b="1" dirty="0" err="1">
                <a:solidFill>
                  <a:srgbClr val="0070C0"/>
                </a:solidFill>
                <a:latin typeface="Calibri"/>
                <a:ea typeface="Calibri"/>
                <a:cs typeface="Calibri"/>
                <a:sym typeface="Calibri"/>
              </a:rPr>
              <a:t>Mewhinney</a:t>
            </a:r>
            <a:endParaRPr sz="2900" b="1" dirty="0">
              <a:solidFill>
                <a:srgbClr val="0070C0"/>
              </a:solidFill>
              <a:latin typeface="Calibri"/>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Calibri"/>
                <a:ea typeface="Calibri"/>
                <a:cs typeface="Calibri"/>
                <a:sym typeface="Calibri"/>
              </a:rPr>
              <a:t>RC Newmarket</a:t>
            </a:r>
            <a:endParaRPr sz="1900" b="1" dirty="0">
              <a:latin typeface="Calibri"/>
              <a:ea typeface="Calibri"/>
              <a:cs typeface="Calibri"/>
              <a:sym typeface="Calibri"/>
            </a:endParaRPr>
          </a:p>
          <a:p>
            <a:pPr marL="0" marR="0" lvl="0" indent="0" algn="r" rtl="0">
              <a:lnSpc>
                <a:spcPct val="107000"/>
              </a:lnSpc>
              <a:spcBef>
                <a:spcPts val="0"/>
              </a:spcBef>
              <a:spcAft>
                <a:spcPts val="0"/>
              </a:spcAft>
              <a:buNone/>
            </a:pPr>
            <a:endParaRPr sz="1800" dirty="0">
              <a:solidFill>
                <a:srgbClr val="0070C0"/>
              </a:solidFill>
              <a:latin typeface="Century Gothic"/>
              <a:ea typeface="Century Gothic"/>
              <a:cs typeface="Century Gothic"/>
              <a:sym typeface="Century Gothic"/>
            </a:endParaRPr>
          </a:p>
          <a:p>
            <a:pPr marL="0" marR="0" lvl="0" indent="0" algn="r" rtl="0">
              <a:lnSpc>
                <a:spcPct val="107000"/>
              </a:lnSpc>
              <a:spcBef>
                <a:spcPts val="0"/>
              </a:spcBef>
              <a:spcAft>
                <a:spcPts val="0"/>
              </a:spcAft>
              <a:buNone/>
            </a:pPr>
            <a:endParaRPr dirty="0"/>
          </a:p>
        </p:txBody>
      </p:sp>
      <p:sp>
        <p:nvSpPr>
          <p:cNvPr id="1220" name="Google Shape;1220;gbdf24064ea_0_0"/>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51</a:t>
            </a:fld>
            <a:endParaRPr sz="2400" b="0" i="0" u="none" strike="noStrike" cap="none">
              <a:solidFill>
                <a:srgbClr val="7F6BB1"/>
              </a:solidFill>
              <a:latin typeface="Arial Narrow"/>
              <a:ea typeface="Arial Narrow"/>
              <a:cs typeface="Arial Narrow"/>
              <a:sym typeface="Arial Narrow"/>
            </a:endParaRPr>
          </a:p>
        </p:txBody>
      </p:sp>
      <p:pic>
        <p:nvPicPr>
          <p:cNvPr id="1221" name="Google Shape;1221;gbdf24064ea_0_0" descr="A person wearing glasses and a striped shirt&#10;&#10;Description automatically generated with low confidence"/>
          <p:cNvPicPr preferRelativeResize="0"/>
          <p:nvPr/>
        </p:nvPicPr>
        <p:blipFill rotWithShape="1">
          <a:blip r:embed="rId3">
            <a:alphaModFix/>
          </a:blip>
          <a:srcRect t="3759" b="11752"/>
          <a:stretch/>
        </p:blipFill>
        <p:spPr>
          <a:xfrm>
            <a:off x="7230794" y="1550882"/>
            <a:ext cx="4297071" cy="3872351"/>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a:noFill/>
          </a:ln>
        </p:spPr>
      </p:pic>
      <p:pic>
        <p:nvPicPr>
          <p:cNvPr id="1222" name="Google Shape;1222;gbdf24064ea_0_0"/>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gbe562dbf5c_0_6437"/>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Sum-Up</a:t>
            </a:r>
            <a:endParaRPr/>
          </a:p>
        </p:txBody>
      </p:sp>
      <p:sp>
        <p:nvSpPr>
          <p:cNvPr id="1229" name="Google Shape;1229;gbe562dbf5c_0_6437"/>
          <p:cNvSpPr/>
          <p:nvPr/>
        </p:nvSpPr>
        <p:spPr>
          <a:xfrm>
            <a:off x="846025" y="788300"/>
            <a:ext cx="10845600" cy="5012400"/>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285750" marR="0" lvl="0" indent="-133350" algn="l" rtl="0">
              <a:lnSpc>
                <a:spcPct val="107000"/>
              </a:lnSpc>
              <a:spcBef>
                <a:spcPts val="0"/>
              </a:spcBef>
              <a:spcAft>
                <a:spcPts val="0"/>
              </a:spcAft>
              <a:buClr>
                <a:schemeClr val="dk1"/>
              </a:buClr>
              <a:buSzPts val="2400"/>
              <a:buFont typeface="Arial"/>
              <a:buNone/>
            </a:pPr>
            <a:r>
              <a:rPr lang="en-US" sz="2600" b="1" dirty="0">
                <a:solidFill>
                  <a:srgbClr val="0070C0"/>
                </a:solidFill>
                <a:latin typeface="Calibri"/>
                <a:ea typeface="Calibri"/>
                <a:cs typeface="Calibri"/>
                <a:sym typeface="Calibri"/>
              </a:rPr>
              <a:t>Action Items to consider:</a:t>
            </a:r>
            <a:endParaRPr sz="2600" b="1" dirty="0">
              <a:solidFill>
                <a:srgbClr val="0070C0"/>
              </a:solidFill>
              <a:latin typeface="Calibri"/>
              <a:ea typeface="Calibri"/>
              <a:cs typeface="Calibri"/>
              <a:sym typeface="Calibri"/>
            </a:endParaRPr>
          </a:p>
          <a:p>
            <a:pPr marL="285750" marR="0" lvl="0" indent="-133350" algn="l" rtl="0">
              <a:lnSpc>
                <a:spcPct val="107000"/>
              </a:lnSpc>
              <a:spcBef>
                <a:spcPts val="0"/>
              </a:spcBef>
              <a:spcAft>
                <a:spcPts val="0"/>
              </a:spcAft>
              <a:buClr>
                <a:schemeClr val="dk1"/>
              </a:buClr>
              <a:buSzPts val="2400"/>
              <a:buFont typeface="Arial"/>
              <a:buNone/>
            </a:pPr>
            <a:endParaRPr sz="1200" b="1" dirty="0">
              <a:solidFill>
                <a:srgbClr val="0070C0"/>
              </a:solidFill>
              <a:latin typeface="Calibri"/>
              <a:ea typeface="Calibri"/>
              <a:cs typeface="Calibri"/>
              <a:sym typeface="Calibri"/>
            </a:endParaRPr>
          </a:p>
          <a:p>
            <a:pPr marL="457200" marR="0" lvl="0" indent="-381000" algn="l" rtl="0">
              <a:lnSpc>
                <a:spcPct val="107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For larger clubs, name a coordinator for each Area of Focus</a:t>
            </a:r>
            <a:endParaRPr sz="2400" b="1" dirty="0">
              <a:solidFill>
                <a:srgbClr val="0070C0"/>
              </a:solidFill>
              <a:latin typeface="Calibri"/>
              <a:ea typeface="Calibri"/>
              <a:cs typeface="Calibri"/>
              <a:sym typeface="Calibri"/>
            </a:endParaRPr>
          </a:p>
          <a:p>
            <a:pPr marL="457200" marR="0" lvl="0" indent="-381000" algn="l" rtl="0">
              <a:lnSpc>
                <a:spcPct val="107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As a smaller club, Name a single Area of Focus Coordinator to be a point of contact for the Area of Focus Committees.  Perhaps this can engage a New member to help with their involvement and understanding of  Rotary</a:t>
            </a:r>
            <a:endParaRPr sz="2400" b="1" dirty="0">
              <a:solidFill>
                <a:srgbClr val="0070C0"/>
              </a:solidFill>
              <a:latin typeface="Calibri"/>
              <a:ea typeface="Calibri"/>
              <a:cs typeface="Calibri"/>
              <a:sym typeface="Calibri"/>
            </a:endParaRPr>
          </a:p>
          <a:p>
            <a:pPr marL="457200" marR="0" lvl="0" indent="-381000" algn="l" rtl="0">
              <a:lnSpc>
                <a:spcPct val="107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Keep the Action and Partnership committee aware of all your projects or Area of Focus activities</a:t>
            </a:r>
            <a:endParaRPr sz="2400" b="1" dirty="0">
              <a:solidFill>
                <a:srgbClr val="0070C0"/>
              </a:solidFill>
              <a:latin typeface="Calibri"/>
              <a:ea typeface="Calibri"/>
              <a:cs typeface="Calibri"/>
              <a:sym typeface="Calibri"/>
            </a:endParaRPr>
          </a:p>
          <a:p>
            <a:pPr marL="457200" marR="0" lvl="0" indent="-381000" algn="l" rtl="0">
              <a:lnSpc>
                <a:spcPct val="107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Tap into the expertise of the Area of Focus Committees</a:t>
            </a:r>
            <a:endParaRPr sz="2400" b="1" dirty="0">
              <a:solidFill>
                <a:srgbClr val="0070C0"/>
              </a:solidFill>
              <a:latin typeface="Calibri"/>
              <a:ea typeface="Calibri"/>
              <a:cs typeface="Calibri"/>
              <a:sym typeface="Calibri"/>
            </a:endParaRPr>
          </a:p>
          <a:p>
            <a:pPr marL="457200" marR="0" lvl="0" indent="-381000" algn="l" rtl="0">
              <a:lnSpc>
                <a:spcPct val="107000"/>
              </a:lnSpc>
              <a:spcBef>
                <a:spcPts val="0"/>
              </a:spcBef>
              <a:spcAft>
                <a:spcPts val="0"/>
              </a:spcAft>
              <a:buClr>
                <a:srgbClr val="0070C0"/>
              </a:buClr>
              <a:buSzPts val="2400"/>
              <a:buFont typeface="Calibri"/>
              <a:buChar char="●"/>
            </a:pPr>
            <a:r>
              <a:rPr lang="en-US" sz="2400" b="1" dirty="0">
                <a:solidFill>
                  <a:srgbClr val="0070C0"/>
                </a:solidFill>
                <a:latin typeface="Calibri"/>
                <a:ea typeface="Calibri"/>
                <a:cs typeface="Calibri"/>
                <a:sym typeface="Calibri"/>
              </a:rPr>
              <a:t>Reach out to the Area of Focus Leaders to speak to your club</a:t>
            </a:r>
            <a:endParaRPr sz="2400"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b="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1" dirty="0">
                <a:solidFill>
                  <a:srgbClr val="0070C0"/>
                </a:solidFill>
                <a:latin typeface="Calibri"/>
                <a:ea typeface="Calibri"/>
                <a:cs typeface="Calibri"/>
                <a:sym typeface="Calibri"/>
              </a:rPr>
              <a:t>Remember, we are here to help your Clubs understand the Areas of Focus. In District 7070 we have a wealth of experience to share. </a:t>
            </a:r>
            <a:endParaRPr sz="2400" b="1" dirty="0">
              <a:solidFill>
                <a:srgbClr val="0070C0"/>
              </a:solidFill>
              <a:latin typeface="Calibri"/>
              <a:ea typeface="Calibri"/>
              <a:cs typeface="Calibri"/>
              <a:sym typeface="Calibri"/>
            </a:endParaRPr>
          </a:p>
          <a:p>
            <a:pPr marL="285750" marR="0" lvl="0" indent="-133350" algn="l" rtl="0">
              <a:lnSpc>
                <a:spcPct val="107000"/>
              </a:lnSpc>
              <a:spcBef>
                <a:spcPts val="0"/>
              </a:spcBef>
              <a:spcAft>
                <a:spcPts val="0"/>
              </a:spcAft>
              <a:buClr>
                <a:schemeClr val="dk1"/>
              </a:buClr>
              <a:buSzPts val="2400"/>
              <a:buFont typeface="Arial"/>
              <a:buNone/>
            </a:pPr>
            <a:endParaRPr sz="2400" b="1" dirty="0">
              <a:solidFill>
                <a:srgbClr val="0070C0"/>
              </a:solidFill>
              <a:latin typeface="Calibri"/>
              <a:ea typeface="Calibri"/>
              <a:cs typeface="Calibri"/>
              <a:sym typeface="Calibri"/>
            </a:endParaRPr>
          </a:p>
        </p:txBody>
      </p:sp>
      <p:sp>
        <p:nvSpPr>
          <p:cNvPr id="1230" name="Google Shape;1230;gbe562dbf5c_0_6437"/>
          <p:cNvSpPr txBox="1"/>
          <p:nvPr/>
        </p:nvSpPr>
        <p:spPr>
          <a:xfrm>
            <a:off x="26011" y="6257158"/>
            <a:ext cx="688200" cy="56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52</a:t>
            </a:fld>
            <a:endParaRPr sz="2400" b="0" i="0" u="none" strike="noStrike" cap="none">
              <a:solidFill>
                <a:srgbClr val="7F6BB1"/>
              </a:solidFill>
              <a:latin typeface="Arial Narrow"/>
              <a:ea typeface="Arial Narrow"/>
              <a:cs typeface="Arial Narrow"/>
              <a:sym typeface="Arial Narrow"/>
            </a:endParaRPr>
          </a:p>
        </p:txBody>
      </p:sp>
      <p:sp>
        <p:nvSpPr>
          <p:cNvPr id="1231" name="Google Shape;1231;gbe562dbf5c_0_6437"/>
          <p:cNvSpPr txBox="1"/>
          <p:nvPr/>
        </p:nvSpPr>
        <p:spPr>
          <a:xfrm>
            <a:off x="5878275" y="2122725"/>
            <a:ext cx="7837800" cy="91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1232" name="Google Shape;1232;gbe562dbf5c_0_6437"/>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7"/>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Contact Details </a:t>
            </a:r>
            <a:endParaRPr/>
          </a:p>
        </p:txBody>
      </p:sp>
      <p:sp>
        <p:nvSpPr>
          <p:cNvPr id="1239" name="Google Shape;1239;p17"/>
          <p:cNvSpPr txBox="1"/>
          <p:nvPr/>
        </p:nvSpPr>
        <p:spPr>
          <a:xfrm>
            <a:off x="26011" y="6257158"/>
            <a:ext cx="688202" cy="567041"/>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7F6BB1"/>
              </a:buClr>
              <a:buSzPts val="2400"/>
              <a:buFont typeface="Arial Narrow"/>
              <a:buNone/>
            </a:pPr>
            <a:fld id="{00000000-1234-1234-1234-123412341234}" type="slidenum">
              <a:rPr lang="en-US" sz="2400" b="0" i="0" u="none" strike="noStrike" cap="none">
                <a:solidFill>
                  <a:srgbClr val="7F6BB1"/>
                </a:solidFill>
                <a:latin typeface="Arial Narrow"/>
                <a:ea typeface="Arial Narrow"/>
                <a:cs typeface="Arial Narrow"/>
                <a:sym typeface="Arial Narrow"/>
              </a:rPr>
              <a:t>53</a:t>
            </a:fld>
            <a:endParaRPr sz="2400" b="0" i="0" u="none" strike="noStrike" cap="none">
              <a:solidFill>
                <a:srgbClr val="7F6BB1"/>
              </a:solidFill>
              <a:latin typeface="Arial Narrow"/>
              <a:ea typeface="Arial Narrow"/>
              <a:cs typeface="Arial Narrow"/>
              <a:sym typeface="Arial Narrow"/>
            </a:endParaRPr>
          </a:p>
        </p:txBody>
      </p:sp>
      <p:graphicFrame>
        <p:nvGraphicFramePr>
          <p:cNvPr id="1240" name="Google Shape;1240;p17"/>
          <p:cNvGraphicFramePr/>
          <p:nvPr>
            <p:extLst>
              <p:ext uri="{D42A27DB-BD31-4B8C-83A1-F6EECF244321}">
                <p14:modId xmlns:p14="http://schemas.microsoft.com/office/powerpoint/2010/main" val="3593379525"/>
              </p:ext>
            </p:extLst>
          </p:nvPr>
        </p:nvGraphicFramePr>
        <p:xfrm>
          <a:off x="483171" y="1223890"/>
          <a:ext cx="11190850" cy="4301350"/>
        </p:xfrm>
        <a:graphic>
          <a:graphicData uri="http://schemas.openxmlformats.org/drawingml/2006/table">
            <a:tbl>
              <a:tblPr firstRow="1" firstCol="1" bandRow="1">
                <a:noFill/>
                <a:tableStyleId>{0498A535-B4AC-4FB0-94BE-BD0B46CEC59A}</a:tableStyleId>
              </a:tblPr>
              <a:tblGrid>
                <a:gridCol w="3976100">
                  <a:extLst>
                    <a:ext uri="{9D8B030D-6E8A-4147-A177-3AD203B41FA5}">
                      <a16:colId xmlns:a16="http://schemas.microsoft.com/office/drawing/2014/main" val="20000"/>
                    </a:ext>
                  </a:extLst>
                </a:gridCol>
                <a:gridCol w="2319150">
                  <a:extLst>
                    <a:ext uri="{9D8B030D-6E8A-4147-A177-3AD203B41FA5}">
                      <a16:colId xmlns:a16="http://schemas.microsoft.com/office/drawing/2014/main" val="20001"/>
                    </a:ext>
                  </a:extLst>
                </a:gridCol>
                <a:gridCol w="3369575">
                  <a:extLst>
                    <a:ext uri="{9D8B030D-6E8A-4147-A177-3AD203B41FA5}">
                      <a16:colId xmlns:a16="http://schemas.microsoft.com/office/drawing/2014/main" val="20002"/>
                    </a:ext>
                  </a:extLst>
                </a:gridCol>
                <a:gridCol w="1526025">
                  <a:extLst>
                    <a:ext uri="{9D8B030D-6E8A-4147-A177-3AD203B41FA5}">
                      <a16:colId xmlns:a16="http://schemas.microsoft.com/office/drawing/2014/main" val="20003"/>
                    </a:ext>
                  </a:extLst>
                </a:gridCol>
              </a:tblGrid>
              <a:tr h="443625">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Area of Focus</a:t>
                      </a:r>
                      <a:endParaRPr sz="1800" u="none" strike="noStrike" cap="none" dirty="0">
                        <a:solidFill>
                          <a:schemeClr val="dk1"/>
                        </a:solidFill>
                        <a:latin typeface="Calibri"/>
                        <a:ea typeface="Calibri"/>
                        <a:cs typeface="Calibri"/>
                        <a:sym typeface="Calibri"/>
                      </a:endParaRPr>
                    </a:p>
                  </a:txBody>
                  <a:tcPr marL="68575" marR="68575" marT="0" marB="0">
                    <a:solidFill>
                      <a:srgbClr val="3C78D8"/>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Focal Person</a:t>
                      </a:r>
                      <a:endParaRPr sz="1800" u="none" strike="noStrike" cap="none">
                        <a:solidFill>
                          <a:schemeClr val="dk1"/>
                        </a:solidFill>
                        <a:latin typeface="Calibri"/>
                        <a:ea typeface="Calibri"/>
                        <a:cs typeface="Calibri"/>
                        <a:sym typeface="Calibri"/>
                      </a:endParaRPr>
                    </a:p>
                  </a:txBody>
                  <a:tcPr marL="68575" marR="68575" marT="0" marB="0">
                    <a:solidFill>
                      <a:srgbClr val="3C78D8"/>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Email</a:t>
                      </a:r>
                      <a:endParaRPr sz="1800" u="none" strike="noStrike" cap="none">
                        <a:solidFill>
                          <a:schemeClr val="dk1"/>
                        </a:solidFill>
                        <a:latin typeface="Calibri"/>
                        <a:ea typeface="Calibri"/>
                        <a:cs typeface="Calibri"/>
                        <a:sym typeface="Calibri"/>
                      </a:endParaRPr>
                    </a:p>
                  </a:txBody>
                  <a:tcPr marL="68575" marR="68575" marT="0" marB="0">
                    <a:solidFill>
                      <a:srgbClr val="3C78D8"/>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Mobile</a:t>
                      </a:r>
                      <a:endParaRPr sz="1800" u="none" strike="noStrike" cap="none">
                        <a:solidFill>
                          <a:schemeClr val="dk1"/>
                        </a:solidFill>
                        <a:latin typeface="Calibri"/>
                        <a:ea typeface="Calibri"/>
                        <a:cs typeface="Calibri"/>
                        <a:sym typeface="Calibri"/>
                      </a:endParaRPr>
                    </a:p>
                  </a:txBody>
                  <a:tcPr marL="68575" marR="68575" marT="0" marB="0">
                    <a:solidFill>
                      <a:srgbClr val="3C78D8"/>
                    </a:solidFill>
                  </a:tcPr>
                </a:tc>
                <a:extLst>
                  <a:ext uri="{0D108BD9-81ED-4DB2-BD59-A6C34878D82A}">
                    <a16:rowId xmlns:a16="http://schemas.microsoft.com/office/drawing/2014/main" val="10000"/>
                  </a:ext>
                </a:extLst>
              </a:tr>
              <a:tr h="443975">
                <a:tc>
                  <a:txBody>
                    <a:bodyPr/>
                    <a:lstStyle/>
                    <a:p>
                      <a:pPr marL="0" marR="0" lvl="0" indent="0" algn="l"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Chair, </a:t>
                      </a:r>
                      <a:r>
                        <a:rPr lang="en-US" sz="1800" u="none" strike="noStrike" cap="none" dirty="0" err="1">
                          <a:solidFill>
                            <a:schemeClr val="dk1"/>
                          </a:solidFill>
                          <a:latin typeface="Calibri"/>
                          <a:ea typeface="Calibri"/>
                          <a:cs typeface="Calibri"/>
                          <a:sym typeface="Calibri"/>
                        </a:rPr>
                        <a:t>AoF</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Richard </a:t>
                      </a:r>
                      <a:r>
                        <a:rPr lang="en-US" sz="1800" u="none" strike="noStrike" cap="none" dirty="0" err="1">
                          <a:solidFill>
                            <a:schemeClr val="dk1"/>
                          </a:solidFill>
                          <a:latin typeface="Calibri"/>
                          <a:ea typeface="Calibri"/>
                          <a:cs typeface="Calibri"/>
                          <a:sym typeface="Calibri"/>
                        </a:rPr>
                        <a:t>Mewhinney</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a:latin typeface="Calibri"/>
                          <a:ea typeface="Calibri"/>
                          <a:cs typeface="Calibri"/>
                          <a:sym typeface="Calibri"/>
                        </a:rPr>
                        <a:t>rmewhinney@rogers.com</a:t>
                      </a:r>
                      <a:r>
                        <a:rPr lang="en-US" sz="1800" u="none" strike="noStrike" cap="none">
                          <a:solidFill>
                            <a:schemeClr val="dk1"/>
                          </a:solidFill>
                          <a:latin typeface="Calibri"/>
                          <a:ea typeface="Calibri"/>
                          <a:cs typeface="Calibri"/>
                          <a:sym typeface="Calibri"/>
                        </a:rPr>
                        <a:t> </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a:latin typeface="Calibri"/>
                          <a:ea typeface="Calibri"/>
                          <a:cs typeface="Calibri"/>
                          <a:sym typeface="Calibri"/>
                        </a:rPr>
                        <a:t>416-418-6646</a:t>
                      </a:r>
                      <a:r>
                        <a:rPr lang="en-US" sz="1800" u="none" strike="noStrike" cap="none">
                          <a:solidFill>
                            <a:schemeClr val="dk1"/>
                          </a:solidFill>
                          <a:latin typeface="Calibri"/>
                          <a:ea typeface="Calibri"/>
                          <a:cs typeface="Calibri"/>
                          <a:sym typeface="Calibri"/>
                        </a:rPr>
                        <a:t> </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extLst>
                  <a:ext uri="{0D108BD9-81ED-4DB2-BD59-A6C34878D82A}">
                    <a16:rowId xmlns:a16="http://schemas.microsoft.com/office/drawing/2014/main" val="10001"/>
                  </a:ext>
                </a:extLst>
              </a:tr>
              <a:tr h="356100">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Maternal &amp; Child Health </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Maureen Bird</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dirty="0" err="1">
                          <a:latin typeface="Calibri"/>
                          <a:ea typeface="Calibri"/>
                          <a:cs typeface="Calibri"/>
                          <a:sym typeface="Calibri"/>
                        </a:rPr>
                        <a:t>maureen.bird@rotarytoronto.com</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 416-804-3726</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extLst>
                  <a:ext uri="{0D108BD9-81ED-4DB2-BD59-A6C34878D82A}">
                    <a16:rowId xmlns:a16="http://schemas.microsoft.com/office/drawing/2014/main" val="10002"/>
                  </a:ext>
                </a:extLst>
              </a:tr>
              <a:tr h="4270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Economic &amp; Community Development</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Khalid Hasan</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dirty="0">
                          <a:latin typeface="Calibri"/>
                          <a:ea typeface="Calibri"/>
                          <a:cs typeface="Calibri"/>
                          <a:sym typeface="Calibri"/>
                        </a:rPr>
                        <a:t>khalid.hasan@resint.ca</a:t>
                      </a:r>
                      <a:r>
                        <a:rPr lang="en-US" sz="1800" u="none" strike="noStrike" cap="none" dirty="0">
                          <a:solidFill>
                            <a:schemeClr val="dk1"/>
                          </a:solidFill>
                          <a:latin typeface="Calibri"/>
                          <a:ea typeface="Calibri"/>
                          <a:cs typeface="Calibri"/>
                          <a:sym typeface="Calibri"/>
                        </a:rPr>
                        <a:t> </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a:latin typeface="Calibri"/>
                          <a:ea typeface="Calibri"/>
                          <a:cs typeface="Calibri"/>
                          <a:sym typeface="Calibri"/>
                        </a:rPr>
                        <a:t>647-537-2444</a:t>
                      </a:r>
                      <a:r>
                        <a:rPr lang="en-US" sz="1800" u="none" strike="noStrike" cap="none">
                          <a:solidFill>
                            <a:schemeClr val="dk1"/>
                          </a:solidFill>
                          <a:latin typeface="Calibri"/>
                          <a:ea typeface="Calibri"/>
                          <a:cs typeface="Calibri"/>
                          <a:sym typeface="Calibri"/>
                        </a:rPr>
                        <a:t> </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extLst>
                  <a:ext uri="{0D108BD9-81ED-4DB2-BD59-A6C34878D82A}">
                    <a16:rowId xmlns:a16="http://schemas.microsoft.com/office/drawing/2014/main" val="10003"/>
                  </a:ext>
                </a:extLst>
              </a:tr>
              <a:tr h="4439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Basic Education &amp; Literacy</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Joan Barrett</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dirty="0">
                          <a:latin typeface="Calibri"/>
                          <a:ea typeface="Calibri"/>
                          <a:cs typeface="Calibri"/>
                          <a:sym typeface="Calibri"/>
                        </a:rPr>
                        <a:t>j-d-barrett@rogers.com</a:t>
                      </a:r>
                      <a:r>
                        <a:rPr lang="en-US" sz="1800" u="none" strike="noStrike" cap="none" dirty="0">
                          <a:solidFill>
                            <a:schemeClr val="dk1"/>
                          </a:solidFill>
                          <a:latin typeface="Calibri"/>
                          <a:ea typeface="Calibri"/>
                          <a:cs typeface="Calibri"/>
                          <a:sym typeface="Calibri"/>
                        </a:rPr>
                        <a:t> </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a:latin typeface="Calibri"/>
                          <a:ea typeface="Calibri"/>
                          <a:cs typeface="Calibri"/>
                          <a:sym typeface="Calibri"/>
                        </a:rPr>
                        <a:t>647-284-4802</a:t>
                      </a:r>
                      <a:r>
                        <a:rPr lang="en-US" sz="1800" u="none" strike="noStrike" cap="none">
                          <a:solidFill>
                            <a:schemeClr val="dk1"/>
                          </a:solidFill>
                          <a:latin typeface="Calibri"/>
                          <a:ea typeface="Calibri"/>
                          <a:cs typeface="Calibri"/>
                          <a:sym typeface="Calibri"/>
                        </a:rPr>
                        <a:t> </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extLst>
                  <a:ext uri="{0D108BD9-81ED-4DB2-BD59-A6C34878D82A}">
                    <a16:rowId xmlns:a16="http://schemas.microsoft.com/office/drawing/2014/main" val="10004"/>
                  </a:ext>
                </a:extLst>
              </a:tr>
              <a:tr h="410700">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Peace</a:t>
                      </a:r>
                      <a:r>
                        <a:rPr lang="en-US" sz="1800">
                          <a:solidFill>
                            <a:schemeClr val="dk1"/>
                          </a:solidFill>
                          <a:latin typeface="Calibri"/>
                          <a:ea typeface="Calibri"/>
                          <a:cs typeface="Calibri"/>
                          <a:sym typeface="Calibri"/>
                        </a:rPr>
                        <a:t>building </a:t>
                      </a:r>
                      <a:r>
                        <a:rPr lang="en-US" sz="1800" u="none" strike="noStrike" cap="none">
                          <a:solidFill>
                            <a:schemeClr val="dk1"/>
                          </a:solidFill>
                          <a:latin typeface="Calibri"/>
                          <a:ea typeface="Calibri"/>
                          <a:cs typeface="Calibri"/>
                          <a:sym typeface="Calibri"/>
                        </a:rPr>
                        <a:t>&amp; Conflict Prevention</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u="none" strike="noStrike" cap="none" dirty="0" err="1">
                          <a:solidFill>
                            <a:schemeClr val="dk1"/>
                          </a:solidFill>
                          <a:latin typeface="Calibri"/>
                          <a:ea typeface="Calibri"/>
                          <a:cs typeface="Calibri"/>
                          <a:sym typeface="Calibri"/>
                        </a:rPr>
                        <a:t>Nevine</a:t>
                      </a:r>
                      <a:r>
                        <a:rPr lang="en-US" sz="1800" u="none" strike="noStrike" cap="none" dirty="0">
                          <a:solidFill>
                            <a:schemeClr val="dk1"/>
                          </a:solidFill>
                          <a:latin typeface="Calibri"/>
                          <a:ea typeface="Calibri"/>
                          <a:cs typeface="Calibri"/>
                          <a:sym typeface="Calibri"/>
                        </a:rPr>
                        <a:t> Yassa</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dirty="0" err="1">
                          <a:latin typeface="Calibri"/>
                          <a:ea typeface="Calibri"/>
                          <a:cs typeface="Calibri"/>
                          <a:sym typeface="Calibri"/>
                        </a:rPr>
                        <a:t>rotaryicccanada@gmail.com</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dirty="0">
                          <a:latin typeface="Calibri"/>
                          <a:ea typeface="Calibri"/>
                          <a:cs typeface="Calibri"/>
                          <a:sym typeface="Calibri"/>
                        </a:rPr>
                        <a:t>416-283-7924</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extLst>
                  <a:ext uri="{0D108BD9-81ED-4DB2-BD59-A6C34878D82A}">
                    <a16:rowId xmlns:a16="http://schemas.microsoft.com/office/drawing/2014/main" val="10005"/>
                  </a:ext>
                </a:extLst>
              </a:tr>
              <a:tr h="4439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Disease Prevention &amp; Treatment</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Maureen Bird</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dirty="0" err="1">
                          <a:latin typeface="Calibri"/>
                          <a:ea typeface="Calibri"/>
                          <a:cs typeface="Calibri"/>
                          <a:sym typeface="Calibri"/>
                        </a:rPr>
                        <a:t>maureen.bird@rotarytoronto.com</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 416-804-3726</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extLst>
                  <a:ext uri="{0D108BD9-81ED-4DB2-BD59-A6C34878D82A}">
                    <a16:rowId xmlns:a16="http://schemas.microsoft.com/office/drawing/2014/main" val="10006"/>
                  </a:ext>
                </a:extLst>
              </a:tr>
              <a:tr h="4439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Environmental Action</a:t>
                      </a:r>
                      <a:endParaRPr sz="1800" u="none" strike="noStrike" cap="none">
                        <a:solidFill>
                          <a:schemeClr val="dk1"/>
                        </a:solidFill>
                        <a:latin typeface="Calibri"/>
                        <a:ea typeface="Calibri"/>
                        <a:cs typeface="Calibri"/>
                        <a:sym typeface="Calibri"/>
                      </a:endParaRPr>
                    </a:p>
                  </a:txBody>
                  <a:tcPr marL="68575" marR="68575" marT="0" marB="0">
                    <a:solidFill>
                      <a:srgbClr val="D9D9D9"/>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Nilam Bedi</a:t>
                      </a:r>
                      <a:endParaRPr sz="1800" u="none" strike="noStrike" cap="none">
                        <a:solidFill>
                          <a:schemeClr val="dk1"/>
                        </a:solidFill>
                        <a:latin typeface="Calibri"/>
                        <a:ea typeface="Calibri"/>
                        <a:cs typeface="Calibri"/>
                        <a:sym typeface="Calibri"/>
                      </a:endParaRPr>
                    </a:p>
                  </a:txBody>
                  <a:tcPr marL="68575" marR="68575" marT="0" marB="0">
                    <a:solidFill>
                      <a:srgbClr val="D9D9D9"/>
                    </a:solidFill>
                  </a:tcPr>
                </a:tc>
                <a:tc>
                  <a:txBody>
                    <a:bodyPr/>
                    <a:lstStyle/>
                    <a:p>
                      <a:pPr marL="0" marR="0" lvl="0" indent="0" algn="ctr" rtl="0">
                        <a:lnSpc>
                          <a:spcPct val="107000"/>
                        </a:lnSpc>
                        <a:spcBef>
                          <a:spcPts val="0"/>
                        </a:spcBef>
                        <a:spcAft>
                          <a:spcPts val="0"/>
                        </a:spcAft>
                        <a:buNone/>
                      </a:pPr>
                      <a:r>
                        <a:rPr lang="en-US" sz="1800" dirty="0" err="1">
                          <a:latin typeface="Calibri"/>
                          <a:ea typeface="Calibri"/>
                          <a:cs typeface="Calibri"/>
                          <a:sym typeface="Calibri"/>
                        </a:rPr>
                        <a:t>nilam.bedi@gmail.com</a:t>
                      </a:r>
                      <a:r>
                        <a:rPr lang="en-US" sz="1800" u="none" strike="noStrike" cap="none" dirty="0">
                          <a:solidFill>
                            <a:schemeClr val="dk1"/>
                          </a:solidFill>
                          <a:latin typeface="Calibri"/>
                          <a:ea typeface="Calibri"/>
                          <a:cs typeface="Calibri"/>
                          <a:sym typeface="Calibri"/>
                        </a:rPr>
                        <a:t> </a:t>
                      </a:r>
                      <a:endParaRPr sz="1800" u="none" strike="noStrike" cap="none" dirty="0">
                        <a:solidFill>
                          <a:schemeClr val="dk1"/>
                        </a:solidFill>
                        <a:latin typeface="Calibri"/>
                        <a:ea typeface="Calibri"/>
                        <a:cs typeface="Calibri"/>
                        <a:sym typeface="Calibri"/>
                      </a:endParaRPr>
                    </a:p>
                  </a:txBody>
                  <a:tcPr marL="68575" marR="68575" marT="0" marB="0">
                    <a:solidFill>
                      <a:srgbClr val="D9D9D9"/>
                    </a:solidFill>
                  </a:tcPr>
                </a:tc>
                <a:tc>
                  <a:txBody>
                    <a:bodyPr/>
                    <a:lstStyle/>
                    <a:p>
                      <a:pPr marL="0" marR="0" lvl="0" indent="0" algn="ctr" rtl="0">
                        <a:lnSpc>
                          <a:spcPct val="107000"/>
                        </a:lnSpc>
                        <a:spcBef>
                          <a:spcPts val="0"/>
                        </a:spcBef>
                        <a:spcAft>
                          <a:spcPts val="0"/>
                        </a:spcAft>
                        <a:buNone/>
                      </a:pPr>
                      <a:r>
                        <a:rPr lang="en-US" sz="1800" dirty="0">
                          <a:latin typeface="Calibri"/>
                          <a:ea typeface="Calibri"/>
                          <a:cs typeface="Calibri"/>
                          <a:sym typeface="Calibri"/>
                        </a:rPr>
                        <a:t>416-629-8907</a:t>
                      </a:r>
                      <a:r>
                        <a:rPr lang="en-US" sz="1800" u="none" strike="noStrike" cap="none" dirty="0">
                          <a:solidFill>
                            <a:schemeClr val="dk1"/>
                          </a:solidFill>
                          <a:latin typeface="Calibri"/>
                          <a:ea typeface="Calibri"/>
                          <a:cs typeface="Calibri"/>
                          <a:sym typeface="Calibri"/>
                        </a:rPr>
                        <a:t> </a:t>
                      </a:r>
                      <a:endParaRPr sz="1800" u="none" strike="noStrike" cap="none" dirty="0">
                        <a:solidFill>
                          <a:schemeClr val="dk1"/>
                        </a:solidFill>
                        <a:latin typeface="Calibri"/>
                        <a:ea typeface="Calibri"/>
                        <a:cs typeface="Calibri"/>
                        <a:sym typeface="Calibri"/>
                      </a:endParaRPr>
                    </a:p>
                  </a:txBody>
                  <a:tcPr marL="68575" marR="68575" marT="0" marB="0">
                    <a:solidFill>
                      <a:srgbClr val="D9D9D9"/>
                    </a:solidFill>
                  </a:tcPr>
                </a:tc>
                <a:extLst>
                  <a:ext uri="{0D108BD9-81ED-4DB2-BD59-A6C34878D82A}">
                    <a16:rowId xmlns:a16="http://schemas.microsoft.com/office/drawing/2014/main" val="10007"/>
                  </a:ext>
                </a:extLst>
              </a:tr>
              <a:tr h="4439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Water, Sanitation and Hygiene</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Richard Mewhinney</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a:latin typeface="Calibri"/>
                          <a:ea typeface="Calibri"/>
                          <a:cs typeface="Calibri"/>
                          <a:sym typeface="Calibri"/>
                        </a:rPr>
                        <a:t>rmewhinney@rogers.com</a:t>
                      </a:r>
                      <a:r>
                        <a:rPr lang="en-US" sz="1800" u="none" strike="noStrike" cap="none">
                          <a:solidFill>
                            <a:schemeClr val="dk1"/>
                          </a:solidFill>
                          <a:latin typeface="Calibri"/>
                          <a:ea typeface="Calibri"/>
                          <a:cs typeface="Calibri"/>
                          <a:sym typeface="Calibri"/>
                        </a:rPr>
                        <a:t> </a:t>
                      </a:r>
                      <a:endParaRPr sz="1800" u="none" strike="noStrike" cap="none">
                        <a:solidFill>
                          <a:schemeClr val="dk1"/>
                        </a:solidFill>
                        <a:latin typeface="Calibri"/>
                        <a:ea typeface="Calibri"/>
                        <a:cs typeface="Calibri"/>
                        <a:sym typeface="Calibri"/>
                      </a:endParaRPr>
                    </a:p>
                  </a:txBody>
                  <a:tcPr marL="68575" marR="68575" marT="0" marB="0">
                    <a:solidFill>
                      <a:srgbClr val="6D9EEB"/>
                    </a:solidFill>
                  </a:tcPr>
                </a:tc>
                <a:tc>
                  <a:txBody>
                    <a:bodyPr/>
                    <a:lstStyle/>
                    <a:p>
                      <a:pPr marL="0" marR="0" lvl="0" indent="0" algn="ctr" rtl="0">
                        <a:lnSpc>
                          <a:spcPct val="107000"/>
                        </a:lnSpc>
                        <a:spcBef>
                          <a:spcPts val="0"/>
                        </a:spcBef>
                        <a:spcAft>
                          <a:spcPts val="0"/>
                        </a:spcAft>
                        <a:buNone/>
                      </a:pPr>
                      <a:r>
                        <a:rPr lang="en-US" sz="1800" dirty="0">
                          <a:latin typeface="Calibri"/>
                          <a:ea typeface="Calibri"/>
                          <a:cs typeface="Calibri"/>
                          <a:sym typeface="Calibri"/>
                        </a:rPr>
                        <a:t>416-418-6646</a:t>
                      </a:r>
                      <a:r>
                        <a:rPr lang="en-US" sz="1800" u="none" strike="noStrike" cap="none" dirty="0">
                          <a:solidFill>
                            <a:schemeClr val="dk1"/>
                          </a:solidFill>
                          <a:latin typeface="Calibri"/>
                          <a:ea typeface="Calibri"/>
                          <a:cs typeface="Calibri"/>
                          <a:sym typeface="Calibri"/>
                        </a:rPr>
                        <a:t> </a:t>
                      </a:r>
                      <a:endParaRPr sz="1800" u="none" strike="noStrike" cap="none" dirty="0">
                        <a:solidFill>
                          <a:schemeClr val="dk1"/>
                        </a:solidFill>
                        <a:latin typeface="Calibri"/>
                        <a:ea typeface="Calibri"/>
                        <a:cs typeface="Calibri"/>
                        <a:sym typeface="Calibri"/>
                      </a:endParaRPr>
                    </a:p>
                  </a:txBody>
                  <a:tcPr marL="68575" marR="68575" marT="0" marB="0">
                    <a:solidFill>
                      <a:srgbClr val="6D9EEB"/>
                    </a:solidFill>
                  </a:tcPr>
                </a:tc>
                <a:extLst>
                  <a:ext uri="{0D108BD9-81ED-4DB2-BD59-A6C34878D82A}">
                    <a16:rowId xmlns:a16="http://schemas.microsoft.com/office/drawing/2014/main" val="10008"/>
                  </a:ext>
                </a:extLst>
              </a:tr>
              <a:tr h="443975">
                <a:tc>
                  <a:txBody>
                    <a:bodyPr/>
                    <a:lstStyle/>
                    <a:p>
                      <a:pPr marL="0" marR="0" lvl="0" indent="0" algn="l" rtl="0">
                        <a:lnSpc>
                          <a:spcPct val="107000"/>
                        </a:lnSpc>
                        <a:spcBef>
                          <a:spcPts val="0"/>
                        </a:spcBef>
                        <a:spcAft>
                          <a:spcPts val="0"/>
                        </a:spcAft>
                        <a:buNone/>
                      </a:pPr>
                      <a:r>
                        <a:rPr lang="en-US" sz="1800" u="none" strike="noStrike" cap="none">
                          <a:solidFill>
                            <a:schemeClr val="dk1"/>
                          </a:solidFill>
                          <a:latin typeface="Calibri"/>
                          <a:ea typeface="Calibri"/>
                          <a:cs typeface="Calibri"/>
                          <a:sym typeface="Calibri"/>
                        </a:rPr>
                        <a:t>Honoring Indigenous People (HIP)</a:t>
                      </a:r>
                      <a:endParaRPr sz="1800" u="none" strike="noStrike" cap="none">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Bill </a:t>
                      </a:r>
                      <a:r>
                        <a:rPr lang="en-US" sz="1800" u="none" strike="noStrike" cap="none" dirty="0" err="1">
                          <a:solidFill>
                            <a:schemeClr val="dk1"/>
                          </a:solidFill>
                          <a:latin typeface="Calibri"/>
                          <a:ea typeface="Calibri"/>
                          <a:cs typeface="Calibri"/>
                          <a:sym typeface="Calibri"/>
                        </a:rPr>
                        <a:t>Empy</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dirty="0" err="1">
                          <a:latin typeface="Calibri"/>
                          <a:ea typeface="Calibri"/>
                          <a:cs typeface="Calibri"/>
                          <a:sym typeface="Calibri"/>
                        </a:rPr>
                        <a:t>empy@prismeconomics.com</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tc>
                  <a:txBody>
                    <a:bodyPr/>
                    <a:lstStyle/>
                    <a:p>
                      <a:pPr marL="0" marR="0" lvl="0" indent="0" algn="ctr" rtl="0">
                        <a:lnSpc>
                          <a:spcPct val="107000"/>
                        </a:lnSpc>
                        <a:spcBef>
                          <a:spcPts val="0"/>
                        </a:spcBef>
                        <a:spcAft>
                          <a:spcPts val="0"/>
                        </a:spcAft>
                        <a:buNone/>
                      </a:pPr>
                      <a:r>
                        <a:rPr lang="en-US" sz="1800" u="none" strike="noStrike" cap="none" dirty="0">
                          <a:solidFill>
                            <a:schemeClr val="dk1"/>
                          </a:solidFill>
                          <a:latin typeface="Calibri"/>
                          <a:ea typeface="Calibri"/>
                          <a:cs typeface="Calibri"/>
                          <a:sym typeface="Calibri"/>
                        </a:rPr>
                        <a:t> 416-482-4880</a:t>
                      </a:r>
                      <a:endParaRPr sz="1800" u="none" strike="noStrike" cap="none" dirty="0">
                        <a:solidFill>
                          <a:schemeClr val="dk1"/>
                        </a:solidFill>
                        <a:latin typeface="Calibri"/>
                        <a:ea typeface="Calibri"/>
                        <a:cs typeface="Calibri"/>
                        <a:sym typeface="Calibri"/>
                      </a:endParaRPr>
                    </a:p>
                  </a:txBody>
                  <a:tcPr marL="68575" marR="68575" marT="0" marB="0">
                    <a:solidFill>
                      <a:srgbClr val="EFEFEF"/>
                    </a:solidFill>
                  </a:tcPr>
                </a:tc>
                <a:extLst>
                  <a:ext uri="{0D108BD9-81ED-4DB2-BD59-A6C34878D82A}">
                    <a16:rowId xmlns:a16="http://schemas.microsoft.com/office/drawing/2014/main" val="10009"/>
                  </a:ext>
                </a:extLst>
              </a:tr>
            </a:tbl>
          </a:graphicData>
        </a:graphic>
      </p:graphicFrame>
      <p:pic>
        <p:nvPicPr>
          <p:cNvPr id="1241" name="Google Shape;1241;p17"/>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8"/>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a:solidFill>
                <a:schemeClr val="lt1"/>
              </a:solidFill>
              <a:latin typeface="Calibri"/>
              <a:ea typeface="Calibri"/>
              <a:cs typeface="Calibri"/>
              <a:sym typeface="Calibri"/>
            </a:endParaRPr>
          </a:p>
        </p:txBody>
      </p:sp>
      <p:sp>
        <p:nvSpPr>
          <p:cNvPr id="1248" name="Google Shape;1248;p18"/>
          <p:cNvSpPr/>
          <p:nvPr/>
        </p:nvSpPr>
        <p:spPr>
          <a:xfrm>
            <a:off x="1687388" y="3285816"/>
            <a:ext cx="8771862" cy="132724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7500" i="1" dirty="0">
                <a:solidFill>
                  <a:srgbClr val="C00000"/>
                </a:solidFill>
                <a:latin typeface="Arial" panose="020B0604020202020204" pitchFamily="34" charset="0"/>
                <a:ea typeface="Courgette"/>
                <a:cs typeface="Arial" panose="020B0604020202020204" pitchFamily="34" charset="0"/>
                <a:sym typeface="Courgette"/>
              </a:rPr>
              <a:t>Thank you!</a:t>
            </a:r>
            <a:endParaRPr sz="3500" dirty="0">
              <a:latin typeface="Arial" panose="020B0604020202020204" pitchFamily="34" charset="0"/>
              <a:cs typeface="Arial" panose="020B0604020202020204" pitchFamily="34" charset="0"/>
            </a:endParaRPr>
          </a:p>
        </p:txBody>
      </p:sp>
      <p:pic>
        <p:nvPicPr>
          <p:cNvPr id="1249" name="Google Shape;1249;p18"/>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Maternal &amp; Child Health</a:t>
            </a:r>
            <a:endParaRPr/>
          </a:p>
        </p:txBody>
      </p:sp>
      <p:pic>
        <p:nvPicPr>
          <p:cNvPr id="518" name="Google Shape;518;p3" descr="Profile photo of Maureen Bird"/>
          <p:cNvPicPr preferRelativeResize="0"/>
          <p:nvPr/>
        </p:nvPicPr>
        <p:blipFill rotWithShape="1">
          <a:blip r:embed="rId3">
            <a:alphaModFix/>
          </a:blip>
          <a:srcRect t="1942" r="1" b="7942"/>
          <a:stretch/>
        </p:blipFill>
        <p:spPr>
          <a:xfrm>
            <a:off x="6714575" y="1240199"/>
            <a:ext cx="4856842" cy="4376796"/>
          </a:xfrm>
          <a:custGeom>
            <a:avLst/>
            <a:gdLst/>
            <a:ahLst/>
            <a:cxnLst/>
            <a:rect l="l" t="t" r="r" b="b"/>
            <a:pathLst>
              <a:path w="6585549" h="5934638" extrusionOk="0">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ln>
            <a:noFill/>
          </a:ln>
        </p:spPr>
      </p:pic>
      <p:sp>
        <p:nvSpPr>
          <p:cNvPr id="519" name="Google Shape;519;p3"/>
          <p:cNvSpPr/>
          <p:nvPr/>
        </p:nvSpPr>
        <p:spPr>
          <a:xfrm>
            <a:off x="1338475" y="2517928"/>
            <a:ext cx="4454400" cy="1491843"/>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US" sz="2900" b="1" dirty="0">
                <a:solidFill>
                  <a:srgbClr val="0070C0"/>
                </a:solidFill>
                <a:latin typeface="+mn-lt"/>
                <a:ea typeface="Calibri"/>
                <a:cs typeface="Calibri"/>
                <a:sym typeface="Calibri"/>
              </a:rPr>
              <a:t>Coordinator: </a:t>
            </a:r>
            <a:endParaRPr sz="1900" dirty="0">
              <a:latin typeface="+mn-lt"/>
              <a:ea typeface="Calibri"/>
              <a:cs typeface="Calibri"/>
              <a:sym typeface="Calibri"/>
            </a:endParaRPr>
          </a:p>
          <a:p>
            <a:pPr marL="0" marR="0" lvl="0" indent="0" algn="r" rtl="0">
              <a:lnSpc>
                <a:spcPct val="107000"/>
              </a:lnSpc>
              <a:spcBef>
                <a:spcPts val="0"/>
              </a:spcBef>
              <a:spcAft>
                <a:spcPts val="0"/>
              </a:spcAft>
              <a:buNone/>
            </a:pPr>
            <a:r>
              <a:rPr lang="en-US" sz="3300" b="1" dirty="0">
                <a:solidFill>
                  <a:srgbClr val="0070C0"/>
                </a:solidFill>
                <a:latin typeface="+mn-lt"/>
                <a:ea typeface="Calibri"/>
                <a:cs typeface="Calibri"/>
                <a:sym typeface="Calibri"/>
              </a:rPr>
              <a:t>Maureen Bird</a:t>
            </a:r>
            <a:endParaRPr sz="2900" b="1" dirty="0">
              <a:solidFill>
                <a:srgbClr val="0070C0"/>
              </a:solidFill>
              <a:latin typeface="+mn-lt"/>
              <a:ea typeface="Calibri"/>
              <a:cs typeface="Calibri"/>
              <a:sym typeface="Calibri"/>
            </a:endParaRPr>
          </a:p>
          <a:p>
            <a:pPr marL="0" marR="0" lvl="0" indent="0" algn="r" rtl="0">
              <a:lnSpc>
                <a:spcPct val="107000"/>
              </a:lnSpc>
              <a:spcBef>
                <a:spcPts val="0"/>
              </a:spcBef>
              <a:spcAft>
                <a:spcPts val="0"/>
              </a:spcAft>
              <a:buNone/>
            </a:pPr>
            <a:r>
              <a:rPr lang="en-US" sz="2300" b="1" dirty="0">
                <a:solidFill>
                  <a:srgbClr val="0070C0"/>
                </a:solidFill>
                <a:latin typeface="+mn-lt"/>
                <a:ea typeface="Calibri"/>
                <a:cs typeface="Calibri"/>
                <a:sym typeface="Calibri"/>
              </a:rPr>
              <a:t>RC Toronto</a:t>
            </a:r>
            <a:r>
              <a:rPr lang="en-US" sz="1800" b="1" dirty="0">
                <a:solidFill>
                  <a:srgbClr val="0070C0"/>
                </a:solidFill>
                <a:latin typeface="+mn-lt"/>
                <a:ea typeface="Century Gothic"/>
                <a:cs typeface="Century Gothic"/>
                <a:sym typeface="Century Gothic"/>
              </a:rPr>
              <a:t> </a:t>
            </a:r>
            <a:endParaRPr b="1" dirty="0">
              <a:latin typeface="+mn-lt"/>
            </a:endParaRPr>
          </a:p>
        </p:txBody>
      </p:sp>
      <p:pic>
        <p:nvPicPr>
          <p:cNvPr id="520" name="Google Shape;520;p3"/>
          <p:cNvPicPr preferRelativeResize="0"/>
          <p:nvPr/>
        </p:nvPicPr>
        <p:blipFill>
          <a:blip r:embed="rId4">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Did we know?</a:t>
            </a:r>
            <a:endParaRPr/>
          </a:p>
        </p:txBody>
      </p:sp>
      <p:sp>
        <p:nvSpPr>
          <p:cNvPr id="527" name="Google Shape;527;p5"/>
          <p:cNvSpPr/>
          <p:nvPr/>
        </p:nvSpPr>
        <p:spPr>
          <a:xfrm>
            <a:off x="758925" y="1105328"/>
            <a:ext cx="8915700" cy="4558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rgbClr val="0070C0"/>
              </a:buClr>
              <a:buSzPts val="2400"/>
              <a:buFont typeface="Arial"/>
              <a:buChar char="•"/>
            </a:pPr>
            <a:r>
              <a:rPr lang="en-US" sz="2400" b="1">
                <a:solidFill>
                  <a:srgbClr val="0070C0"/>
                </a:solidFill>
                <a:latin typeface="Calibri"/>
                <a:ea typeface="Calibri"/>
                <a:cs typeface="Calibri"/>
                <a:sym typeface="Calibri"/>
              </a:rPr>
              <a:t>We are fortunate to live in a country with good access to health care</a:t>
            </a:r>
            <a:endParaRPr sz="2400" b="1">
              <a:solidFill>
                <a:srgbClr val="0070C0"/>
              </a:solidFill>
              <a:latin typeface="Calibri"/>
              <a:ea typeface="Calibri"/>
              <a:cs typeface="Calibri"/>
              <a:sym typeface="Calibri"/>
            </a:endParaRPr>
          </a:p>
          <a:p>
            <a:pPr marL="285750" marR="0" lvl="0" indent="-285750" algn="l" rtl="0">
              <a:lnSpc>
                <a:spcPct val="107000"/>
              </a:lnSpc>
              <a:spcBef>
                <a:spcPts val="0"/>
              </a:spcBef>
              <a:spcAft>
                <a:spcPts val="0"/>
              </a:spcAft>
              <a:buClr>
                <a:srgbClr val="0070C0"/>
              </a:buClr>
              <a:buSzPts val="2400"/>
              <a:buFont typeface="Calibri"/>
              <a:buChar char="•"/>
            </a:pPr>
            <a:r>
              <a:rPr lang="en-US" sz="2400" b="1">
                <a:solidFill>
                  <a:srgbClr val="0070C0"/>
                </a:solidFill>
                <a:latin typeface="Calibri"/>
                <a:ea typeface="Calibri"/>
                <a:cs typeface="Calibri"/>
                <a:sym typeface="Calibri"/>
              </a:rPr>
              <a:t>Most births in Canada are in hospital or at home with midwife assistance. Our maternal death rate is a small fraction of that in developing countries.</a:t>
            </a:r>
            <a:endParaRPr sz="2400" b="1">
              <a:solidFill>
                <a:srgbClr val="0070C0"/>
              </a:solidFill>
              <a:latin typeface="Calibri"/>
              <a:ea typeface="Calibri"/>
              <a:cs typeface="Calibri"/>
              <a:sym typeface="Calibri"/>
            </a:endParaRPr>
          </a:p>
          <a:p>
            <a:pPr marL="285750" marR="0" lvl="0" indent="-285750" algn="l" rtl="0">
              <a:lnSpc>
                <a:spcPct val="107000"/>
              </a:lnSpc>
              <a:spcBef>
                <a:spcPts val="0"/>
              </a:spcBef>
              <a:spcAft>
                <a:spcPts val="0"/>
              </a:spcAft>
              <a:buClr>
                <a:srgbClr val="0070C0"/>
              </a:buClr>
              <a:buSzPts val="2400"/>
              <a:buFont typeface="Calibri"/>
              <a:buChar char="•"/>
            </a:pPr>
            <a:r>
              <a:rPr lang="en-US" sz="2400" b="1">
                <a:solidFill>
                  <a:srgbClr val="0070C0"/>
                </a:solidFill>
                <a:latin typeface="Calibri"/>
                <a:ea typeface="Calibri"/>
                <a:cs typeface="Calibri"/>
                <a:sym typeface="Calibri"/>
              </a:rPr>
              <a:t>Death rates of children under two are again a fraction of those in developing countries.</a:t>
            </a:r>
            <a:endParaRPr sz="2400" b="1">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sz="2400" b="1">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1">
                <a:solidFill>
                  <a:srgbClr val="0070C0"/>
                </a:solidFill>
                <a:latin typeface="Calibri"/>
                <a:ea typeface="Calibri"/>
                <a:cs typeface="Calibri"/>
                <a:sym typeface="Calibri"/>
              </a:rPr>
              <a:t>But we can’t be complacent as some of these problems still exist for our First Nations</a:t>
            </a:r>
            <a:endParaRPr sz="2400" b="1">
              <a:solidFill>
                <a:srgbClr val="0070C0"/>
              </a:solidFill>
              <a:latin typeface="Calibri"/>
              <a:ea typeface="Calibri"/>
              <a:cs typeface="Calibri"/>
              <a:sym typeface="Calibri"/>
            </a:endParaRPr>
          </a:p>
          <a:p>
            <a:pPr marL="457200" marR="0" lvl="0" indent="0" algn="l" rtl="0">
              <a:lnSpc>
                <a:spcPct val="107000"/>
              </a:lnSpc>
              <a:spcBef>
                <a:spcPts val="0"/>
              </a:spcBef>
              <a:spcAft>
                <a:spcPts val="0"/>
              </a:spcAft>
              <a:buNone/>
            </a:pPr>
            <a:endParaRPr/>
          </a:p>
        </p:txBody>
      </p:sp>
      <p:pic>
        <p:nvPicPr>
          <p:cNvPr id="529" name="Google Shape;529;p5"/>
          <p:cNvPicPr preferRelativeResize="0"/>
          <p:nvPr/>
        </p:nvPicPr>
        <p:blipFill>
          <a:blip r:embed="rId3">
            <a:alphaModFix/>
          </a:blip>
          <a:stretch>
            <a:fillRect/>
          </a:stretch>
        </p:blipFill>
        <p:spPr>
          <a:xfrm>
            <a:off x="9921999" y="5800701"/>
            <a:ext cx="2027926" cy="923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
          <p:cNvSpPr/>
          <p:nvPr/>
        </p:nvSpPr>
        <p:spPr>
          <a:xfrm>
            <a:off x="-31898" y="2563"/>
            <a:ext cx="12223898" cy="709818"/>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Best Practice</a:t>
            </a:r>
            <a:endParaRPr/>
          </a:p>
        </p:txBody>
      </p:sp>
      <p:sp>
        <p:nvSpPr>
          <p:cNvPr id="536" name="Google Shape;536;p6"/>
          <p:cNvSpPr/>
          <p:nvPr/>
        </p:nvSpPr>
        <p:spPr>
          <a:xfrm>
            <a:off x="714225" y="712375"/>
            <a:ext cx="10704000" cy="55449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SzPts val="1100"/>
              <a:buNone/>
            </a:pPr>
            <a:r>
              <a:rPr lang="en-US" sz="2200" b="1" dirty="0">
                <a:solidFill>
                  <a:srgbClr val="1155CC"/>
                </a:solidFill>
                <a:latin typeface="Calibri"/>
                <a:ea typeface="Calibri"/>
                <a:cs typeface="Calibri"/>
                <a:sym typeface="Calibri"/>
              </a:rPr>
              <a:t>Best Practice by Finding the Right Partners</a:t>
            </a:r>
            <a:endParaRPr sz="22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20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300" b="1" u="sng" dirty="0">
                <a:solidFill>
                  <a:srgbClr val="1155CC"/>
                </a:solidFill>
                <a:latin typeface="Calibri"/>
                <a:ea typeface="Calibri"/>
                <a:cs typeface="Calibri"/>
                <a:sym typeface="Calibri"/>
              </a:rPr>
              <a:t>Ethiopia Birthing Kits – in partnership with CUSO</a:t>
            </a:r>
            <a:endParaRPr sz="23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Led by Michael Bell, Etobicoke</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 </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The World Health Organization has reported that Ethiopia has</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 one of the world’s highest maternal mortality rate ratios with</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 an average of 675 maternal health deaths per 100,000 live</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 births. In comparison, the Canadian maternal mortality rate </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ratio is 7.2 deaths per 100,000 live births.</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 </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b="1" dirty="0">
                <a:solidFill>
                  <a:srgbClr val="1155CC"/>
                </a:solidFill>
                <a:latin typeface="Calibri"/>
                <a:ea typeface="Calibri"/>
                <a:cs typeface="Calibri"/>
                <a:sym typeface="Calibri"/>
              </a:rPr>
              <a:t>We had 25 clubs from our district supporting this project along with a handful of individual donors bringing our total fundraising to over $45,000.00 CDN. While the CUSO project  timeline did not allow us to achieve a Global Grant, we were able to get our $45,000.00 CDN matched by the Canadian Government at 13 to 1 or an additional $585,000.00 for this project. More than half the clubs in 7070 contributed to this project.</a:t>
            </a:r>
            <a:endParaRPr sz="20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mbria"/>
                <a:ea typeface="Cambria"/>
                <a:cs typeface="Cambria"/>
                <a:sym typeface="Cambria"/>
              </a:rPr>
              <a:t> </a:t>
            </a:r>
            <a:endParaRPr sz="1200" dirty="0">
              <a:solidFill>
                <a:schemeClr val="dk1"/>
              </a:solidFill>
              <a:latin typeface="Cambria"/>
              <a:ea typeface="Cambria"/>
              <a:cs typeface="Cambria"/>
              <a:sym typeface="Cambria"/>
            </a:endParaRPr>
          </a:p>
          <a:p>
            <a:pPr marL="0" marR="0" lvl="0" indent="0" algn="l" rtl="0">
              <a:lnSpc>
                <a:spcPct val="107000"/>
              </a:lnSpc>
              <a:spcBef>
                <a:spcPts val="0"/>
              </a:spcBef>
              <a:spcAft>
                <a:spcPts val="0"/>
              </a:spcAft>
              <a:buNone/>
            </a:pPr>
            <a:endParaRPr sz="2400" b="1" i="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sz="2400" b="1" i="1" dirty="0">
              <a:solidFill>
                <a:srgbClr val="0070C0"/>
              </a:solidFill>
              <a:latin typeface="Calibri"/>
              <a:ea typeface="Calibri"/>
              <a:cs typeface="Calibri"/>
              <a:sym typeface="Calibri"/>
            </a:endParaRPr>
          </a:p>
          <a:p>
            <a:pPr marL="457200" marR="0" lvl="0" indent="0" algn="l" rtl="0">
              <a:lnSpc>
                <a:spcPct val="107000"/>
              </a:lnSpc>
              <a:spcBef>
                <a:spcPts val="0"/>
              </a:spcBef>
              <a:spcAft>
                <a:spcPts val="0"/>
              </a:spcAft>
              <a:buNone/>
            </a:pPr>
            <a:endParaRPr dirty="0"/>
          </a:p>
        </p:txBody>
      </p:sp>
      <p:pic>
        <p:nvPicPr>
          <p:cNvPr id="538" name="Google Shape;538;p6"/>
          <p:cNvPicPr preferRelativeResize="0"/>
          <p:nvPr/>
        </p:nvPicPr>
        <p:blipFill>
          <a:blip r:embed="rId3">
            <a:alphaModFix/>
          </a:blip>
          <a:stretch>
            <a:fillRect/>
          </a:stretch>
        </p:blipFill>
        <p:spPr>
          <a:xfrm>
            <a:off x="9921999" y="5800701"/>
            <a:ext cx="2027926" cy="923824"/>
          </a:xfrm>
          <a:prstGeom prst="rect">
            <a:avLst/>
          </a:prstGeom>
          <a:noFill/>
          <a:ln>
            <a:noFill/>
          </a:ln>
        </p:spPr>
      </p:pic>
      <p:pic>
        <p:nvPicPr>
          <p:cNvPr id="539" name="Google Shape;539;p6"/>
          <p:cNvPicPr preferRelativeResize="0"/>
          <p:nvPr/>
        </p:nvPicPr>
        <p:blipFill>
          <a:blip r:embed="rId4">
            <a:alphaModFix/>
          </a:blip>
          <a:stretch>
            <a:fillRect/>
          </a:stretch>
        </p:blipFill>
        <p:spPr>
          <a:xfrm>
            <a:off x="7506925" y="919938"/>
            <a:ext cx="4168000" cy="3028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be60293361_0_1"/>
          <p:cNvSpPr/>
          <p:nvPr/>
        </p:nvSpPr>
        <p:spPr>
          <a:xfrm>
            <a:off x="-31898" y="2563"/>
            <a:ext cx="12223800" cy="709800"/>
          </a:xfrm>
          <a:prstGeom prst="rect">
            <a:avLst/>
          </a:prstGeom>
          <a:solidFill>
            <a:srgbClr val="00B4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Best Practice</a:t>
            </a:r>
            <a:endParaRPr/>
          </a:p>
        </p:txBody>
      </p:sp>
      <p:sp>
        <p:nvSpPr>
          <p:cNvPr id="546" name="Google Shape;546;gbe60293361_0_1"/>
          <p:cNvSpPr/>
          <p:nvPr/>
        </p:nvSpPr>
        <p:spPr>
          <a:xfrm>
            <a:off x="758925" y="876975"/>
            <a:ext cx="11190900" cy="5057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b="1" dirty="0">
                <a:solidFill>
                  <a:srgbClr val="1155CC"/>
                </a:solidFill>
                <a:latin typeface="Calibri"/>
                <a:ea typeface="Calibri"/>
                <a:cs typeface="Calibri"/>
                <a:sym typeface="Calibri"/>
              </a:rPr>
              <a:t>Best Practice by Working with our own District Clubs</a:t>
            </a:r>
            <a:endParaRPr sz="2200" b="1" dirty="0">
              <a:solidFill>
                <a:srgbClr val="1155CC"/>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2200" u="sng"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r>
              <a:rPr lang="en-US" sz="2200" b="1" u="sng" dirty="0">
                <a:solidFill>
                  <a:srgbClr val="1155CC"/>
                </a:solidFill>
                <a:latin typeface="Calibri"/>
                <a:ea typeface="Calibri"/>
                <a:cs typeface="Calibri"/>
                <a:sym typeface="Calibri"/>
              </a:rPr>
              <a:t>Global Grants give us access to district and TRF funds</a:t>
            </a:r>
            <a:endParaRPr sz="2200" b="1" u="sng"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endParaRPr sz="22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2200" b="1" u="sng" dirty="0">
                <a:solidFill>
                  <a:srgbClr val="1155CC"/>
                </a:solidFill>
                <a:latin typeface="Calibri"/>
                <a:ea typeface="Calibri"/>
                <a:cs typeface="Calibri"/>
                <a:sym typeface="Calibri"/>
              </a:rPr>
              <a:t>Beirut </a:t>
            </a:r>
            <a:r>
              <a:rPr lang="en-US" sz="2200" b="1" u="sng" dirty="0" err="1">
                <a:solidFill>
                  <a:srgbClr val="1155CC"/>
                </a:solidFill>
                <a:latin typeface="Calibri"/>
                <a:ea typeface="Calibri"/>
                <a:cs typeface="Calibri"/>
                <a:sym typeface="Calibri"/>
              </a:rPr>
              <a:t>Paediatric</a:t>
            </a:r>
            <a:r>
              <a:rPr lang="en-US" sz="2200" b="1" u="sng" dirty="0">
                <a:solidFill>
                  <a:srgbClr val="1155CC"/>
                </a:solidFill>
                <a:latin typeface="Calibri"/>
                <a:ea typeface="Calibri"/>
                <a:cs typeface="Calibri"/>
                <a:sym typeface="Calibri"/>
              </a:rPr>
              <a:t> Hospital Equipment</a:t>
            </a:r>
            <a:endParaRPr sz="22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22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200" b="1" u="sng" dirty="0">
              <a:solidFill>
                <a:srgbClr val="1155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200" b="1" dirty="0">
                <a:solidFill>
                  <a:srgbClr val="1155CC"/>
                </a:solidFill>
                <a:latin typeface="Calibri"/>
                <a:ea typeface="Calibri"/>
                <a:cs typeface="Calibri"/>
                <a:sym typeface="Calibri"/>
              </a:rPr>
              <a:t>In the summer of 2020 a devastating explosion in the port area of Beirut Lebanon caused millions of dollars of damage in the city. In the </a:t>
            </a:r>
            <a:r>
              <a:rPr lang="en-US" sz="2200" b="1" dirty="0" err="1">
                <a:solidFill>
                  <a:srgbClr val="1155CC"/>
                </a:solidFill>
                <a:latin typeface="Calibri"/>
                <a:ea typeface="Calibri"/>
                <a:cs typeface="Calibri"/>
                <a:sym typeface="Calibri"/>
              </a:rPr>
              <a:t>paediatric</a:t>
            </a:r>
            <a:r>
              <a:rPr lang="en-US" sz="2200" b="1" dirty="0">
                <a:solidFill>
                  <a:srgbClr val="1155CC"/>
                </a:solidFill>
                <a:latin typeface="Calibri"/>
                <a:ea typeface="Calibri"/>
                <a:cs typeface="Calibri"/>
                <a:sym typeface="Calibri"/>
              </a:rPr>
              <a:t> wing of the hospital the surgery and recovery areas were destroyed </a:t>
            </a:r>
            <a:endParaRPr sz="2200" b="1" dirty="0">
              <a:solidFill>
                <a:srgbClr val="1155CC"/>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r>
              <a:rPr lang="en-US" sz="2200" b="1" dirty="0">
                <a:solidFill>
                  <a:srgbClr val="1155CC"/>
                </a:solidFill>
                <a:latin typeface="Calibri"/>
                <a:ea typeface="Calibri"/>
                <a:cs typeface="Calibri"/>
                <a:sym typeface="Calibri"/>
              </a:rPr>
              <a:t>-   	A global grant led by Whitby Sunrise</a:t>
            </a:r>
            <a:endParaRPr sz="2200" b="1" dirty="0">
              <a:solidFill>
                <a:srgbClr val="1155CC"/>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r>
              <a:rPr lang="en-US" sz="2200" b="1" dirty="0">
                <a:solidFill>
                  <a:srgbClr val="1155CC"/>
                </a:solidFill>
                <a:latin typeface="Calibri"/>
                <a:ea typeface="Calibri"/>
                <a:cs typeface="Calibri"/>
                <a:sym typeface="Calibri"/>
              </a:rPr>
              <a:t>-   	Value – almost US$400,000</a:t>
            </a:r>
            <a:endParaRPr sz="2200" b="1" dirty="0">
              <a:solidFill>
                <a:srgbClr val="1155CC"/>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r>
              <a:rPr lang="en-US" sz="2200" b="1" dirty="0">
                <a:solidFill>
                  <a:srgbClr val="1155CC"/>
                </a:solidFill>
                <a:latin typeface="Calibri"/>
                <a:ea typeface="Calibri"/>
                <a:cs typeface="Calibri"/>
                <a:sym typeface="Calibri"/>
              </a:rPr>
              <a:t>-   	Supported by 22 clubs from 7070 and clubs and DDF from 7 districts</a:t>
            </a:r>
            <a:endParaRPr sz="2200" b="1" dirty="0">
              <a:solidFill>
                <a:srgbClr val="1155CC"/>
              </a:solidFill>
              <a:latin typeface="Calibri"/>
              <a:ea typeface="Calibri"/>
              <a:cs typeface="Calibri"/>
              <a:sym typeface="Calibri"/>
            </a:endParaRPr>
          </a:p>
          <a:p>
            <a:pPr marL="0" marR="0" lvl="0" indent="0" algn="l" rtl="0">
              <a:lnSpc>
                <a:spcPct val="107000"/>
              </a:lnSpc>
              <a:spcBef>
                <a:spcPts val="0"/>
              </a:spcBef>
              <a:spcAft>
                <a:spcPts val="0"/>
              </a:spcAft>
              <a:buNone/>
            </a:pPr>
            <a:endParaRPr sz="2600" u="sng" dirty="0">
              <a:solidFill>
                <a:schemeClr val="dk1"/>
              </a:solidFill>
              <a:latin typeface="Cambria"/>
              <a:ea typeface="Cambria"/>
              <a:cs typeface="Cambria"/>
              <a:sym typeface="Cambria"/>
            </a:endParaRPr>
          </a:p>
          <a:p>
            <a:pPr marL="0" marR="0" lvl="0" indent="0" algn="l" rtl="0">
              <a:lnSpc>
                <a:spcPct val="107000"/>
              </a:lnSpc>
              <a:spcBef>
                <a:spcPts val="0"/>
              </a:spcBef>
              <a:spcAft>
                <a:spcPts val="0"/>
              </a:spcAft>
              <a:buNone/>
            </a:pPr>
            <a:endParaRPr sz="2600" b="1" i="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sz="2400" b="1" i="1" dirty="0">
              <a:solidFill>
                <a:srgbClr val="0070C0"/>
              </a:solidFill>
              <a:latin typeface="Calibri"/>
              <a:ea typeface="Calibri"/>
              <a:cs typeface="Calibri"/>
              <a:sym typeface="Calibri"/>
            </a:endParaRPr>
          </a:p>
          <a:p>
            <a:pPr marL="0" marR="0" lvl="0" indent="0" algn="l" rtl="0">
              <a:lnSpc>
                <a:spcPct val="107000"/>
              </a:lnSpc>
              <a:spcBef>
                <a:spcPts val="0"/>
              </a:spcBef>
              <a:spcAft>
                <a:spcPts val="0"/>
              </a:spcAft>
              <a:buNone/>
            </a:pPr>
            <a:endParaRPr dirty="0"/>
          </a:p>
        </p:txBody>
      </p:sp>
      <p:pic>
        <p:nvPicPr>
          <p:cNvPr id="548" name="Google Shape;548;gbe60293361_0_1"/>
          <p:cNvPicPr preferRelativeResize="0"/>
          <p:nvPr/>
        </p:nvPicPr>
        <p:blipFill>
          <a:blip r:embed="rId3">
            <a:alphaModFix/>
          </a:blip>
          <a:stretch>
            <a:fillRect/>
          </a:stretch>
        </p:blipFill>
        <p:spPr>
          <a:xfrm>
            <a:off x="9921999" y="5800701"/>
            <a:ext cx="2027926" cy="923824"/>
          </a:xfrm>
          <a:prstGeom prst="rect">
            <a:avLst/>
          </a:prstGeom>
          <a:noFill/>
          <a:ln>
            <a:noFill/>
          </a:ln>
        </p:spPr>
      </p:pic>
      <p:pic>
        <p:nvPicPr>
          <p:cNvPr id="549" name="Google Shape;549;gbe60293361_0_1"/>
          <p:cNvPicPr preferRelativeResize="0"/>
          <p:nvPr/>
        </p:nvPicPr>
        <p:blipFill>
          <a:blip r:embed="rId4">
            <a:alphaModFix/>
          </a:blip>
          <a:stretch>
            <a:fillRect/>
          </a:stretch>
        </p:blipFill>
        <p:spPr>
          <a:xfrm>
            <a:off x="7522000" y="876975"/>
            <a:ext cx="4427824" cy="2490649"/>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ddaf5cb4-f2a1-449e-a3c8-ee6a5e0dde65"/>
  <p:tag name="ARTICULATE_SLIDE_NAV"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ddaf5cb4-f2a1-449e-a3c8-ee6a5e0dde65"/>
  <p:tag name="ARTICULATE_SLIDE_NAV" val="1"/>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ddaf5cb4-f2a1-449e-a3c8-ee6a5e0dde65"/>
  <p:tag name="ARTICULATE_SLIDE_NAV" val="1"/>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ddaf5cb4-f2a1-449e-a3c8-ee6a5e0dde65"/>
  <p:tag name="ARTICULATE_SLIDE_NAV" val="1"/>
</p:tagLst>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4134</Words>
  <Application>Microsoft Office PowerPoint</Application>
  <PresentationFormat>Widescreen</PresentationFormat>
  <Paragraphs>590</Paragraphs>
  <Slides>54</Slides>
  <Notes>54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54</vt:i4>
      </vt:variant>
    </vt:vector>
  </HeadingPairs>
  <TitlesOfParts>
    <vt:vector size="67" baseType="lpstr">
      <vt:lpstr>Arial</vt:lpstr>
      <vt:lpstr>Arial Narrow</vt:lpstr>
      <vt:lpstr>Century Gothic</vt:lpstr>
      <vt:lpstr>Wingdings</vt:lpstr>
      <vt:lpstr>Cambria</vt:lpstr>
      <vt:lpstr>Courier New</vt:lpstr>
      <vt:lpstr>Symbol</vt:lpstr>
      <vt:lpstr>Roboto</vt:lpstr>
      <vt:lpstr>Noto Sans Symbols</vt:lpstr>
      <vt:lpstr>Calibri</vt:lpstr>
      <vt:lpstr>Lato</vt:lpstr>
      <vt:lpstr>Ion Boardroom</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Khalid Hasan</dc:creator>
  <cp:lastModifiedBy>Dave Andrews</cp:lastModifiedBy>
  <cp:revision>8</cp:revision>
  <dcterms:created xsi:type="dcterms:W3CDTF">2021-02-05T20:07:22Z</dcterms:created>
  <dcterms:modified xsi:type="dcterms:W3CDTF">2023-02-04T21:21:26Z</dcterms:modified>
</cp:coreProperties>
</file>