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0" r:id="rId4"/>
    <p:sldMasterId id="2147483664" r:id="rId5"/>
    <p:sldMasterId id="2147483688" r:id="rId6"/>
  </p:sldMasterIdLst>
  <p:notesMasterIdLst>
    <p:notesMasterId r:id="rId19"/>
  </p:notesMasterIdLst>
  <p:handoutMasterIdLst>
    <p:handoutMasterId r:id="rId20"/>
  </p:handoutMasterIdLst>
  <p:sldIdLst>
    <p:sldId id="361" r:id="rId7"/>
    <p:sldId id="369" r:id="rId8"/>
    <p:sldId id="370" r:id="rId9"/>
    <p:sldId id="373" r:id="rId10"/>
    <p:sldId id="374" r:id="rId11"/>
    <p:sldId id="376" r:id="rId12"/>
    <p:sldId id="371" r:id="rId13"/>
    <p:sldId id="357" r:id="rId14"/>
    <p:sldId id="362" r:id="rId15"/>
    <p:sldId id="338" r:id="rId16"/>
    <p:sldId id="368" r:id="rId17"/>
    <p:sldId id="366" r:id="rId18"/>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panose="020B0604020202020204" pitchFamily="34" charset="0"/>
        <a:ea typeface="ヒラギノ角ゴ Pro W3" pitchFamily="-84" charset="-128"/>
        <a:cs typeface="+mn-cs"/>
      </a:defRPr>
    </a:lvl1pPr>
    <a:lvl2pPr marL="457200" algn="l" rtl="0" fontAlgn="base">
      <a:spcBef>
        <a:spcPct val="0"/>
      </a:spcBef>
      <a:spcAft>
        <a:spcPct val="0"/>
      </a:spcAft>
      <a:defRPr sz="2400" kern="1200">
        <a:solidFill>
          <a:schemeClr val="tx1"/>
        </a:solidFill>
        <a:latin typeface="Arial" panose="020B0604020202020204" pitchFamily="34" charset="0"/>
        <a:ea typeface="ヒラギノ角ゴ Pro W3" pitchFamily="-84" charset="-128"/>
        <a:cs typeface="+mn-cs"/>
      </a:defRPr>
    </a:lvl2pPr>
    <a:lvl3pPr marL="914400" algn="l" rtl="0" fontAlgn="base">
      <a:spcBef>
        <a:spcPct val="0"/>
      </a:spcBef>
      <a:spcAft>
        <a:spcPct val="0"/>
      </a:spcAft>
      <a:defRPr sz="2400" kern="1200">
        <a:solidFill>
          <a:schemeClr val="tx1"/>
        </a:solidFill>
        <a:latin typeface="Arial" panose="020B0604020202020204" pitchFamily="34" charset="0"/>
        <a:ea typeface="ヒラギノ角ゴ Pro W3" pitchFamily="-84" charset="-128"/>
        <a:cs typeface="+mn-cs"/>
      </a:defRPr>
    </a:lvl3pPr>
    <a:lvl4pPr marL="1371600" algn="l" rtl="0" fontAlgn="base">
      <a:spcBef>
        <a:spcPct val="0"/>
      </a:spcBef>
      <a:spcAft>
        <a:spcPct val="0"/>
      </a:spcAft>
      <a:defRPr sz="2400" kern="1200">
        <a:solidFill>
          <a:schemeClr val="tx1"/>
        </a:solidFill>
        <a:latin typeface="Arial" panose="020B0604020202020204" pitchFamily="34" charset="0"/>
        <a:ea typeface="ヒラギノ角ゴ Pro W3" pitchFamily="-84" charset="-128"/>
        <a:cs typeface="+mn-cs"/>
      </a:defRPr>
    </a:lvl4pPr>
    <a:lvl5pPr marL="1828800" algn="l" rtl="0" fontAlgn="base">
      <a:spcBef>
        <a:spcPct val="0"/>
      </a:spcBef>
      <a:spcAft>
        <a:spcPct val="0"/>
      </a:spcAft>
      <a:defRPr sz="2400" kern="1200">
        <a:solidFill>
          <a:schemeClr val="tx1"/>
        </a:solidFill>
        <a:latin typeface="Arial" panose="020B0604020202020204" pitchFamily="34" charset="0"/>
        <a:ea typeface="ヒラギノ角ゴ Pro W3" pitchFamily="-84" charset="-128"/>
        <a:cs typeface="+mn-cs"/>
      </a:defRPr>
    </a:lvl5pPr>
    <a:lvl6pPr marL="2286000" algn="l" defTabSz="914400" rtl="0" eaLnBrk="1" latinLnBrk="0" hangingPunct="1">
      <a:defRPr sz="2400" kern="1200">
        <a:solidFill>
          <a:schemeClr val="tx1"/>
        </a:solidFill>
        <a:latin typeface="Arial" panose="020B0604020202020204" pitchFamily="34" charset="0"/>
        <a:ea typeface="ヒラギノ角ゴ Pro W3" pitchFamily="-84" charset="-128"/>
        <a:cs typeface="+mn-cs"/>
      </a:defRPr>
    </a:lvl6pPr>
    <a:lvl7pPr marL="2743200" algn="l" defTabSz="914400" rtl="0" eaLnBrk="1" latinLnBrk="0" hangingPunct="1">
      <a:defRPr sz="2400" kern="1200">
        <a:solidFill>
          <a:schemeClr val="tx1"/>
        </a:solidFill>
        <a:latin typeface="Arial" panose="020B0604020202020204" pitchFamily="34" charset="0"/>
        <a:ea typeface="ヒラギノ角ゴ Pro W3" pitchFamily="-84" charset="-128"/>
        <a:cs typeface="+mn-cs"/>
      </a:defRPr>
    </a:lvl7pPr>
    <a:lvl8pPr marL="3200400" algn="l" defTabSz="914400" rtl="0" eaLnBrk="1" latinLnBrk="0" hangingPunct="1">
      <a:defRPr sz="2400" kern="1200">
        <a:solidFill>
          <a:schemeClr val="tx1"/>
        </a:solidFill>
        <a:latin typeface="Arial" panose="020B0604020202020204" pitchFamily="34" charset="0"/>
        <a:ea typeface="ヒラギノ角ゴ Pro W3" pitchFamily="-84" charset="-128"/>
        <a:cs typeface="+mn-cs"/>
      </a:defRPr>
    </a:lvl8pPr>
    <a:lvl9pPr marL="3657600" algn="l" defTabSz="914400" rtl="0" eaLnBrk="1" latinLnBrk="0" hangingPunct="1">
      <a:defRPr sz="2400" kern="1200">
        <a:solidFill>
          <a:schemeClr val="tx1"/>
        </a:solidFill>
        <a:latin typeface="Arial" panose="020B0604020202020204" pitchFamily="34" charset="0"/>
        <a:ea typeface="ヒラギノ角ゴ Pro W3" pitchFamily="-8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1B5C"/>
    <a:srgbClr val="872175"/>
    <a:srgbClr val="58585A"/>
    <a:srgbClr val="005DAA"/>
    <a:srgbClr val="FF7600"/>
    <a:srgbClr val="009999"/>
    <a:srgbClr val="00AEEF"/>
    <a:srgbClr val="01B4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60" d="100"/>
          <a:sy n="60" d="100"/>
        </p:scale>
        <p:origin x="380" y="56"/>
      </p:cViewPr>
      <p:guideLst>
        <p:guide orient="horz" pos="2160"/>
        <p:guide pos="2880"/>
      </p:guideLst>
    </p:cSldViewPr>
  </p:slideViewPr>
  <p:outlineViewPr>
    <p:cViewPr>
      <p:scale>
        <a:sx n="75" d="100"/>
        <a:sy n="75" d="100"/>
      </p:scale>
      <p:origin x="784" y="1629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1452" y="4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eaLnBrk="0" hangingPunct="0">
              <a:defRPr sz="1200"/>
            </a:lvl1pPr>
          </a:lstStyle>
          <a:p>
            <a:pPr>
              <a:defRPr/>
            </a:pPr>
            <a:endParaRPr lang="en-US" altLang="en-US"/>
          </a:p>
        </p:txBody>
      </p:sp>
      <p:sp>
        <p:nvSpPr>
          <p:cNvPr id="19459"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eaLnBrk="0" hangingPunct="0">
              <a:defRPr sz="1200"/>
            </a:lvl1pPr>
          </a:lstStyle>
          <a:p>
            <a:pPr>
              <a:defRPr/>
            </a:pPr>
            <a:endParaRPr lang="en-US" altLang="en-US"/>
          </a:p>
        </p:txBody>
      </p:sp>
      <p:sp>
        <p:nvSpPr>
          <p:cNvPr id="19460"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eaLnBrk="0" hangingPunct="0">
              <a:defRPr sz="1200"/>
            </a:lvl1pPr>
          </a:lstStyle>
          <a:p>
            <a:pPr>
              <a:defRPr/>
            </a:pPr>
            <a:endParaRPr lang="en-US" altLang="en-US"/>
          </a:p>
        </p:txBody>
      </p:sp>
      <p:sp>
        <p:nvSpPr>
          <p:cNvPr id="19461"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eaLnBrk="0" hangingPunct="0">
              <a:defRPr sz="1200"/>
            </a:lvl1pPr>
          </a:lstStyle>
          <a:p>
            <a:fld id="{9D2FB342-1185-4E93-BA0B-6FE096E618A5}"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eaLnBrk="0" hangingPunct="0">
              <a:defRPr sz="1200"/>
            </a:lvl1pPr>
          </a:lstStyle>
          <a:p>
            <a:pPr>
              <a:defRPr/>
            </a:pPr>
            <a:endParaRPr lang="en-US" altLang="en-US"/>
          </a:p>
        </p:txBody>
      </p:sp>
      <p:sp>
        <p:nvSpPr>
          <p:cNvPr id="3075" name="Rectangle 3"/>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eaLnBrk="0" hangingPunct="0">
              <a:defRPr sz="1200"/>
            </a:lvl1pPr>
          </a:lstStyle>
          <a:p>
            <a:pPr>
              <a:defRPr/>
            </a:pPr>
            <a:endParaRPr lang="en-US" altLang="en-US"/>
          </a:p>
        </p:txBody>
      </p:sp>
      <p:sp>
        <p:nvSpPr>
          <p:cNvPr id="286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eaLnBrk="0" hangingPunct="0">
              <a:defRPr sz="1200"/>
            </a:lvl1pPr>
          </a:lstStyle>
          <a:p>
            <a:pPr>
              <a:defRPr/>
            </a:pPr>
            <a:endParaRPr lang="en-US" altLang="en-US"/>
          </a:p>
        </p:txBody>
      </p:sp>
      <p:sp>
        <p:nvSpPr>
          <p:cNvPr id="3079"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eaLnBrk="0" hangingPunct="0">
              <a:defRPr sz="1200"/>
            </a:lvl1pPr>
          </a:lstStyle>
          <a:p>
            <a:fld id="{BD03A0DC-7D10-4B80-8318-048788C3771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1pPr>
    <a:lvl2pPr marL="4572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2pPr>
    <a:lvl3pPr marL="9144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3pPr>
    <a:lvl4pPr marL="13716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4pPr>
    <a:lvl5pPr marL="18288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ea typeface="ヒラギノ角ゴ Pro W3" pitchFamily="-84" charset="-128"/>
              </a:defRPr>
            </a:lvl1pPr>
            <a:lvl2pPr marL="742950" indent="-285750" defTabSz="931863" eaLnBrk="0" hangingPunct="0">
              <a:spcBef>
                <a:spcPct val="30000"/>
              </a:spcBef>
              <a:defRPr sz="1200">
                <a:solidFill>
                  <a:schemeClr val="tx1"/>
                </a:solidFill>
                <a:latin typeface="Arial" panose="020B0604020202020204" pitchFamily="34" charset="0"/>
                <a:ea typeface="ヒラギノ角ゴ Pro W3" pitchFamily="-84" charset="-128"/>
              </a:defRPr>
            </a:lvl2pPr>
            <a:lvl3pPr marL="1143000" indent="-228600" defTabSz="931863" eaLnBrk="0" hangingPunct="0">
              <a:spcBef>
                <a:spcPct val="30000"/>
              </a:spcBef>
              <a:defRPr sz="1200">
                <a:solidFill>
                  <a:schemeClr val="tx1"/>
                </a:solidFill>
                <a:latin typeface="Arial" panose="020B0604020202020204" pitchFamily="34" charset="0"/>
                <a:ea typeface="ヒラギノ角ゴ Pro W3" pitchFamily="-84" charset="-128"/>
              </a:defRPr>
            </a:lvl3pPr>
            <a:lvl4pPr marL="1600200" indent="-228600" defTabSz="931863" eaLnBrk="0" hangingPunct="0">
              <a:spcBef>
                <a:spcPct val="30000"/>
              </a:spcBef>
              <a:defRPr sz="1200">
                <a:solidFill>
                  <a:schemeClr val="tx1"/>
                </a:solidFill>
                <a:latin typeface="Arial" panose="020B0604020202020204" pitchFamily="34" charset="0"/>
                <a:ea typeface="ヒラギノ角ゴ Pro W3" pitchFamily="-84" charset="-128"/>
              </a:defRPr>
            </a:lvl4pPr>
            <a:lvl5pPr marL="2057400" indent="-228600" defTabSz="931863" eaLnBrk="0" hangingPunct="0">
              <a:spcBef>
                <a:spcPct val="30000"/>
              </a:spcBef>
              <a:defRPr sz="1200">
                <a:solidFill>
                  <a:schemeClr val="tx1"/>
                </a:solidFill>
                <a:latin typeface="Arial" panose="020B0604020202020204" pitchFamily="34" charset="0"/>
                <a:ea typeface="ヒラギノ角ゴ Pro W3" pitchFamily="-84"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9pPr>
          </a:lstStyle>
          <a:p>
            <a:pPr>
              <a:spcBef>
                <a:spcPct val="0"/>
              </a:spcBef>
            </a:pPr>
            <a:fld id="{BA7D496C-C312-4820-AF47-4C1A974E5C21}" type="slidenum">
              <a:rPr lang="en-US" altLang="en-US"/>
              <a:pPr>
                <a:spcBef>
                  <a:spcPct val="0"/>
                </a:spcBef>
              </a:pPr>
              <a:t>1</a:t>
            </a:fld>
            <a:endParaRPr lang="en-US" altLang="en-US"/>
          </a:p>
        </p:txBody>
      </p:sp>
      <p:sp>
        <p:nvSpPr>
          <p:cNvPr id="29699" name="Rectangle 2"/>
          <p:cNvSpPr>
            <a:spLocks noGrp="1" noRot="1" noChangeAspect="1" noChangeArrowheads="1" noTextEdit="1"/>
          </p:cNvSpPr>
          <p:nvPr>
            <p:ph type="sldImg"/>
          </p:nvPr>
        </p:nvSpPr>
        <p:spPr>
          <a:xfrm>
            <a:off x="1219200" y="698500"/>
            <a:ext cx="4648200" cy="3486150"/>
          </a:xfrm>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a typeface="ヒラギノ角ゴ Pro W3"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24578"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b="1" dirty="0" smtClean="0">
                <a:latin typeface="Arial" pitchFamily="34" charset="0"/>
                <a:ea typeface="ヒラギノ角ゴ Pro W3" pitchFamily="-84" charset="-128"/>
              </a:rPr>
              <a:t>Bullet 1 Talking Points:</a:t>
            </a:r>
          </a:p>
          <a:p>
            <a:pPr marL="171450" indent="-171450">
              <a:buFont typeface="Arial" panose="020B0604020202020204" pitchFamily="34" charset="0"/>
              <a:buChar char="•"/>
              <a:defRPr/>
            </a:pPr>
            <a:r>
              <a:rPr lang="en-US" altLang="en-US" dirty="0" smtClean="0">
                <a:latin typeface="Arial" pitchFamily="34" charset="0"/>
                <a:ea typeface="ヒラギノ角ゴ Pro W3" pitchFamily="-84" charset="-128"/>
              </a:rPr>
              <a:t>You must use RITS for all air travel and any driving (or other ground transport) whose reimbursement will exceed $350USD.</a:t>
            </a:r>
            <a:endParaRPr lang="en-US" altLang="en-US" dirty="0" smtClean="0">
              <a:latin typeface="Arial" pitchFamily="34" charset="0"/>
              <a:ea typeface="ヒラギノ角ゴ Pro W3" pitchFamily="-84" charset="-128"/>
            </a:endParaRPr>
          </a:p>
          <a:p>
            <a:pPr>
              <a:defRPr/>
            </a:pPr>
            <a:r>
              <a:rPr lang="en-US" altLang="en-US" b="1" dirty="0" smtClean="0">
                <a:latin typeface="Arial" pitchFamily="34" charset="0"/>
                <a:ea typeface="ヒラギノ角ゴ Pro W3" pitchFamily="-84" charset="-128"/>
              </a:rPr>
              <a:t>Bullet </a:t>
            </a:r>
            <a:r>
              <a:rPr lang="en-US" altLang="en-US" b="1" dirty="0" smtClean="0">
                <a:latin typeface="Arial" pitchFamily="34" charset="0"/>
                <a:ea typeface="ヒラギノ角ゴ Pro W3" pitchFamily="-84" charset="-128"/>
              </a:rPr>
              <a:t>3 Talking Points:</a:t>
            </a:r>
          </a:p>
          <a:p>
            <a:pPr marL="171450" indent="-171450">
              <a:buFont typeface="Arial" panose="020B0604020202020204" pitchFamily="34" charset="0"/>
              <a:buChar char="•"/>
              <a:defRPr/>
            </a:pPr>
            <a:r>
              <a:rPr lang="en-US" altLang="en-US" dirty="0" smtClean="0">
                <a:latin typeface="Arial" pitchFamily="34" charset="0"/>
                <a:ea typeface="ヒラギノ角ゴ Pro W3" pitchFamily="-84" charset="-128"/>
              </a:rPr>
              <a:t>To ensure the fastest service time, please </a:t>
            </a:r>
            <a:r>
              <a:rPr lang="en-US" altLang="en-US" dirty="0" smtClean="0">
                <a:latin typeface="Arial" pitchFamily="34" charset="0"/>
                <a:ea typeface="ヒラギノ角ゴ Pro W3" pitchFamily="-84" charset="-128"/>
              </a:rPr>
              <a:t>copy </a:t>
            </a:r>
            <a:r>
              <a:rPr lang="en-US" altLang="en-US" dirty="0" smtClean="0">
                <a:latin typeface="Arial" pitchFamily="34" charset="0"/>
                <a:ea typeface="ヒラギノ角ゴ Pro W3" pitchFamily="-84" charset="-128"/>
              </a:rPr>
              <a:t>your coordinator. If your coordinator is not copied we will need to get in touch with them to receive their approval</a:t>
            </a:r>
            <a:r>
              <a:rPr lang="en-US" altLang="en-US" dirty="0">
                <a:latin typeface="Arial" pitchFamily="34" charset="0"/>
                <a:ea typeface="ヒラギノ角ゴ Pro W3" pitchFamily="-84" charset="-128"/>
              </a:rPr>
              <a:t> </a:t>
            </a:r>
            <a:r>
              <a:rPr lang="en-US" altLang="en-US" dirty="0" smtClean="0">
                <a:latin typeface="Arial" pitchFamily="34" charset="0"/>
                <a:ea typeface="ヒラギノ角ゴ Pro W3" pitchFamily="-84" charset="-128"/>
              </a:rPr>
              <a:t>causing a delay in booking your itinerary. </a:t>
            </a:r>
            <a:endParaRPr lang="en-US" altLang="en-US" dirty="0" smtClean="0">
              <a:latin typeface="Arial" pitchFamily="34" charset="0"/>
              <a:ea typeface="ヒラギノ角ゴ Pro W3" pitchFamily="-84" charset="-128"/>
            </a:endParaRPr>
          </a:p>
          <a:p>
            <a:pPr marL="171450" indent="-171450">
              <a:buFont typeface="Arial" panose="020B0604020202020204" pitchFamily="34" charset="0"/>
              <a:buChar char="•"/>
              <a:defRPr/>
            </a:pPr>
            <a:r>
              <a:rPr lang="en-US" altLang="en-US" dirty="0" smtClean="0">
                <a:latin typeface="Arial" pitchFamily="34" charset="0"/>
                <a:ea typeface="ヒラギノ角ゴ Pro W3" pitchFamily="-84" charset="-128"/>
              </a:rPr>
              <a:t>Please ask in advance if you are unsure if an expense is eligible. </a:t>
            </a:r>
            <a:endParaRPr lang="en-US" altLang="en-US" dirty="0">
              <a:latin typeface="Arial" pitchFamily="34" charset="0"/>
              <a:ea typeface="ヒラギノ角ゴ Pro W3" pitchFamily="-84" charset="-128"/>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ea typeface="ヒラギノ角ゴ Pro W3" pitchFamily="-84" charset="-128"/>
              </a:defRPr>
            </a:lvl1pPr>
            <a:lvl2pPr marL="742950" indent="-285750" defTabSz="931863" eaLnBrk="0" hangingPunct="0">
              <a:spcBef>
                <a:spcPct val="30000"/>
              </a:spcBef>
              <a:defRPr sz="1200">
                <a:solidFill>
                  <a:schemeClr val="tx1"/>
                </a:solidFill>
                <a:latin typeface="Arial" panose="020B0604020202020204" pitchFamily="34" charset="0"/>
                <a:ea typeface="ヒラギノ角ゴ Pro W3" pitchFamily="-84" charset="-128"/>
              </a:defRPr>
            </a:lvl2pPr>
            <a:lvl3pPr marL="1143000" indent="-228600" defTabSz="931863" eaLnBrk="0" hangingPunct="0">
              <a:spcBef>
                <a:spcPct val="30000"/>
              </a:spcBef>
              <a:defRPr sz="1200">
                <a:solidFill>
                  <a:schemeClr val="tx1"/>
                </a:solidFill>
                <a:latin typeface="Arial" panose="020B0604020202020204" pitchFamily="34" charset="0"/>
                <a:ea typeface="ヒラギノ角ゴ Pro W3" pitchFamily="-84" charset="-128"/>
              </a:defRPr>
            </a:lvl3pPr>
            <a:lvl4pPr marL="1600200" indent="-228600" defTabSz="931863" eaLnBrk="0" hangingPunct="0">
              <a:spcBef>
                <a:spcPct val="30000"/>
              </a:spcBef>
              <a:defRPr sz="1200">
                <a:solidFill>
                  <a:schemeClr val="tx1"/>
                </a:solidFill>
                <a:latin typeface="Arial" panose="020B0604020202020204" pitchFamily="34" charset="0"/>
                <a:ea typeface="ヒラギノ角ゴ Pro W3" pitchFamily="-84" charset="-128"/>
              </a:defRPr>
            </a:lvl4pPr>
            <a:lvl5pPr marL="2057400" indent="-228600" defTabSz="931863" eaLnBrk="0" hangingPunct="0">
              <a:spcBef>
                <a:spcPct val="30000"/>
              </a:spcBef>
              <a:defRPr sz="1200">
                <a:solidFill>
                  <a:schemeClr val="tx1"/>
                </a:solidFill>
                <a:latin typeface="Arial" panose="020B0604020202020204" pitchFamily="34" charset="0"/>
                <a:ea typeface="ヒラギノ角ゴ Pro W3" pitchFamily="-84"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9pPr>
          </a:lstStyle>
          <a:p>
            <a:pPr>
              <a:spcBef>
                <a:spcPct val="0"/>
              </a:spcBef>
            </a:pPr>
            <a:fld id="{F5AB07A7-79D3-4DCB-ABD4-0394ECC1AD27}" type="slidenum">
              <a:rPr lang="en-US" altLang="en-US"/>
              <a:pPr>
                <a:spcBef>
                  <a:spcPct val="0"/>
                </a:spcBef>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ヒラギノ角ゴ Pro W3" pitchFamily="-84" charset="-128"/>
            </a:endParaRP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ea typeface="ヒラギノ角ゴ Pro W3" pitchFamily="-84" charset="-128"/>
              </a:defRPr>
            </a:lvl1pPr>
            <a:lvl2pPr marL="742950" indent="-285750" defTabSz="931863" eaLnBrk="0" hangingPunct="0">
              <a:spcBef>
                <a:spcPct val="30000"/>
              </a:spcBef>
              <a:defRPr sz="1200">
                <a:solidFill>
                  <a:schemeClr val="tx1"/>
                </a:solidFill>
                <a:latin typeface="Arial" panose="020B0604020202020204" pitchFamily="34" charset="0"/>
                <a:ea typeface="ヒラギノ角ゴ Pro W3" pitchFamily="-84" charset="-128"/>
              </a:defRPr>
            </a:lvl2pPr>
            <a:lvl3pPr marL="1143000" indent="-228600" defTabSz="931863" eaLnBrk="0" hangingPunct="0">
              <a:spcBef>
                <a:spcPct val="30000"/>
              </a:spcBef>
              <a:defRPr sz="1200">
                <a:solidFill>
                  <a:schemeClr val="tx1"/>
                </a:solidFill>
                <a:latin typeface="Arial" panose="020B0604020202020204" pitchFamily="34" charset="0"/>
                <a:ea typeface="ヒラギノ角ゴ Pro W3" pitchFamily="-84" charset="-128"/>
              </a:defRPr>
            </a:lvl3pPr>
            <a:lvl4pPr marL="1600200" indent="-228600" defTabSz="931863" eaLnBrk="0" hangingPunct="0">
              <a:spcBef>
                <a:spcPct val="30000"/>
              </a:spcBef>
              <a:defRPr sz="1200">
                <a:solidFill>
                  <a:schemeClr val="tx1"/>
                </a:solidFill>
                <a:latin typeface="Arial" panose="020B0604020202020204" pitchFamily="34" charset="0"/>
                <a:ea typeface="ヒラギノ角ゴ Pro W3" pitchFamily="-84" charset="-128"/>
              </a:defRPr>
            </a:lvl4pPr>
            <a:lvl5pPr marL="2057400" indent="-228600" defTabSz="931863" eaLnBrk="0" hangingPunct="0">
              <a:spcBef>
                <a:spcPct val="30000"/>
              </a:spcBef>
              <a:defRPr sz="1200">
                <a:solidFill>
                  <a:schemeClr val="tx1"/>
                </a:solidFill>
                <a:latin typeface="Arial" panose="020B0604020202020204" pitchFamily="34" charset="0"/>
                <a:ea typeface="ヒラギノ角ゴ Pro W3" pitchFamily="-84"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9pPr>
          </a:lstStyle>
          <a:p>
            <a:pPr>
              <a:spcBef>
                <a:spcPct val="0"/>
              </a:spcBef>
            </a:pPr>
            <a:fld id="{C48B65AF-A641-4A00-9BB9-C4589A0EA3EC}" type="slidenum">
              <a:rPr lang="en-US" altLang="en-US"/>
              <a:pPr>
                <a:spcBef>
                  <a:spcPct val="0"/>
                </a:spcBef>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ヒラギノ角ゴ Pro W3" pitchFamily="-84" charset="-128"/>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ea typeface="ヒラギノ角ゴ Pro W3" pitchFamily="-84" charset="-128"/>
              </a:defRPr>
            </a:lvl1pPr>
            <a:lvl2pPr marL="742950" indent="-285750" defTabSz="931863" eaLnBrk="0" hangingPunct="0">
              <a:spcBef>
                <a:spcPct val="30000"/>
              </a:spcBef>
              <a:defRPr sz="1200">
                <a:solidFill>
                  <a:schemeClr val="tx1"/>
                </a:solidFill>
                <a:latin typeface="Arial" panose="020B0604020202020204" pitchFamily="34" charset="0"/>
                <a:ea typeface="ヒラギノ角ゴ Pro W3" pitchFamily="-84" charset="-128"/>
              </a:defRPr>
            </a:lvl2pPr>
            <a:lvl3pPr marL="1143000" indent="-228600" defTabSz="931863" eaLnBrk="0" hangingPunct="0">
              <a:spcBef>
                <a:spcPct val="30000"/>
              </a:spcBef>
              <a:defRPr sz="1200">
                <a:solidFill>
                  <a:schemeClr val="tx1"/>
                </a:solidFill>
                <a:latin typeface="Arial" panose="020B0604020202020204" pitchFamily="34" charset="0"/>
                <a:ea typeface="ヒラギノ角ゴ Pro W3" pitchFamily="-84" charset="-128"/>
              </a:defRPr>
            </a:lvl3pPr>
            <a:lvl4pPr marL="1600200" indent="-228600" defTabSz="931863" eaLnBrk="0" hangingPunct="0">
              <a:spcBef>
                <a:spcPct val="30000"/>
              </a:spcBef>
              <a:defRPr sz="1200">
                <a:solidFill>
                  <a:schemeClr val="tx1"/>
                </a:solidFill>
                <a:latin typeface="Arial" panose="020B0604020202020204" pitchFamily="34" charset="0"/>
                <a:ea typeface="ヒラギノ角ゴ Pro W3" pitchFamily="-84" charset="-128"/>
              </a:defRPr>
            </a:lvl4pPr>
            <a:lvl5pPr marL="2057400" indent="-228600" defTabSz="931863" eaLnBrk="0" hangingPunct="0">
              <a:spcBef>
                <a:spcPct val="30000"/>
              </a:spcBef>
              <a:defRPr sz="1200">
                <a:solidFill>
                  <a:schemeClr val="tx1"/>
                </a:solidFill>
                <a:latin typeface="Arial" panose="020B0604020202020204" pitchFamily="34" charset="0"/>
                <a:ea typeface="ヒラギノ角ゴ Pro W3" pitchFamily="-84"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9pPr>
          </a:lstStyle>
          <a:p>
            <a:pPr>
              <a:spcBef>
                <a:spcPct val="0"/>
              </a:spcBef>
            </a:pPr>
            <a:fld id="{C320D2A5-8C96-4080-BC40-2B76AAD98F24}" type="slidenum">
              <a:rPr lang="en-US" altLang="en-US"/>
              <a:pPr>
                <a:spcBef>
                  <a:spcPct val="0"/>
                </a:spcBef>
              </a:pPr>
              <a:t>12</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03A0DC-7D10-4B80-8318-048788C37718}" type="slidenum">
              <a:rPr lang="en-US" altLang="en-US" smtClean="0"/>
              <a:pPr/>
              <a:t>2</a:t>
            </a:fld>
            <a:endParaRPr lang="en-US" altLang="en-US"/>
          </a:p>
        </p:txBody>
      </p:sp>
    </p:spTree>
    <p:extLst>
      <p:ext uri="{BB962C8B-B14F-4D97-AF65-F5344CB8AC3E}">
        <p14:creationId xmlns:p14="http://schemas.microsoft.com/office/powerpoint/2010/main" val="309973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22530"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b="1" dirty="0" smtClean="0">
                <a:latin typeface="Arial" pitchFamily="34" charset="0"/>
                <a:ea typeface="ヒラギノ角ゴ Pro W3" pitchFamily="-84" charset="-128"/>
              </a:rPr>
              <a:t>Bullet 1 Talking Points:</a:t>
            </a:r>
          </a:p>
          <a:p>
            <a:pPr marL="171450" indent="-171450">
              <a:buFont typeface="Arial" panose="020B0604020202020204" pitchFamily="34" charset="0"/>
              <a:buChar char="•"/>
              <a:defRPr/>
            </a:pPr>
            <a:r>
              <a:rPr lang="en-US" altLang="en-US" dirty="0" smtClean="0">
                <a:latin typeface="Arial" pitchFamily="34" charset="0"/>
                <a:ea typeface="ヒラギノ角ゴ Pro W3" pitchFamily="-84" charset="-128"/>
              </a:rPr>
              <a:t>As an ARC you are working right along with the Rotary coordinators to support the districts in your region to identify and address membership challenges and build stronger, more vibrant clubs.</a:t>
            </a:r>
          </a:p>
          <a:p>
            <a:pPr marL="171450" indent="-171450">
              <a:buFont typeface="Arial" panose="020B0604020202020204" pitchFamily="34" charset="0"/>
              <a:buChar char="•"/>
              <a:defRPr/>
            </a:pPr>
            <a:r>
              <a:rPr lang="en-US" altLang="en-US" dirty="0" smtClean="0">
                <a:latin typeface="Arial" pitchFamily="34" charset="0"/>
                <a:ea typeface="ヒラギノ角ゴ Pro W3" pitchFamily="-84" charset="-128"/>
              </a:rPr>
              <a:t>Your role is going to be critical in building those strong connections and direct contact with the districts with whom you work. You allow the RC to extend his or her reach. </a:t>
            </a:r>
          </a:p>
          <a:p>
            <a:pPr marL="171450" indent="-171450">
              <a:buFont typeface="Arial" panose="020B0604020202020204" pitchFamily="34" charset="0"/>
              <a:buChar char="•"/>
              <a:defRPr/>
            </a:pPr>
            <a:r>
              <a:rPr lang="en-US" altLang="en-US" b="1" dirty="0" smtClean="0">
                <a:latin typeface="Arial" pitchFamily="34" charset="0"/>
                <a:ea typeface="ヒラギノ角ゴ Pro W3" pitchFamily="-84" charset="-128"/>
              </a:rPr>
              <a:t>Bullet 2 Talking Points:</a:t>
            </a:r>
          </a:p>
          <a:p>
            <a:pPr marL="171450" indent="-171450">
              <a:buFont typeface="Arial" panose="020B0604020202020204" pitchFamily="34" charset="0"/>
              <a:buChar char="•"/>
              <a:defRPr/>
            </a:pPr>
            <a:r>
              <a:rPr lang="en-US" altLang="en-US" dirty="0" smtClean="0">
                <a:latin typeface="Arial" pitchFamily="34" charset="0"/>
                <a:ea typeface="ヒラギノ角ゴ Pro W3" pitchFamily="-84" charset="-128"/>
              </a:rPr>
              <a:t>Your districts are your clients and throughout your term, you will be called upon to serve them as trainers at their seminars and events, motivators - championing their success and keeping them focused through their challenges, and consultants – developing specific strategies they can use with their clubs.</a:t>
            </a:r>
          </a:p>
          <a:p>
            <a:pPr marL="171450" indent="-171450">
              <a:buFont typeface="Arial" panose="020B0604020202020204" pitchFamily="34" charset="0"/>
              <a:buChar char="•"/>
              <a:defRPr/>
            </a:pPr>
            <a:r>
              <a:rPr lang="en-US" altLang="en-US" dirty="0" smtClean="0">
                <a:latin typeface="Arial" pitchFamily="34" charset="0"/>
                <a:ea typeface="ヒラギノ角ゴ Pro W3" pitchFamily="-84" charset="-128"/>
              </a:rPr>
              <a:t>Remember that information flows</a:t>
            </a:r>
            <a:r>
              <a:rPr lang="en-US" altLang="en-US" baseline="0" dirty="0" smtClean="0">
                <a:latin typeface="Arial" pitchFamily="34" charset="0"/>
                <a:ea typeface="ヒラギノ角ゴ Pro W3" pitchFamily="-84" charset="-128"/>
              </a:rPr>
              <a:t> both ways – a key part of your role will be sharing questions and concerns you are hearing from the districts with your RC and with RI. </a:t>
            </a:r>
            <a:endParaRPr lang="en-US" altLang="en-US" dirty="0" smtClean="0">
              <a:latin typeface="Arial" pitchFamily="34" charset="0"/>
              <a:ea typeface="ヒラギノ角ゴ Pro W3" pitchFamily="-84" charset="-128"/>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ea typeface="ヒラギノ角ゴ Pro W3" pitchFamily="-84" charset="-128"/>
              </a:defRPr>
            </a:lvl1pPr>
            <a:lvl2pPr marL="742950" indent="-285750" defTabSz="931863" eaLnBrk="0" hangingPunct="0">
              <a:spcBef>
                <a:spcPct val="30000"/>
              </a:spcBef>
              <a:defRPr sz="1200">
                <a:solidFill>
                  <a:schemeClr val="tx1"/>
                </a:solidFill>
                <a:latin typeface="Arial" panose="020B0604020202020204" pitchFamily="34" charset="0"/>
                <a:ea typeface="ヒラギノ角ゴ Pro W3" pitchFamily="-84" charset="-128"/>
              </a:defRPr>
            </a:lvl2pPr>
            <a:lvl3pPr marL="1143000" indent="-228600" defTabSz="931863" eaLnBrk="0" hangingPunct="0">
              <a:spcBef>
                <a:spcPct val="30000"/>
              </a:spcBef>
              <a:defRPr sz="1200">
                <a:solidFill>
                  <a:schemeClr val="tx1"/>
                </a:solidFill>
                <a:latin typeface="Arial" panose="020B0604020202020204" pitchFamily="34" charset="0"/>
                <a:ea typeface="ヒラギノ角ゴ Pro W3" pitchFamily="-84" charset="-128"/>
              </a:defRPr>
            </a:lvl3pPr>
            <a:lvl4pPr marL="1600200" indent="-228600" defTabSz="931863" eaLnBrk="0" hangingPunct="0">
              <a:spcBef>
                <a:spcPct val="30000"/>
              </a:spcBef>
              <a:defRPr sz="1200">
                <a:solidFill>
                  <a:schemeClr val="tx1"/>
                </a:solidFill>
                <a:latin typeface="Arial" panose="020B0604020202020204" pitchFamily="34" charset="0"/>
                <a:ea typeface="ヒラギノ角ゴ Pro W3" pitchFamily="-84" charset="-128"/>
              </a:defRPr>
            </a:lvl4pPr>
            <a:lvl5pPr marL="2057400" indent="-228600" defTabSz="931863" eaLnBrk="0" hangingPunct="0">
              <a:spcBef>
                <a:spcPct val="30000"/>
              </a:spcBef>
              <a:defRPr sz="1200">
                <a:solidFill>
                  <a:schemeClr val="tx1"/>
                </a:solidFill>
                <a:latin typeface="Arial" panose="020B0604020202020204" pitchFamily="34" charset="0"/>
                <a:ea typeface="ヒラギノ角ゴ Pro W3" pitchFamily="-84"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9pPr>
          </a:lstStyle>
          <a:p>
            <a:pPr>
              <a:spcBef>
                <a:spcPct val="0"/>
              </a:spcBef>
            </a:pPr>
            <a:fld id="{3F0D4CD0-9A40-4517-A1B9-7B75F380822F}" type="slidenum">
              <a:rPr lang="en-US" altLang="en-US"/>
              <a:pPr>
                <a:spcBef>
                  <a:spcPct val="0"/>
                </a:spcBef>
              </a:pPr>
              <a:t>3</a:t>
            </a:fld>
            <a:endParaRPr lang="en-US" altLang="en-US"/>
          </a:p>
        </p:txBody>
      </p:sp>
    </p:spTree>
    <p:extLst>
      <p:ext uri="{BB962C8B-B14F-4D97-AF65-F5344CB8AC3E}">
        <p14:creationId xmlns:p14="http://schemas.microsoft.com/office/powerpoint/2010/main" val="2893582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22530"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defRPr/>
            </a:pPr>
            <a:r>
              <a:rPr lang="en-US" altLang="en-US" dirty="0" smtClean="0">
                <a:latin typeface="Arial" pitchFamily="34" charset="0"/>
                <a:ea typeface="ヒラギノ角ゴ Pro W3" pitchFamily="-84" charset="-128"/>
              </a:rPr>
              <a:t>Bullet 1</a:t>
            </a:r>
          </a:p>
          <a:p>
            <a:pPr marL="171450" indent="-171450">
              <a:buFont typeface="Arial" panose="020B0604020202020204" pitchFamily="34" charset="0"/>
              <a:buChar char="•"/>
              <a:defRPr/>
            </a:pPr>
            <a:r>
              <a:rPr lang="en-US" altLang="en-US" dirty="0" smtClean="0">
                <a:latin typeface="Arial" pitchFamily="34" charset="0"/>
                <a:ea typeface="ヒラギノ角ゴ Pro W3" pitchFamily="-84" charset="-128"/>
              </a:rPr>
              <a:t>The regional leader goals are developed to align with RI’s organizational goals</a:t>
            </a:r>
            <a:r>
              <a:rPr lang="en-US" altLang="en-US" baseline="0" dirty="0" smtClean="0">
                <a:latin typeface="Arial" pitchFamily="34" charset="0"/>
                <a:ea typeface="ヒラギノ角ゴ Pro W3" pitchFamily="-84" charset="-128"/>
              </a:rPr>
              <a:t> on one hand and the Rotary Citation on the other. This reflects your role as a key link between RI and the clubs and districts whom you serve</a:t>
            </a:r>
          </a:p>
          <a:p>
            <a:pPr marL="0" indent="0">
              <a:buFont typeface="Arial" panose="020B0604020202020204" pitchFamily="34" charset="0"/>
              <a:buNone/>
              <a:defRPr/>
            </a:pPr>
            <a:r>
              <a:rPr lang="en-US" altLang="en-US" baseline="0" dirty="0" smtClean="0">
                <a:latin typeface="Arial" pitchFamily="34" charset="0"/>
                <a:ea typeface="ヒラギノ角ゴ Pro W3" pitchFamily="-84" charset="-128"/>
              </a:rPr>
              <a:t>Bullet 2</a:t>
            </a:r>
          </a:p>
          <a:p>
            <a:pPr marL="171450" indent="-171450">
              <a:buFont typeface="Arial" panose="020B0604020202020204" pitchFamily="34" charset="0"/>
              <a:buChar char="•"/>
              <a:defRPr/>
            </a:pPr>
            <a:r>
              <a:rPr lang="en-US" altLang="en-US" baseline="0" dirty="0" smtClean="0">
                <a:latin typeface="Arial" pitchFamily="34" charset="0"/>
                <a:ea typeface="ヒラギノ角ゴ Pro W3" pitchFamily="-84" charset="-128"/>
              </a:rPr>
              <a:t>The RC goals align most closely with those goals in each the Annual Goals and the Citation designated to promote priority 1 of RI’s strategic plan: Support and Strengthen Clubs.</a:t>
            </a:r>
            <a:endParaRPr lang="en-US" altLang="en-US" dirty="0" smtClean="0">
              <a:latin typeface="Arial" pitchFamily="34" charset="0"/>
              <a:ea typeface="ヒラギノ角ゴ Pro W3" pitchFamily="-84" charset="-128"/>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ea typeface="ヒラギノ角ゴ Pro W3" pitchFamily="-84" charset="-128"/>
              </a:defRPr>
            </a:lvl1pPr>
            <a:lvl2pPr marL="742950" indent="-285750" defTabSz="931863" eaLnBrk="0" hangingPunct="0">
              <a:spcBef>
                <a:spcPct val="30000"/>
              </a:spcBef>
              <a:defRPr sz="1200">
                <a:solidFill>
                  <a:schemeClr val="tx1"/>
                </a:solidFill>
                <a:latin typeface="Arial" panose="020B0604020202020204" pitchFamily="34" charset="0"/>
                <a:ea typeface="ヒラギノ角ゴ Pro W3" pitchFamily="-84" charset="-128"/>
              </a:defRPr>
            </a:lvl2pPr>
            <a:lvl3pPr marL="1143000" indent="-228600" defTabSz="931863" eaLnBrk="0" hangingPunct="0">
              <a:spcBef>
                <a:spcPct val="30000"/>
              </a:spcBef>
              <a:defRPr sz="1200">
                <a:solidFill>
                  <a:schemeClr val="tx1"/>
                </a:solidFill>
                <a:latin typeface="Arial" panose="020B0604020202020204" pitchFamily="34" charset="0"/>
                <a:ea typeface="ヒラギノ角ゴ Pro W3" pitchFamily="-84" charset="-128"/>
              </a:defRPr>
            </a:lvl3pPr>
            <a:lvl4pPr marL="1600200" indent="-228600" defTabSz="931863" eaLnBrk="0" hangingPunct="0">
              <a:spcBef>
                <a:spcPct val="30000"/>
              </a:spcBef>
              <a:defRPr sz="1200">
                <a:solidFill>
                  <a:schemeClr val="tx1"/>
                </a:solidFill>
                <a:latin typeface="Arial" panose="020B0604020202020204" pitchFamily="34" charset="0"/>
                <a:ea typeface="ヒラギノ角ゴ Pro W3" pitchFamily="-84" charset="-128"/>
              </a:defRPr>
            </a:lvl4pPr>
            <a:lvl5pPr marL="2057400" indent="-228600" defTabSz="931863" eaLnBrk="0" hangingPunct="0">
              <a:spcBef>
                <a:spcPct val="30000"/>
              </a:spcBef>
              <a:defRPr sz="1200">
                <a:solidFill>
                  <a:schemeClr val="tx1"/>
                </a:solidFill>
                <a:latin typeface="Arial" panose="020B0604020202020204" pitchFamily="34" charset="0"/>
                <a:ea typeface="ヒラギノ角ゴ Pro W3" pitchFamily="-84"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9pPr>
          </a:lstStyle>
          <a:p>
            <a:pPr>
              <a:spcBef>
                <a:spcPct val="0"/>
              </a:spcBef>
            </a:pPr>
            <a:fld id="{3F0D4CD0-9A40-4517-A1B9-7B75F380822F}" type="slidenum">
              <a:rPr lang="en-US" altLang="en-US"/>
              <a:pPr>
                <a:spcBef>
                  <a:spcPct val="0"/>
                </a:spcBef>
              </a:pPr>
              <a:t>4</a:t>
            </a:fld>
            <a:endParaRPr lang="en-US" altLang="en-US"/>
          </a:p>
        </p:txBody>
      </p:sp>
    </p:spTree>
    <p:extLst>
      <p:ext uri="{BB962C8B-B14F-4D97-AF65-F5344CB8AC3E}">
        <p14:creationId xmlns:p14="http://schemas.microsoft.com/office/powerpoint/2010/main" val="171853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22530"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defRPr/>
            </a:pPr>
            <a:r>
              <a:rPr lang="en-US" altLang="en-US" dirty="0" smtClean="0">
                <a:latin typeface="Arial" pitchFamily="34" charset="0"/>
                <a:ea typeface="ヒラギノ角ゴ Pro W3" pitchFamily="-84" charset="-128"/>
              </a:rPr>
              <a:t>So as you can see, the work you are doing directly impacts our ability to meet the organizational goals of retaining current members, increasing club membership, starting new clubs, and improving our organization’s diversity particularly in reaching out to younger and female members with a special emphasis on having </a:t>
            </a:r>
            <a:r>
              <a:rPr lang="en-US" altLang="en-US" dirty="0" err="1" smtClean="0">
                <a:latin typeface="Arial" pitchFamily="34" charset="0"/>
                <a:ea typeface="ヒラギノ角ゴ Pro W3" pitchFamily="-84" charset="-128"/>
              </a:rPr>
              <a:t>Rotaractors</a:t>
            </a:r>
            <a:r>
              <a:rPr lang="en-US" altLang="en-US" dirty="0" smtClean="0">
                <a:latin typeface="Arial" pitchFamily="34" charset="0"/>
                <a:ea typeface="ヒラギノ角ゴ Pro W3" pitchFamily="-84" charset="-128"/>
              </a:rPr>
              <a:t> become a part of Rotary. </a:t>
            </a:r>
            <a:endParaRPr lang="en-US" altLang="en-US" dirty="0" smtClean="0">
              <a:latin typeface="Arial" pitchFamily="34" charset="0"/>
              <a:ea typeface="ヒラギノ角ゴ Pro W3" pitchFamily="-84" charset="-128"/>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ea typeface="ヒラギノ角ゴ Pro W3" pitchFamily="-84" charset="-128"/>
              </a:defRPr>
            </a:lvl1pPr>
            <a:lvl2pPr marL="742950" indent="-285750" defTabSz="931863" eaLnBrk="0" hangingPunct="0">
              <a:spcBef>
                <a:spcPct val="30000"/>
              </a:spcBef>
              <a:defRPr sz="1200">
                <a:solidFill>
                  <a:schemeClr val="tx1"/>
                </a:solidFill>
                <a:latin typeface="Arial" panose="020B0604020202020204" pitchFamily="34" charset="0"/>
                <a:ea typeface="ヒラギノ角ゴ Pro W3" pitchFamily="-84" charset="-128"/>
              </a:defRPr>
            </a:lvl2pPr>
            <a:lvl3pPr marL="1143000" indent="-228600" defTabSz="931863" eaLnBrk="0" hangingPunct="0">
              <a:spcBef>
                <a:spcPct val="30000"/>
              </a:spcBef>
              <a:defRPr sz="1200">
                <a:solidFill>
                  <a:schemeClr val="tx1"/>
                </a:solidFill>
                <a:latin typeface="Arial" panose="020B0604020202020204" pitchFamily="34" charset="0"/>
                <a:ea typeface="ヒラギノ角ゴ Pro W3" pitchFamily="-84" charset="-128"/>
              </a:defRPr>
            </a:lvl3pPr>
            <a:lvl4pPr marL="1600200" indent="-228600" defTabSz="931863" eaLnBrk="0" hangingPunct="0">
              <a:spcBef>
                <a:spcPct val="30000"/>
              </a:spcBef>
              <a:defRPr sz="1200">
                <a:solidFill>
                  <a:schemeClr val="tx1"/>
                </a:solidFill>
                <a:latin typeface="Arial" panose="020B0604020202020204" pitchFamily="34" charset="0"/>
                <a:ea typeface="ヒラギノ角ゴ Pro W3" pitchFamily="-84" charset="-128"/>
              </a:defRPr>
            </a:lvl4pPr>
            <a:lvl5pPr marL="2057400" indent="-228600" defTabSz="931863" eaLnBrk="0" hangingPunct="0">
              <a:spcBef>
                <a:spcPct val="30000"/>
              </a:spcBef>
              <a:defRPr sz="1200">
                <a:solidFill>
                  <a:schemeClr val="tx1"/>
                </a:solidFill>
                <a:latin typeface="Arial" panose="020B0604020202020204" pitchFamily="34" charset="0"/>
                <a:ea typeface="ヒラギノ角ゴ Pro W3" pitchFamily="-84"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9pPr>
          </a:lstStyle>
          <a:p>
            <a:pPr>
              <a:spcBef>
                <a:spcPct val="0"/>
              </a:spcBef>
            </a:pPr>
            <a:fld id="{3F0D4CD0-9A40-4517-A1B9-7B75F380822F}" type="slidenum">
              <a:rPr lang="en-US" altLang="en-US"/>
              <a:pPr>
                <a:spcBef>
                  <a:spcPct val="0"/>
                </a:spcBef>
              </a:pPr>
              <a:t>5</a:t>
            </a:fld>
            <a:endParaRPr lang="en-US" altLang="en-US"/>
          </a:p>
        </p:txBody>
      </p:sp>
    </p:spTree>
    <p:extLst>
      <p:ext uri="{BB962C8B-B14F-4D97-AF65-F5344CB8AC3E}">
        <p14:creationId xmlns:p14="http://schemas.microsoft.com/office/powerpoint/2010/main" val="2659418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22530"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baseline="0" dirty="0" smtClean="0">
                <a:latin typeface="Arial" pitchFamily="34" charset="0"/>
                <a:ea typeface="ヒラギノ角ゴ Pro W3" pitchFamily="-84" charset="-128"/>
              </a:rPr>
              <a:t>You should be able to see the alignment</a:t>
            </a:r>
            <a:r>
              <a:rPr lang="en-US" altLang="en-US" dirty="0" smtClean="0">
                <a:latin typeface="Arial" pitchFamily="34" charset="0"/>
                <a:ea typeface="ヒラギノ角ゴ Pro W3" pitchFamily="-84" charset="-128"/>
              </a:rPr>
              <a:t> with the grassroots actions clubs are being asked to take in 2018-19. </a:t>
            </a:r>
          </a:p>
          <a:p>
            <a:pPr>
              <a:defRPr/>
            </a:pPr>
            <a:endParaRPr lang="en-US" altLang="en-US" dirty="0">
              <a:latin typeface="Arial" pitchFamily="34" charset="0"/>
              <a:ea typeface="ヒラギノ角ゴ Pro W3" pitchFamily="-84" charset="-128"/>
            </a:endParaRPr>
          </a:p>
          <a:p>
            <a:pPr>
              <a:defRPr/>
            </a:pPr>
            <a:r>
              <a:rPr lang="en-US" altLang="en-US" dirty="0" smtClean="0">
                <a:latin typeface="Arial" pitchFamily="34" charset="0"/>
                <a:ea typeface="ヒラギノ角ゴ Pro W3" pitchFamily="-84" charset="-128"/>
              </a:rPr>
              <a:t>Again, we are looking at improving retention and attraction in our clubs, starting new clubs, and improving diversity while reaching some key markets. </a:t>
            </a:r>
          </a:p>
          <a:p>
            <a:pPr>
              <a:defRPr/>
            </a:pPr>
            <a:endParaRPr lang="en-US" altLang="en-US" dirty="0">
              <a:latin typeface="Arial" pitchFamily="34" charset="0"/>
              <a:ea typeface="ヒラギノ角ゴ Pro W3" pitchFamily="-84" charset="-128"/>
            </a:endParaRPr>
          </a:p>
          <a:p>
            <a:pPr>
              <a:defRPr/>
            </a:pPr>
            <a:r>
              <a:rPr lang="en-US" altLang="en-US" baseline="0" dirty="0" smtClean="0">
                <a:latin typeface="Arial" pitchFamily="34" charset="0"/>
                <a:ea typeface="ヒラギノ角ゴ Pro W3" pitchFamily="-84" charset="-128"/>
              </a:rPr>
              <a:t>Think</a:t>
            </a:r>
            <a:r>
              <a:rPr lang="en-US" altLang="en-US" dirty="0" smtClean="0">
                <a:latin typeface="Arial" pitchFamily="34" charset="0"/>
                <a:ea typeface="ヒラギノ角ゴ Pro W3" pitchFamily="-84" charset="-128"/>
              </a:rPr>
              <a:t> about the Citation measures when working with your districts</a:t>
            </a:r>
            <a:r>
              <a:rPr lang="en-US" altLang="en-US" baseline="0" dirty="0" smtClean="0">
                <a:latin typeface="Arial" pitchFamily="34" charset="0"/>
                <a:ea typeface="ヒラギノ角ゴ Pro W3" pitchFamily="-84" charset="-128"/>
              </a:rPr>
              <a:t>. This is a powerful way to show them how you can help</a:t>
            </a:r>
            <a:r>
              <a:rPr lang="en-US" altLang="en-US" dirty="0" smtClean="0">
                <a:latin typeface="Arial" pitchFamily="34" charset="0"/>
                <a:ea typeface="ヒラギノ角ゴ Pro W3" pitchFamily="-84" charset="-128"/>
              </a:rPr>
              <a:t> furnish districts with strategies to be supporting their clubs in achieving these goals. </a:t>
            </a:r>
            <a:endParaRPr lang="en-US" altLang="en-US" dirty="0" smtClean="0">
              <a:latin typeface="Arial" pitchFamily="34" charset="0"/>
              <a:ea typeface="ヒラギノ角ゴ Pro W3" pitchFamily="-84" charset="-128"/>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ea typeface="ヒラギノ角ゴ Pro W3" pitchFamily="-84" charset="-128"/>
              </a:defRPr>
            </a:lvl1pPr>
            <a:lvl2pPr marL="742950" indent="-285750" defTabSz="931863" eaLnBrk="0" hangingPunct="0">
              <a:spcBef>
                <a:spcPct val="30000"/>
              </a:spcBef>
              <a:defRPr sz="1200">
                <a:solidFill>
                  <a:schemeClr val="tx1"/>
                </a:solidFill>
                <a:latin typeface="Arial" panose="020B0604020202020204" pitchFamily="34" charset="0"/>
                <a:ea typeface="ヒラギノ角ゴ Pro W3" pitchFamily="-84" charset="-128"/>
              </a:defRPr>
            </a:lvl2pPr>
            <a:lvl3pPr marL="1143000" indent="-228600" defTabSz="931863" eaLnBrk="0" hangingPunct="0">
              <a:spcBef>
                <a:spcPct val="30000"/>
              </a:spcBef>
              <a:defRPr sz="1200">
                <a:solidFill>
                  <a:schemeClr val="tx1"/>
                </a:solidFill>
                <a:latin typeface="Arial" panose="020B0604020202020204" pitchFamily="34" charset="0"/>
                <a:ea typeface="ヒラギノ角ゴ Pro W3" pitchFamily="-84" charset="-128"/>
              </a:defRPr>
            </a:lvl3pPr>
            <a:lvl4pPr marL="1600200" indent="-228600" defTabSz="931863" eaLnBrk="0" hangingPunct="0">
              <a:spcBef>
                <a:spcPct val="30000"/>
              </a:spcBef>
              <a:defRPr sz="1200">
                <a:solidFill>
                  <a:schemeClr val="tx1"/>
                </a:solidFill>
                <a:latin typeface="Arial" panose="020B0604020202020204" pitchFamily="34" charset="0"/>
                <a:ea typeface="ヒラギノ角ゴ Pro W3" pitchFamily="-84" charset="-128"/>
              </a:defRPr>
            </a:lvl4pPr>
            <a:lvl5pPr marL="2057400" indent="-228600" defTabSz="931863" eaLnBrk="0" hangingPunct="0">
              <a:spcBef>
                <a:spcPct val="30000"/>
              </a:spcBef>
              <a:defRPr sz="1200">
                <a:solidFill>
                  <a:schemeClr val="tx1"/>
                </a:solidFill>
                <a:latin typeface="Arial" panose="020B0604020202020204" pitchFamily="34" charset="0"/>
                <a:ea typeface="ヒラギノ角ゴ Pro W3" pitchFamily="-84"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9pPr>
          </a:lstStyle>
          <a:p>
            <a:pPr>
              <a:spcBef>
                <a:spcPct val="0"/>
              </a:spcBef>
            </a:pPr>
            <a:fld id="{3F0D4CD0-9A40-4517-A1B9-7B75F380822F}" type="slidenum">
              <a:rPr lang="en-US" altLang="en-US"/>
              <a:pPr>
                <a:spcBef>
                  <a:spcPct val="0"/>
                </a:spcBef>
              </a:pPr>
              <a:t>6</a:t>
            </a:fld>
            <a:endParaRPr lang="en-US" altLang="en-US"/>
          </a:p>
        </p:txBody>
      </p:sp>
    </p:spTree>
    <p:extLst>
      <p:ext uri="{BB962C8B-B14F-4D97-AF65-F5344CB8AC3E}">
        <p14:creationId xmlns:p14="http://schemas.microsoft.com/office/powerpoint/2010/main" val="653665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22530"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dirty="0" smtClean="0">
                <a:latin typeface="Arial" pitchFamily="34" charset="0"/>
                <a:ea typeface="ヒラギノ角ゴ Pro W3" pitchFamily="-84" charset="-128"/>
              </a:rPr>
              <a:t>Bullet Point 1</a:t>
            </a:r>
          </a:p>
          <a:p>
            <a:pPr marL="171450" indent="-171450">
              <a:buFont typeface="Arial" panose="020B0604020202020204" pitchFamily="34" charset="0"/>
              <a:buChar char="•"/>
              <a:defRPr/>
            </a:pPr>
            <a:r>
              <a:rPr lang="en-US" altLang="en-US" dirty="0" smtClean="0">
                <a:latin typeface="Arial" pitchFamily="34" charset="0"/>
                <a:ea typeface="ヒラギノ角ゴ Pro W3" pitchFamily="-84" charset="-128"/>
              </a:rPr>
              <a:t>The Assistant</a:t>
            </a:r>
            <a:r>
              <a:rPr lang="en-US" altLang="en-US" baseline="0" dirty="0" smtClean="0">
                <a:latin typeface="Arial" pitchFamily="34" charset="0"/>
                <a:ea typeface="ヒラギノ角ゴ Pro W3" pitchFamily="-84" charset="-128"/>
              </a:rPr>
              <a:t> Coordinators </a:t>
            </a:r>
            <a:r>
              <a:rPr lang="en-US" altLang="en-US" baseline="0" dirty="0" smtClean="0">
                <a:latin typeface="Arial" pitchFamily="34" charset="0"/>
                <a:ea typeface="ヒラギノ角ゴ Pro W3" pitchFamily="-84" charset="-128"/>
              </a:rPr>
              <a:t>lays out</a:t>
            </a:r>
            <a:r>
              <a:rPr lang="en-US" altLang="en-US" dirty="0" smtClean="0">
                <a:latin typeface="Arial" pitchFamily="34" charset="0"/>
                <a:ea typeface="ヒラギノ角ゴ Pro W3" pitchFamily="-84" charset="-128"/>
              </a:rPr>
              <a:t> </a:t>
            </a:r>
            <a:r>
              <a:rPr lang="en-US" altLang="en-US" baseline="0" dirty="0" smtClean="0">
                <a:latin typeface="Arial" pitchFamily="34" charset="0"/>
                <a:ea typeface="ヒラギノ角ゴ Pro W3" pitchFamily="-84" charset="-128"/>
              </a:rPr>
              <a:t>your </a:t>
            </a:r>
            <a:r>
              <a:rPr lang="en-US" altLang="en-US" baseline="0" dirty="0" smtClean="0">
                <a:latin typeface="Arial" pitchFamily="34" charset="0"/>
                <a:ea typeface="ヒラギノ角ゴ Pro W3" pitchFamily="-84" charset="-128"/>
              </a:rPr>
              <a:t>responsibilities, </a:t>
            </a:r>
            <a:r>
              <a:rPr lang="en-US" altLang="en-US" baseline="0" dirty="0" smtClean="0">
                <a:latin typeface="Arial" pitchFamily="34" charset="0"/>
                <a:ea typeface="ヒラギノ角ゴ Pro W3" pitchFamily="-84" charset="-128"/>
              </a:rPr>
              <a:t>available resources, </a:t>
            </a:r>
            <a:r>
              <a:rPr lang="en-US" altLang="en-US" baseline="0" dirty="0" smtClean="0">
                <a:latin typeface="Arial" pitchFamily="34" charset="0"/>
                <a:ea typeface="ヒラギノ角ゴ Pro W3" pitchFamily="-84" charset="-128"/>
              </a:rPr>
              <a:t>and </a:t>
            </a:r>
            <a:r>
              <a:rPr lang="en-US" altLang="en-US" baseline="0" dirty="0" smtClean="0">
                <a:latin typeface="Arial" pitchFamily="34" charset="0"/>
                <a:ea typeface="ヒラギノ角ゴ Pro W3" pitchFamily="-84" charset="-128"/>
              </a:rPr>
              <a:t>ways to engage district </a:t>
            </a:r>
            <a:r>
              <a:rPr lang="en-US" altLang="en-US" baseline="0" dirty="0" smtClean="0">
                <a:latin typeface="Arial" pitchFamily="34" charset="0"/>
                <a:ea typeface="ヒラギノ角ゴ Pro W3" pitchFamily="-84" charset="-128"/>
              </a:rPr>
              <a:t>leaders. It also </a:t>
            </a:r>
            <a:r>
              <a:rPr lang="en-US" altLang="en-US" baseline="0" dirty="0" smtClean="0">
                <a:latin typeface="Arial" pitchFamily="34" charset="0"/>
                <a:ea typeface="ヒラギノ角ゴ Pro W3" pitchFamily="-84" charset="-128"/>
              </a:rPr>
              <a:t>has travel </a:t>
            </a:r>
            <a:r>
              <a:rPr lang="en-US" altLang="en-US" baseline="0" dirty="0" smtClean="0">
                <a:latin typeface="Arial" pitchFamily="34" charset="0"/>
                <a:ea typeface="ヒラギノ角ゴ Pro W3" pitchFamily="-84" charset="-128"/>
              </a:rPr>
              <a:t>and expense </a:t>
            </a:r>
            <a:r>
              <a:rPr lang="en-US" altLang="en-US" baseline="0" dirty="0" smtClean="0">
                <a:latin typeface="Arial" pitchFamily="34" charset="0"/>
                <a:ea typeface="ヒラギノ角ゴ Pro W3" pitchFamily="-84" charset="-128"/>
              </a:rPr>
              <a:t>guidelines. </a:t>
            </a:r>
            <a:endParaRPr lang="en-US" altLang="en-US" baseline="0" dirty="0" smtClean="0">
              <a:latin typeface="Arial" pitchFamily="34" charset="0"/>
              <a:ea typeface="ヒラギノ角ゴ Pro W3" pitchFamily="-84" charset="-128"/>
            </a:endParaRPr>
          </a:p>
          <a:p>
            <a:pPr marL="171450" indent="-171450">
              <a:buFont typeface="Arial" panose="020B0604020202020204" pitchFamily="34" charset="0"/>
              <a:buChar char="•"/>
              <a:defRPr/>
            </a:pPr>
            <a:r>
              <a:rPr lang="en-US" altLang="en-US" baseline="0" dirty="0" smtClean="0">
                <a:latin typeface="Arial" pitchFamily="34" charset="0"/>
                <a:ea typeface="ヒラギノ角ゴ Pro W3" pitchFamily="-84" charset="-128"/>
              </a:rPr>
              <a:t>The regional leaders workgroup is a file sharing site </a:t>
            </a:r>
            <a:r>
              <a:rPr lang="en-US" altLang="en-US" baseline="0" dirty="0" smtClean="0">
                <a:latin typeface="Arial" pitchFamily="34" charset="0"/>
                <a:ea typeface="ヒラギノ角ゴ Pro W3" pitchFamily="-84" charset="-128"/>
              </a:rPr>
              <a:t>with resources </a:t>
            </a:r>
            <a:r>
              <a:rPr lang="en-US" altLang="en-US" baseline="0" dirty="0" smtClean="0">
                <a:latin typeface="Arial" pitchFamily="34" charset="0"/>
                <a:ea typeface="ヒラギノ角ゴ Pro W3" pitchFamily="-84" charset="-128"/>
              </a:rPr>
              <a:t>for the regional </a:t>
            </a:r>
            <a:r>
              <a:rPr lang="en-US" altLang="en-US" baseline="0" dirty="0" smtClean="0">
                <a:latin typeface="Arial" pitchFamily="34" charset="0"/>
                <a:ea typeface="ヒラギノ角ゴ Pro W3" pitchFamily="-84" charset="-128"/>
              </a:rPr>
              <a:t>leaders such as best practices, reports not available on My Rotary, your manuals and the RL Directory</a:t>
            </a:r>
            <a:r>
              <a:rPr lang="en-US" altLang="en-US" dirty="0" smtClean="0">
                <a:latin typeface="Arial" pitchFamily="34" charset="0"/>
                <a:ea typeface="ヒラギノ角ゴ Pro W3" pitchFamily="-84" charset="-128"/>
              </a:rPr>
              <a:t> to name a few</a:t>
            </a:r>
            <a:r>
              <a:rPr lang="en-US" altLang="en-US" baseline="0" dirty="0" smtClean="0">
                <a:latin typeface="Arial" pitchFamily="34" charset="0"/>
                <a:ea typeface="ヒラギノ角ゴ Pro W3" pitchFamily="-84" charset="-128"/>
              </a:rPr>
              <a:t>. </a:t>
            </a:r>
            <a:r>
              <a:rPr lang="en-US" altLang="en-US" baseline="0" dirty="0" smtClean="0">
                <a:latin typeface="Arial" pitchFamily="34" charset="0"/>
                <a:ea typeface="ヒラギノ角ゴ Pro W3" pitchFamily="-84" charset="-128"/>
              </a:rPr>
              <a:t>You can access the workgroup through your profile on My Rotary. </a:t>
            </a:r>
            <a:endParaRPr lang="en-US" altLang="en-US" baseline="0" dirty="0" smtClean="0">
              <a:latin typeface="Arial" pitchFamily="34" charset="0"/>
              <a:ea typeface="ヒラギノ角ゴ Pro W3" pitchFamily="-84" charset="-128"/>
            </a:endParaRPr>
          </a:p>
          <a:p>
            <a:pPr marL="171450" indent="-171450">
              <a:buFont typeface="Arial" panose="020B0604020202020204" pitchFamily="34" charset="0"/>
              <a:buChar char="•"/>
              <a:defRPr/>
            </a:pPr>
            <a:r>
              <a:rPr lang="en-US" altLang="en-US" baseline="0" dirty="0" smtClean="0">
                <a:latin typeface="Arial" pitchFamily="34" charset="0"/>
                <a:ea typeface="ヒラギノ角ゴ Pro W3" pitchFamily="-84" charset="-128"/>
              </a:rPr>
              <a:t>The </a:t>
            </a:r>
            <a:r>
              <a:rPr lang="en-US" altLang="en-US" baseline="0" dirty="0" smtClean="0">
                <a:latin typeface="Arial" pitchFamily="34" charset="0"/>
                <a:ea typeface="ヒラギノ角ゴ Pro W3" pitchFamily="-84" charset="-128"/>
              </a:rPr>
              <a:t>Communiqué is the regional leaders newsletter. It features </a:t>
            </a:r>
            <a:r>
              <a:rPr lang="en-US" altLang="en-US" baseline="0" dirty="0" smtClean="0">
                <a:latin typeface="Arial" pitchFamily="34" charset="0"/>
                <a:ea typeface="ヒラギノ角ゴ Pro W3" pitchFamily="-84" charset="-128"/>
              </a:rPr>
              <a:t>important updates and successful </a:t>
            </a:r>
            <a:r>
              <a:rPr lang="en-US" altLang="en-US" baseline="0" dirty="0" smtClean="0">
                <a:latin typeface="Arial" pitchFamily="34" charset="0"/>
                <a:ea typeface="ヒラギノ角ゴ Pro W3" pitchFamily="-84" charset="-128"/>
              </a:rPr>
              <a:t>work being done by regional leaders around the globe. </a:t>
            </a:r>
            <a:endParaRPr lang="en-US" altLang="en-US" baseline="0" dirty="0" smtClean="0">
              <a:latin typeface="Arial" pitchFamily="34" charset="0"/>
              <a:ea typeface="ヒラギノ角ゴ Pro W3" pitchFamily="-84" charset="-128"/>
            </a:endParaRPr>
          </a:p>
          <a:p>
            <a:pPr>
              <a:defRPr/>
            </a:pPr>
            <a:r>
              <a:rPr lang="en-US" altLang="en-US" baseline="0" dirty="0" smtClean="0">
                <a:latin typeface="Arial" pitchFamily="34" charset="0"/>
                <a:ea typeface="ヒラギノ角ゴ Pro W3" pitchFamily="-84" charset="-128"/>
              </a:rPr>
              <a:t>Bullet </a:t>
            </a:r>
            <a:r>
              <a:rPr lang="en-US" altLang="en-US" baseline="0" dirty="0" smtClean="0">
                <a:latin typeface="Arial" pitchFamily="34" charset="0"/>
                <a:ea typeface="ヒラギノ角ゴ Pro W3" pitchFamily="-84" charset="-128"/>
              </a:rPr>
              <a:t>Point 2</a:t>
            </a:r>
          </a:p>
          <a:p>
            <a:pPr marL="171450" indent="-171450">
              <a:buFont typeface="Arial" panose="020B0604020202020204" pitchFamily="34" charset="0"/>
              <a:buChar char="•"/>
              <a:defRPr/>
            </a:pPr>
            <a:r>
              <a:rPr lang="en-US" altLang="en-US" baseline="0" dirty="0" smtClean="0">
                <a:latin typeface="Arial" pitchFamily="34" charset="0"/>
                <a:ea typeface="ヒラギノ角ゴ Pro W3" pitchFamily="-84" charset="-128"/>
              </a:rPr>
              <a:t>I know many of you are already familiar with some of the other resources RI has to offer, be they online tools or membership resources, and we will be covering those in more depth later. </a:t>
            </a:r>
          </a:p>
          <a:p>
            <a:pPr marL="0" indent="0">
              <a:buFont typeface="Arial" panose="020B0604020202020204" pitchFamily="34" charset="0"/>
              <a:buNone/>
              <a:defRPr/>
            </a:pPr>
            <a:r>
              <a:rPr lang="en-US" altLang="en-US" baseline="0" dirty="0" smtClean="0">
                <a:latin typeface="Arial" pitchFamily="34" charset="0"/>
                <a:ea typeface="ヒラギノ角ゴ Pro W3" pitchFamily="-84" charset="-128"/>
              </a:rPr>
              <a:t>Your relationships are going to be one of the most important </a:t>
            </a:r>
            <a:r>
              <a:rPr lang="en-US" altLang="en-US" baseline="0" dirty="0" smtClean="0">
                <a:latin typeface="Arial" pitchFamily="34" charset="0"/>
                <a:ea typeface="ヒラギノ角ゴ Pro W3" pitchFamily="-84" charset="-128"/>
              </a:rPr>
              <a:t>resources </a:t>
            </a:r>
            <a:r>
              <a:rPr lang="en-US" altLang="en-US" baseline="0" dirty="0" smtClean="0">
                <a:latin typeface="Arial" pitchFamily="34" charset="0"/>
                <a:ea typeface="ヒラギノ角ゴ Pro W3" pitchFamily="-84" charset="-128"/>
              </a:rPr>
              <a:t>you have! </a:t>
            </a:r>
            <a:r>
              <a:rPr lang="en-US" altLang="en-US" baseline="0" dirty="0" smtClean="0">
                <a:latin typeface="Arial" pitchFamily="34" charset="0"/>
                <a:ea typeface="ヒラギノ角ゴ Pro W3" pitchFamily="-84" charset="-128"/>
              </a:rPr>
              <a:t>I know  </a:t>
            </a:r>
            <a:r>
              <a:rPr lang="en-US" altLang="en-US" baseline="0" dirty="0" smtClean="0">
                <a:latin typeface="Arial" pitchFamily="34" charset="0"/>
                <a:ea typeface="ヒラギノ角ゴ Pro W3" pitchFamily="-84" charset="-128"/>
              </a:rPr>
              <a:t>Bob, Carolyn, and Bill </a:t>
            </a:r>
            <a:r>
              <a:rPr lang="en-US" altLang="en-US" baseline="0" dirty="0" smtClean="0">
                <a:latin typeface="Arial" pitchFamily="34" charset="0"/>
                <a:ea typeface="ヒラギノ角ゴ Pro W3" pitchFamily="-84" charset="-128"/>
              </a:rPr>
              <a:t>will be leading lots of discussion on that as the training goes</a:t>
            </a:r>
            <a:r>
              <a:rPr lang="en-US" altLang="en-US" dirty="0" smtClean="0">
                <a:latin typeface="Arial" pitchFamily="34" charset="0"/>
                <a:ea typeface="ヒラギノ角ゴ Pro W3" pitchFamily="-84" charset="-128"/>
              </a:rPr>
              <a:t> on. </a:t>
            </a:r>
          </a:p>
          <a:p>
            <a:pPr marL="0" indent="0">
              <a:buFont typeface="Arial" panose="020B0604020202020204" pitchFamily="34" charset="0"/>
              <a:buNone/>
              <a:defRPr/>
            </a:pPr>
            <a:r>
              <a:rPr lang="en-US" altLang="en-US" dirty="0" smtClean="0">
                <a:latin typeface="Arial" pitchFamily="34" charset="0"/>
                <a:ea typeface="ヒラギノ角ゴ Pro W3" pitchFamily="-84" charset="-128"/>
              </a:rPr>
              <a:t>Next we will talk about another resource; your budget. </a:t>
            </a:r>
            <a:endParaRPr lang="en-US" altLang="en-US" dirty="0" smtClean="0">
              <a:latin typeface="Arial" pitchFamily="34" charset="0"/>
              <a:ea typeface="ヒラギノ角ゴ Pro W3" pitchFamily="-84" charset="-128"/>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ea typeface="ヒラギノ角ゴ Pro W3" pitchFamily="-84" charset="-128"/>
              </a:defRPr>
            </a:lvl1pPr>
            <a:lvl2pPr marL="742950" indent="-285750" defTabSz="931863" eaLnBrk="0" hangingPunct="0">
              <a:spcBef>
                <a:spcPct val="30000"/>
              </a:spcBef>
              <a:defRPr sz="1200">
                <a:solidFill>
                  <a:schemeClr val="tx1"/>
                </a:solidFill>
                <a:latin typeface="Arial" panose="020B0604020202020204" pitchFamily="34" charset="0"/>
                <a:ea typeface="ヒラギノ角ゴ Pro W3" pitchFamily="-84" charset="-128"/>
              </a:defRPr>
            </a:lvl2pPr>
            <a:lvl3pPr marL="1143000" indent="-228600" defTabSz="931863" eaLnBrk="0" hangingPunct="0">
              <a:spcBef>
                <a:spcPct val="30000"/>
              </a:spcBef>
              <a:defRPr sz="1200">
                <a:solidFill>
                  <a:schemeClr val="tx1"/>
                </a:solidFill>
                <a:latin typeface="Arial" panose="020B0604020202020204" pitchFamily="34" charset="0"/>
                <a:ea typeface="ヒラギノ角ゴ Pro W3" pitchFamily="-84" charset="-128"/>
              </a:defRPr>
            </a:lvl3pPr>
            <a:lvl4pPr marL="1600200" indent="-228600" defTabSz="931863" eaLnBrk="0" hangingPunct="0">
              <a:spcBef>
                <a:spcPct val="30000"/>
              </a:spcBef>
              <a:defRPr sz="1200">
                <a:solidFill>
                  <a:schemeClr val="tx1"/>
                </a:solidFill>
                <a:latin typeface="Arial" panose="020B0604020202020204" pitchFamily="34" charset="0"/>
                <a:ea typeface="ヒラギノ角ゴ Pro W3" pitchFamily="-84" charset="-128"/>
              </a:defRPr>
            </a:lvl4pPr>
            <a:lvl5pPr marL="2057400" indent="-228600" defTabSz="931863" eaLnBrk="0" hangingPunct="0">
              <a:spcBef>
                <a:spcPct val="30000"/>
              </a:spcBef>
              <a:defRPr sz="1200">
                <a:solidFill>
                  <a:schemeClr val="tx1"/>
                </a:solidFill>
                <a:latin typeface="Arial" panose="020B0604020202020204" pitchFamily="34" charset="0"/>
                <a:ea typeface="ヒラギノ角ゴ Pro W3" pitchFamily="-84"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9pPr>
          </a:lstStyle>
          <a:p>
            <a:pPr>
              <a:spcBef>
                <a:spcPct val="0"/>
              </a:spcBef>
            </a:pPr>
            <a:fld id="{3F0D4CD0-9A40-4517-A1B9-7B75F380822F}" type="slidenum">
              <a:rPr lang="en-US" altLang="en-US"/>
              <a:pPr>
                <a:spcBef>
                  <a:spcPct val="0"/>
                </a:spcBef>
              </a:pPr>
              <a:t>7</a:t>
            </a:fld>
            <a:endParaRPr lang="en-US" altLang="en-US"/>
          </a:p>
        </p:txBody>
      </p:sp>
    </p:spTree>
    <p:extLst>
      <p:ext uri="{BB962C8B-B14F-4D97-AF65-F5344CB8AC3E}">
        <p14:creationId xmlns:p14="http://schemas.microsoft.com/office/powerpoint/2010/main" val="2724520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ヒラギノ角ゴ Pro W3" pitchFamily="-84" charset="-128"/>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ea typeface="ヒラギノ角ゴ Pro W3" pitchFamily="-84" charset="-128"/>
              </a:defRPr>
            </a:lvl1pPr>
            <a:lvl2pPr marL="742950" indent="-285750" defTabSz="931863" eaLnBrk="0" hangingPunct="0">
              <a:spcBef>
                <a:spcPct val="30000"/>
              </a:spcBef>
              <a:defRPr sz="1200">
                <a:solidFill>
                  <a:schemeClr val="tx1"/>
                </a:solidFill>
                <a:latin typeface="Arial" panose="020B0604020202020204" pitchFamily="34" charset="0"/>
                <a:ea typeface="ヒラギノ角ゴ Pro W3" pitchFamily="-84" charset="-128"/>
              </a:defRPr>
            </a:lvl2pPr>
            <a:lvl3pPr marL="1143000" indent="-228600" defTabSz="931863" eaLnBrk="0" hangingPunct="0">
              <a:spcBef>
                <a:spcPct val="30000"/>
              </a:spcBef>
              <a:defRPr sz="1200">
                <a:solidFill>
                  <a:schemeClr val="tx1"/>
                </a:solidFill>
                <a:latin typeface="Arial" panose="020B0604020202020204" pitchFamily="34" charset="0"/>
                <a:ea typeface="ヒラギノ角ゴ Pro W3" pitchFamily="-84" charset="-128"/>
              </a:defRPr>
            </a:lvl3pPr>
            <a:lvl4pPr marL="1600200" indent="-228600" defTabSz="931863" eaLnBrk="0" hangingPunct="0">
              <a:spcBef>
                <a:spcPct val="30000"/>
              </a:spcBef>
              <a:defRPr sz="1200">
                <a:solidFill>
                  <a:schemeClr val="tx1"/>
                </a:solidFill>
                <a:latin typeface="Arial" panose="020B0604020202020204" pitchFamily="34" charset="0"/>
                <a:ea typeface="ヒラギノ角ゴ Pro W3" pitchFamily="-84" charset="-128"/>
              </a:defRPr>
            </a:lvl4pPr>
            <a:lvl5pPr marL="2057400" indent="-228600" defTabSz="931863" eaLnBrk="0" hangingPunct="0">
              <a:spcBef>
                <a:spcPct val="30000"/>
              </a:spcBef>
              <a:defRPr sz="1200">
                <a:solidFill>
                  <a:schemeClr val="tx1"/>
                </a:solidFill>
                <a:latin typeface="Arial" panose="020B0604020202020204" pitchFamily="34" charset="0"/>
                <a:ea typeface="ヒラギノ角ゴ Pro W3" pitchFamily="-84"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9pPr>
          </a:lstStyle>
          <a:p>
            <a:pPr>
              <a:spcBef>
                <a:spcPct val="0"/>
              </a:spcBef>
            </a:pPr>
            <a:fld id="{1E3940E0-9B94-4218-AE54-C3E599736684}" type="slidenum">
              <a:rPr lang="en-US" altLang="en-US"/>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22530"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b="1" dirty="0" smtClean="0">
                <a:latin typeface="Arial" pitchFamily="34" charset="0"/>
                <a:ea typeface="ヒラギノ角ゴ Pro W3" pitchFamily="-84" charset="-128"/>
              </a:rPr>
              <a:t>Bullet 1 Talking Points:</a:t>
            </a:r>
          </a:p>
          <a:p>
            <a:pPr marL="171450" indent="-171450">
              <a:buFont typeface="Arial" panose="020B0604020202020204" pitchFamily="34" charset="0"/>
              <a:buChar char="•"/>
              <a:defRPr/>
            </a:pPr>
            <a:r>
              <a:rPr lang="en-US" altLang="en-US" dirty="0" smtClean="0">
                <a:latin typeface="Arial" pitchFamily="34" charset="0"/>
                <a:ea typeface="ヒラギノ角ゴ Pro W3" pitchFamily="-84" charset="-128"/>
              </a:rPr>
              <a:t>Proposed budgets will be reviewed and approved by the Trustees and Board. </a:t>
            </a:r>
          </a:p>
          <a:p>
            <a:pPr marL="171450" indent="-171450">
              <a:buFont typeface="Arial" panose="020B0604020202020204" pitchFamily="34" charset="0"/>
              <a:buChar char="•"/>
              <a:defRPr/>
            </a:pPr>
            <a:r>
              <a:rPr lang="en-US" altLang="en-US" dirty="0" smtClean="0">
                <a:latin typeface="Arial" pitchFamily="34" charset="0"/>
                <a:ea typeface="ヒラギノ角ゴ Pro W3" pitchFamily="-84" charset="-128"/>
              </a:rPr>
              <a:t>You will receive your </a:t>
            </a:r>
            <a:r>
              <a:rPr lang="en-US" altLang="en-US" dirty="0" smtClean="0">
                <a:latin typeface="Arial" pitchFamily="34" charset="0"/>
                <a:ea typeface="ヒラギノ角ゴ Pro W3" pitchFamily="-84" charset="-128"/>
              </a:rPr>
              <a:t>2018-19 </a:t>
            </a:r>
            <a:r>
              <a:rPr lang="en-US" altLang="en-US" dirty="0" smtClean="0">
                <a:latin typeface="Arial" pitchFamily="34" charset="0"/>
                <a:ea typeface="ヒラギノ角ゴ Pro W3" pitchFamily="-84" charset="-128"/>
              </a:rPr>
              <a:t>Budget at the start of the Rotary year.</a:t>
            </a:r>
          </a:p>
          <a:p>
            <a:pPr marL="171450" indent="-171450">
              <a:buFont typeface="Arial" panose="020B0604020202020204" pitchFamily="34" charset="0"/>
              <a:buChar char="•"/>
              <a:defRPr/>
            </a:pPr>
            <a:r>
              <a:rPr lang="en-US" altLang="en-US" dirty="0" smtClean="0">
                <a:latin typeface="Arial" pitchFamily="34" charset="0"/>
                <a:ea typeface="ヒラギノ角ゴ Pro W3" pitchFamily="-84" charset="-128"/>
              </a:rPr>
              <a:t>Your </a:t>
            </a:r>
            <a:r>
              <a:rPr lang="en-US" altLang="en-US" dirty="0" smtClean="0">
                <a:latin typeface="Arial" pitchFamily="34" charset="0"/>
                <a:ea typeface="ヒラギノ角ゴ Pro W3" pitchFamily="-84" charset="-128"/>
              </a:rPr>
              <a:t>2018-19 </a:t>
            </a:r>
            <a:r>
              <a:rPr lang="en-US" altLang="en-US" dirty="0" smtClean="0">
                <a:latin typeface="Arial" pitchFamily="34" charset="0"/>
                <a:ea typeface="ヒラギノ角ゴ Pro W3" pitchFamily="-84" charset="-128"/>
              </a:rPr>
              <a:t>budget will be available for use 1 July. </a:t>
            </a:r>
          </a:p>
          <a:p>
            <a:pPr marL="171450" indent="-171450">
              <a:buFont typeface="Arial" panose="020B0604020202020204" pitchFamily="34" charset="0"/>
              <a:buChar char="•"/>
              <a:defRPr/>
            </a:pPr>
            <a:r>
              <a:rPr lang="en-US" altLang="en-US" dirty="0" smtClean="0">
                <a:latin typeface="Arial" pitchFamily="34" charset="0"/>
                <a:ea typeface="ヒラギノ角ゴ Pro W3" pitchFamily="-84" charset="-128"/>
              </a:rPr>
              <a:t>Unused funds from one year may not be rolled over. </a:t>
            </a:r>
          </a:p>
          <a:p>
            <a:pPr>
              <a:defRPr/>
            </a:pPr>
            <a:r>
              <a:rPr lang="en-US" altLang="en-US" b="1" dirty="0" smtClean="0">
                <a:latin typeface="Arial" pitchFamily="34" charset="0"/>
                <a:ea typeface="ヒラギノ角ゴ Pro W3" pitchFamily="-84" charset="-128"/>
              </a:rPr>
              <a:t>Bullet 2 Talking Points:</a:t>
            </a:r>
          </a:p>
          <a:p>
            <a:pPr marL="171450" indent="-171450">
              <a:buFont typeface="Arial" panose="020B0604020202020204" pitchFamily="34" charset="0"/>
              <a:buChar char="•"/>
              <a:defRPr/>
            </a:pPr>
            <a:r>
              <a:rPr lang="en-US" altLang="en-US" dirty="0" smtClean="0">
                <a:latin typeface="Arial" pitchFamily="34" charset="0"/>
                <a:ea typeface="ヒラギノ角ゴ Pro W3" pitchFamily="-84" charset="-128"/>
              </a:rPr>
              <a:t>Assistants should always get their coordinator’s approval prior to requesting travel or attending an event for which they will require reimbursement.</a:t>
            </a:r>
          </a:p>
          <a:p>
            <a:pPr>
              <a:defRPr/>
            </a:pPr>
            <a:r>
              <a:rPr lang="en-US" altLang="en-US" b="1" dirty="0" smtClean="0">
                <a:latin typeface="Arial" pitchFamily="34" charset="0"/>
                <a:ea typeface="ヒラギノ角ゴ Pro W3" pitchFamily="-84" charset="-128"/>
              </a:rPr>
              <a:t>Bullet </a:t>
            </a:r>
            <a:r>
              <a:rPr lang="en-US" altLang="en-US" b="1" dirty="0" smtClean="0">
                <a:latin typeface="Arial" pitchFamily="34" charset="0"/>
                <a:ea typeface="ヒラギノ角ゴ Pro W3" pitchFamily="-84" charset="-128"/>
              </a:rPr>
              <a:t>4 Talking Points:</a:t>
            </a:r>
          </a:p>
          <a:p>
            <a:pPr marL="171450" indent="-171450">
              <a:buFont typeface="Arial" panose="020B0604020202020204" pitchFamily="34" charset="0"/>
              <a:buChar char="•"/>
              <a:defRPr/>
            </a:pPr>
            <a:r>
              <a:rPr lang="en-US" altLang="en-US" dirty="0" smtClean="0">
                <a:latin typeface="Arial" pitchFamily="34" charset="0"/>
                <a:ea typeface="ヒラギノ角ゴ Pro W3" pitchFamily="-84" charset="-128"/>
              </a:rPr>
              <a:t>Because funding is limited, you may need to make difficult decisions about where you will travel and which invitations you will accept. </a:t>
            </a:r>
          </a:p>
          <a:p>
            <a:pPr marL="171450" indent="-171450">
              <a:buFont typeface="Arial" panose="020B0604020202020204" pitchFamily="34" charset="0"/>
              <a:buChar char="•"/>
              <a:defRPr/>
            </a:pPr>
            <a:r>
              <a:rPr lang="en-US" altLang="en-US" dirty="0" smtClean="0">
                <a:latin typeface="Arial" pitchFamily="34" charset="0"/>
                <a:ea typeface="ヒラギノ角ゴ Pro W3" pitchFamily="-84" charset="-128"/>
              </a:rPr>
              <a:t>You can always contact your staff specialist for a budget update and advice on how best to utilize your funds.</a:t>
            </a:r>
          </a:p>
          <a:p>
            <a:pPr marL="171450" indent="-171450">
              <a:buFont typeface="Arial" panose="020B0604020202020204" pitchFamily="34" charset="0"/>
              <a:buChar char="•"/>
              <a:defRPr/>
            </a:pPr>
            <a:endParaRPr lang="en-US" altLang="en-US" dirty="0" smtClean="0">
              <a:latin typeface="Arial" pitchFamily="34" charset="0"/>
              <a:ea typeface="ヒラギノ角ゴ Pro W3" pitchFamily="-84" charset="-128"/>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ea typeface="ヒラギノ角ゴ Pro W3" pitchFamily="-84" charset="-128"/>
              </a:defRPr>
            </a:lvl1pPr>
            <a:lvl2pPr marL="742950" indent="-285750" defTabSz="931863" eaLnBrk="0" hangingPunct="0">
              <a:spcBef>
                <a:spcPct val="30000"/>
              </a:spcBef>
              <a:defRPr sz="1200">
                <a:solidFill>
                  <a:schemeClr val="tx1"/>
                </a:solidFill>
                <a:latin typeface="Arial" panose="020B0604020202020204" pitchFamily="34" charset="0"/>
                <a:ea typeface="ヒラギノ角ゴ Pro W3" pitchFamily="-84" charset="-128"/>
              </a:defRPr>
            </a:lvl2pPr>
            <a:lvl3pPr marL="1143000" indent="-228600" defTabSz="931863" eaLnBrk="0" hangingPunct="0">
              <a:spcBef>
                <a:spcPct val="30000"/>
              </a:spcBef>
              <a:defRPr sz="1200">
                <a:solidFill>
                  <a:schemeClr val="tx1"/>
                </a:solidFill>
                <a:latin typeface="Arial" panose="020B0604020202020204" pitchFamily="34" charset="0"/>
                <a:ea typeface="ヒラギノ角ゴ Pro W3" pitchFamily="-84" charset="-128"/>
              </a:defRPr>
            </a:lvl3pPr>
            <a:lvl4pPr marL="1600200" indent="-228600" defTabSz="931863" eaLnBrk="0" hangingPunct="0">
              <a:spcBef>
                <a:spcPct val="30000"/>
              </a:spcBef>
              <a:defRPr sz="1200">
                <a:solidFill>
                  <a:schemeClr val="tx1"/>
                </a:solidFill>
                <a:latin typeface="Arial" panose="020B0604020202020204" pitchFamily="34" charset="0"/>
                <a:ea typeface="ヒラギノ角ゴ Pro W3" pitchFamily="-84" charset="-128"/>
              </a:defRPr>
            </a:lvl4pPr>
            <a:lvl5pPr marL="2057400" indent="-228600" defTabSz="931863" eaLnBrk="0" hangingPunct="0">
              <a:spcBef>
                <a:spcPct val="30000"/>
              </a:spcBef>
              <a:defRPr sz="1200">
                <a:solidFill>
                  <a:schemeClr val="tx1"/>
                </a:solidFill>
                <a:latin typeface="Arial" panose="020B0604020202020204" pitchFamily="34" charset="0"/>
                <a:ea typeface="ヒラギノ角ゴ Pro W3" pitchFamily="-84"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defRPr>
            </a:lvl9pPr>
          </a:lstStyle>
          <a:p>
            <a:pPr>
              <a:spcBef>
                <a:spcPct val="0"/>
              </a:spcBef>
            </a:pPr>
            <a:fld id="{3F0D4CD0-9A40-4517-A1B9-7B75F380822F}" type="slidenum">
              <a:rPr lang="en-US" altLang="en-US"/>
              <a:pPr>
                <a:spcBef>
                  <a:spcPct val="0"/>
                </a:spcBef>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rgbClr val="00AEEF"/>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smtClean="0"/>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rgbClr val="00AEEF"/>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126952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en-US" altLang="en-US" smtClean="0">
              <a:solidFill>
                <a:srgbClr val="FFFFFF"/>
              </a:solidFill>
              <a:latin typeface="Calibri" pitchFamily="34" charset="0"/>
            </a:endParaRPr>
          </a:p>
        </p:txBody>
      </p:sp>
      <p:sp>
        <p:nvSpPr>
          <p:cNvPr id="5" name="Rectangle 4"/>
          <p:cNvSpPr>
            <a:spLocks noChangeArrowheads="1"/>
          </p:cNvSpPr>
          <p:nvPr userDrawn="1"/>
        </p:nvSpPr>
        <p:spPr bwMode="auto">
          <a:xfrm>
            <a:off x="-76200" y="457200"/>
            <a:ext cx="9296400" cy="533400"/>
          </a:xfrm>
          <a:prstGeom prst="rect">
            <a:avLst/>
          </a:prstGeom>
          <a:solidFill>
            <a:srgbClr val="009999"/>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en-US" altLang="en-US" smtClean="0">
              <a:solidFill>
                <a:srgbClr val="FFFFFF"/>
              </a:solidFill>
              <a:latin typeface="Calibri" pitchFamily="34" charset="0"/>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3161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en-US" altLang="en-US" smtClean="0">
              <a:solidFill>
                <a:srgbClr val="FFFFFF"/>
              </a:solidFill>
              <a:latin typeface="Calibri" pitchFamily="34" charset="0"/>
            </a:endParaRPr>
          </a:p>
        </p:txBody>
      </p:sp>
      <p:sp>
        <p:nvSpPr>
          <p:cNvPr id="5" name="Rectangle 4"/>
          <p:cNvSpPr>
            <a:spLocks noChangeArrowheads="1"/>
          </p:cNvSpPr>
          <p:nvPr userDrawn="1"/>
        </p:nvSpPr>
        <p:spPr bwMode="auto">
          <a:xfrm>
            <a:off x="-76200" y="457200"/>
            <a:ext cx="9296400" cy="533400"/>
          </a:xfrm>
          <a:prstGeom prst="rect">
            <a:avLst/>
          </a:prstGeom>
          <a:solidFill>
            <a:srgbClr val="FF7600"/>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en-US" altLang="en-US" smtClean="0">
              <a:solidFill>
                <a:srgbClr val="FFFFFF"/>
              </a:solidFill>
              <a:latin typeface="Calibri" pitchFamily="34" charset="0"/>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16161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1"/>
          <p:cNvSpPr>
            <a:spLocks noGrp="1"/>
          </p:cNvSpPr>
          <p:nvPr>
            <p:ph type="title"/>
          </p:nvPr>
        </p:nvSpPr>
        <p:spPr>
          <a:xfrm>
            <a:off x="381000" y="228600"/>
            <a:ext cx="8763000" cy="533400"/>
          </a:xfrm>
          <a:prstGeom prst="rect">
            <a:avLst/>
          </a:prstGeom>
        </p:spPr>
        <p:txBody>
          <a:bodyPr lIns="0" tIns="0" rIns="0" bIns="0" anchor="ctr" anchorCtr="0"/>
          <a:lstStyle>
            <a:lvl1pPr algn="l">
              <a:defRPr sz="1800">
                <a:solidFill>
                  <a:schemeClr val="bg1">
                    <a:lumMod val="85000"/>
                  </a:schemeClr>
                </a:solidFill>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49219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0" i="0" cap="all">
                <a:latin typeface="Arial Narrow"/>
                <a:cs typeface="Arial Narrow"/>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Georgia"/>
                <a:cs typeface="Georgia"/>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9870913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3600">
                <a:latin typeface="Arial Narrow"/>
                <a:cs typeface="Arial Narrow"/>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Georgia"/>
                <a:cs typeface="Georgia"/>
              </a:defRPr>
            </a:lvl1pPr>
            <a:lvl2pPr>
              <a:defRPr sz="2400">
                <a:latin typeface="Georgia"/>
                <a:cs typeface="Georgia"/>
              </a:defRPr>
            </a:lvl2pPr>
            <a:lvl3pPr>
              <a:defRPr sz="2000">
                <a:latin typeface="Georgia"/>
                <a:cs typeface="Georgia"/>
              </a:defRPr>
            </a:lvl3pPr>
            <a:lvl4pPr>
              <a:defRPr sz="1800">
                <a:latin typeface="Georgia"/>
                <a:cs typeface="Georgia"/>
              </a:defRPr>
            </a:lvl4pPr>
            <a:lvl5pPr>
              <a:defRPr sz="1800">
                <a:latin typeface="Georgia"/>
                <a:cs typeface="Georgia"/>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Georgia"/>
                <a:cs typeface="Georgia"/>
              </a:defRPr>
            </a:lvl1pPr>
            <a:lvl2pPr>
              <a:defRPr sz="2400">
                <a:latin typeface="Georgia"/>
                <a:cs typeface="Georgia"/>
              </a:defRPr>
            </a:lvl2pPr>
            <a:lvl3pPr>
              <a:defRPr sz="2000">
                <a:latin typeface="Georgia"/>
                <a:cs typeface="Georgia"/>
              </a:defRPr>
            </a:lvl3pPr>
            <a:lvl4pPr>
              <a:defRPr sz="1800">
                <a:latin typeface="Georgia"/>
                <a:cs typeface="Georgia"/>
              </a:defRPr>
            </a:lvl4pPr>
            <a:lvl5pPr>
              <a:defRPr sz="1800">
                <a:latin typeface="Georgia"/>
                <a:cs typeface="Georgia"/>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926498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3600">
                <a:latin typeface="Arial Narrow"/>
                <a:cs typeface="Arial Narrow"/>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Georgia"/>
                <a:cs typeface="Georgia"/>
              </a:defRPr>
            </a:lvl1pPr>
            <a:lvl2pPr>
              <a:defRPr sz="2000">
                <a:latin typeface="Georgia"/>
                <a:cs typeface="Georgia"/>
              </a:defRPr>
            </a:lvl2pPr>
            <a:lvl3pPr>
              <a:defRPr sz="1800">
                <a:latin typeface="Georgia"/>
                <a:cs typeface="Georgia"/>
              </a:defRPr>
            </a:lvl3pPr>
            <a:lvl4pPr>
              <a:defRPr sz="1600">
                <a:latin typeface="Georgia"/>
                <a:cs typeface="Georgia"/>
              </a:defRPr>
            </a:lvl4pPr>
            <a:lvl5pPr>
              <a:defRPr sz="1600">
                <a:latin typeface="Georgia"/>
                <a:cs typeface="Georgia"/>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Georgia"/>
                <a:cs typeface="Georgia"/>
              </a:defRPr>
            </a:lvl1pPr>
            <a:lvl2pPr>
              <a:defRPr sz="2000">
                <a:latin typeface="Georgia"/>
                <a:cs typeface="Georgia"/>
              </a:defRPr>
            </a:lvl2pPr>
            <a:lvl3pPr>
              <a:defRPr sz="1800">
                <a:latin typeface="Georgia"/>
                <a:cs typeface="Georgia"/>
              </a:defRPr>
            </a:lvl3pPr>
            <a:lvl4pPr>
              <a:defRPr sz="1600">
                <a:latin typeface="Georgia"/>
                <a:cs typeface="Georgia"/>
              </a:defRPr>
            </a:lvl4pPr>
            <a:lvl5pPr>
              <a:defRPr sz="1600">
                <a:latin typeface="Georgia"/>
                <a:cs typeface="Georgia"/>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6373236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3600">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29824731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16001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atin typeface="Arial Narrow"/>
                <a:cs typeface="Arial Narrow"/>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Georgia"/>
                <a:cs typeface="Georgia"/>
              </a:defRPr>
            </a:lvl1pPr>
            <a:lvl2pPr>
              <a:defRPr sz="2800">
                <a:latin typeface="Georgia"/>
                <a:cs typeface="Georgia"/>
              </a:defRPr>
            </a:lvl2pPr>
            <a:lvl3pPr>
              <a:defRPr sz="2400">
                <a:latin typeface="Georgia"/>
                <a:cs typeface="Georgia"/>
              </a:defRPr>
            </a:lvl3pPr>
            <a:lvl4pPr>
              <a:defRPr sz="2000">
                <a:latin typeface="Georgia"/>
                <a:cs typeface="Georgia"/>
              </a:defRPr>
            </a:lvl4pPr>
            <a:lvl5pPr>
              <a:defRPr sz="2000">
                <a:latin typeface="Georgia"/>
                <a:cs typeface="Georgia"/>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Georgia"/>
                <a:cs typeface="Georgi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35873961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Arial Narrow"/>
                <a:cs typeface="Arial Narrow"/>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Georgia"/>
                <a:cs typeface="Georgi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2394782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rgbClr val="005DAA"/>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smtClean="0"/>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rgbClr val="005DAA"/>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0382146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8500582"/>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1360342"/>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en-US" altLang="en-US" smtClean="0">
              <a:solidFill>
                <a:srgbClr val="FFFFFF"/>
              </a:solidFill>
              <a:latin typeface="Calibri" pitchFamily="34" charset="0"/>
            </a:endParaRPr>
          </a:p>
        </p:txBody>
      </p:sp>
      <p:sp>
        <p:nvSpPr>
          <p:cNvPr id="4" name="Rectangle 3"/>
          <p:cNvSpPr>
            <a:spLocks noChangeArrowheads="1"/>
          </p:cNvSpPr>
          <p:nvPr userDrawn="1"/>
        </p:nvSpPr>
        <p:spPr bwMode="auto">
          <a:xfrm>
            <a:off x="-152400" y="2667000"/>
            <a:ext cx="9525000" cy="1600200"/>
          </a:xfrm>
          <a:prstGeom prst="rect">
            <a:avLst/>
          </a:prstGeom>
          <a:solidFill>
            <a:schemeClr val="accent1"/>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en-US" altLang="en-US" smtClean="0">
              <a:solidFill>
                <a:srgbClr val="FFFFFF"/>
              </a:solidFill>
              <a:latin typeface="Calibri" pitchFamily="34" charset="0"/>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3813152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en-US" altLang="en-US" smtClean="0">
              <a:solidFill>
                <a:srgbClr val="FFFFFF"/>
              </a:solidFill>
              <a:latin typeface="Calibri" pitchFamily="34" charset="0"/>
            </a:endParaRPr>
          </a:p>
        </p:txBody>
      </p:sp>
      <p:sp>
        <p:nvSpPr>
          <p:cNvPr id="4" name="Rectangle 3"/>
          <p:cNvSpPr>
            <a:spLocks noChangeArrowheads="1"/>
          </p:cNvSpPr>
          <p:nvPr userDrawn="1"/>
        </p:nvSpPr>
        <p:spPr bwMode="auto">
          <a:xfrm>
            <a:off x="-152400" y="2667000"/>
            <a:ext cx="9525000" cy="1600200"/>
          </a:xfrm>
          <a:prstGeom prst="rect">
            <a:avLst/>
          </a:prstGeom>
          <a:solidFill>
            <a:srgbClr val="005DAA"/>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en-US" altLang="en-US" smtClean="0">
              <a:solidFill>
                <a:srgbClr val="FFFFFF"/>
              </a:solidFill>
              <a:latin typeface="Calibri" pitchFamily="34" charset="0"/>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1708665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en-US" altLang="en-US" smtClean="0">
              <a:solidFill>
                <a:srgbClr val="FFFFFF"/>
              </a:solidFill>
              <a:latin typeface="Calibri" pitchFamily="34" charset="0"/>
            </a:endParaRPr>
          </a:p>
        </p:txBody>
      </p:sp>
      <p:sp>
        <p:nvSpPr>
          <p:cNvPr id="4" name="Rectangle 3"/>
          <p:cNvSpPr>
            <a:spLocks noChangeArrowheads="1"/>
          </p:cNvSpPr>
          <p:nvPr userDrawn="1"/>
        </p:nvSpPr>
        <p:spPr bwMode="auto">
          <a:xfrm>
            <a:off x="-152400" y="2667000"/>
            <a:ext cx="9525000" cy="1600200"/>
          </a:xfrm>
          <a:prstGeom prst="rect">
            <a:avLst/>
          </a:prstGeom>
          <a:solidFill>
            <a:schemeClr val="tx2"/>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en-US" altLang="en-US" smtClean="0">
              <a:solidFill>
                <a:srgbClr val="FFFFFF"/>
              </a:solidFill>
              <a:latin typeface="Calibri" pitchFamily="34" charset="0"/>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24879889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en-US" altLang="en-US" smtClean="0">
              <a:solidFill>
                <a:srgbClr val="FFFFFF"/>
              </a:solidFill>
              <a:latin typeface="Calibri" pitchFamily="34" charset="0"/>
            </a:endParaRPr>
          </a:p>
        </p:txBody>
      </p:sp>
      <p:sp>
        <p:nvSpPr>
          <p:cNvPr id="4" name="Rectangle 3"/>
          <p:cNvSpPr>
            <a:spLocks noChangeArrowheads="1"/>
          </p:cNvSpPr>
          <p:nvPr userDrawn="1"/>
        </p:nvSpPr>
        <p:spPr bwMode="auto">
          <a:xfrm>
            <a:off x="-152400" y="2667000"/>
            <a:ext cx="9525000" cy="1600200"/>
          </a:xfrm>
          <a:prstGeom prst="rect">
            <a:avLst/>
          </a:prstGeom>
          <a:solidFill>
            <a:srgbClr val="009999"/>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en-US" altLang="en-US" smtClean="0">
              <a:solidFill>
                <a:srgbClr val="FFFFFF"/>
              </a:solidFill>
              <a:latin typeface="Calibri" pitchFamily="34" charset="0"/>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22409779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en-US" altLang="en-US" smtClean="0">
              <a:solidFill>
                <a:srgbClr val="FFFFFF"/>
              </a:solidFill>
              <a:latin typeface="Calibri" pitchFamily="34" charset="0"/>
            </a:endParaRPr>
          </a:p>
        </p:txBody>
      </p:sp>
      <p:sp>
        <p:nvSpPr>
          <p:cNvPr id="4" name="Rectangle 3"/>
          <p:cNvSpPr>
            <a:spLocks noChangeArrowheads="1"/>
          </p:cNvSpPr>
          <p:nvPr userDrawn="1"/>
        </p:nvSpPr>
        <p:spPr bwMode="auto">
          <a:xfrm>
            <a:off x="-152400" y="2667000"/>
            <a:ext cx="9525000" cy="1600200"/>
          </a:xfrm>
          <a:prstGeom prst="rect">
            <a:avLst/>
          </a:prstGeom>
          <a:solidFill>
            <a:srgbClr val="FF7600"/>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en-US" altLang="en-US" smtClean="0">
              <a:solidFill>
                <a:srgbClr val="FFFFFF"/>
              </a:solidFill>
              <a:latin typeface="Calibri" pitchFamily="34" charset="0"/>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38359368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en-US" altLang="en-US" smtClean="0">
              <a:solidFill>
                <a:srgbClr val="FFFFFF"/>
              </a:solidFill>
              <a:latin typeface="Calibri" pitchFamily="34" charset="0"/>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976635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tx2"/>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smtClean="0"/>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tx2"/>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236636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accent3"/>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smtClean="0"/>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accent3"/>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152604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accent6"/>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smtClean="0"/>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accent6"/>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220808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2226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en-US" altLang="en-US" smtClean="0">
              <a:solidFill>
                <a:srgbClr val="FFFFFF"/>
              </a:solidFill>
              <a:latin typeface="Calibri" pitchFamily="34" charset="0"/>
            </a:endParaRPr>
          </a:p>
        </p:txBody>
      </p:sp>
      <p:sp>
        <p:nvSpPr>
          <p:cNvPr id="5" name="Rectangle 4"/>
          <p:cNvSpPr>
            <a:spLocks noChangeArrowheads="1"/>
          </p:cNvSpPr>
          <p:nvPr userDrawn="1"/>
        </p:nvSpPr>
        <p:spPr bwMode="auto">
          <a:xfrm>
            <a:off x="-76200" y="457200"/>
            <a:ext cx="9296400" cy="533400"/>
          </a:xfrm>
          <a:prstGeom prst="rect">
            <a:avLst/>
          </a:prstGeom>
          <a:solidFill>
            <a:schemeClr val="accent1"/>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en-US" altLang="en-US" smtClean="0">
              <a:solidFill>
                <a:srgbClr val="FFFFFF"/>
              </a:solidFill>
              <a:latin typeface="Calibri" pitchFamily="34" charset="0"/>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71124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en-US" altLang="en-US" smtClean="0">
              <a:solidFill>
                <a:srgbClr val="FFFFFF"/>
              </a:solidFill>
              <a:latin typeface="Calibri" pitchFamily="34" charset="0"/>
            </a:endParaRPr>
          </a:p>
        </p:txBody>
      </p:sp>
      <p:sp>
        <p:nvSpPr>
          <p:cNvPr id="5" name="Rectangle 4"/>
          <p:cNvSpPr>
            <a:spLocks noChangeArrowheads="1"/>
          </p:cNvSpPr>
          <p:nvPr userDrawn="1"/>
        </p:nvSpPr>
        <p:spPr bwMode="auto">
          <a:xfrm>
            <a:off x="-76200" y="457200"/>
            <a:ext cx="9296400" cy="533400"/>
          </a:xfrm>
          <a:prstGeom prst="rect">
            <a:avLst/>
          </a:prstGeom>
          <a:solidFill>
            <a:srgbClr val="005DAA"/>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en-US" altLang="en-US" smtClean="0">
              <a:solidFill>
                <a:srgbClr val="FFFFFF"/>
              </a:solidFill>
              <a:latin typeface="Calibri" pitchFamily="34" charset="0"/>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38757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en-US" altLang="en-US" smtClean="0">
              <a:solidFill>
                <a:srgbClr val="FFFFFF"/>
              </a:solidFill>
              <a:latin typeface="Calibri" pitchFamily="34" charset="0"/>
            </a:endParaRPr>
          </a:p>
        </p:txBody>
      </p:sp>
      <p:sp>
        <p:nvSpPr>
          <p:cNvPr id="5" name="Rectangle 4"/>
          <p:cNvSpPr>
            <a:spLocks noChangeArrowheads="1"/>
          </p:cNvSpPr>
          <p:nvPr userDrawn="1"/>
        </p:nvSpPr>
        <p:spPr bwMode="auto">
          <a:xfrm>
            <a:off x="-76200" y="457200"/>
            <a:ext cx="9296400" cy="533400"/>
          </a:xfrm>
          <a:prstGeom prst="rect">
            <a:avLst/>
          </a:prstGeom>
          <a:solidFill>
            <a:schemeClr val="tx2"/>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en-US" altLang="en-US" smtClean="0">
              <a:solidFill>
                <a:srgbClr val="FFFFFF"/>
              </a:solidFill>
              <a:latin typeface="Calibri" pitchFamily="34" charset="0"/>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08209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image" Target="../media/image1.png"/><Relationship Id="rId2" Type="http://schemas.openxmlformats.org/officeDocument/2006/relationships/slideLayout" Target="../slideLayouts/slideLayout8.xml"/><Relationship Id="rId16" Type="http://schemas.openxmlformats.org/officeDocument/2006/relationships/theme" Target="../theme/theme2.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slideLayout" Target="../slideLayouts/slideLayout2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4.xml"/><Relationship Id="rId7"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E6E5D8"/>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en-US" altLang="en-US" smtClean="0">
              <a:solidFill>
                <a:srgbClr val="FFFFFF"/>
              </a:solidFill>
              <a:latin typeface="Calibri" pitchFamily="34" charset="0"/>
            </a:endParaRPr>
          </a:p>
        </p:txBody>
      </p:sp>
      <p:pic>
        <p:nvPicPr>
          <p:cNvPr id="1027" name="Picture 3"/>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458788" y="6165850"/>
            <a:ext cx="1216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5562600" y="152400"/>
            <a:ext cx="31242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7086600" y="6477000"/>
            <a:ext cx="1600200" cy="138113"/>
          </a:xfrm>
          <a:prstGeom prst="rect">
            <a:avLst/>
          </a:prstGeom>
          <a:noFill/>
        </p:spPr>
        <p:txBody>
          <a:bodyPr lIns="0" tIns="0" rIns="0" bIns="0">
            <a:spAutoFit/>
          </a:bodyPr>
          <a:lstStyle>
            <a:lvl1pPr eaLnBrk="0" hangingPunct="0">
              <a:defRPr sz="2400">
                <a:solidFill>
                  <a:schemeClr val="tx1"/>
                </a:solidFill>
                <a:latin typeface="Arial" panose="020B0604020202020204" pitchFamily="34" charset="0"/>
                <a:ea typeface="ヒラギノ角ゴ Pro W3" pitchFamily="-84" charset="-128"/>
              </a:defRPr>
            </a:lvl1pPr>
            <a:lvl2pPr marL="742950" indent="-285750" eaLnBrk="0" hangingPunct="0">
              <a:defRPr sz="2400">
                <a:solidFill>
                  <a:schemeClr val="tx1"/>
                </a:solidFill>
                <a:latin typeface="Arial" panose="020B0604020202020204" pitchFamily="34" charset="0"/>
                <a:ea typeface="ヒラギノ角ゴ Pro W3" pitchFamily="-84" charset="-128"/>
              </a:defRPr>
            </a:lvl2pPr>
            <a:lvl3pPr marL="1143000" indent="-228600" eaLnBrk="0" hangingPunct="0">
              <a:defRPr sz="2400">
                <a:solidFill>
                  <a:schemeClr val="tx1"/>
                </a:solidFill>
                <a:latin typeface="Arial" panose="020B0604020202020204" pitchFamily="34" charset="0"/>
                <a:ea typeface="ヒラギノ角ゴ Pro W3" pitchFamily="-84" charset="-128"/>
              </a:defRPr>
            </a:lvl3pPr>
            <a:lvl4pPr marL="1600200" indent="-228600" eaLnBrk="0" hangingPunct="0">
              <a:defRPr sz="2400">
                <a:solidFill>
                  <a:schemeClr val="tx1"/>
                </a:solidFill>
                <a:latin typeface="Arial" panose="020B0604020202020204" pitchFamily="34" charset="0"/>
                <a:ea typeface="ヒラギノ角ゴ Pro W3" pitchFamily="-84" charset="-128"/>
              </a:defRPr>
            </a:lvl4pPr>
            <a:lvl5pPr marL="2057400" indent="-228600" eaLnBrk="0" hangingPunct="0">
              <a:defRPr sz="2400">
                <a:solidFill>
                  <a:schemeClr val="tx1"/>
                </a:solidFill>
                <a:latin typeface="Arial" panose="020B0604020202020204"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pPr algn="r"/>
            <a:r>
              <a:rPr lang="en-US" altLang="en-US" sz="900">
                <a:solidFill>
                  <a:srgbClr val="BCBDC0"/>
                </a:solidFill>
                <a:latin typeface="Arial Narrow" panose="020B0606020202030204" pitchFamily="34" charset="0"/>
              </a:rPr>
              <a:t>TITLE  |  </a:t>
            </a:r>
            <a:fld id="{12FE8B13-B2AC-4F84-B2FF-E1DF5DDA29AD}" type="slidenum">
              <a:rPr lang="en-US" altLang="en-US" sz="900">
                <a:solidFill>
                  <a:srgbClr val="BCBDC0"/>
                </a:solidFill>
                <a:latin typeface="Arial Narrow" panose="020B0606020202030204" pitchFamily="34" charset="0"/>
              </a:rPr>
              <a:pPr algn="r"/>
              <a:t>‹#›</a:t>
            </a:fld>
            <a:r>
              <a:rPr lang="en-US" altLang="en-US" sz="900">
                <a:solidFill>
                  <a:srgbClr val="BCBDC0"/>
                </a:solidFill>
                <a:latin typeface="Arial Narrow" panose="020B0606020202030204" pitchFamily="34" charset="0"/>
              </a:rPr>
              <a:t>  </a:t>
            </a:r>
            <a:endParaRPr lang="en-US" altLang="en-US" sz="900">
              <a:solidFill>
                <a:srgbClr val="958D85"/>
              </a:solidFill>
              <a:latin typeface="Arial Narrow" panose="020B0606020202030204" pitchFamily="34" charset="0"/>
            </a:endParaRPr>
          </a:p>
        </p:txBody>
      </p:sp>
      <p:pic>
        <p:nvPicPr>
          <p:cNvPr id="2051" name="Picture 5"/>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457200" y="6299200"/>
            <a:ext cx="8953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65" r:id="rId1"/>
    <p:sldLayoutId id="2147484066" r:id="rId2"/>
    <p:sldLayoutId id="2147484067" r:id="rId3"/>
    <p:sldLayoutId id="2147484068" r:id="rId4"/>
    <p:sldLayoutId id="2147484069" r:id="rId5"/>
    <p:sldLayoutId id="2147484057" r:id="rId6"/>
    <p:sldLayoutId id="2147484058" r:id="rId7"/>
    <p:sldLayoutId id="2147484059" r:id="rId8"/>
    <p:sldLayoutId id="2147484060" r:id="rId9"/>
    <p:sldLayoutId id="2147484061" r:id="rId10"/>
    <p:sldLayoutId id="2147484062" r:id="rId11"/>
    <p:sldLayoutId id="2147484063" r:id="rId12"/>
    <p:sldLayoutId id="2147484064" r:id="rId13"/>
    <p:sldLayoutId id="2147484070" r:id="rId14"/>
    <p:sldLayoutId id="2147484071" r:id="rId15"/>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Box 2"/>
          <p:cNvSpPr txBox="1"/>
          <p:nvPr/>
        </p:nvSpPr>
        <p:spPr>
          <a:xfrm>
            <a:off x="7162800" y="6477000"/>
            <a:ext cx="1524000" cy="138113"/>
          </a:xfrm>
          <a:prstGeom prst="rect">
            <a:avLst/>
          </a:prstGeom>
          <a:noFill/>
        </p:spPr>
        <p:txBody>
          <a:bodyPr lIns="0" tIns="0" rIns="0" bIns="0">
            <a:spAutoFit/>
          </a:bodyPr>
          <a:lstStyle>
            <a:lvl1pPr eaLnBrk="0" hangingPunct="0">
              <a:defRPr sz="2400">
                <a:solidFill>
                  <a:schemeClr val="tx1"/>
                </a:solidFill>
                <a:latin typeface="Arial" panose="020B0604020202020204" pitchFamily="34" charset="0"/>
                <a:ea typeface="ヒラギノ角ゴ Pro W3" pitchFamily="-84" charset="-128"/>
              </a:defRPr>
            </a:lvl1pPr>
            <a:lvl2pPr marL="742950" indent="-285750" eaLnBrk="0" hangingPunct="0">
              <a:defRPr sz="2400">
                <a:solidFill>
                  <a:schemeClr val="tx1"/>
                </a:solidFill>
                <a:latin typeface="Arial" panose="020B0604020202020204" pitchFamily="34" charset="0"/>
                <a:ea typeface="ヒラギノ角ゴ Pro W3" pitchFamily="-84" charset="-128"/>
              </a:defRPr>
            </a:lvl2pPr>
            <a:lvl3pPr marL="1143000" indent="-228600" eaLnBrk="0" hangingPunct="0">
              <a:defRPr sz="2400">
                <a:solidFill>
                  <a:schemeClr val="tx1"/>
                </a:solidFill>
                <a:latin typeface="Arial" panose="020B0604020202020204" pitchFamily="34" charset="0"/>
                <a:ea typeface="ヒラギノ角ゴ Pro W3" pitchFamily="-84" charset="-128"/>
              </a:defRPr>
            </a:lvl3pPr>
            <a:lvl4pPr marL="1600200" indent="-228600" eaLnBrk="0" hangingPunct="0">
              <a:defRPr sz="2400">
                <a:solidFill>
                  <a:schemeClr val="tx1"/>
                </a:solidFill>
                <a:latin typeface="Arial" panose="020B0604020202020204" pitchFamily="34" charset="0"/>
                <a:ea typeface="ヒラギノ角ゴ Pro W3" pitchFamily="-84" charset="-128"/>
              </a:defRPr>
            </a:lvl4pPr>
            <a:lvl5pPr marL="2057400" indent="-228600" eaLnBrk="0" hangingPunct="0">
              <a:defRPr sz="2400">
                <a:solidFill>
                  <a:schemeClr val="tx1"/>
                </a:solidFill>
                <a:latin typeface="Arial" panose="020B0604020202020204"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pPr algn="r"/>
            <a:r>
              <a:rPr lang="en-US" altLang="en-US" sz="900">
                <a:solidFill>
                  <a:srgbClr val="BCBDC0"/>
                </a:solidFill>
                <a:latin typeface="Arial Narrow" panose="020B0606020202030204" pitchFamily="34" charset="0"/>
              </a:rPr>
              <a:t>TITLE |  </a:t>
            </a:r>
            <a:fld id="{31BD274C-9361-4975-A77D-3D0D6AF98B29}" type="slidenum">
              <a:rPr lang="en-US" altLang="en-US" sz="900">
                <a:solidFill>
                  <a:srgbClr val="BCBDC0"/>
                </a:solidFill>
                <a:latin typeface="Arial Narrow" panose="020B0606020202030204" pitchFamily="34" charset="0"/>
              </a:rPr>
              <a:pPr algn="r"/>
              <a:t>‹#›</a:t>
            </a:fld>
            <a:r>
              <a:rPr lang="en-US" altLang="en-US" sz="900">
                <a:solidFill>
                  <a:srgbClr val="BCBDC0"/>
                </a:solidFill>
                <a:latin typeface="Arial Narrow" panose="020B0606020202030204" pitchFamily="34" charset="0"/>
              </a:rPr>
              <a:t>  </a:t>
            </a:r>
            <a:endParaRPr lang="en-US" altLang="en-US" sz="900">
              <a:solidFill>
                <a:srgbClr val="958D85"/>
              </a:solidFill>
              <a:latin typeface="Arial Narrow" panose="020B0606020202030204" pitchFamily="34" charset="0"/>
            </a:endParaRPr>
          </a:p>
        </p:txBody>
      </p:sp>
      <p:pic>
        <p:nvPicPr>
          <p:cNvPr id="3075" name="Picture 3"/>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457200" y="6299200"/>
            <a:ext cx="8953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72" r:id="rId1"/>
    <p:sldLayoutId id="2147484073" r:id="rId2"/>
    <p:sldLayoutId id="2147484074" r:id="rId3"/>
    <p:sldLayoutId id="2147484075" r:id="rId4"/>
    <p:sldLayoutId id="2147484076" r:id="rId5"/>
    <p:sldLayoutId id="2147484077" r:id="rId6"/>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mailto:RITS@rotary.org"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hyperlink" Target="mailto:ExpenseReports@rotary.org" TargetMode="External"/><Relationship Id="rId4" Type="http://schemas.openxmlformats.org/officeDocument/2006/relationships/hyperlink" Target="mailto:rc@rotary.org"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RC@rotary.org"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hyperlink" Target="mailto:Vendors@rotary.org" TargetMode="External"/><Relationship Id="rId5" Type="http://schemas.openxmlformats.org/officeDocument/2006/relationships/hyperlink" Target="mailto:RITS@rotary.org" TargetMode="External"/><Relationship Id="rId4" Type="http://schemas.openxmlformats.org/officeDocument/2006/relationships/hyperlink" Target="mailto:ExpenseReports@rotary.org"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3" Type="http://schemas.openxmlformats.org/officeDocument/2006/relationships/hyperlink" Target="https://my.rotary.org/en/manage/products-services/travel-expenses"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E5D8"/>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381000" y="3429000"/>
            <a:ext cx="9753600" cy="990600"/>
          </a:xfrm>
          <a:prstGeom prst="rect">
            <a:avLst/>
          </a:prstGeom>
          <a:solidFill>
            <a:schemeClr val="accent1"/>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en-US" altLang="en-US" smtClean="0">
              <a:solidFill>
                <a:srgbClr val="FFFFFF"/>
              </a:solidFill>
              <a:latin typeface="Calibri" pitchFamily="34" charset="0"/>
            </a:endParaRPr>
          </a:p>
        </p:txBody>
      </p:sp>
      <p:sp>
        <p:nvSpPr>
          <p:cNvPr id="17411" name="Rectangle 10"/>
          <p:cNvSpPr txBox="1">
            <a:spLocks noChangeArrowheads="1"/>
          </p:cNvSpPr>
          <p:nvPr/>
        </p:nvSpPr>
        <p:spPr bwMode="auto">
          <a:xfrm>
            <a:off x="457200" y="3581400"/>
            <a:ext cx="74676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57200" eaLnBrk="0" hangingPunct="0">
              <a:defRPr sz="2400">
                <a:solidFill>
                  <a:schemeClr val="tx1"/>
                </a:solidFill>
                <a:latin typeface="Arial" panose="020B0604020202020204" pitchFamily="34" charset="0"/>
                <a:ea typeface="ヒラギノ角ゴ Pro W3" pitchFamily="-84" charset="-128"/>
              </a:defRPr>
            </a:lvl1pPr>
            <a:lvl2pPr marL="742950" indent="-285750" defTabSz="457200" eaLnBrk="0" hangingPunct="0">
              <a:defRPr sz="2400">
                <a:solidFill>
                  <a:schemeClr val="tx1"/>
                </a:solidFill>
                <a:latin typeface="Arial" panose="020B0604020202020204" pitchFamily="34" charset="0"/>
                <a:ea typeface="ヒラギノ角ゴ Pro W3" pitchFamily="-84" charset="-128"/>
              </a:defRPr>
            </a:lvl2pPr>
            <a:lvl3pPr marL="1143000" indent="-228600" defTabSz="457200" eaLnBrk="0" hangingPunct="0">
              <a:defRPr sz="2400">
                <a:solidFill>
                  <a:schemeClr val="tx1"/>
                </a:solidFill>
                <a:latin typeface="Arial" panose="020B0604020202020204" pitchFamily="34" charset="0"/>
                <a:ea typeface="ヒラギノ角ゴ Pro W3" pitchFamily="-84" charset="-128"/>
              </a:defRPr>
            </a:lvl3pPr>
            <a:lvl4pPr marL="1600200" indent="-228600" defTabSz="457200" eaLnBrk="0" hangingPunct="0">
              <a:defRPr sz="2400">
                <a:solidFill>
                  <a:schemeClr val="tx1"/>
                </a:solidFill>
                <a:latin typeface="Arial" panose="020B0604020202020204" pitchFamily="34" charset="0"/>
                <a:ea typeface="ヒラギノ角ゴ Pro W3" pitchFamily="-84" charset="-128"/>
              </a:defRPr>
            </a:lvl4pPr>
            <a:lvl5pPr marL="2057400" indent="-228600" defTabSz="457200" eaLnBrk="0" hangingPunct="0">
              <a:defRPr sz="2400">
                <a:solidFill>
                  <a:schemeClr val="tx1"/>
                </a:solidFill>
                <a:latin typeface="Arial" panose="020B0604020202020204" pitchFamily="34" charset="0"/>
                <a:ea typeface="ヒラギノ角ゴ Pro W3" pitchFamily="-8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pPr eaLnBrk="1" hangingPunct="1">
              <a:spcAft>
                <a:spcPts val="2400"/>
              </a:spcAft>
            </a:pPr>
            <a:r>
              <a:rPr lang="en-US" altLang="en-US" sz="4400" dirty="0" smtClean="0">
                <a:solidFill>
                  <a:schemeClr val="bg1"/>
                </a:solidFill>
                <a:latin typeface="Arial Narrow Bold" panose="020B0706020202030204" pitchFamily="34" charset="0"/>
              </a:rPr>
              <a:t>Roles, Responsibilities, Budget</a:t>
            </a:r>
            <a:endParaRPr lang="en-US" altLang="en-US" sz="4400" dirty="0">
              <a:solidFill>
                <a:schemeClr val="bg1"/>
              </a:solidFill>
              <a:latin typeface="Arial Narrow Bold" panose="020B0706020202030204" pitchFamily="34" charset="0"/>
            </a:endParaRPr>
          </a:p>
          <a:p>
            <a:pPr eaLnBrk="1" hangingPunct="1"/>
            <a:r>
              <a:rPr lang="en-US" altLang="en-US" sz="2000" dirty="0" smtClean="0">
                <a:solidFill>
                  <a:srgbClr val="01B4E7"/>
                </a:solidFill>
                <a:latin typeface="Georgia" panose="02040502050405020303" pitchFamily="18" charset="0"/>
              </a:rPr>
              <a:t>Nora Beamish-Lannon (RC Specialist) </a:t>
            </a:r>
            <a:endParaRPr lang="en-US" altLang="en-US" sz="2000" dirty="0">
              <a:solidFill>
                <a:srgbClr val="01B4E7"/>
              </a:solidFill>
              <a:latin typeface="Georgia" panose="02040502050405020303" pitchFamily="18" charset="0"/>
            </a:endParaRPr>
          </a:p>
          <a:p>
            <a:pPr eaLnBrk="1" hangingPunct="1"/>
            <a:endParaRPr lang="en-US" altLang="en-US" sz="900" dirty="0">
              <a:solidFill>
                <a:srgbClr val="01B4E7"/>
              </a:solidFill>
              <a:latin typeface="Georgia" panose="02040502050405020303" pitchFamily="18" charset="0"/>
            </a:endParaRPr>
          </a:p>
          <a:p>
            <a:pPr eaLnBrk="1" hangingPunct="1"/>
            <a:r>
              <a:rPr lang="en-US" altLang="en-US" sz="2000" dirty="0" smtClean="0">
                <a:solidFill>
                  <a:srgbClr val="01B4E7"/>
                </a:solidFill>
                <a:latin typeface="Georgia" panose="02040502050405020303" pitchFamily="18" charset="0"/>
              </a:rPr>
              <a:t>15-Feb-2018</a:t>
            </a:r>
            <a:endParaRPr lang="en-US" altLang="en-US" sz="2000" dirty="0">
              <a:solidFill>
                <a:srgbClr val="01B4E7"/>
              </a:solidFill>
              <a:latin typeface="Georgia" panose="02040502050405020303" pitchFamily="18" charset="0"/>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Arial Narrow" panose="020B0606020202030204" pitchFamily="34" charset="0"/>
              </a:rPr>
              <a:t>Travel and Expenses</a:t>
            </a:r>
          </a:p>
        </p:txBody>
      </p:sp>
      <p:sp>
        <p:nvSpPr>
          <p:cNvPr id="3" name="Content Placeholder 2"/>
          <p:cNvSpPr>
            <a:spLocks noGrp="1"/>
          </p:cNvSpPr>
          <p:nvPr>
            <p:ph idx="1"/>
          </p:nvPr>
        </p:nvSpPr>
        <p:spPr bwMode="auto">
          <a:xfrm>
            <a:off x="415925" y="1295400"/>
            <a:ext cx="7966075" cy="441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indent="0" eaLnBrk="1" hangingPunct="1">
              <a:spcAft>
                <a:spcPts val="900"/>
              </a:spcAft>
              <a:buClr>
                <a:schemeClr val="accent1"/>
              </a:buClr>
              <a:buSzPct val="125000"/>
              <a:buFont typeface="Wingdings" panose="05000000000000000000" pitchFamily="2" charset="2"/>
              <a:buChar char="§"/>
            </a:pPr>
            <a:r>
              <a:rPr lang="en-US" altLang="en-US" sz="2400" dirty="0" smtClean="0">
                <a:latin typeface="Georgia" panose="02040502050405020303" pitchFamily="18" charset="0"/>
              </a:rPr>
              <a:t>Email RITS requests for flights and ground transport over $350 USD to </a:t>
            </a:r>
            <a:r>
              <a:rPr lang="en-US" altLang="en-US" sz="2400" dirty="0" smtClean="0">
                <a:latin typeface="Georgia" panose="02040502050405020303" pitchFamily="18" charset="0"/>
                <a:hlinkClick r:id="rId3"/>
              </a:rPr>
              <a:t>RITS@rotary.org</a:t>
            </a:r>
            <a:r>
              <a:rPr lang="en-US" altLang="en-US" sz="2400" dirty="0" smtClean="0">
                <a:latin typeface="Georgia" panose="02040502050405020303" pitchFamily="18" charset="0"/>
              </a:rPr>
              <a:t> and </a:t>
            </a:r>
            <a:r>
              <a:rPr lang="en-US" altLang="en-US" sz="2400" dirty="0" smtClean="0">
                <a:latin typeface="Georgia" panose="02040502050405020303" pitchFamily="18" charset="0"/>
                <a:hlinkClick r:id="rId4"/>
              </a:rPr>
              <a:t>rc@rotary.org</a:t>
            </a:r>
            <a:r>
              <a:rPr lang="en-US" altLang="en-US" sz="2400" dirty="0" smtClean="0">
                <a:latin typeface="Georgia" panose="02040502050405020303" pitchFamily="18" charset="0"/>
              </a:rPr>
              <a:t> as soon as your event is confirmed.</a:t>
            </a:r>
          </a:p>
          <a:p>
            <a:pPr marL="0" indent="0" eaLnBrk="1" hangingPunct="1">
              <a:spcAft>
                <a:spcPts val="900"/>
              </a:spcAft>
              <a:buClr>
                <a:schemeClr val="accent1"/>
              </a:buClr>
              <a:buSzPct val="125000"/>
              <a:buFont typeface="Wingdings" panose="05000000000000000000" pitchFamily="2" charset="2"/>
              <a:buChar char="§"/>
            </a:pPr>
            <a:r>
              <a:rPr lang="en-US" altLang="en-US" sz="2400" dirty="0" smtClean="0">
                <a:latin typeface="Georgia" panose="02040502050405020303" pitchFamily="18" charset="0"/>
              </a:rPr>
              <a:t>Email all expense reports and supporting documentation to </a:t>
            </a:r>
            <a:r>
              <a:rPr lang="en-US" altLang="en-US" sz="2400" dirty="0" smtClean="0">
                <a:latin typeface="Georgia" panose="02040502050405020303" pitchFamily="18" charset="0"/>
                <a:hlinkClick r:id="rId5"/>
              </a:rPr>
              <a:t>ExpenseReports@rotary.org</a:t>
            </a:r>
            <a:r>
              <a:rPr lang="en-US" altLang="en-US" sz="2400" dirty="0" smtClean="0">
                <a:latin typeface="Georgia" panose="02040502050405020303" pitchFamily="18" charset="0"/>
              </a:rPr>
              <a:t> within 60 days of the event.</a:t>
            </a:r>
          </a:p>
          <a:p>
            <a:pPr marL="0" indent="0" eaLnBrk="1" hangingPunct="1">
              <a:spcAft>
                <a:spcPts val="900"/>
              </a:spcAft>
              <a:buClr>
                <a:schemeClr val="accent1"/>
              </a:buClr>
              <a:buSzPct val="125000"/>
              <a:buFont typeface="Wingdings" panose="05000000000000000000" pitchFamily="2" charset="2"/>
              <a:buChar char="§"/>
            </a:pPr>
            <a:r>
              <a:rPr lang="en-US" altLang="en-US" sz="2400" dirty="0" smtClean="0">
                <a:latin typeface="Georgia" panose="02040502050405020303" pitchFamily="18" charset="0"/>
              </a:rPr>
              <a:t>You must copy your RC on all travel requests and expense reports. </a:t>
            </a:r>
          </a:p>
          <a:p>
            <a:pPr marL="0" indent="0" eaLnBrk="1" hangingPunct="1">
              <a:spcAft>
                <a:spcPts val="900"/>
              </a:spcAft>
              <a:buClr>
                <a:schemeClr val="accent1"/>
              </a:buClr>
              <a:buSzPct val="125000"/>
              <a:buFont typeface="Wingdings" panose="05000000000000000000" pitchFamily="2" charset="2"/>
              <a:buChar char="§"/>
            </a:pPr>
            <a:r>
              <a:rPr lang="en-US" altLang="en-US" sz="2400" dirty="0" smtClean="0">
                <a:latin typeface="Georgia" panose="02040502050405020303" pitchFamily="18" charset="0"/>
              </a:rPr>
              <a:t>All expenses greater than $75 USD and any hotel stay require receipts. </a:t>
            </a:r>
          </a:p>
          <a:p>
            <a:pPr marL="0" indent="0" eaLnBrk="1" hangingPunct="1">
              <a:spcAft>
                <a:spcPts val="900"/>
              </a:spcAft>
              <a:buClr>
                <a:schemeClr val="accent1"/>
              </a:buClr>
              <a:buSzPct val="125000"/>
              <a:buNone/>
            </a:pPr>
            <a:endParaRPr lang="en-US" altLang="en-US" sz="2400" dirty="0" smtClean="0">
              <a:latin typeface="Georgia" panose="02040502050405020303" pitchFamily="18" charset="0"/>
            </a:endParaRPr>
          </a:p>
          <a:p>
            <a:pPr marL="0" indent="0" eaLnBrk="1" hangingPunct="1"/>
            <a:endParaRPr lang="en-US" altLang="en-US" sz="2400" dirty="0" smtClean="0">
              <a:latin typeface="Georgia" panose="02040502050405020303" pitchFamily="18"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nodeType="afterGroup">
                            <p:stCondLst>
                              <p:cond delay="1500"/>
                            </p:stCondLst>
                            <p:childTnLst>
                              <p:par>
                                <p:cTn id="9" presetID="10" presetClass="entr" presetSubtype="0"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3000"/>
                            </p:stCondLst>
                            <p:childTnLst>
                              <p:par>
                                <p:cTn id="13" presetID="10" presetClass="entr" presetSubtype="0" fill="hold"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4500"/>
                            </p:stCondLst>
                            <p:childTnLst>
                              <p:par>
                                <p:cTn id="17" presetID="10" presetClass="entr" presetSubtype="0" fill="hold"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smtClean="0">
                <a:latin typeface="Arial Narrow" panose="020B0606020202030204" pitchFamily="34" charset="0"/>
              </a:rPr>
              <a:t>Important Email Address</a:t>
            </a:r>
          </a:p>
        </p:txBody>
      </p:sp>
      <p:sp>
        <p:nvSpPr>
          <p:cNvPr id="26627" name="Content Placeholder 2"/>
          <p:cNvSpPr>
            <a:spLocks noGrp="1"/>
          </p:cNvSpPr>
          <p:nvPr>
            <p:ph idx="1"/>
          </p:nvPr>
        </p:nvSpPr>
        <p:spPr bwMode="auto">
          <a:xfrm>
            <a:off x="415925" y="1295400"/>
            <a:ext cx="7966075" cy="441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indent="0" eaLnBrk="1" hangingPunct="1">
              <a:spcAft>
                <a:spcPts val="900"/>
              </a:spcAft>
              <a:buClr>
                <a:schemeClr val="accent1"/>
              </a:buClr>
              <a:buSzPct val="125000"/>
              <a:buFont typeface="Wingdings" panose="05000000000000000000" pitchFamily="2" charset="2"/>
              <a:buChar char="§"/>
            </a:pPr>
            <a:r>
              <a:rPr lang="en-US" altLang="en-US" sz="1700" dirty="0" smtClean="0">
                <a:latin typeface="Georgia" panose="02040502050405020303" pitchFamily="18" charset="0"/>
                <a:hlinkClick r:id="rId3"/>
              </a:rPr>
              <a:t>RC@rotary.org</a:t>
            </a:r>
            <a:r>
              <a:rPr lang="en-US" altLang="en-US" sz="1700" dirty="0" smtClean="0">
                <a:latin typeface="Georgia" panose="02040502050405020303" pitchFamily="18" charset="0"/>
              </a:rPr>
              <a:t> : All RC inquires (Nora Beamish-Lannon)</a:t>
            </a:r>
          </a:p>
          <a:p>
            <a:pPr marL="0" indent="0" eaLnBrk="1" hangingPunct="1">
              <a:spcAft>
                <a:spcPts val="900"/>
              </a:spcAft>
              <a:buClr>
                <a:schemeClr val="accent1"/>
              </a:buClr>
              <a:buSzPct val="125000"/>
              <a:buFont typeface="Wingdings" panose="05000000000000000000" pitchFamily="2" charset="2"/>
              <a:buChar char="§"/>
            </a:pPr>
            <a:r>
              <a:rPr lang="en-US" altLang="en-US" sz="1700" dirty="0" smtClean="0">
                <a:latin typeface="Georgia" panose="02040502050405020303" pitchFamily="18" charset="0"/>
                <a:hlinkClick r:id="rId4"/>
              </a:rPr>
              <a:t>ExpenseReports@rotary.org</a:t>
            </a:r>
            <a:r>
              <a:rPr lang="en-US" altLang="en-US" sz="1700" dirty="0" smtClean="0">
                <a:latin typeface="Georgia" panose="02040502050405020303" pitchFamily="18" charset="0"/>
              </a:rPr>
              <a:t> : All expense reports and supporting documentation</a:t>
            </a:r>
          </a:p>
          <a:p>
            <a:pPr marL="0" indent="0" eaLnBrk="1" hangingPunct="1">
              <a:spcAft>
                <a:spcPts val="900"/>
              </a:spcAft>
              <a:buClr>
                <a:schemeClr val="accent1"/>
              </a:buClr>
              <a:buSzPct val="125000"/>
              <a:buFont typeface="Wingdings" panose="05000000000000000000" pitchFamily="2" charset="2"/>
              <a:buChar char="§"/>
            </a:pPr>
            <a:r>
              <a:rPr lang="en-US" altLang="en-US" sz="1700" dirty="0" smtClean="0">
                <a:latin typeface="Georgia" panose="02040502050405020303" pitchFamily="18" charset="0"/>
                <a:hlinkClick r:id="rId5"/>
              </a:rPr>
              <a:t>RITS@rotary.org</a:t>
            </a:r>
            <a:r>
              <a:rPr lang="en-US" altLang="en-US" sz="1700" dirty="0" smtClean="0">
                <a:latin typeface="Georgia" panose="02040502050405020303" pitchFamily="18" charset="0"/>
              </a:rPr>
              <a:t>: RITS travel requests (please also copy your program mailbox)</a:t>
            </a:r>
          </a:p>
          <a:p>
            <a:pPr marL="0" indent="0" eaLnBrk="1" hangingPunct="1">
              <a:spcAft>
                <a:spcPts val="900"/>
              </a:spcAft>
              <a:buClr>
                <a:schemeClr val="accent1"/>
              </a:buClr>
              <a:buSzPct val="125000"/>
              <a:buFont typeface="Wingdings" panose="05000000000000000000" pitchFamily="2" charset="2"/>
              <a:buChar char="§"/>
            </a:pPr>
            <a:r>
              <a:rPr lang="en-US" altLang="en-US" sz="1700" dirty="0" smtClean="0">
                <a:latin typeface="Georgia" panose="02040502050405020303" pitchFamily="18" charset="0"/>
                <a:hlinkClick r:id="rId6"/>
              </a:rPr>
              <a:t>Vendors@rotary.org</a:t>
            </a:r>
            <a:r>
              <a:rPr lang="en-US" altLang="en-US" sz="1700" dirty="0" smtClean="0">
                <a:latin typeface="Georgia" panose="02040502050405020303" pitchFamily="18" charset="0"/>
              </a:rPr>
              <a:t> : Your Rotarian Payee forms* </a:t>
            </a:r>
          </a:p>
          <a:p>
            <a:pPr marL="400050" lvl="1" indent="0" eaLnBrk="1" hangingPunct="1">
              <a:spcAft>
                <a:spcPts val="900"/>
              </a:spcAft>
              <a:buClr>
                <a:schemeClr val="accent1"/>
              </a:buClr>
              <a:buSzPct val="125000"/>
              <a:buFont typeface="Arial" panose="020B0604020202020204" pitchFamily="34" charset="0"/>
              <a:buNone/>
            </a:pPr>
            <a:endParaRPr lang="en-US" altLang="en-US" sz="1300" dirty="0" smtClean="0">
              <a:latin typeface="Georgia" panose="02040502050405020303" pitchFamily="18" charset="0"/>
            </a:endParaRPr>
          </a:p>
          <a:p>
            <a:pPr marL="400050" lvl="1" indent="0" eaLnBrk="1" hangingPunct="1">
              <a:spcAft>
                <a:spcPts val="900"/>
              </a:spcAft>
              <a:buClr>
                <a:schemeClr val="accent1"/>
              </a:buClr>
              <a:buSzPct val="125000"/>
              <a:buFont typeface="Arial" panose="020B0604020202020204" pitchFamily="34" charset="0"/>
              <a:buNone/>
            </a:pPr>
            <a:r>
              <a:rPr lang="en-US" altLang="en-US" sz="1300" dirty="0" smtClean="0">
                <a:latin typeface="Georgia" panose="02040502050405020303" pitchFamily="18" charset="0"/>
              </a:rPr>
              <a:t>*please </a:t>
            </a:r>
            <a:r>
              <a:rPr lang="en-US" altLang="en-US" sz="1300" b="1" i="1" dirty="0" smtClean="0">
                <a:latin typeface="Georgia" panose="02040502050405020303" pitchFamily="18" charset="0"/>
              </a:rPr>
              <a:t>never </a:t>
            </a:r>
            <a:r>
              <a:rPr lang="en-US" altLang="en-US" sz="1300" dirty="0" smtClean="0">
                <a:latin typeface="Georgia" panose="02040502050405020303" pitchFamily="18" charset="0"/>
              </a:rPr>
              <a:t>copy your program mailbox or staff specialist on your Rotarian Payee forms</a:t>
            </a:r>
            <a:endParaRPr lang="en-US" altLang="en-US" sz="1700" dirty="0" smtClean="0">
              <a:latin typeface="Georgia" panose="02040502050405020303" pitchFamily="18" charset="0"/>
            </a:endParaRPr>
          </a:p>
          <a:p>
            <a:pPr marL="0" indent="0" eaLnBrk="1" hangingPunct="1"/>
            <a:endParaRPr lang="en-US" altLang="en-US" sz="1600" dirty="0" smtClean="0">
              <a:latin typeface="Georgia" panose="02040502050405020303" pitchFamily="18" charset="0"/>
            </a:endParaRP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p:cNvSpPr>
            <a:spLocks noGrp="1"/>
          </p:cNvSpPr>
          <p:nvPr>
            <p:ph type="ctrTitle"/>
          </p:nvPr>
        </p:nvSpPr>
        <p:spPr bwMode="auto">
          <a:xfrm>
            <a:off x="0" y="2667000"/>
            <a:ext cx="9144000" cy="160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sz="3600" smtClean="0">
                <a:latin typeface="Arial Narrow" panose="020B0606020202030204" pitchFamily="34" charset="0"/>
              </a:rPr>
              <a:t>Questions?</a:t>
            </a: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Your Role</a:t>
            </a:r>
            <a:endParaRPr lang="en-US" dirty="0"/>
          </a:p>
        </p:txBody>
      </p:sp>
    </p:spTree>
    <p:extLst>
      <p:ext uri="{BB962C8B-B14F-4D97-AF65-F5344CB8AC3E}">
        <p14:creationId xmlns:p14="http://schemas.microsoft.com/office/powerpoint/2010/main" val="406547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bwMode="auto">
          <a:xfrm>
            <a:off x="457200" y="457200"/>
            <a:ext cx="6096000" cy="487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Arial Narrow" panose="020B0606020202030204" pitchFamily="34" charset="0"/>
              </a:rPr>
              <a:t>Your Role</a:t>
            </a:r>
          </a:p>
        </p:txBody>
      </p:sp>
      <p:sp>
        <p:nvSpPr>
          <p:cNvPr id="19459" name="Content Placeholder 1"/>
          <p:cNvSpPr>
            <a:spLocks noGrp="1"/>
          </p:cNvSpPr>
          <p:nvPr>
            <p:ph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spcBef>
                <a:spcPts val="1800"/>
              </a:spcBef>
              <a:spcAft>
                <a:spcPts val="1200"/>
              </a:spcAft>
              <a:buNone/>
              <a:defRPr/>
            </a:pPr>
            <a:r>
              <a:rPr lang="en-US" altLang="en-US" sz="2400" dirty="0" smtClean="0">
                <a:latin typeface="Georgia" pitchFamily="18" charset="0"/>
              </a:rPr>
              <a:t>As an assistant Rotary coordinator, you are part of a team dedicated to supporting and creating strong, dynamic, and effective clubs and districts. </a:t>
            </a:r>
          </a:p>
          <a:p>
            <a:pPr marL="0" indent="0">
              <a:spcBef>
                <a:spcPts val="1800"/>
              </a:spcBef>
              <a:spcAft>
                <a:spcPts val="1200"/>
              </a:spcAft>
              <a:buNone/>
              <a:defRPr/>
            </a:pPr>
            <a:r>
              <a:rPr lang="en-US" altLang="en-US" sz="2400" dirty="0" smtClean="0">
                <a:latin typeface="Georgia" pitchFamily="18" charset="0"/>
              </a:rPr>
              <a:t>In </a:t>
            </a:r>
            <a:r>
              <a:rPr lang="en-US" altLang="en-US" sz="2400" dirty="0">
                <a:latin typeface="Georgia" pitchFamily="18" charset="0"/>
              </a:rPr>
              <a:t>your role as an ARC you will serve as:</a:t>
            </a:r>
          </a:p>
          <a:p>
            <a:pPr lvl="1">
              <a:spcBef>
                <a:spcPts val="600"/>
              </a:spcBef>
              <a:spcAft>
                <a:spcPts val="600"/>
              </a:spcAft>
              <a:buFont typeface="Arial" panose="020B0604020202020204" pitchFamily="34" charset="0"/>
              <a:buChar char="•"/>
              <a:defRPr/>
            </a:pPr>
            <a:r>
              <a:rPr lang="en-US" altLang="en-US" sz="2000" dirty="0">
                <a:latin typeface="Georgia" pitchFamily="18" charset="0"/>
              </a:rPr>
              <a:t>Trainers</a:t>
            </a:r>
          </a:p>
          <a:p>
            <a:pPr lvl="1">
              <a:spcBef>
                <a:spcPts val="600"/>
              </a:spcBef>
              <a:spcAft>
                <a:spcPts val="600"/>
              </a:spcAft>
              <a:buFont typeface="Arial" panose="020B0604020202020204" pitchFamily="34" charset="0"/>
              <a:buChar char="•"/>
              <a:defRPr/>
            </a:pPr>
            <a:r>
              <a:rPr lang="en-US" altLang="en-US" sz="2000" dirty="0">
                <a:latin typeface="Georgia" pitchFamily="18" charset="0"/>
              </a:rPr>
              <a:t>Motivators</a:t>
            </a:r>
          </a:p>
          <a:p>
            <a:pPr lvl="1">
              <a:spcBef>
                <a:spcPts val="600"/>
              </a:spcBef>
              <a:spcAft>
                <a:spcPts val="600"/>
              </a:spcAft>
              <a:buFont typeface="Arial" panose="020B0604020202020204" pitchFamily="34" charset="0"/>
              <a:buChar char="•"/>
              <a:defRPr/>
            </a:pPr>
            <a:r>
              <a:rPr lang="en-US" altLang="en-US" sz="2000" dirty="0">
                <a:latin typeface="Georgia" pitchFamily="18" charset="0"/>
              </a:rPr>
              <a:t>Consultants</a:t>
            </a:r>
          </a:p>
          <a:p>
            <a:pPr marL="57150" indent="0">
              <a:spcBef>
                <a:spcPts val="600"/>
              </a:spcBef>
              <a:spcAft>
                <a:spcPts val="600"/>
              </a:spcAft>
              <a:buNone/>
              <a:defRPr/>
            </a:pPr>
            <a:endParaRPr lang="en-US" altLang="en-US" sz="2400" dirty="0" smtClean="0">
              <a:latin typeface="Georgia" pitchFamily="18" charset="0"/>
            </a:endParaRPr>
          </a:p>
          <a:p>
            <a:pPr marL="457200" lvl="1" indent="0">
              <a:spcBef>
                <a:spcPts val="600"/>
              </a:spcBef>
              <a:spcAft>
                <a:spcPts val="600"/>
              </a:spcAft>
              <a:buNone/>
              <a:defRPr/>
            </a:pPr>
            <a:endParaRPr lang="en-US" altLang="en-US" sz="2000" dirty="0" smtClean="0">
              <a:latin typeface="Georgia" pitchFamily="18" charset="0"/>
            </a:endParaRPr>
          </a:p>
        </p:txBody>
      </p:sp>
    </p:spTree>
    <p:extLst>
      <p:ext uri="{BB962C8B-B14F-4D97-AF65-F5344CB8AC3E}">
        <p14:creationId xmlns:p14="http://schemas.microsoft.com/office/powerpoint/2010/main" val="1031479908"/>
      </p:ext>
    </p:extLst>
  </p:cSld>
  <p:clrMapOvr>
    <a:masterClrMapping/>
  </p:clrMapOvr>
  <p:transition spd="med" advClick="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bwMode="auto">
          <a:xfrm>
            <a:off x="457200" y="457200"/>
            <a:ext cx="6096000" cy="487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Arial Narrow" panose="020B0606020202030204" pitchFamily="34" charset="0"/>
              </a:rPr>
              <a:t>Regional Leader Goals: Development</a:t>
            </a:r>
          </a:p>
        </p:txBody>
      </p:sp>
      <p:sp>
        <p:nvSpPr>
          <p:cNvPr id="19459" name="Content Placeholder 1"/>
          <p:cNvSpPr>
            <a:spLocks noGrp="1"/>
          </p:cNvSpPr>
          <p:nvPr>
            <p:ph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7150" indent="0">
              <a:spcBef>
                <a:spcPts val="600"/>
              </a:spcBef>
              <a:spcAft>
                <a:spcPts val="600"/>
              </a:spcAft>
              <a:buNone/>
              <a:defRPr/>
            </a:pPr>
            <a:r>
              <a:rPr lang="en-US" altLang="en-US" sz="2400" dirty="0" smtClean="0">
                <a:latin typeface="Georgia" pitchFamily="18" charset="0"/>
              </a:rPr>
              <a:t>The Regional Leader Goals are designed to foster alignment between:</a:t>
            </a:r>
          </a:p>
          <a:p>
            <a:pPr marL="400050">
              <a:spcBef>
                <a:spcPts val="600"/>
              </a:spcBef>
              <a:spcAft>
                <a:spcPts val="600"/>
              </a:spcAft>
              <a:defRPr/>
            </a:pPr>
            <a:r>
              <a:rPr lang="en-US" altLang="en-US" sz="2400" dirty="0" smtClean="0">
                <a:latin typeface="Georgia" pitchFamily="18" charset="0"/>
              </a:rPr>
              <a:t>Rotary Annual Goals </a:t>
            </a:r>
          </a:p>
          <a:p>
            <a:pPr marL="400050">
              <a:spcBef>
                <a:spcPts val="600"/>
              </a:spcBef>
              <a:spcAft>
                <a:spcPts val="600"/>
              </a:spcAft>
              <a:defRPr/>
            </a:pPr>
            <a:r>
              <a:rPr lang="en-US" altLang="en-US" sz="2400" dirty="0" smtClean="0">
                <a:latin typeface="Georgia" pitchFamily="18" charset="0"/>
              </a:rPr>
              <a:t>Rotary Citation </a:t>
            </a:r>
          </a:p>
          <a:p>
            <a:pPr marL="57150" indent="0">
              <a:spcBef>
                <a:spcPts val="600"/>
              </a:spcBef>
              <a:spcAft>
                <a:spcPts val="600"/>
              </a:spcAft>
              <a:buNone/>
              <a:defRPr/>
            </a:pPr>
            <a:endParaRPr lang="en-US" altLang="en-US" sz="2400" dirty="0" smtClean="0">
              <a:latin typeface="Georgia" pitchFamily="18" charset="0"/>
            </a:endParaRPr>
          </a:p>
          <a:p>
            <a:pPr marL="57150" indent="0">
              <a:spcBef>
                <a:spcPts val="600"/>
              </a:spcBef>
              <a:spcAft>
                <a:spcPts val="600"/>
              </a:spcAft>
              <a:buNone/>
              <a:defRPr/>
            </a:pPr>
            <a:r>
              <a:rPr lang="en-US" altLang="en-US" sz="2400" dirty="0" smtClean="0">
                <a:latin typeface="Georgia" pitchFamily="18" charset="0"/>
              </a:rPr>
              <a:t>The RC Goals align with the Priority 1 of Rotary’s Strategic Plan (Support and Strengthen Clubs)</a:t>
            </a:r>
            <a:endParaRPr lang="en-US" altLang="en-US" sz="2400" dirty="0">
              <a:latin typeface="Georgia" pitchFamily="18" charset="0"/>
            </a:endParaRPr>
          </a:p>
        </p:txBody>
      </p:sp>
    </p:spTree>
    <p:extLst>
      <p:ext uri="{BB962C8B-B14F-4D97-AF65-F5344CB8AC3E}">
        <p14:creationId xmlns:p14="http://schemas.microsoft.com/office/powerpoint/2010/main" val="3978235328"/>
      </p:ext>
    </p:extLst>
  </p:cSld>
  <p:clrMapOvr>
    <a:masterClrMapping/>
  </p:clrMapOvr>
  <p:transition spd="med" advClick="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bwMode="auto">
          <a:xfrm>
            <a:off x="457200" y="457200"/>
            <a:ext cx="6096000" cy="487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Arial Narrow" panose="020B0606020202030204" pitchFamily="34" charset="0"/>
              </a:rPr>
              <a:t>Support and Strengthen Clubs</a:t>
            </a:r>
          </a:p>
        </p:txBody>
      </p:sp>
      <p:sp>
        <p:nvSpPr>
          <p:cNvPr id="6" name="Rectangle 5"/>
          <p:cNvSpPr/>
          <p:nvPr/>
        </p:nvSpPr>
        <p:spPr>
          <a:xfrm>
            <a:off x="304800" y="1412528"/>
            <a:ext cx="3009798" cy="461665"/>
          </a:xfrm>
          <a:prstGeom prst="rect">
            <a:avLst/>
          </a:prstGeom>
        </p:spPr>
        <p:txBody>
          <a:bodyPr wrap="none">
            <a:spAutoFit/>
          </a:bodyPr>
          <a:lstStyle/>
          <a:p>
            <a:r>
              <a:rPr lang="en-US" dirty="0"/>
              <a:t>Rotary Annual Goals</a:t>
            </a:r>
          </a:p>
        </p:txBody>
      </p:sp>
      <p:sp>
        <p:nvSpPr>
          <p:cNvPr id="9" name="Content Placeholder 3"/>
          <p:cNvSpPr>
            <a:spLocks noGrp="1"/>
          </p:cNvSpPr>
          <p:nvPr>
            <p:ph sz="half" idx="4294967295"/>
          </p:nvPr>
        </p:nvSpPr>
        <p:spPr>
          <a:xfrm>
            <a:off x="76200" y="2057400"/>
            <a:ext cx="4040188" cy="2362200"/>
          </a:xfrm>
          <a:prstGeom prst="rect">
            <a:avLst/>
          </a:prstGeom>
        </p:spPr>
        <p:txBody>
          <a:bodyPr/>
          <a:lstStyle/>
          <a:p>
            <a:pPr lvl="0"/>
            <a:r>
              <a:rPr lang="en-US" sz="2000" dirty="0">
                <a:latin typeface="Georgia" panose="02040502050405020303" pitchFamily="18" charset="0"/>
              </a:rPr>
              <a:t>Retain current members.</a:t>
            </a:r>
          </a:p>
          <a:p>
            <a:pPr lvl="0"/>
            <a:r>
              <a:rPr lang="en-US" sz="2000" dirty="0">
                <a:latin typeface="Georgia" panose="02040502050405020303" pitchFamily="18" charset="0"/>
              </a:rPr>
              <a:t>Increase current club membership.</a:t>
            </a:r>
          </a:p>
          <a:p>
            <a:pPr lvl="0"/>
            <a:r>
              <a:rPr lang="en-US" sz="2000" dirty="0">
                <a:latin typeface="Georgia" panose="02040502050405020303" pitchFamily="18" charset="0"/>
              </a:rPr>
              <a:t>Start new clubs.</a:t>
            </a:r>
          </a:p>
          <a:p>
            <a:pPr lvl="0"/>
            <a:r>
              <a:rPr lang="en-US" sz="2000" dirty="0">
                <a:latin typeface="Georgia" panose="02040502050405020303" pitchFamily="18" charset="0"/>
              </a:rPr>
              <a:t>Increase the number of female members, members under 40, and </a:t>
            </a:r>
            <a:r>
              <a:rPr lang="en-US" sz="2000" dirty="0" err="1">
                <a:latin typeface="Georgia" panose="02040502050405020303" pitchFamily="18" charset="0"/>
              </a:rPr>
              <a:t>Rotaractors</a:t>
            </a:r>
            <a:r>
              <a:rPr lang="en-US" sz="2000" dirty="0">
                <a:latin typeface="Georgia" panose="02040502050405020303" pitchFamily="18" charset="0"/>
              </a:rPr>
              <a:t> joining Rotary.</a:t>
            </a:r>
          </a:p>
          <a:p>
            <a:endParaRPr lang="en-US" dirty="0"/>
          </a:p>
        </p:txBody>
      </p:sp>
      <p:sp>
        <p:nvSpPr>
          <p:cNvPr id="12" name="Rectangle 11"/>
          <p:cNvSpPr/>
          <p:nvPr/>
        </p:nvSpPr>
        <p:spPr>
          <a:xfrm>
            <a:off x="4800600" y="1412528"/>
            <a:ext cx="3677610" cy="461665"/>
          </a:xfrm>
          <a:prstGeom prst="rect">
            <a:avLst/>
          </a:prstGeom>
        </p:spPr>
        <p:txBody>
          <a:bodyPr wrap="none">
            <a:spAutoFit/>
          </a:bodyPr>
          <a:lstStyle/>
          <a:p>
            <a:r>
              <a:rPr lang="en-US" dirty="0"/>
              <a:t>Rotary </a:t>
            </a:r>
            <a:r>
              <a:rPr lang="en-US" dirty="0" smtClean="0"/>
              <a:t>Coordinator </a:t>
            </a:r>
            <a:r>
              <a:rPr lang="en-US" dirty="0"/>
              <a:t>Goals</a:t>
            </a:r>
          </a:p>
        </p:txBody>
      </p:sp>
      <p:sp>
        <p:nvSpPr>
          <p:cNvPr id="13" name="Content Placeholder 5"/>
          <p:cNvSpPr>
            <a:spLocks noGrp="1"/>
          </p:cNvSpPr>
          <p:nvPr>
            <p:ph sz="quarter" idx="4294967295"/>
          </p:nvPr>
        </p:nvSpPr>
        <p:spPr>
          <a:xfrm>
            <a:off x="4000500" y="2057400"/>
            <a:ext cx="5105400" cy="4683125"/>
          </a:xfrm>
          <a:prstGeom prst="rect">
            <a:avLst/>
          </a:prstGeom>
        </p:spPr>
        <p:txBody>
          <a:bodyPr/>
          <a:lstStyle/>
          <a:p>
            <a:r>
              <a:rPr lang="en-US" sz="2000" dirty="0">
                <a:latin typeface="Georgia" panose="02040502050405020303" pitchFamily="18" charset="0"/>
              </a:rPr>
              <a:t>Collaborate with district leaders to develop and implement strategies to engage members and strengthen clubs. </a:t>
            </a:r>
          </a:p>
          <a:p>
            <a:r>
              <a:rPr lang="en-US" sz="2000" dirty="0" smtClean="0">
                <a:latin typeface="Georgia" panose="02040502050405020303" pitchFamily="18" charset="0"/>
              </a:rPr>
              <a:t>Encourage </a:t>
            </a:r>
            <a:r>
              <a:rPr lang="en-US" sz="2000" dirty="0">
                <a:latin typeface="Georgia" panose="02040502050405020303" pitchFamily="18" charset="0"/>
              </a:rPr>
              <a:t>district leaders to identify viable areas for new clubs, including communities with active </a:t>
            </a:r>
            <a:r>
              <a:rPr lang="en-US" sz="2000" dirty="0" err="1">
                <a:latin typeface="Georgia" panose="02040502050405020303" pitchFamily="18" charset="0"/>
              </a:rPr>
              <a:t>Rotaract</a:t>
            </a:r>
            <a:r>
              <a:rPr lang="en-US" sz="2000" dirty="0">
                <a:latin typeface="Georgia" panose="02040502050405020303" pitchFamily="18" charset="0"/>
              </a:rPr>
              <a:t> clubs. </a:t>
            </a:r>
          </a:p>
          <a:p>
            <a:r>
              <a:rPr lang="en-US" sz="2000" dirty="0" smtClean="0">
                <a:latin typeface="Georgia" panose="02040502050405020303" pitchFamily="18" charset="0"/>
              </a:rPr>
              <a:t>Support </a:t>
            </a:r>
            <a:r>
              <a:rPr lang="en-US" sz="2000" dirty="0">
                <a:latin typeface="Georgia" panose="02040502050405020303" pitchFamily="18" charset="0"/>
              </a:rPr>
              <a:t>district leaders in helping clubs attract qualified </a:t>
            </a:r>
            <a:r>
              <a:rPr lang="en-US" sz="2000" dirty="0" err="1">
                <a:latin typeface="Georgia" panose="02040502050405020303" pitchFamily="18" charset="0"/>
              </a:rPr>
              <a:t>Rotaractors</a:t>
            </a:r>
            <a:r>
              <a:rPr lang="en-US" sz="2000" dirty="0">
                <a:latin typeface="Georgia" panose="02040502050405020303" pitchFamily="18" charset="0"/>
              </a:rPr>
              <a:t>, alumni, and women. </a:t>
            </a:r>
          </a:p>
          <a:p>
            <a:r>
              <a:rPr lang="en-US" sz="2000" dirty="0" smtClean="0">
                <a:latin typeface="Georgia" panose="02040502050405020303" pitchFamily="18" charset="0"/>
              </a:rPr>
              <a:t>Strengthen </a:t>
            </a:r>
            <a:r>
              <a:rPr lang="en-US" sz="2000" dirty="0">
                <a:latin typeface="Georgia" panose="02040502050405020303" pitchFamily="18" charset="0"/>
              </a:rPr>
              <a:t>your district membership chairs’ effectiveness by offering training at regional membership seminars and throughout the year.</a:t>
            </a:r>
            <a:r>
              <a:rPr lang="en-US" sz="1800" dirty="0">
                <a:latin typeface="Georgia" panose="02040502050405020303" pitchFamily="18" charset="0"/>
              </a:rPr>
              <a:t/>
            </a:r>
            <a:br>
              <a:rPr lang="en-US" sz="1800" dirty="0">
                <a:latin typeface="Georgia" panose="02040502050405020303" pitchFamily="18" charset="0"/>
              </a:rPr>
            </a:br>
            <a:endParaRPr lang="en-US" sz="1800" dirty="0">
              <a:latin typeface="Georgia" panose="02040502050405020303" pitchFamily="18" charset="0"/>
            </a:endParaRPr>
          </a:p>
        </p:txBody>
      </p:sp>
    </p:spTree>
    <p:extLst>
      <p:ext uri="{BB962C8B-B14F-4D97-AF65-F5344CB8AC3E}">
        <p14:creationId xmlns:p14="http://schemas.microsoft.com/office/powerpoint/2010/main" val="3564325286"/>
      </p:ext>
    </p:extLst>
  </p:cSld>
  <p:clrMapOvr>
    <a:masterClrMapping/>
  </p:clrMapOvr>
  <p:transition spd="med" advClick="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bwMode="auto">
          <a:xfrm>
            <a:off x="457200" y="457200"/>
            <a:ext cx="6096000" cy="487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Arial Narrow" panose="020B0606020202030204" pitchFamily="34" charset="0"/>
              </a:rPr>
              <a:t>Support and Strengthen Clubs</a:t>
            </a:r>
          </a:p>
        </p:txBody>
      </p:sp>
      <p:sp>
        <p:nvSpPr>
          <p:cNvPr id="6" name="Rectangle 5"/>
          <p:cNvSpPr/>
          <p:nvPr/>
        </p:nvSpPr>
        <p:spPr>
          <a:xfrm>
            <a:off x="475593" y="1190724"/>
            <a:ext cx="2222083" cy="461665"/>
          </a:xfrm>
          <a:prstGeom prst="rect">
            <a:avLst/>
          </a:prstGeom>
        </p:spPr>
        <p:txBody>
          <a:bodyPr wrap="none">
            <a:spAutoFit/>
          </a:bodyPr>
          <a:lstStyle/>
          <a:p>
            <a:r>
              <a:rPr lang="en-US" dirty="0"/>
              <a:t>Rotary </a:t>
            </a:r>
            <a:r>
              <a:rPr lang="en-US" dirty="0" smtClean="0"/>
              <a:t>Citation</a:t>
            </a:r>
            <a:endParaRPr lang="en-US" dirty="0"/>
          </a:p>
        </p:txBody>
      </p:sp>
      <p:sp>
        <p:nvSpPr>
          <p:cNvPr id="9" name="Content Placeholder 3"/>
          <p:cNvSpPr>
            <a:spLocks noGrp="1"/>
          </p:cNvSpPr>
          <p:nvPr>
            <p:ph sz="half" idx="4294967295"/>
          </p:nvPr>
        </p:nvSpPr>
        <p:spPr>
          <a:xfrm>
            <a:off x="67218" y="1752600"/>
            <a:ext cx="4370103" cy="6178648"/>
          </a:xfrm>
          <a:prstGeom prst="rect">
            <a:avLst/>
          </a:prstGeom>
        </p:spPr>
        <p:txBody>
          <a:bodyPr/>
          <a:lstStyle/>
          <a:p>
            <a:r>
              <a:rPr lang="en-US" sz="1800" dirty="0">
                <a:latin typeface="Georgia" panose="02040502050405020303" pitchFamily="18" charset="0"/>
              </a:rPr>
              <a:t>Achieve a net gain of 1 member </a:t>
            </a:r>
            <a:endParaRPr lang="en-US" sz="1800" dirty="0" smtClean="0">
              <a:latin typeface="Georgia" panose="02040502050405020303" pitchFamily="18" charset="0"/>
            </a:endParaRPr>
          </a:p>
          <a:p>
            <a:r>
              <a:rPr lang="en-US" sz="1800" dirty="0" smtClean="0">
                <a:latin typeface="Georgia" panose="02040502050405020303" pitchFamily="18" charset="0"/>
              </a:rPr>
              <a:t>Maintain </a:t>
            </a:r>
            <a:r>
              <a:rPr lang="en-US" sz="1800" dirty="0">
                <a:latin typeface="Georgia" panose="02040502050405020303" pitchFamily="18" charset="0"/>
              </a:rPr>
              <a:t>or improve your club’s retention of current and new </a:t>
            </a:r>
            <a:r>
              <a:rPr lang="en-US" sz="1800" dirty="0" smtClean="0">
                <a:latin typeface="Georgia" panose="02040502050405020303" pitchFamily="18" charset="0"/>
              </a:rPr>
              <a:t>members</a:t>
            </a:r>
          </a:p>
          <a:p>
            <a:r>
              <a:rPr lang="en-US" sz="1800" dirty="0" smtClean="0">
                <a:latin typeface="Georgia" panose="02040502050405020303" pitchFamily="18" charset="0"/>
              </a:rPr>
              <a:t>Achieve </a:t>
            </a:r>
            <a:r>
              <a:rPr lang="en-US" sz="1800" dirty="0">
                <a:latin typeface="Georgia" panose="02040502050405020303" pitchFamily="18" charset="0"/>
              </a:rPr>
              <a:t>a net gain in female </a:t>
            </a:r>
            <a:r>
              <a:rPr lang="en-US" sz="1800" dirty="0" smtClean="0">
                <a:latin typeface="Georgia" panose="02040502050405020303" pitchFamily="18" charset="0"/>
              </a:rPr>
              <a:t>members</a:t>
            </a:r>
          </a:p>
          <a:p>
            <a:r>
              <a:rPr lang="en-US" sz="1800" dirty="0" smtClean="0">
                <a:latin typeface="Georgia" panose="02040502050405020303" pitchFamily="18" charset="0"/>
              </a:rPr>
              <a:t>Have </a:t>
            </a:r>
            <a:r>
              <a:rPr lang="en-US" sz="1800" dirty="0">
                <a:latin typeface="Georgia" panose="02040502050405020303" pitchFamily="18" charset="0"/>
              </a:rPr>
              <a:t>at least 60 percent of club members report their birth dates through My Rotary </a:t>
            </a:r>
            <a:endParaRPr lang="en-US" sz="1800" dirty="0" smtClean="0">
              <a:latin typeface="Georgia" panose="02040502050405020303" pitchFamily="18" charset="0"/>
            </a:endParaRPr>
          </a:p>
          <a:p>
            <a:r>
              <a:rPr lang="en-US" sz="1800" dirty="0" smtClean="0">
                <a:latin typeface="Georgia" panose="02040502050405020303" pitchFamily="18" charset="0"/>
              </a:rPr>
              <a:t>Sponsor </a:t>
            </a:r>
            <a:r>
              <a:rPr lang="en-US" sz="1800" dirty="0">
                <a:latin typeface="Georgia" panose="02040502050405020303" pitchFamily="18" charset="0"/>
              </a:rPr>
              <a:t>or co-sponsor a new Rotary club </a:t>
            </a:r>
          </a:p>
          <a:p>
            <a:r>
              <a:rPr lang="en-US" sz="1800" dirty="0" smtClean="0">
                <a:latin typeface="Georgia" panose="02040502050405020303" pitchFamily="18" charset="0"/>
              </a:rPr>
              <a:t>Conduct </a:t>
            </a:r>
            <a:r>
              <a:rPr lang="en-US" sz="1800" dirty="0">
                <a:latin typeface="Georgia" panose="02040502050405020303" pitchFamily="18" charset="0"/>
              </a:rPr>
              <a:t>a classification study of your members’ occupations, and work to align your membership with the mix of businesses and professions in your community</a:t>
            </a:r>
            <a:endParaRPr lang="en-US" sz="1800" dirty="0">
              <a:latin typeface="Georgia" panose="02040502050405020303" pitchFamily="18" charset="0"/>
            </a:endParaRPr>
          </a:p>
        </p:txBody>
      </p:sp>
      <p:sp>
        <p:nvSpPr>
          <p:cNvPr id="12" name="Rectangle 11"/>
          <p:cNvSpPr/>
          <p:nvPr/>
        </p:nvSpPr>
        <p:spPr>
          <a:xfrm>
            <a:off x="4800600" y="1190724"/>
            <a:ext cx="3677610" cy="461665"/>
          </a:xfrm>
          <a:prstGeom prst="rect">
            <a:avLst/>
          </a:prstGeom>
        </p:spPr>
        <p:txBody>
          <a:bodyPr wrap="none">
            <a:spAutoFit/>
          </a:bodyPr>
          <a:lstStyle/>
          <a:p>
            <a:r>
              <a:rPr lang="en-US" dirty="0"/>
              <a:t>Rotary </a:t>
            </a:r>
            <a:r>
              <a:rPr lang="en-US" dirty="0" smtClean="0"/>
              <a:t>Coordinator </a:t>
            </a:r>
            <a:r>
              <a:rPr lang="en-US" dirty="0"/>
              <a:t>Goals</a:t>
            </a:r>
          </a:p>
        </p:txBody>
      </p:sp>
      <p:sp>
        <p:nvSpPr>
          <p:cNvPr id="13" name="Content Placeholder 5"/>
          <p:cNvSpPr>
            <a:spLocks noGrp="1"/>
          </p:cNvSpPr>
          <p:nvPr>
            <p:ph sz="quarter" idx="4294967295"/>
          </p:nvPr>
        </p:nvSpPr>
        <p:spPr>
          <a:xfrm>
            <a:off x="4419600" y="1752600"/>
            <a:ext cx="4724400" cy="4683125"/>
          </a:xfrm>
          <a:prstGeom prst="rect">
            <a:avLst/>
          </a:prstGeom>
        </p:spPr>
        <p:txBody>
          <a:bodyPr/>
          <a:lstStyle/>
          <a:p>
            <a:r>
              <a:rPr lang="en-US" sz="1800" dirty="0">
                <a:latin typeface="Georgia" panose="02040502050405020303" pitchFamily="18" charset="0"/>
              </a:rPr>
              <a:t>Collaborate with district leaders to develop and implement strategies to engage members and strengthen clubs. </a:t>
            </a:r>
          </a:p>
          <a:p>
            <a:r>
              <a:rPr lang="en-US" sz="1800" dirty="0" smtClean="0">
                <a:latin typeface="Georgia" panose="02040502050405020303" pitchFamily="18" charset="0"/>
              </a:rPr>
              <a:t>Encourage </a:t>
            </a:r>
            <a:r>
              <a:rPr lang="en-US" sz="1800" dirty="0">
                <a:latin typeface="Georgia" panose="02040502050405020303" pitchFamily="18" charset="0"/>
              </a:rPr>
              <a:t>district leaders to identify viable areas for new clubs, including communities with active </a:t>
            </a:r>
            <a:r>
              <a:rPr lang="en-US" sz="1800" dirty="0" err="1">
                <a:latin typeface="Georgia" panose="02040502050405020303" pitchFamily="18" charset="0"/>
              </a:rPr>
              <a:t>Rotaract</a:t>
            </a:r>
            <a:r>
              <a:rPr lang="en-US" sz="1800" dirty="0">
                <a:latin typeface="Georgia" panose="02040502050405020303" pitchFamily="18" charset="0"/>
              </a:rPr>
              <a:t> clubs. </a:t>
            </a:r>
          </a:p>
          <a:p>
            <a:r>
              <a:rPr lang="en-US" sz="1800" dirty="0" smtClean="0">
                <a:latin typeface="Georgia" panose="02040502050405020303" pitchFamily="18" charset="0"/>
              </a:rPr>
              <a:t>Support </a:t>
            </a:r>
            <a:r>
              <a:rPr lang="en-US" sz="1800" dirty="0">
                <a:latin typeface="Georgia" panose="02040502050405020303" pitchFamily="18" charset="0"/>
              </a:rPr>
              <a:t>district leaders in helping clubs attract qualified </a:t>
            </a:r>
            <a:r>
              <a:rPr lang="en-US" sz="1800" dirty="0" err="1">
                <a:latin typeface="Georgia" panose="02040502050405020303" pitchFamily="18" charset="0"/>
              </a:rPr>
              <a:t>Rotaractors</a:t>
            </a:r>
            <a:r>
              <a:rPr lang="en-US" sz="1800" dirty="0">
                <a:latin typeface="Georgia" panose="02040502050405020303" pitchFamily="18" charset="0"/>
              </a:rPr>
              <a:t>, alumni, and women. </a:t>
            </a:r>
          </a:p>
          <a:p>
            <a:r>
              <a:rPr lang="en-US" sz="1800" dirty="0" smtClean="0">
                <a:latin typeface="Georgia" panose="02040502050405020303" pitchFamily="18" charset="0"/>
              </a:rPr>
              <a:t>Strengthen </a:t>
            </a:r>
            <a:r>
              <a:rPr lang="en-US" sz="1800" dirty="0">
                <a:latin typeface="Georgia" panose="02040502050405020303" pitchFamily="18" charset="0"/>
              </a:rPr>
              <a:t>your district membership chairs’ effectiveness by offering training at regional membership seminars and throughout the year.</a:t>
            </a:r>
            <a:br>
              <a:rPr lang="en-US" sz="1800" dirty="0">
                <a:latin typeface="Georgia" panose="02040502050405020303" pitchFamily="18" charset="0"/>
              </a:rPr>
            </a:br>
            <a:endParaRPr lang="en-US" sz="1800" dirty="0">
              <a:latin typeface="Georgia" panose="02040502050405020303" pitchFamily="18" charset="0"/>
            </a:endParaRPr>
          </a:p>
        </p:txBody>
      </p:sp>
    </p:spTree>
    <p:extLst>
      <p:ext uri="{BB962C8B-B14F-4D97-AF65-F5344CB8AC3E}">
        <p14:creationId xmlns:p14="http://schemas.microsoft.com/office/powerpoint/2010/main" val="2846651630"/>
      </p:ext>
    </p:extLst>
  </p:cSld>
  <p:clrMapOvr>
    <a:masterClrMapping/>
  </p:clrMapOvr>
  <p:transition spd="med" advClick="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bwMode="auto">
          <a:xfrm>
            <a:off x="457200" y="457200"/>
            <a:ext cx="6096000" cy="487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Arial Narrow" panose="020B0606020202030204" pitchFamily="34" charset="0"/>
              </a:rPr>
              <a:t>Resources</a:t>
            </a:r>
          </a:p>
        </p:txBody>
      </p:sp>
      <p:sp>
        <p:nvSpPr>
          <p:cNvPr id="19459" name="Content Placeholder 1"/>
          <p:cNvSpPr>
            <a:spLocks noGrp="1"/>
          </p:cNvSpPr>
          <p:nvPr>
            <p:ph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7150" indent="0">
              <a:spcBef>
                <a:spcPts val="600"/>
              </a:spcBef>
              <a:spcAft>
                <a:spcPts val="600"/>
              </a:spcAft>
              <a:buNone/>
              <a:defRPr/>
            </a:pPr>
            <a:r>
              <a:rPr lang="en-US" altLang="en-US" sz="2400" dirty="0" smtClean="0">
                <a:latin typeface="Georgia" pitchFamily="18" charset="0"/>
              </a:rPr>
              <a:t>You have many resources designed to help you succeed in your role:</a:t>
            </a:r>
          </a:p>
          <a:p>
            <a:pPr marL="400050">
              <a:spcBef>
                <a:spcPts val="600"/>
              </a:spcBef>
              <a:spcAft>
                <a:spcPts val="600"/>
              </a:spcAft>
              <a:defRPr/>
            </a:pPr>
            <a:r>
              <a:rPr lang="en-US" altLang="en-US" sz="2400" dirty="0" smtClean="0">
                <a:latin typeface="Georgia" pitchFamily="18" charset="0"/>
              </a:rPr>
              <a:t>Assistant Coordinators Manual</a:t>
            </a:r>
          </a:p>
          <a:p>
            <a:pPr marL="400050">
              <a:spcBef>
                <a:spcPts val="600"/>
              </a:spcBef>
              <a:spcAft>
                <a:spcPts val="600"/>
              </a:spcAft>
              <a:defRPr/>
            </a:pPr>
            <a:r>
              <a:rPr lang="en-US" altLang="en-US" sz="2400" dirty="0" smtClean="0">
                <a:latin typeface="Georgia" pitchFamily="18" charset="0"/>
              </a:rPr>
              <a:t>Regional Leaders Workgroup</a:t>
            </a:r>
          </a:p>
          <a:p>
            <a:pPr marL="400050">
              <a:spcBef>
                <a:spcPts val="600"/>
              </a:spcBef>
              <a:spcAft>
                <a:spcPts val="600"/>
              </a:spcAft>
              <a:defRPr/>
            </a:pPr>
            <a:r>
              <a:rPr lang="en-US" altLang="en-US" sz="2400" dirty="0" smtClean="0">
                <a:latin typeface="Georgia" pitchFamily="18" charset="0"/>
              </a:rPr>
              <a:t>Communiqué</a:t>
            </a:r>
          </a:p>
          <a:p>
            <a:pPr marL="57150" indent="0">
              <a:spcBef>
                <a:spcPts val="600"/>
              </a:spcBef>
              <a:spcAft>
                <a:spcPts val="600"/>
              </a:spcAft>
              <a:buNone/>
              <a:defRPr/>
            </a:pPr>
            <a:endParaRPr lang="en-US" altLang="en-US" sz="2400" dirty="0" smtClean="0">
              <a:latin typeface="Georgia" pitchFamily="18" charset="0"/>
            </a:endParaRPr>
          </a:p>
          <a:p>
            <a:pPr marL="57150" indent="0">
              <a:spcBef>
                <a:spcPts val="600"/>
              </a:spcBef>
              <a:spcAft>
                <a:spcPts val="600"/>
              </a:spcAft>
              <a:buNone/>
              <a:defRPr/>
            </a:pPr>
            <a:r>
              <a:rPr lang="en-US" altLang="en-US" sz="2400" dirty="0" smtClean="0">
                <a:latin typeface="Georgia" pitchFamily="18" charset="0"/>
              </a:rPr>
              <a:t>Additional online resources and membership resources will be covered later in the training. </a:t>
            </a:r>
          </a:p>
          <a:p>
            <a:pPr marL="457200" lvl="1" indent="0">
              <a:spcBef>
                <a:spcPts val="600"/>
              </a:spcBef>
              <a:spcAft>
                <a:spcPts val="600"/>
              </a:spcAft>
              <a:buNone/>
              <a:defRPr/>
            </a:pPr>
            <a:endParaRPr lang="en-US" altLang="en-US" sz="2000" dirty="0" smtClean="0">
              <a:latin typeface="Georgia" pitchFamily="18" charset="0"/>
            </a:endParaRPr>
          </a:p>
        </p:txBody>
      </p:sp>
    </p:spTree>
    <p:extLst>
      <p:ext uri="{BB962C8B-B14F-4D97-AF65-F5344CB8AC3E}">
        <p14:creationId xmlns:p14="http://schemas.microsoft.com/office/powerpoint/2010/main" val="1374611352"/>
      </p:ext>
    </p:extLst>
  </p:cSld>
  <p:clrMapOvr>
    <a:masterClrMapping/>
  </p:clrMapOvr>
  <p:transition spd="med" advClick="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ctrTitle"/>
          </p:nvPr>
        </p:nvSpPr>
        <p:spPr bwMode="auto">
          <a:xfrm>
            <a:off x="0" y="2667000"/>
            <a:ext cx="9144000" cy="160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sz="3600" dirty="0" smtClean="0">
                <a:latin typeface="Arial Narrow" panose="020B0606020202030204" pitchFamily="34" charset="0"/>
              </a:rPr>
              <a:t>Budget, Travel, and Expenses</a:t>
            </a: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bwMode="auto">
          <a:xfrm>
            <a:off x="457200" y="457200"/>
            <a:ext cx="6096000" cy="487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Arial Narrow" panose="020B0606020202030204" pitchFamily="34" charset="0"/>
              </a:rPr>
              <a:t>Regional Leader Budget</a:t>
            </a:r>
          </a:p>
        </p:txBody>
      </p:sp>
      <p:sp>
        <p:nvSpPr>
          <p:cNvPr id="19459" name="Content Placeholder 1"/>
          <p:cNvSpPr>
            <a:spLocks noGrp="1"/>
          </p:cNvSpPr>
          <p:nvPr>
            <p:ph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1800"/>
              </a:spcBef>
              <a:spcAft>
                <a:spcPts val="1200"/>
              </a:spcAft>
              <a:defRPr/>
            </a:pPr>
            <a:r>
              <a:rPr lang="en-US" altLang="en-US" sz="2400" dirty="0" smtClean="0">
                <a:latin typeface="Georgia" pitchFamily="18" charset="0"/>
              </a:rPr>
              <a:t>Budget </a:t>
            </a:r>
            <a:r>
              <a:rPr lang="en-US" altLang="en-US" sz="2400" dirty="0">
                <a:latin typeface="Georgia" pitchFamily="18" charset="0"/>
              </a:rPr>
              <a:t>guidelines are found in the Assistant Coordinators </a:t>
            </a:r>
            <a:r>
              <a:rPr lang="en-US" altLang="en-US" sz="2400" dirty="0" smtClean="0">
                <a:latin typeface="Georgia" pitchFamily="18" charset="0"/>
              </a:rPr>
              <a:t>Manuals</a:t>
            </a:r>
            <a:r>
              <a:rPr lang="en-US" altLang="en-US" sz="2400" dirty="0">
                <a:latin typeface="Georgia" pitchFamily="18" charset="0"/>
              </a:rPr>
              <a:t> </a:t>
            </a:r>
            <a:r>
              <a:rPr lang="en-US" altLang="en-US" sz="2400" dirty="0" smtClean="0">
                <a:latin typeface="Georgia" pitchFamily="18" charset="0"/>
              </a:rPr>
              <a:t>and the RI policy is found on the </a:t>
            </a:r>
            <a:r>
              <a:rPr lang="en-US" altLang="en-US" sz="2400" dirty="0" smtClean="0">
                <a:latin typeface="Georgia" pitchFamily="18" charset="0"/>
                <a:hlinkClick r:id="rId3"/>
              </a:rPr>
              <a:t>Travel and Expenses </a:t>
            </a:r>
            <a:r>
              <a:rPr lang="en-US" altLang="en-US" sz="2400" dirty="0" smtClean="0">
                <a:latin typeface="Georgia" pitchFamily="18" charset="0"/>
              </a:rPr>
              <a:t>page of Rotary.org. </a:t>
            </a:r>
            <a:endParaRPr lang="en-US" altLang="en-US" sz="2400" dirty="0" smtClean="0">
              <a:latin typeface="Georgia" pitchFamily="18" charset="0"/>
            </a:endParaRPr>
          </a:p>
          <a:p>
            <a:pPr>
              <a:spcAft>
                <a:spcPts val="1200"/>
              </a:spcAft>
              <a:defRPr/>
            </a:pPr>
            <a:r>
              <a:rPr lang="en-US" altLang="en-US" sz="2400" dirty="0" smtClean="0">
                <a:latin typeface="Georgia" pitchFamily="18" charset="0"/>
              </a:rPr>
              <a:t>Assistants’ expenses are approved by their coordinator and covered by the coordinator’s budget.</a:t>
            </a:r>
          </a:p>
          <a:p>
            <a:pPr>
              <a:spcAft>
                <a:spcPts val="1200"/>
              </a:spcAft>
              <a:defRPr/>
            </a:pPr>
            <a:r>
              <a:rPr lang="en-US" altLang="en-US" sz="2400" dirty="0" smtClean="0">
                <a:latin typeface="Georgia" pitchFamily="18" charset="0"/>
              </a:rPr>
              <a:t>Your team is responsible </a:t>
            </a:r>
            <a:r>
              <a:rPr lang="en-US" altLang="en-US" sz="2400" dirty="0" smtClean="0">
                <a:latin typeface="Georgia" pitchFamily="18" charset="0"/>
              </a:rPr>
              <a:t>for using your budget within Rotary’s guidelines, tracking available funds</a:t>
            </a:r>
            <a:r>
              <a:rPr lang="en-US" altLang="en-US" sz="2400" dirty="0" smtClean="0">
                <a:solidFill>
                  <a:schemeClr val="bg2">
                    <a:lumMod val="10000"/>
                  </a:schemeClr>
                </a:solidFill>
                <a:latin typeface="Georgia" pitchFamily="18" charset="0"/>
              </a:rPr>
              <a:t>, </a:t>
            </a:r>
            <a:r>
              <a:rPr lang="en-US" altLang="en-US" sz="2400" dirty="0" smtClean="0">
                <a:latin typeface="Georgia" pitchFamily="18" charset="0"/>
              </a:rPr>
              <a:t>and choosing in which events and activities to participate. </a:t>
            </a:r>
          </a:p>
        </p:txBody>
      </p:sp>
    </p:spTree>
  </p:cSld>
  <p:clrMapOvr>
    <a:masterClrMapping/>
  </p:clrMapOvr>
  <p:transition spd="med" advClick="0">
    <p:fade/>
  </p:transition>
  <p:timing>
    <p:tnLst>
      <p:par>
        <p:cTn id="1" dur="indefinite" restart="never" nodeType="tmRoot"/>
      </p:par>
    </p:tnLst>
  </p:timing>
</p:sld>
</file>

<file path=ppt/theme/theme1.xml><?xml version="1.0" encoding="utf-8"?>
<a:theme xmlns:a="http://schemas.openxmlformats.org/drawingml/2006/main" name="Communications_white">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13E4E41A940346A26C8BE1C0F83BA8" ma:contentTypeVersion="4" ma:contentTypeDescription="Create a new document." ma:contentTypeScope="" ma:versionID="92e787eeb49cf69902dcb5eddf394dce">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4D458E8-8EBE-4B19-8C63-231A63B1A5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DE59AAB5-C685-4DAE-A523-225DE47E473D}">
  <ds:schemaRefs>
    <ds:schemaRef ds:uri="http://schemas.microsoft.com/sharepoint/v3/contenttype/forms"/>
  </ds:schemaRefs>
</ds:datastoreItem>
</file>

<file path=customXml/itemProps3.xml><?xml version="1.0" encoding="utf-8"?>
<ds:datastoreItem xmlns:ds="http://schemas.openxmlformats.org/officeDocument/2006/customXml" ds:itemID="{C8909768-11F9-456D-9A09-7D263C30E03D}">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19627</TotalTime>
  <Words>1394</Words>
  <Application>Microsoft Office PowerPoint</Application>
  <PresentationFormat>On-screen Show (4:3)</PresentationFormat>
  <Paragraphs>117</Paragraphs>
  <Slides>12</Slides>
  <Notes>12</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12</vt:i4>
      </vt:variant>
    </vt:vector>
  </HeadingPairs>
  <TitlesOfParts>
    <vt:vector size="24" baseType="lpstr">
      <vt:lpstr>ＭＳ Ｐゴシック</vt:lpstr>
      <vt:lpstr>ＭＳ Ｐゴシック</vt:lpstr>
      <vt:lpstr>Arial</vt:lpstr>
      <vt:lpstr>Arial Narrow</vt:lpstr>
      <vt:lpstr>Arial Narrow Bold</vt:lpstr>
      <vt:lpstr>Calibri</vt:lpstr>
      <vt:lpstr>Georgia</vt:lpstr>
      <vt:lpstr>Wingdings</vt:lpstr>
      <vt:lpstr>ヒラギノ角ゴ Pro W3</vt:lpstr>
      <vt:lpstr>Communications_white</vt:lpstr>
      <vt:lpstr>Custom Design</vt:lpstr>
      <vt:lpstr>2_Custom Design</vt:lpstr>
      <vt:lpstr>PowerPoint Presentation</vt:lpstr>
      <vt:lpstr>Your Role</vt:lpstr>
      <vt:lpstr>Your Role</vt:lpstr>
      <vt:lpstr>Regional Leader Goals: Development</vt:lpstr>
      <vt:lpstr>Support and Strengthen Clubs</vt:lpstr>
      <vt:lpstr>Support and Strengthen Clubs</vt:lpstr>
      <vt:lpstr>Resources</vt:lpstr>
      <vt:lpstr>Budget, Travel, and Expenses</vt:lpstr>
      <vt:lpstr>Regional Leader Budget</vt:lpstr>
      <vt:lpstr>Travel and Expenses</vt:lpstr>
      <vt:lpstr>Important Email Address</vt:lpstr>
      <vt:lpstr>Questions?</vt:lpstr>
    </vt:vector>
  </TitlesOfParts>
  <Company>Rotary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 WS-06</dc:creator>
  <cp:lastModifiedBy>Nora Beamish-Lannon</cp:lastModifiedBy>
  <cp:revision>693</cp:revision>
  <cp:lastPrinted>2016-09-14T17:06:15Z</cp:lastPrinted>
  <dcterms:created xsi:type="dcterms:W3CDTF">2010-04-16T20:11:30Z</dcterms:created>
  <dcterms:modified xsi:type="dcterms:W3CDTF">2018-01-25T21:54:27Z</dcterms:modified>
</cp:coreProperties>
</file>