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3" r:id="rId3"/>
    <p:sldMasterId id="2147483698" r:id="rId4"/>
  </p:sldMasterIdLst>
  <p:notesMasterIdLst>
    <p:notesMasterId r:id="rId31"/>
  </p:notesMasterIdLst>
  <p:sldIdLst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24C6-7107-48D1-9270-885FE5A0CE46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39D9-8B69-4B88-8804-2F8D6E98B2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27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F6032-5D74-4485-BB9A-1DE81DDD7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70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B86926-A435-435A-8473-2AD7EAD40F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54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49B4DC-C547-451D-B7E2-434A3DD0FC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2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9613"/>
            <a:ext cx="4648200" cy="348615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0B9CC-7F4D-4B8E-8152-FF576F0349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8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E7992-2A82-4F0C-86CB-963B046A1B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1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6B7B5-37F5-4731-B5D6-55D22BEFDA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74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F961B-BD0F-4072-B464-40013350CD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7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F10CE-B2AD-4456-9CDB-C3DA90D213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31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470CBD-8E02-4533-9923-D521623CB4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97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29A22-55DD-4DFB-BA5D-4D6BC98B5C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86EF1-866D-4C25-81E3-8921689F2A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1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7272808" cy="1080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7272808" cy="4226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36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11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37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8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7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7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9695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4960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" descr="828-226-title-no-R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622300" y="4864100"/>
            <a:ext cx="8089900" cy="10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4114800" y="3259138"/>
            <a:ext cx="927100" cy="98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113"/>
          <p:cNvSpPr>
            <a:spLocks noChangeArrowheads="1"/>
          </p:cNvSpPr>
          <p:nvPr userDrawn="1"/>
        </p:nvSpPr>
        <p:spPr bwMode="auto">
          <a:xfrm>
            <a:off x="4229100" y="6634163"/>
            <a:ext cx="735013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B12A1C"/>
                </a:solidFill>
              </a:rPr>
              <a:t>Slide </a:t>
            </a:r>
            <a:fld id="{8D05BE78-CB04-4997-ADA3-E1DCBE24ABFE}" type="slidenum">
              <a:rPr lang="en-US" altLang="en-US" sz="1400">
                <a:solidFill>
                  <a:srgbClr val="B12A1C"/>
                </a:solidFill>
              </a:rPr>
              <a:pPr algn="ctr"/>
              <a:t>‹#›</a:t>
            </a:fld>
            <a:r>
              <a:rPr lang="en-US" altLang="en-US" sz="1400">
                <a:solidFill>
                  <a:srgbClr val="B12A1C"/>
                </a:solidFill>
              </a:rPr>
              <a:t> </a:t>
            </a:r>
          </a:p>
        </p:txBody>
      </p:sp>
      <p:sp>
        <p:nvSpPr>
          <p:cNvPr id="8" name="Rectangle 114"/>
          <p:cNvSpPr>
            <a:spLocks noChangeArrowheads="1"/>
          </p:cNvSpPr>
          <p:nvPr userDrawn="1"/>
        </p:nvSpPr>
        <p:spPr bwMode="auto">
          <a:xfrm>
            <a:off x="6878638" y="6645275"/>
            <a:ext cx="2193925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District XXXX Assembly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17750"/>
            <a:ext cx="7772400" cy="1143000"/>
          </a:xfrm>
        </p:spPr>
        <p:txBody>
          <a:bodyPr tIns="4572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37100"/>
            <a:ext cx="6400800" cy="914400"/>
          </a:xfrm>
        </p:spPr>
        <p:txBody>
          <a:bodyPr/>
          <a:lstStyle>
            <a:lvl1pPr marL="0" indent="0" algn="ctr">
              <a:buFont typeface="Times" charset="0"/>
              <a:buNone/>
              <a:defRPr b="1">
                <a:solidFill>
                  <a:srgbClr val="0561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48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83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510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03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175" y="1609725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609725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33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481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139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56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1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516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69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52400"/>
            <a:ext cx="1939925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0" y="152400"/>
            <a:ext cx="5670550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14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" descr="828-226-title-no-R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622300" y="4864100"/>
            <a:ext cx="8089900" cy="10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4114800" y="3259138"/>
            <a:ext cx="927100" cy="98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113"/>
          <p:cNvSpPr>
            <a:spLocks noChangeArrowheads="1"/>
          </p:cNvSpPr>
          <p:nvPr userDrawn="1"/>
        </p:nvSpPr>
        <p:spPr bwMode="auto">
          <a:xfrm>
            <a:off x="4229100" y="6634163"/>
            <a:ext cx="735013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B12A1C"/>
                </a:solidFill>
              </a:rPr>
              <a:t>Slide </a:t>
            </a:r>
            <a:fld id="{B8E84865-42D6-4F27-B1CD-D959C950376D}" type="slidenum">
              <a:rPr lang="en-US" altLang="en-US" sz="1400">
                <a:solidFill>
                  <a:srgbClr val="B12A1C"/>
                </a:solidFill>
              </a:rPr>
              <a:pPr algn="ctr"/>
              <a:t>‹#›</a:t>
            </a:fld>
            <a:r>
              <a:rPr lang="en-US" altLang="en-US" sz="1400">
                <a:solidFill>
                  <a:srgbClr val="B12A1C"/>
                </a:solidFill>
              </a:rPr>
              <a:t> </a:t>
            </a:r>
          </a:p>
        </p:txBody>
      </p:sp>
      <p:sp>
        <p:nvSpPr>
          <p:cNvPr id="8" name="Rectangle 114"/>
          <p:cNvSpPr>
            <a:spLocks noChangeArrowheads="1"/>
          </p:cNvSpPr>
          <p:nvPr userDrawn="1"/>
        </p:nvSpPr>
        <p:spPr bwMode="auto">
          <a:xfrm>
            <a:off x="6878638" y="6645275"/>
            <a:ext cx="2193925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District XXXX Assembly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17750"/>
            <a:ext cx="7772400" cy="1143000"/>
          </a:xfrm>
        </p:spPr>
        <p:txBody>
          <a:bodyPr tIns="4572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37100"/>
            <a:ext cx="6400800" cy="914400"/>
          </a:xfrm>
        </p:spPr>
        <p:txBody>
          <a:bodyPr/>
          <a:lstStyle>
            <a:lvl1pPr marL="0" indent="0" algn="ctr">
              <a:buFont typeface="Times" charset="0"/>
              <a:buNone/>
              <a:defRPr b="1">
                <a:solidFill>
                  <a:srgbClr val="0561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46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57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890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11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175" y="1609725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609725"/>
            <a:ext cx="37973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544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377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222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68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439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916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441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52400"/>
            <a:ext cx="1939925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3300" y="152400"/>
            <a:ext cx="5670550" cy="6140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79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34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94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9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5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97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6806-A8B1-43EF-94FC-DE9A56C4D543}" type="datetimeFigureOut">
              <a:rPr lang="en-AU" smtClean="0"/>
              <a:t>27/04/2017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6B5F-A9D8-4EB6-82F4-624DD5942B87}" type="slidenum">
              <a:rPr lang="en-AU" smtClean="0"/>
              <a:t>‹#›</a:t>
            </a:fld>
            <a:endParaRPr lang="en-AU"/>
          </a:p>
        </p:txBody>
      </p:sp>
      <p:pic>
        <p:nvPicPr>
          <p:cNvPr id="1026" name="Picture 2" descr="E:\ROTARY\1A DISTRICT TRAINER 2016-17\PETS 2016-17\PETS Power Point Cover Shee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 baseline="0" dirty="0">
                <a:solidFill>
                  <a:srgbClr val="BCBDC0"/>
                </a:solidFill>
                <a:latin typeface="Arial Narrow" pitchFamily="34" charset="0"/>
              </a:rPr>
              <a:t>TRF </a:t>
            </a: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4FA5EC8F-82BD-41DA-954D-AA15A8C8183F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4800" y="6257075"/>
            <a:ext cx="101202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 descr="828-226-slide-no-ri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609725"/>
            <a:ext cx="7747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152400"/>
            <a:ext cx="7754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8" name="Rectangle 114"/>
          <p:cNvSpPr>
            <a:spLocks noChangeArrowheads="1"/>
          </p:cNvSpPr>
          <p:nvPr userDrawn="1"/>
        </p:nvSpPr>
        <p:spPr bwMode="auto">
          <a:xfrm>
            <a:off x="6878638" y="6645275"/>
            <a:ext cx="2193925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Rotary District 9455</a:t>
            </a:r>
          </a:p>
        </p:txBody>
      </p:sp>
    </p:spTree>
    <p:extLst>
      <p:ext uri="{BB962C8B-B14F-4D97-AF65-F5344CB8AC3E}">
        <p14:creationId xmlns:p14="http://schemas.microsoft.com/office/powerpoint/2010/main" val="26488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320800" indent="-2921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i="1">
          <a:solidFill>
            <a:schemeClr val="tx1"/>
          </a:solidFill>
          <a:latin typeface="+mn-lt"/>
          <a:ea typeface="+mn-ea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3" descr="828-226-slide-no-ri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175" y="1609725"/>
            <a:ext cx="7747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152400"/>
            <a:ext cx="77549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14"/>
          <p:cNvSpPr>
            <a:spLocks noChangeArrowheads="1"/>
          </p:cNvSpPr>
          <p:nvPr userDrawn="1"/>
        </p:nvSpPr>
        <p:spPr bwMode="auto">
          <a:xfrm>
            <a:off x="6878638" y="6645275"/>
            <a:ext cx="2193925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400">
                <a:solidFill>
                  <a:srgbClr val="B12A1C"/>
                </a:solidFill>
              </a:rPr>
              <a:t>Rotary District 9455</a:t>
            </a:r>
          </a:p>
        </p:txBody>
      </p:sp>
    </p:spTree>
    <p:extLst>
      <p:ext uri="{BB962C8B-B14F-4D97-AF65-F5344CB8AC3E}">
        <p14:creationId xmlns:p14="http://schemas.microsoft.com/office/powerpoint/2010/main" val="11065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561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34" charset="-128"/>
        </a:defRPr>
      </a:lvl9pPr>
    </p:titleStyle>
    <p:bodyStyle>
      <a:lvl1pPr marL="406400" indent="-406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320800" indent="-2921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i="1">
          <a:solidFill>
            <a:schemeClr val="tx1"/>
          </a:solidFill>
          <a:latin typeface="+mn-lt"/>
          <a:ea typeface="+mn-ea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gn@rotarydistrict9455.org" TargetMode="External"/><Relationship Id="rId2" Type="http://schemas.openxmlformats.org/officeDocument/2006/relationships/hyperlink" Target="mailto:dge@rotarydistrict9455.org" TargetMode="Externa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Club Administration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r>
              <a:rPr lang="en-AU" dirty="0">
                <a:solidFill>
                  <a:srgbClr val="002060"/>
                </a:solidFill>
              </a:rPr>
              <a:t>PP Dave Taylor</a:t>
            </a:r>
          </a:p>
        </p:txBody>
      </p:sp>
    </p:spTree>
    <p:extLst>
      <p:ext uri="{BB962C8B-B14F-4D97-AF65-F5344CB8AC3E}">
        <p14:creationId xmlns:p14="http://schemas.microsoft.com/office/powerpoint/2010/main" val="287450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45720" anchorCtr="1"/>
          <a:lstStyle/>
          <a:p>
            <a:pPr eaLnBrk="1" hangingPunct="1">
              <a:defRPr/>
            </a:pPr>
            <a:r>
              <a:rPr lang="en-US" sz="5400" dirty="0"/>
              <a:t>What you need to do?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9150" y="1527175"/>
            <a:ext cx="7867650" cy="4675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District Directory 2017-18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Ensure Club Profile is added and correct by 30 May: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Font typeface="Times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Upload your President photo </a:t>
            </a:r>
          </a:p>
          <a:p>
            <a:pPr eaLnBrk="1" hangingPunct="1">
              <a:lnSpc>
                <a:spcPct val="110000"/>
              </a:lnSpc>
              <a:buFont typeface="Times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Check that all upcoming key leadership positions are correctly added:</a:t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President		Foundation	</a:t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President Elect		Club Service</a:t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Secretary		Community</a:t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Treasurer		International</a:t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Membership		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Vocational</a:t>
            </a:r>
            <a:b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Youth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Ensure Club &amp; Member Info is updated at least monthly: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56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45720" anchorCtr="1"/>
          <a:lstStyle/>
          <a:p>
            <a:pPr eaLnBrk="1" hangingPunct="1">
              <a:defRPr/>
            </a:pPr>
            <a:r>
              <a:rPr lang="en-US" sz="5400"/>
              <a:t>What we will do?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1838" y="1628775"/>
            <a:ext cx="8213725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Club Profile =&gt; District Directory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Club Profile will be compiled for use in the printed District Directory &amp; on the PDF version on the Website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 July 2017: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Font typeface="Times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Club Profile President/Secretary/President Elect info’ will appear on the District Website</a:t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in the 2017-18 District Directory</a:t>
            </a:r>
          </a:p>
          <a:p>
            <a:pPr eaLnBrk="1" hangingPunct="1">
              <a:lnSpc>
                <a:spcPct val="110000"/>
              </a:lnSpc>
              <a:buFont typeface="Times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26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0"/>
            <a:ext cx="1079976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1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198438"/>
            <a:ext cx="10814051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4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44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Objectives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	3.	Identify challenges and solve problems that your club may face.</a:t>
            </a:r>
          </a:p>
        </p:txBody>
      </p:sp>
    </p:spTree>
    <p:extLst>
      <p:ext uri="{BB962C8B-B14F-4D97-AF65-F5344CB8AC3E}">
        <p14:creationId xmlns:p14="http://schemas.microsoft.com/office/powerpoint/2010/main" val="40074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AU" sz="360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31875" y="288925"/>
            <a:ext cx="7747000" cy="5013325"/>
          </a:xfrm>
        </p:spPr>
        <p:txBody>
          <a:bodyPr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AU" altLang="en-US" sz="8000" b="1">
                <a:solidFill>
                  <a:srgbClr val="FF0000"/>
                </a:solidFill>
              </a:rPr>
              <a:t>Using the</a:t>
            </a:r>
            <a:r>
              <a:rPr lang="en-AU" altLang="en-US" sz="11500" b="1">
                <a:solidFill>
                  <a:srgbClr val="FF0000"/>
                </a:solidFill>
              </a:rPr>
              <a:t> </a:t>
            </a:r>
            <a:r>
              <a:rPr lang="en-AU" altLang="en-US" sz="8000" b="1">
                <a:solidFill>
                  <a:srgbClr val="FF0000"/>
                </a:solidFill>
              </a:rPr>
              <a:t>RI Website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r>
              <a:rPr lang="en-AU" altLang="en-US" sz="6000" b="1">
                <a:solidFill>
                  <a:srgbClr val="FF0000"/>
                </a:solidFill>
              </a:rPr>
              <a:t>Rotary Club Central</a:t>
            </a:r>
          </a:p>
          <a:p>
            <a:pPr algn="ctr" eaLnBrk="1" hangingPunct="1">
              <a:buFont typeface="Times" panose="02020603050405020304" pitchFamily="18" charset="0"/>
              <a:buNone/>
            </a:pPr>
            <a:endParaRPr lang="en-AU" alt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RI Club Administration Software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175" y="2338388"/>
            <a:ext cx="7747000" cy="1493837"/>
          </a:xfrm>
        </p:spPr>
        <p:txBody>
          <a:bodyPr/>
          <a:lstStyle/>
          <a:p>
            <a:pPr eaLnBrk="1" hangingPunct="1"/>
            <a:r>
              <a:rPr lang="en-US" altLang="en-US"/>
              <a:t>Track Goals Club Central.</a:t>
            </a:r>
          </a:p>
          <a:p>
            <a:pPr eaLnBrk="1" hangingPunct="1"/>
            <a:r>
              <a:rPr lang="en-US" altLang="en-US"/>
              <a:t>Resources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89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Reports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Semiannual report*</a:t>
            </a:r>
          </a:p>
          <a:p>
            <a:pPr eaLnBrk="1" hangingPunct="1"/>
            <a:r>
              <a:rPr lang="en-US" altLang="en-US"/>
              <a:t>Membership Data Form*</a:t>
            </a:r>
          </a:p>
          <a:p>
            <a:pPr eaLnBrk="1" hangingPunct="1"/>
            <a:r>
              <a:rPr lang="en-US" altLang="en-US"/>
              <a:t>Rotarian Relocation Form</a:t>
            </a:r>
          </a:p>
          <a:p>
            <a:pPr eaLnBrk="1" hangingPunct="1"/>
            <a:r>
              <a:rPr lang="en-US" altLang="en-US"/>
              <a:t>Changes to club data*</a:t>
            </a:r>
          </a:p>
          <a:p>
            <a:pPr eaLnBrk="1" hangingPunct="1"/>
            <a:r>
              <a:rPr lang="en-US" altLang="en-US" i="1"/>
              <a:t>Official Directory</a:t>
            </a:r>
            <a:r>
              <a:rPr lang="en-US" altLang="en-US"/>
              <a:t> Data Form*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58863" y="6218238"/>
            <a:ext cx="412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*Can be reported through Member Access.</a:t>
            </a:r>
          </a:p>
        </p:txBody>
      </p:sp>
    </p:spTree>
    <p:extLst>
      <p:ext uri="{BB962C8B-B14F-4D97-AF65-F5344CB8AC3E}">
        <p14:creationId xmlns:p14="http://schemas.microsoft.com/office/powerpoint/2010/main" val="82551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Resources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Club constitution and bylaws</a:t>
            </a:r>
          </a:p>
          <a:p>
            <a:pPr eaLnBrk="1" hangingPunct="1"/>
            <a:r>
              <a:rPr lang="en-US" altLang="en-US" i="1"/>
              <a:t>Manual of Procedure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RI Catalog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Rotary Down Under</a:t>
            </a:r>
          </a:p>
          <a:p>
            <a:pPr eaLnBrk="1" hangingPunct="1"/>
            <a:r>
              <a:rPr lang="en-US" altLang="en-US" i="1"/>
              <a:t>Club Secretary’s Manual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32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676275"/>
            <a:ext cx="7754938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sz="8800"/>
              <a:t>Club Admin Summary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04900" y="2994025"/>
            <a:ext cx="7747000" cy="3168650"/>
          </a:xfrm>
        </p:spPr>
        <p:txBody>
          <a:bodyPr/>
          <a:lstStyle/>
          <a:p>
            <a:pPr algn="ctr" eaLnBrk="1" hangingPunct="1">
              <a:buFont typeface="Times" panose="02020603050405020304" pitchFamily="18" charset="0"/>
              <a:buNone/>
            </a:pPr>
            <a:r>
              <a:rPr lang="en-AU" altLang="en-US" sz="6600" b="1">
                <a:solidFill>
                  <a:srgbClr val="FF0000"/>
                </a:solidFill>
              </a:rPr>
              <a:t>President Elects</a:t>
            </a:r>
            <a:br>
              <a:rPr lang="en-AU" altLang="en-US" sz="6600" b="1">
                <a:solidFill>
                  <a:srgbClr val="FF0000"/>
                </a:solidFill>
              </a:rPr>
            </a:br>
            <a:r>
              <a:rPr lang="en-AU" altLang="en-US" sz="6600" b="1">
                <a:solidFill>
                  <a:srgbClr val="FF0000"/>
                </a:solidFill>
              </a:rPr>
              <a:t>Training Seminar 2017</a:t>
            </a:r>
          </a:p>
        </p:txBody>
      </p:sp>
    </p:spTree>
    <p:extLst>
      <p:ext uri="{BB962C8B-B14F-4D97-AF65-F5344CB8AC3E}">
        <p14:creationId xmlns:p14="http://schemas.microsoft.com/office/powerpoint/2010/main" val="8062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1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467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Club Officer Functions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9248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600"/>
              <a:t>With Rotary Club Central, club presidents and secretaries can</a:t>
            </a:r>
          </a:p>
          <a:p>
            <a:pPr marL="450850" lvl="1" indent="-225425" eaLnBrk="1" hangingPunct="1">
              <a:buFontTx/>
              <a:buChar char="•"/>
            </a:pPr>
            <a:r>
              <a:rPr lang="en-US" altLang="en-US" sz="2600"/>
              <a:t>View and change club membership data.</a:t>
            </a:r>
          </a:p>
          <a:p>
            <a:pPr marL="450850" lvl="1" indent="-225425" eaLnBrk="1" hangingPunct="1">
              <a:buFontTx/>
              <a:buChar char="•"/>
            </a:pPr>
            <a:r>
              <a:rPr lang="en-US" altLang="en-US" sz="2600"/>
              <a:t>Pay club dues.</a:t>
            </a:r>
          </a:p>
          <a:p>
            <a:pPr marL="450850" lvl="1" indent="-225425" eaLnBrk="1" hangingPunct="1">
              <a:buFontTx/>
              <a:buChar char="•"/>
            </a:pPr>
            <a:r>
              <a:rPr lang="en-US" altLang="en-US" sz="2600"/>
              <a:t>Search club and district data.</a:t>
            </a:r>
          </a:p>
          <a:p>
            <a:pPr marL="450850" lvl="1" indent="-225425" eaLnBrk="1" hangingPunct="1">
              <a:buFontTx/>
              <a:buChar char="•"/>
            </a:pPr>
            <a:r>
              <a:rPr lang="en-US" altLang="en-US" sz="2600"/>
              <a:t>Update club data.</a:t>
            </a:r>
          </a:p>
          <a:p>
            <a:pPr marL="450850" lvl="1" indent="-225425" eaLnBrk="1" hangingPunct="1">
              <a:buFontTx/>
              <a:buChar char="•"/>
            </a:pPr>
            <a:r>
              <a:rPr lang="en-US" altLang="en-US" sz="2600"/>
              <a:t>View reports of Rotary Foundation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264581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52400"/>
            <a:ext cx="7754938" cy="100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>
                <a:effectLst/>
                <a:latin typeface="Times New Roman" panose="02020603050405020304" pitchFamily="18" charset="0"/>
              </a:rPr>
              <a:t>ROTARY CLUB CENTRAL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1223963"/>
            <a:ext cx="8220075" cy="5432425"/>
          </a:xfrm>
        </p:spPr>
        <p:txBody>
          <a:bodyPr/>
          <a:lstStyle/>
          <a:p>
            <a:pPr marL="536575" indent="-95250">
              <a:lnSpc>
                <a:spcPct val="80000"/>
              </a:lnSpc>
              <a:buFont typeface="Times" charset="0"/>
              <a:buChar char="•"/>
              <a:defRPr/>
            </a:pPr>
            <a:r>
              <a:rPr lang="en-AU" altLang="en-US" sz="2800" dirty="0"/>
              <a:t>Club presidents elect &amp; club officers can set goals 5 months prior to taking office.</a:t>
            </a:r>
          </a:p>
          <a:p>
            <a:pPr marL="441325" indent="0">
              <a:lnSpc>
                <a:spcPct val="80000"/>
              </a:lnSpc>
              <a:buFont typeface="Times" charset="0"/>
              <a:buNone/>
              <a:defRPr/>
            </a:pPr>
            <a:endParaRPr lang="en-AU" altLang="en-US" sz="2800" dirty="0"/>
          </a:p>
          <a:p>
            <a:pPr marL="536575" indent="-95250">
              <a:lnSpc>
                <a:spcPct val="80000"/>
              </a:lnSpc>
              <a:buFont typeface="Times" charset="0"/>
              <a:buChar char="•"/>
              <a:defRPr/>
            </a:pPr>
            <a:r>
              <a:rPr lang="en-AU" altLang="en-US" sz="2800" dirty="0"/>
              <a:t>They have access from 1st February</a:t>
            </a:r>
            <a:br>
              <a:rPr lang="en-AU" altLang="en-US" sz="2800" dirty="0"/>
            </a:br>
            <a:r>
              <a:rPr lang="en-AU" altLang="en-US" sz="2800" dirty="0"/>
              <a:t>(if they are registered for Member Access)</a:t>
            </a:r>
          </a:p>
          <a:p>
            <a:pPr marL="441325" indent="0">
              <a:lnSpc>
                <a:spcPct val="80000"/>
              </a:lnSpc>
              <a:buFont typeface="Times" charset="0"/>
              <a:buNone/>
              <a:defRPr/>
            </a:pPr>
            <a:endParaRPr lang="en-AU" altLang="en-US" sz="2800" dirty="0"/>
          </a:p>
          <a:p>
            <a:pPr marL="536575" indent="-95250">
              <a:lnSpc>
                <a:spcPct val="80000"/>
              </a:lnSpc>
              <a:buFont typeface="Times" charset="0"/>
              <a:buChar char="•"/>
              <a:defRPr/>
            </a:pPr>
            <a:r>
              <a:rPr lang="en-US" altLang="en-US" sz="2800" dirty="0"/>
              <a:t>All goals &amp; achievements fall in 3 broad categories</a:t>
            </a:r>
          </a:p>
          <a:p>
            <a:pPr marL="536575" indent="-95250">
              <a:lnSpc>
                <a:spcPct val="80000"/>
              </a:lnSpc>
              <a:buFont typeface="Times" charset="0"/>
              <a:buNone/>
              <a:defRPr/>
            </a:pPr>
            <a:r>
              <a:rPr lang="en-US" altLang="en-US" sz="2800" dirty="0">
                <a:solidFill>
                  <a:srgbClr val="0561FF"/>
                </a:solidFill>
              </a:rPr>
              <a:t>Your Club,   Service, and    Foundation Giving.</a:t>
            </a:r>
          </a:p>
          <a:p>
            <a:pPr marL="441325" indent="0">
              <a:lnSpc>
                <a:spcPct val="80000"/>
              </a:lnSpc>
              <a:buFont typeface="Times" charset="0"/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243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52400"/>
            <a:ext cx="7754938" cy="100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4400">
                <a:effectLst/>
                <a:latin typeface="Times New Roman" panose="02020603050405020304" pitchFamily="18" charset="0"/>
              </a:rPr>
              <a:t>ROTARY CLUB CENTRAL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771525"/>
            <a:ext cx="8220075" cy="5884863"/>
          </a:xfrm>
        </p:spPr>
        <p:txBody>
          <a:bodyPr/>
          <a:lstStyle/>
          <a:p>
            <a:pPr marL="441325" indent="0">
              <a:lnSpc>
                <a:spcPct val="80000"/>
              </a:lnSpc>
              <a:buFont typeface="Times" charset="0"/>
              <a:buNone/>
              <a:defRPr/>
            </a:pPr>
            <a:endParaRPr lang="en-US" altLang="en-US" sz="2800" dirty="0">
              <a:solidFill>
                <a:srgbClr val="0561FF"/>
              </a:solidFill>
            </a:endParaRPr>
          </a:p>
          <a:p>
            <a:pPr marL="536575" indent="-95250">
              <a:lnSpc>
                <a:spcPct val="80000"/>
              </a:lnSpc>
              <a:buFont typeface="Times" charset="0"/>
              <a:buChar char="•"/>
              <a:defRPr/>
            </a:pPr>
            <a:r>
              <a:rPr lang="en-US" altLang="en-US" sz="2800" dirty="0"/>
              <a:t>Below the Trends section in each category, are</a:t>
            </a:r>
          </a:p>
          <a:p>
            <a:pPr marL="536575" indent="-95250">
              <a:lnSpc>
                <a:spcPct val="80000"/>
              </a:lnSpc>
              <a:buFont typeface="Times" charset="0"/>
              <a:buNone/>
              <a:defRPr/>
            </a:pPr>
            <a:r>
              <a:rPr lang="en-US" altLang="en-US" sz="2800" dirty="0"/>
              <a:t>"Goals and Progress.“</a:t>
            </a:r>
            <a:br>
              <a:rPr lang="en-US" altLang="en-US" sz="2800" dirty="0"/>
            </a:br>
            <a:r>
              <a:rPr lang="en-US" altLang="en-US" sz="2800" dirty="0"/>
              <a:t> </a:t>
            </a:r>
          </a:p>
          <a:p>
            <a:pPr marL="536575" indent="-95250">
              <a:lnSpc>
                <a:spcPct val="80000"/>
              </a:lnSpc>
              <a:buFont typeface="Times" charset="0"/>
              <a:buChar char="•"/>
              <a:defRPr/>
            </a:pPr>
            <a:r>
              <a:rPr lang="en-US" altLang="en-US" sz="2800" dirty="0"/>
              <a:t>Next to each goal, you can either EDIT or VIEW.</a:t>
            </a:r>
            <a:br>
              <a:rPr lang="en-US" altLang="en-US" sz="2800" dirty="0"/>
            </a:br>
            <a:endParaRPr lang="en-US" altLang="en-US" sz="2800" dirty="0"/>
          </a:p>
          <a:p>
            <a:pPr marL="536575" indent="-95250">
              <a:lnSpc>
                <a:spcPct val="80000"/>
              </a:lnSpc>
              <a:buFont typeface="Times" charset="0"/>
              <a:buChar char="•"/>
              <a:defRPr/>
            </a:pPr>
            <a:r>
              <a:rPr lang="en-US" altLang="en-US" sz="2800" dirty="0"/>
              <a:t>Club leaders including:</a:t>
            </a:r>
            <a:br>
              <a:rPr lang="en-US" altLang="en-US" sz="2800" dirty="0"/>
            </a:br>
            <a:r>
              <a:rPr lang="en-US" altLang="en-US" sz="2800" dirty="0"/>
              <a:t>		Club President</a:t>
            </a:r>
            <a:br>
              <a:rPr lang="en-US" altLang="en-US" sz="2800" dirty="0"/>
            </a:br>
            <a:r>
              <a:rPr lang="en-US" altLang="en-US" sz="2800" dirty="0"/>
              <a:t>		Club Secretary</a:t>
            </a:r>
            <a:br>
              <a:rPr lang="en-US" altLang="en-US" sz="2800" dirty="0"/>
            </a:br>
            <a:r>
              <a:rPr lang="en-US" altLang="en-US" sz="2800" dirty="0"/>
              <a:t>		Club Treasurer</a:t>
            </a:r>
            <a:br>
              <a:rPr lang="en-US" altLang="en-US" sz="2800" dirty="0"/>
            </a:br>
            <a:r>
              <a:rPr lang="en-US" altLang="en-US" sz="2800" dirty="0"/>
              <a:t>		Club Foundation chair and </a:t>
            </a:r>
            <a:br>
              <a:rPr lang="en-US" altLang="en-US" sz="2800" dirty="0"/>
            </a:br>
            <a:r>
              <a:rPr lang="en-US" altLang="en-US" sz="2800" dirty="0"/>
              <a:t>		Membership chair</a:t>
            </a:r>
            <a:br>
              <a:rPr lang="en-US" altLang="en-US" sz="2800" dirty="0"/>
            </a:br>
            <a:r>
              <a:rPr lang="en-US" altLang="en-US" sz="2800" dirty="0"/>
              <a:t>			 can EDIT goals and achievements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All club members can VIEW club goals and achievements.</a:t>
            </a:r>
          </a:p>
        </p:txBody>
      </p:sp>
    </p:spTree>
    <p:extLst>
      <p:ext uri="{BB962C8B-B14F-4D97-AF65-F5344CB8AC3E}">
        <p14:creationId xmlns:p14="http://schemas.microsoft.com/office/powerpoint/2010/main" val="283604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713" y="684213"/>
            <a:ext cx="7832725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rgbClr val="3714C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Treasurer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Construct a Budget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Calculate the Club Dues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Pay District,  RI &amp; RDU Dues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Have Accounts Audited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a copy of Audit to District by 31</a:t>
            </a:r>
            <a:r>
              <a:rPr kumimoji="0" lang="en-A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Charitable Collection Licence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57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136525"/>
            <a:ext cx="7754938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AU" altLang="en-US">
                <a:effectLst/>
              </a:rPr>
              <a:t>District Website</a:t>
            </a:r>
            <a:endParaRPr lang="en-US" altLang="en-US"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After 30</a:t>
            </a:r>
            <a:r>
              <a:rPr lang="en-US" altLang="en-US" baseline="30000"/>
              <a:t>th</a:t>
            </a:r>
            <a:r>
              <a:rPr lang="en-US" altLang="en-US"/>
              <a:t> June: Streamscape site</a:t>
            </a:r>
            <a:br>
              <a:rPr lang="en-US" altLang="en-US"/>
            </a:br>
            <a:r>
              <a:rPr lang="en-US" altLang="en-US"/>
              <a:t>http://rotarydistrict9455.org.au/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I will delete All District info from that site on 29</a:t>
            </a:r>
            <a:r>
              <a:rPr lang="en-US" altLang="en-US" baseline="30000"/>
              <a:t>th</a:t>
            </a:r>
            <a:r>
              <a:rPr lang="en-US" altLang="en-US"/>
              <a:t> June.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From 1</a:t>
            </a:r>
            <a:r>
              <a:rPr lang="en-US" altLang="en-US" baseline="30000"/>
              <a:t>st</a:t>
            </a:r>
            <a:r>
              <a:rPr lang="en-US" altLang="en-US"/>
              <a:t> July: The ClubRunner Site</a:t>
            </a:r>
            <a:br>
              <a:rPr lang="en-US" altLang="en-US"/>
            </a:br>
            <a:r>
              <a:rPr lang="en-US" altLang="en-US"/>
              <a:t>http://rotarydistrict9455.org/</a:t>
            </a:r>
          </a:p>
          <a:p>
            <a:endParaRPr lang="en-US" altLang="en-US"/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1319213" y="1971675"/>
            <a:ext cx="5184775" cy="8429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764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52400"/>
            <a:ext cx="8793163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AU" altLang="en-US">
                <a:solidFill>
                  <a:srgbClr val="FF0000"/>
                </a:solidFill>
                <a:effectLst/>
              </a:rPr>
              <a:t>REMEMBER: </a:t>
            </a:r>
            <a:r>
              <a:rPr lang="en-AU" altLang="en-US">
                <a:effectLst/>
              </a:rPr>
              <a:t>District Exec Emails</a:t>
            </a:r>
            <a:endParaRPr lang="en-US" altLang="en-US"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After 1</a:t>
            </a:r>
            <a:r>
              <a:rPr lang="en-US" altLang="en-US" baseline="30000" dirty="0"/>
              <a:t>st</a:t>
            </a:r>
            <a:r>
              <a:rPr lang="en-US" altLang="en-US" dirty="0"/>
              <a:t> July 2017: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DG…….</a:t>
            </a:r>
            <a:r>
              <a:rPr lang="en-US" altLang="en-US" dirty="0" smtClean="0"/>
              <a:t>dg@rotarydistrict9455.org</a:t>
            </a:r>
            <a:endParaRPr lang="en-US" altLang="en-US" dirty="0"/>
          </a:p>
          <a:p>
            <a:r>
              <a:rPr lang="en-US" altLang="en-US" dirty="0"/>
              <a:t>DGE….dge@rotarydistrict9455.org</a:t>
            </a:r>
          </a:p>
          <a:p>
            <a:r>
              <a:rPr lang="en-US" altLang="en-US" dirty="0"/>
              <a:t>DGN….dgn@rotarydistrict9455.org</a:t>
            </a:r>
          </a:p>
          <a:p>
            <a:r>
              <a:rPr lang="en-US" altLang="en-US" dirty="0"/>
              <a:t>District Secretary:</a:t>
            </a:r>
            <a:br>
              <a:rPr lang="en-US" altLang="en-US" dirty="0"/>
            </a:br>
            <a:r>
              <a:rPr lang="en-US" altLang="en-US" dirty="0"/>
              <a:t>      secretary@rotarydistrict9455.org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     THAT IS    no “au”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33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panose="02020603050405020304" pitchFamily="18" charset="0"/>
              <a:buAutoNum type="arabicPeriod"/>
            </a:pPr>
            <a:r>
              <a:rPr lang="en-US" altLang="en-US"/>
              <a:t>Overview the administration required for an effective club.</a:t>
            </a:r>
          </a:p>
          <a:p>
            <a:pPr marL="609600" indent="-609600" eaLnBrk="1" hangingPunct="1">
              <a:buFont typeface="Times" panose="02020603050405020304" pitchFamily="18" charset="0"/>
              <a:buAutoNum type="arabicPeriod"/>
            </a:pPr>
            <a:r>
              <a:rPr lang="en-US" altLang="en-US"/>
              <a:t>Provide leadership to those club officers responsible for administration.</a:t>
            </a:r>
          </a:p>
          <a:p>
            <a:pPr marL="609600" indent="-609600" eaLnBrk="1" hangingPunct="1">
              <a:buFont typeface="Times" panose="02020603050405020304" pitchFamily="18" charset="0"/>
              <a:buAutoNum type="arabicPeriod"/>
            </a:pPr>
            <a:r>
              <a:rPr lang="en-US" altLang="en-US">
                <a:solidFill>
                  <a:schemeClr val="bg2"/>
                </a:solidFill>
              </a:rPr>
              <a:t>Identify challenges and solve problems that your club may face.</a:t>
            </a:r>
          </a:p>
        </p:txBody>
      </p:sp>
    </p:spTree>
    <p:extLst>
      <p:ext uri="{BB962C8B-B14F-4D97-AF65-F5344CB8AC3E}">
        <p14:creationId xmlns:p14="http://schemas.microsoft.com/office/powerpoint/2010/main" val="414063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Key Admin Responsibilities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1622425"/>
            <a:ext cx="8102600" cy="4683125"/>
          </a:xfrm>
        </p:spPr>
        <p:txBody>
          <a:bodyPr/>
          <a:lstStyle/>
          <a:p>
            <a:pPr eaLnBrk="1" hangingPunct="1"/>
            <a:r>
              <a:rPr lang="en-US" altLang="en-US" sz="2800"/>
              <a:t>Maintain membership records.</a:t>
            </a:r>
            <a:br>
              <a:rPr lang="en-US" altLang="en-US" sz="2800"/>
            </a:br>
            <a:r>
              <a:rPr lang="en-US" altLang="en-US" sz="2000"/>
              <a:t>a) Club records</a:t>
            </a:r>
            <a:br>
              <a:rPr lang="en-US" altLang="en-US" sz="2000"/>
            </a:br>
            <a:r>
              <a:rPr lang="en-US" altLang="en-US" sz="2000"/>
              <a:t>b) District records</a:t>
            </a:r>
            <a:br>
              <a:rPr lang="en-US" altLang="en-US" sz="2000"/>
            </a:br>
            <a:r>
              <a:rPr lang="en-US" altLang="en-US" sz="2000"/>
              <a:t>c) RI records</a:t>
            </a:r>
          </a:p>
          <a:p>
            <a:pPr eaLnBrk="1" hangingPunct="1"/>
            <a:r>
              <a:rPr lang="en-US" altLang="en-US" sz="2800"/>
              <a:t>Record attendance? ?</a:t>
            </a:r>
          </a:p>
          <a:p>
            <a:pPr eaLnBrk="1" hangingPunct="1"/>
            <a:r>
              <a:rPr lang="en-US" altLang="en-US" sz="2800"/>
              <a:t>Send out notices of Board meetings.</a:t>
            </a:r>
          </a:p>
          <a:p>
            <a:pPr eaLnBrk="1" hangingPunct="1"/>
            <a:r>
              <a:rPr lang="en-US" altLang="en-US" sz="2800"/>
              <a:t>Record and maintain minutes.</a:t>
            </a:r>
            <a:br>
              <a:rPr lang="en-US" altLang="en-US" sz="2800"/>
            </a:br>
            <a:r>
              <a:rPr lang="en-US" altLang="en-US" sz="2000"/>
              <a:t>Legal requirement for Incorporation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23915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52400"/>
            <a:ext cx="8053388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Key Admin Responsibilities(2)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1622425"/>
            <a:ext cx="8102600" cy="4683125"/>
          </a:xfrm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altLang="en-US" sz="2800" dirty="0"/>
              <a:t>Handling Club Mail &amp; Email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000" dirty="0"/>
              <a:t>Snail mail – Mailboxes</a:t>
            </a:r>
            <a:br>
              <a:rPr lang="en-US" altLang="en-US" sz="2000" dirty="0"/>
            </a:br>
            <a:r>
              <a:rPr lang="en-US" altLang="en-US" sz="2000" dirty="0"/>
              <a:t>Generic email addresses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000" dirty="0"/>
              <a:t>Maintain a Log of All mail.</a:t>
            </a:r>
            <a:br>
              <a:rPr lang="en-US" altLang="en-US" sz="2000" dirty="0"/>
            </a:br>
            <a:r>
              <a:rPr lang="en-US" altLang="en-US" sz="2000" dirty="0"/>
              <a:t>Distribute mail.</a:t>
            </a:r>
            <a:br>
              <a:rPr lang="en-US" altLang="en-US" sz="2000" dirty="0"/>
            </a:br>
            <a:r>
              <a:rPr lang="en-US" altLang="en-US" sz="2000" dirty="0"/>
              <a:t>Backup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altLang="en-US" sz="2000" dirty="0"/>
              <a:t>hen on holidays</a:t>
            </a:r>
            <a:endParaRPr lang="en-US" altLang="en-US" sz="2800" dirty="0"/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sz="2800" dirty="0"/>
              <a:t>Make required reports to RI &amp; District.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sz="2800" dirty="0"/>
              <a:t>Collect membership dues and submit subscriptions.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altLang="en-US" sz="2800" dirty="0"/>
              <a:t>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485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700088"/>
            <a:ext cx="80391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Communications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ith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District: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1</a:t>
            </a:r>
            <a:r>
              <a:rPr kumimoji="0" lang="en-A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July 2017 – email addresses: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District Governor:             dg@rotarydistrict9455.org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Governor Elect:    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2"/>
              </a:rPr>
              <a:t>dge@rotarydistrict9455.org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Governor Nominee: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/>
              </a:rPr>
              <a:t>dgn@rotarydistrict9455.org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District Secretary:   secretary@rotarydistrict9455.org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/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District: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Emails: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sletters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6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OnLine</a:t>
            </a:r>
            <a:r>
              <a:rPr lang="en-US" dirty="0"/>
              <a:t> Data Management </a:t>
            </a:r>
            <a:br>
              <a:rPr lang="en-US" dirty="0"/>
            </a:br>
            <a:r>
              <a:rPr lang="en-US" dirty="0"/>
              <a:t>RI &amp; D9455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597025"/>
            <a:ext cx="8353425" cy="46831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B12A1C"/>
                </a:solidFill>
              </a:rPr>
              <a:t>Update and review membership data </a:t>
            </a:r>
            <a:br>
              <a:rPr lang="en-US" altLang="en-US">
                <a:solidFill>
                  <a:srgbClr val="B12A1C"/>
                </a:solidFill>
              </a:rPr>
            </a:br>
            <a:r>
              <a:rPr lang="en-US" altLang="en-US">
                <a:solidFill>
                  <a:srgbClr val="B12A1C"/>
                </a:solidFill>
              </a:rPr>
              <a:t>Club, District, RI &amp; RDU</a:t>
            </a:r>
          </a:p>
          <a:p>
            <a:pPr eaLnBrk="1" hangingPunct="1"/>
            <a:r>
              <a:rPr lang="en-US" altLang="en-US">
                <a:solidFill>
                  <a:srgbClr val="B12A1C"/>
                </a:solidFill>
              </a:rPr>
              <a:t>Update club data</a:t>
            </a:r>
          </a:p>
          <a:p>
            <a:pPr eaLnBrk="1" hangingPunct="1"/>
            <a:r>
              <a:rPr lang="en-US" altLang="en-US">
                <a:solidFill>
                  <a:srgbClr val="B12A1C"/>
                </a:solidFill>
              </a:rPr>
              <a:t>Report new club officer information.</a:t>
            </a:r>
          </a:p>
          <a:p>
            <a:pPr eaLnBrk="1" hangingPunct="1"/>
            <a:r>
              <a:rPr lang="en-US" altLang="en-US"/>
              <a:t>View the club’s Rotary Foundation contribution reports.</a:t>
            </a:r>
          </a:p>
          <a:p>
            <a:pPr eaLnBrk="1" hangingPunct="1"/>
            <a:r>
              <a:rPr lang="en-US" altLang="en-US"/>
              <a:t>Pay club dues – RI &amp; District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11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3300" y="152400"/>
            <a:ext cx="7754938" cy="1247775"/>
          </a:xfrm>
        </p:spPr>
        <p:txBody>
          <a:bodyPr tIns="45720" anchorCtr="1"/>
          <a:lstStyle/>
          <a:p>
            <a:pPr eaLnBrk="1" hangingPunct="1">
              <a:defRPr/>
            </a:pPr>
            <a:r>
              <a:rPr lang="en-US" sz="5400" dirty="0"/>
              <a:t>Web Concept</a:t>
            </a: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2987675" y="2708275"/>
            <a:ext cx="2736850" cy="259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2484438" y="2205038"/>
            <a:ext cx="8636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067175" y="2060575"/>
            <a:ext cx="1444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>
            <a:off x="4932363" y="2060575"/>
            <a:ext cx="2873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H="1">
            <a:off x="5508625" y="2492375"/>
            <a:ext cx="93503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323850" y="1916113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Club Secretaries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484438" y="148431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Event Organisers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219700" y="1628775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District Committee Members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6516688" y="2205038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District Newsletter Editor(s)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0" y="4581525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Web Newsletter</a:t>
            </a:r>
          </a:p>
        </p:txBody>
      </p:sp>
      <p:sp>
        <p:nvSpPr>
          <p:cNvPr id="76814" name="Text Box 16"/>
          <p:cNvSpPr txBox="1">
            <a:spLocks noChangeArrowheads="1"/>
          </p:cNvSpPr>
          <p:nvPr/>
        </p:nvSpPr>
        <p:spPr bwMode="auto">
          <a:xfrm>
            <a:off x="6443663" y="4581525"/>
            <a:ext cx="2087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Mobile Phone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4572000" y="5949950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Reports</a:t>
            </a:r>
          </a:p>
        </p:txBody>
      </p:sp>
      <p:sp>
        <p:nvSpPr>
          <p:cNvPr id="9231" name="Line 20"/>
          <p:cNvSpPr>
            <a:spLocks noChangeShapeType="1"/>
          </p:cNvSpPr>
          <p:nvPr/>
        </p:nvSpPr>
        <p:spPr bwMode="auto">
          <a:xfrm>
            <a:off x="2195513" y="3357563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2" name="Text Box 21"/>
          <p:cNvSpPr txBox="1">
            <a:spLocks noChangeArrowheads="1"/>
          </p:cNvSpPr>
          <p:nvPr/>
        </p:nvSpPr>
        <p:spPr bwMode="auto">
          <a:xfrm>
            <a:off x="250825" y="31416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Club Members</a:t>
            </a:r>
          </a:p>
        </p:txBody>
      </p:sp>
      <p:sp>
        <p:nvSpPr>
          <p:cNvPr id="9233" name="Line 23"/>
          <p:cNvSpPr>
            <a:spLocks noChangeShapeType="1"/>
          </p:cNvSpPr>
          <p:nvPr/>
        </p:nvSpPr>
        <p:spPr bwMode="auto">
          <a:xfrm flipH="1">
            <a:off x="5724525" y="3429000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4" name="Text Box 24"/>
          <p:cNvSpPr txBox="1">
            <a:spLocks noChangeArrowheads="1"/>
          </p:cNvSpPr>
          <p:nvPr/>
        </p:nvSpPr>
        <p:spPr bwMode="auto">
          <a:xfrm>
            <a:off x="6372225" y="3213100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District Chairs</a:t>
            </a:r>
          </a:p>
        </p:txBody>
      </p:sp>
      <p:sp>
        <p:nvSpPr>
          <p:cNvPr id="9235" name="Text Box 26"/>
          <p:cNvSpPr txBox="1">
            <a:spLocks noChangeArrowheads="1"/>
          </p:cNvSpPr>
          <p:nvPr/>
        </p:nvSpPr>
        <p:spPr bwMode="auto">
          <a:xfrm>
            <a:off x="395288" y="5373688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Dist. Directory</a:t>
            </a:r>
          </a:p>
        </p:txBody>
      </p:sp>
      <p:sp>
        <p:nvSpPr>
          <p:cNvPr id="9236" name="Text Box 31"/>
          <p:cNvSpPr txBox="1">
            <a:spLocks noChangeArrowheads="1"/>
          </p:cNvSpPr>
          <p:nvPr/>
        </p:nvSpPr>
        <p:spPr bwMode="auto">
          <a:xfrm>
            <a:off x="5795963" y="530066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Club Newsletters</a:t>
            </a:r>
          </a:p>
        </p:txBody>
      </p:sp>
      <p:sp>
        <p:nvSpPr>
          <p:cNvPr id="9237" name="Text Box 32"/>
          <p:cNvSpPr txBox="1">
            <a:spLocks noChangeArrowheads="1"/>
          </p:cNvSpPr>
          <p:nvPr/>
        </p:nvSpPr>
        <p:spPr bwMode="auto">
          <a:xfrm>
            <a:off x="6516688" y="5949950"/>
            <a:ext cx="1944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Club Web Databases</a:t>
            </a:r>
          </a:p>
        </p:txBody>
      </p:sp>
      <p:sp>
        <p:nvSpPr>
          <p:cNvPr id="9238" name="Line 33"/>
          <p:cNvSpPr>
            <a:spLocks noChangeShapeType="1"/>
          </p:cNvSpPr>
          <p:nvPr/>
        </p:nvSpPr>
        <p:spPr bwMode="auto">
          <a:xfrm>
            <a:off x="5219700" y="5157788"/>
            <a:ext cx="1152525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9" name="Line 35"/>
          <p:cNvSpPr>
            <a:spLocks noChangeShapeType="1"/>
          </p:cNvSpPr>
          <p:nvPr/>
        </p:nvSpPr>
        <p:spPr bwMode="auto">
          <a:xfrm flipH="1" flipV="1">
            <a:off x="5076825" y="5157788"/>
            <a:ext cx="1293813" cy="1222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40" name="Text Box 36"/>
          <p:cNvSpPr txBox="1">
            <a:spLocks noChangeArrowheads="1"/>
          </p:cNvSpPr>
          <p:nvPr/>
        </p:nvSpPr>
        <p:spPr bwMode="auto">
          <a:xfrm>
            <a:off x="107950" y="2636838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Club Bulletin Editors</a:t>
            </a:r>
          </a:p>
        </p:txBody>
      </p:sp>
      <p:sp>
        <p:nvSpPr>
          <p:cNvPr id="9241" name="AutoShape 37"/>
          <p:cNvSpPr>
            <a:spLocks noChangeArrowheads="1"/>
          </p:cNvSpPr>
          <p:nvPr/>
        </p:nvSpPr>
        <p:spPr bwMode="auto">
          <a:xfrm rot="9362376">
            <a:off x="2330450" y="4427538"/>
            <a:ext cx="676275" cy="290512"/>
          </a:xfrm>
          <a:prstGeom prst="rightArrow">
            <a:avLst>
              <a:gd name="adj1" fmla="val 50000"/>
              <a:gd name="adj2" fmla="val 58197"/>
            </a:avLst>
          </a:prstGeom>
          <a:solidFill>
            <a:schemeClr val="tx1">
              <a:alpha val="5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42" name="AutoShape 38"/>
          <p:cNvSpPr>
            <a:spLocks noChangeArrowheads="1"/>
          </p:cNvSpPr>
          <p:nvPr/>
        </p:nvSpPr>
        <p:spPr bwMode="auto">
          <a:xfrm rot="8317374">
            <a:off x="2478088" y="5067300"/>
            <a:ext cx="935037" cy="290513"/>
          </a:xfrm>
          <a:prstGeom prst="rightArrow">
            <a:avLst>
              <a:gd name="adj1" fmla="val 50000"/>
              <a:gd name="adj2" fmla="val 80464"/>
            </a:avLst>
          </a:prstGeom>
          <a:solidFill>
            <a:schemeClr val="tx1">
              <a:alpha val="5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43" name="AutoShape 39"/>
          <p:cNvSpPr>
            <a:spLocks noChangeArrowheads="1"/>
          </p:cNvSpPr>
          <p:nvPr/>
        </p:nvSpPr>
        <p:spPr bwMode="auto">
          <a:xfrm rot="4595601">
            <a:off x="4495800" y="5448301"/>
            <a:ext cx="585787" cy="290512"/>
          </a:xfrm>
          <a:prstGeom prst="rightArrow">
            <a:avLst>
              <a:gd name="adj1" fmla="val 50000"/>
              <a:gd name="adj2" fmla="val 50410"/>
            </a:avLst>
          </a:prstGeom>
          <a:solidFill>
            <a:schemeClr val="tx1">
              <a:alpha val="5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44" name="AutoShape 40"/>
          <p:cNvSpPr>
            <a:spLocks noChangeArrowheads="1"/>
          </p:cNvSpPr>
          <p:nvPr/>
        </p:nvSpPr>
        <p:spPr bwMode="auto">
          <a:xfrm rot="1310502">
            <a:off x="5724525" y="4437063"/>
            <a:ext cx="649288" cy="290512"/>
          </a:xfrm>
          <a:prstGeom prst="rightArrow">
            <a:avLst>
              <a:gd name="adj1" fmla="val 50000"/>
              <a:gd name="adj2" fmla="val 55874"/>
            </a:avLst>
          </a:prstGeom>
          <a:solidFill>
            <a:schemeClr val="tx1">
              <a:alpha val="5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45" name="AutoShape 41"/>
          <p:cNvSpPr>
            <a:spLocks noChangeArrowheads="1"/>
          </p:cNvSpPr>
          <p:nvPr/>
        </p:nvSpPr>
        <p:spPr bwMode="auto">
          <a:xfrm rot="2604597">
            <a:off x="5292725" y="5013325"/>
            <a:ext cx="585788" cy="290513"/>
          </a:xfrm>
          <a:prstGeom prst="rightArrow">
            <a:avLst>
              <a:gd name="adj1" fmla="val 50000"/>
              <a:gd name="adj2" fmla="val 50410"/>
            </a:avLst>
          </a:prstGeom>
          <a:solidFill>
            <a:schemeClr val="tx1">
              <a:alpha val="5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46" name="Line 42"/>
          <p:cNvSpPr>
            <a:spLocks noChangeShapeType="1"/>
          </p:cNvSpPr>
          <p:nvPr/>
        </p:nvSpPr>
        <p:spPr bwMode="auto">
          <a:xfrm>
            <a:off x="2627313" y="2997200"/>
            <a:ext cx="5048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47" name="AutoShape 43"/>
          <p:cNvSpPr>
            <a:spLocks noChangeArrowheads="1"/>
          </p:cNvSpPr>
          <p:nvPr/>
        </p:nvSpPr>
        <p:spPr bwMode="auto">
          <a:xfrm rot="6654781">
            <a:off x="3560763" y="5448300"/>
            <a:ext cx="585787" cy="290513"/>
          </a:xfrm>
          <a:prstGeom prst="rightArrow">
            <a:avLst>
              <a:gd name="adj1" fmla="val 50000"/>
              <a:gd name="adj2" fmla="val 50410"/>
            </a:avLst>
          </a:prstGeom>
          <a:solidFill>
            <a:schemeClr val="tx1">
              <a:alpha val="5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48" name="Text Box 44"/>
          <p:cNvSpPr txBox="1">
            <a:spLocks noChangeArrowheads="1"/>
          </p:cNvSpPr>
          <p:nvPr/>
        </p:nvSpPr>
        <p:spPr bwMode="auto">
          <a:xfrm>
            <a:off x="1476375" y="59499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Meetings and Event Registration</a:t>
            </a:r>
          </a:p>
        </p:txBody>
      </p:sp>
      <p:sp>
        <p:nvSpPr>
          <p:cNvPr id="9249" name="Text Box 19"/>
          <p:cNvSpPr txBox="1">
            <a:spLocks noChangeArrowheads="1"/>
          </p:cNvSpPr>
          <p:nvPr/>
        </p:nvSpPr>
        <p:spPr bwMode="auto">
          <a:xfrm>
            <a:off x="2801938" y="2836863"/>
            <a:ext cx="30956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District Web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Database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ClubRunner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www.rotarydistrict9455.org</a:t>
            </a:r>
          </a:p>
        </p:txBody>
      </p:sp>
    </p:spTree>
    <p:extLst>
      <p:ext uri="{BB962C8B-B14F-4D97-AF65-F5344CB8AC3E}">
        <p14:creationId xmlns:p14="http://schemas.microsoft.com/office/powerpoint/2010/main" val="9722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68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45720" anchorCtr="1"/>
          <a:lstStyle/>
          <a:p>
            <a:pPr eaLnBrk="1" hangingPunct="1">
              <a:defRPr/>
            </a:pPr>
            <a:r>
              <a:rPr lang="en-US" sz="5400" dirty="0"/>
              <a:t>What you need to do?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9150" y="1781175"/>
            <a:ext cx="7867650" cy="3140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District Directory 2017-18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Ensure Club Details correct by 30 May: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Font typeface="Times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Review and edit Club Details – this affects the contact info’ on the Club Listing page,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Ensure Club Member Details correct by 30 May: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Font typeface="Times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Review and make sure that your Club Member Details are correct – this affects the ability for your own club members to contact each other and District to contact your key members</a:t>
            </a:r>
          </a:p>
          <a:p>
            <a:pPr eaLnBrk="1" hangingPunct="1">
              <a:lnSpc>
                <a:spcPct val="110000"/>
              </a:lnSpc>
              <a:buFont typeface="Times" charset="0"/>
              <a:buChar char="•"/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55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otary template">
  <a:themeElements>
    <a:clrScheme name="226-828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6-828 template">
      <a:majorFont>
        <a:latin typeface="Tahoma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26-828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otary template">
  <a:themeElements>
    <a:clrScheme name="226-828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6-828 template">
      <a:majorFont>
        <a:latin typeface="Tahoma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26-828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6-828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6-828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491</Words>
  <Application>Microsoft Office PowerPoint</Application>
  <PresentationFormat>On-screen Show (4:3)</PresentationFormat>
  <Paragraphs>143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Custom Design</vt:lpstr>
      <vt:lpstr>Rotary template</vt:lpstr>
      <vt:lpstr>1_Rotary template</vt:lpstr>
      <vt:lpstr>Club Administration</vt:lpstr>
      <vt:lpstr>Club Admin Summary</vt:lpstr>
      <vt:lpstr>Objectives</vt:lpstr>
      <vt:lpstr>Key Admin Responsibilities</vt:lpstr>
      <vt:lpstr>Key Admin Responsibilities(2)</vt:lpstr>
      <vt:lpstr>PowerPoint Presentation</vt:lpstr>
      <vt:lpstr>OnLine Data Management  RI &amp; D9455</vt:lpstr>
      <vt:lpstr>Web Concept</vt:lpstr>
      <vt:lpstr>What you need to do?</vt:lpstr>
      <vt:lpstr>What you need to do?</vt:lpstr>
      <vt:lpstr>What we will do?</vt:lpstr>
      <vt:lpstr>PowerPoint Presentation</vt:lpstr>
      <vt:lpstr>PowerPoint Presentation</vt:lpstr>
      <vt:lpstr>PowerPoint Presentation</vt:lpstr>
      <vt:lpstr>Objectives </vt:lpstr>
      <vt:lpstr>PowerPoint Presentation</vt:lpstr>
      <vt:lpstr>RI Club Administration Software</vt:lpstr>
      <vt:lpstr>Reports</vt:lpstr>
      <vt:lpstr>Resources</vt:lpstr>
      <vt:lpstr>PowerPoint Presentation</vt:lpstr>
      <vt:lpstr>Club Officer Functions</vt:lpstr>
      <vt:lpstr>ROTARY CLUB CENTRAL</vt:lpstr>
      <vt:lpstr>ROTARY CLUB CENTRAL</vt:lpstr>
      <vt:lpstr>PowerPoint Presentation</vt:lpstr>
      <vt:lpstr>District Website</vt:lpstr>
      <vt:lpstr>REMEMBER: District Exec Emails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eba</dc:creator>
  <cp:lastModifiedBy>David</cp:lastModifiedBy>
  <cp:revision>46</cp:revision>
  <dcterms:created xsi:type="dcterms:W3CDTF">2015-02-22T08:06:44Z</dcterms:created>
  <dcterms:modified xsi:type="dcterms:W3CDTF">2017-04-27T05:17:48Z</dcterms:modified>
</cp:coreProperties>
</file>