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83" r:id="rId3"/>
    <p:sldMasterId id="2147483743" r:id="rId4"/>
  </p:sldMasterIdLst>
  <p:notesMasterIdLst>
    <p:notesMasterId r:id="rId26"/>
  </p:notesMasterIdLst>
  <p:sldIdLst>
    <p:sldId id="396" r:id="rId5"/>
    <p:sldId id="267" r:id="rId6"/>
    <p:sldId id="383" r:id="rId7"/>
    <p:sldId id="382" r:id="rId8"/>
    <p:sldId id="384" r:id="rId9"/>
    <p:sldId id="385" r:id="rId10"/>
    <p:sldId id="389" r:id="rId11"/>
    <p:sldId id="390" r:id="rId12"/>
    <p:sldId id="386" r:id="rId13"/>
    <p:sldId id="387" r:id="rId14"/>
    <p:sldId id="388" r:id="rId15"/>
    <p:sldId id="391" r:id="rId16"/>
    <p:sldId id="392" r:id="rId17"/>
    <p:sldId id="393" r:id="rId18"/>
    <p:sldId id="394" r:id="rId19"/>
    <p:sldId id="395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2" autoAdjust="0"/>
  </p:normalViewPr>
  <p:slideViewPr>
    <p:cSldViewPr>
      <p:cViewPr varScale="1">
        <p:scale>
          <a:sx n="117" d="100"/>
          <a:sy n="117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724C6-7107-48D1-9270-885FE5A0CE46}" type="datetimeFigureOut">
              <a:rPr lang="en-AU" smtClean="0"/>
              <a:t>27/04/2017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139D9-8B69-4B88-8804-2F8D6E98B2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27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16634"/>
            <a:ext cx="7272808" cy="10801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1412776"/>
            <a:ext cx="7272808" cy="4226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806-A8B1-43EF-94FC-DE9A56C4D543}" type="datetimeFigureOut">
              <a:rPr lang="en-AU" smtClean="0"/>
              <a:t>27/04/2017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6B5F-A9D8-4EB6-82F4-624DD5942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836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11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37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86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272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710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895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9695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2" descr="828-226-title-no-R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1"/>
          <p:cNvSpPr>
            <a:spLocks noChangeArrowheads="1"/>
          </p:cNvSpPr>
          <p:nvPr/>
        </p:nvSpPr>
        <p:spPr bwMode="auto">
          <a:xfrm>
            <a:off x="622301" y="4864100"/>
            <a:ext cx="8089900" cy="109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AU" altLang="en-US" sz="2400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4114800" y="3259138"/>
            <a:ext cx="927100" cy="982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AU" altLang="en-US" sz="2400"/>
          </a:p>
        </p:txBody>
      </p:sp>
      <p:sp>
        <p:nvSpPr>
          <p:cNvPr id="7" name="Rectangle 113"/>
          <p:cNvSpPr>
            <a:spLocks noChangeArrowheads="1"/>
          </p:cNvSpPr>
          <p:nvPr userDrawn="1"/>
        </p:nvSpPr>
        <p:spPr bwMode="auto">
          <a:xfrm>
            <a:off x="4229101" y="6634163"/>
            <a:ext cx="735013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B12A1C"/>
                </a:solidFill>
              </a:rPr>
              <a:t>Slide </a:t>
            </a:r>
            <a:fld id="{8D05BE78-CB04-4997-ADA3-E1DCBE24ABFE}" type="slidenum">
              <a:rPr lang="en-US" altLang="en-US" sz="1400">
                <a:solidFill>
                  <a:srgbClr val="B12A1C"/>
                </a:solidFill>
              </a:rPr>
              <a:pPr algn="ctr"/>
              <a:t>‹#›</a:t>
            </a:fld>
            <a:r>
              <a:rPr lang="en-US" altLang="en-US" sz="1400">
                <a:solidFill>
                  <a:srgbClr val="B12A1C"/>
                </a:solidFill>
              </a:rPr>
              <a:t> </a:t>
            </a:r>
          </a:p>
        </p:txBody>
      </p:sp>
      <p:sp>
        <p:nvSpPr>
          <p:cNvPr id="8" name="Rectangle 114"/>
          <p:cNvSpPr>
            <a:spLocks noChangeArrowheads="1"/>
          </p:cNvSpPr>
          <p:nvPr userDrawn="1"/>
        </p:nvSpPr>
        <p:spPr bwMode="auto">
          <a:xfrm>
            <a:off x="6878639" y="6645275"/>
            <a:ext cx="2193925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altLang="en-US" sz="1400">
                <a:solidFill>
                  <a:srgbClr val="B12A1C"/>
                </a:solidFill>
              </a:rPr>
              <a:t>District XXXX Assembly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17750"/>
            <a:ext cx="7772400" cy="1143000"/>
          </a:xfrm>
        </p:spPr>
        <p:txBody>
          <a:bodyPr tIns="4572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37100"/>
            <a:ext cx="6400800" cy="914400"/>
          </a:xfrm>
        </p:spPr>
        <p:txBody>
          <a:bodyPr/>
          <a:lstStyle>
            <a:lvl1pPr marL="0" indent="0" algn="ctr">
              <a:buFont typeface="Times" charset="0"/>
              <a:buNone/>
              <a:defRPr b="1">
                <a:solidFill>
                  <a:srgbClr val="0561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9482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7832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0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806-A8B1-43EF-94FC-DE9A56C4D543}" type="datetimeFigureOut">
              <a:rPr lang="en-AU" smtClean="0"/>
              <a:t>27/04/2017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6B5F-A9D8-4EB6-82F4-624DD5942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2510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9176" y="1609727"/>
            <a:ext cx="3797300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76" y="1609727"/>
            <a:ext cx="3797300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1339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481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139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568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13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516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969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1" y="152400"/>
            <a:ext cx="1939925" cy="6140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3301" y="152400"/>
            <a:ext cx="5670550" cy="6140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2146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7A81B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4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1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574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872175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45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13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05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64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457200" y="457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69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57200" y="457200"/>
            <a:ext cx="8229600" cy="48006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94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/>
        </p:blipFill>
        <p:spPr>
          <a:xfrm>
            <a:off x="457200" y="457199"/>
            <a:ext cx="8229600" cy="4800599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64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57200" y="457200"/>
            <a:ext cx="8229600" cy="48006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098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57200" y="457200"/>
            <a:ext cx="8229600" cy="48006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709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57200" y="457200"/>
            <a:ext cx="8229600" cy="48006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3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83211"/>
            <a:ext cx="8229600" cy="73342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0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341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48" y="1490663"/>
            <a:ext cx="402285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 i="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48" y="2314575"/>
            <a:ext cx="4022852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2907" y="1490663"/>
            <a:ext cx="402074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 i="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2907" y="2314575"/>
            <a:ext cx="4020741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84048" y="457200"/>
            <a:ext cx="8229600" cy="53035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/>
          <a:p>
            <a:fld id="{73E27BD8-1F3E-234A-9E58-F514B007165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0" y="1219200"/>
            <a:ext cx="8229600" cy="0"/>
          </a:xfrm>
          <a:prstGeom prst="line">
            <a:avLst/>
          </a:prstGeom>
          <a:ln w="12700" cap="rnd">
            <a:solidFill>
              <a:srgbClr val="17458F"/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65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72200"/>
            <a:ext cx="1217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629400" y="621823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E27BD8-1F3E-234A-9E58-F514B00716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82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72200"/>
            <a:ext cx="1217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28194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85800" y="1296988"/>
            <a:ext cx="419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6000" b="1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5847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994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796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051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6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97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D6806-A8B1-43EF-94FC-DE9A56C4D543}" type="datetimeFigureOut">
              <a:rPr lang="en-AU" smtClean="0"/>
              <a:t>27/04/2017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26B5F-A9D8-4EB6-82F4-624DD5942B87}" type="slidenum">
              <a:rPr lang="en-AU" smtClean="0"/>
              <a:t>‹#›</a:t>
            </a:fld>
            <a:endParaRPr lang="en-AU"/>
          </a:p>
        </p:txBody>
      </p:sp>
      <p:pic>
        <p:nvPicPr>
          <p:cNvPr id="1026" name="Picture 2" descr="E:\ROTARY\1A DISTRICT TRAINER 2016-17\PETS 2016-17\PETS Power Point Cover Shee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8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2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sz="900" baseline="0" dirty="0">
                <a:solidFill>
                  <a:srgbClr val="BCBDC0"/>
                </a:solidFill>
                <a:latin typeface="Arial Narrow" pitchFamily="34" charset="0"/>
              </a:rPr>
              <a:t>TRF </a:t>
            </a:r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|  </a:t>
            </a:r>
            <a:fld id="{4FA5EC8F-82BD-41DA-954D-AA15A8C8183F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‹#›</a:t>
            </a:fld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04800" y="6257077"/>
            <a:ext cx="101202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5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3" descr="828-226-slide-no-ri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9175" y="1609727"/>
            <a:ext cx="77470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3301" y="152400"/>
            <a:ext cx="77549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8" name="Rectangle 114"/>
          <p:cNvSpPr>
            <a:spLocks noChangeArrowheads="1"/>
          </p:cNvSpPr>
          <p:nvPr userDrawn="1"/>
        </p:nvSpPr>
        <p:spPr bwMode="auto">
          <a:xfrm>
            <a:off x="6878639" y="6645275"/>
            <a:ext cx="219392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altLang="en-US" sz="1400">
                <a:solidFill>
                  <a:srgbClr val="B12A1C"/>
                </a:solidFill>
              </a:rPr>
              <a:t>Rotary District 9455</a:t>
            </a:r>
          </a:p>
        </p:txBody>
      </p:sp>
    </p:spTree>
    <p:extLst>
      <p:ext uri="{BB962C8B-B14F-4D97-AF65-F5344CB8AC3E}">
        <p14:creationId xmlns:p14="http://schemas.microsoft.com/office/powerpoint/2010/main" val="264887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9pPr>
    </p:titleStyle>
    <p:bodyStyle>
      <a:lvl1pPr marL="406400" indent="-406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29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+mn-ea"/>
        </a:defRPr>
      </a:lvl2pPr>
      <a:lvl3pPr marL="1320800" indent="-2921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800" i="1">
          <a:solidFill>
            <a:schemeClr val="tx1"/>
          </a:solidFill>
          <a:latin typeface="+mn-lt"/>
          <a:ea typeface="+mn-ea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en-US" sz="900">
                <a:solidFill>
                  <a:srgbClr val="BCBDC0"/>
                </a:solidFill>
                <a:latin typeface="Arial Narrow" charset="0"/>
              </a:rPr>
              <a:t>TITLE |  </a:t>
            </a:r>
            <a:fld id="{777D1E10-91CD-BA43-8386-630151A868FA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defRPr/>
              </a:pPr>
              <a:t>‹#›</a:t>
            </a:fld>
            <a:r>
              <a:rPr lang="en-US" sz="900">
                <a:solidFill>
                  <a:srgbClr val="BCBDC0"/>
                </a:solidFill>
                <a:latin typeface="Arial Narrow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1216917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1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What does it mean to be a Club President?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r>
              <a:rPr lang="en-AU" dirty="0">
                <a:solidFill>
                  <a:srgbClr val="002060"/>
                </a:solidFill>
              </a:rPr>
              <a:t>PDG Hank de Smit</a:t>
            </a:r>
          </a:p>
        </p:txBody>
      </p:sp>
    </p:spTree>
    <p:extLst>
      <p:ext uri="{BB962C8B-B14F-4D97-AF65-F5344CB8AC3E}">
        <p14:creationId xmlns:p14="http://schemas.microsoft.com/office/powerpoint/2010/main" val="81600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Responsibility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AU" dirty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dirty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0000"/>
                </a:solidFill>
              </a:rPr>
              <a:t>"lead" or guide your Club members, avenues of service committees and your entire Club.</a:t>
            </a:r>
          </a:p>
        </p:txBody>
      </p:sp>
    </p:spTree>
    <p:extLst>
      <p:ext uri="{BB962C8B-B14F-4D97-AF65-F5344CB8AC3E}">
        <p14:creationId xmlns:p14="http://schemas.microsoft.com/office/powerpoint/2010/main" val="379847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Responsibilities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AU" dirty="0">
                <a:solidFill>
                  <a:srgbClr val="002060"/>
                </a:solidFill>
              </a:rPr>
              <a:t>A vision for your club.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dirty="0">
                <a:solidFill>
                  <a:srgbClr val="002060"/>
                </a:solidFill>
              </a:rPr>
              <a:t>Strategic Plan.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dirty="0">
                <a:solidFill>
                  <a:srgbClr val="002060"/>
                </a:solidFill>
              </a:rPr>
              <a:t>Ensure all committees work with the plan.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dirty="0">
                <a:solidFill>
                  <a:srgbClr val="002060"/>
                </a:solidFill>
              </a:rPr>
              <a:t>Ensure that the plan is reviewed regularly.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dirty="0">
                <a:solidFill>
                  <a:srgbClr val="002060"/>
                </a:solidFill>
              </a:rPr>
              <a:t>Engage all club members.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dirty="0">
                <a:solidFill>
                  <a:srgbClr val="002060"/>
                </a:solidFill>
              </a:rPr>
              <a:t>Develop more leaders in your club.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dirty="0">
                <a:solidFill>
                  <a:srgbClr val="002060"/>
                </a:solidFill>
              </a:rPr>
              <a:t>Be a vibrant club.</a:t>
            </a:r>
          </a:p>
        </p:txBody>
      </p:sp>
    </p:spTree>
    <p:extLst>
      <p:ext uri="{BB962C8B-B14F-4D97-AF65-F5344CB8AC3E}">
        <p14:creationId xmlns:p14="http://schemas.microsoft.com/office/powerpoint/2010/main" val="2735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Responsibilities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Field of Dreams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1989 movie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If you Build it they will come.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Build a real “Vibrant Club” and they will come.</a:t>
            </a:r>
          </a:p>
        </p:txBody>
      </p:sp>
    </p:spTree>
    <p:extLst>
      <p:ext uri="{BB962C8B-B14F-4D97-AF65-F5344CB8AC3E}">
        <p14:creationId xmlns:p14="http://schemas.microsoft.com/office/powerpoint/2010/main" val="71341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Being Your Club’s Leader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does it mean?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are my responsibilities?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rgbClr val="002060"/>
                </a:solidFill>
              </a:rPr>
              <a:t>Why did I put my hand up or why did I allow them to twist my arm?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Will it be hard work?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Will I have to work my BUTT off?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Could it be FUN?</a:t>
            </a:r>
          </a:p>
        </p:txBody>
      </p:sp>
    </p:spTree>
    <p:extLst>
      <p:ext uri="{BB962C8B-B14F-4D97-AF65-F5344CB8AC3E}">
        <p14:creationId xmlns:p14="http://schemas.microsoft.com/office/powerpoint/2010/main" val="253050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Being Your Club’s Leader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does it mean?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are my responsibilities?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did I put my hand up or why did I allow them to twist my arm?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rgbClr val="002060"/>
                </a:solidFill>
              </a:rPr>
              <a:t>Will it be hard work?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Will I have to work my BUTT off?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Could it be FUN?</a:t>
            </a:r>
          </a:p>
        </p:txBody>
      </p:sp>
    </p:spTree>
    <p:extLst>
      <p:ext uri="{BB962C8B-B14F-4D97-AF65-F5344CB8AC3E}">
        <p14:creationId xmlns:p14="http://schemas.microsoft.com/office/powerpoint/2010/main" val="645471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Being Your Club’s Leader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does it mean?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are my responsibilities?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did I put my hand up or why did I allow them to twist my arm?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Will it be hard work?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rgbClr val="002060"/>
                </a:solidFill>
              </a:rPr>
              <a:t>Will I have to work my BUTT off?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Could it be FUN?</a:t>
            </a:r>
          </a:p>
        </p:txBody>
      </p:sp>
    </p:spTree>
    <p:extLst>
      <p:ext uri="{BB962C8B-B14F-4D97-AF65-F5344CB8AC3E}">
        <p14:creationId xmlns:p14="http://schemas.microsoft.com/office/powerpoint/2010/main" val="3763344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Being Your Club’s Leader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does it mean?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are my responsibilities?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did I put my hand up or why did I allow them to twist my arm?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Will it be hard work?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Will I have to work my BUTT off?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rgbClr val="002060"/>
                </a:solidFill>
              </a:rPr>
              <a:t>Could it be FUN?</a:t>
            </a:r>
          </a:p>
        </p:txBody>
      </p:sp>
    </p:spTree>
    <p:extLst>
      <p:ext uri="{BB962C8B-B14F-4D97-AF65-F5344CB8AC3E}">
        <p14:creationId xmlns:p14="http://schemas.microsoft.com/office/powerpoint/2010/main" val="1186470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Planning for your Year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en-AU" dirty="0">
              <a:solidFill>
                <a:srgbClr val="002060"/>
              </a:solidFill>
            </a:endParaRPr>
          </a:p>
          <a:p>
            <a:pPr algn="l"/>
            <a:endParaRPr lang="en-AU" dirty="0">
              <a:solidFill>
                <a:srgbClr val="002060"/>
              </a:solidFill>
            </a:endParaRPr>
          </a:p>
          <a:p>
            <a:r>
              <a:rPr lang="en-AU" dirty="0">
                <a:solidFill>
                  <a:srgbClr val="002060"/>
                </a:solidFill>
              </a:rPr>
              <a:t>PDG </a:t>
            </a:r>
            <a:r>
              <a:rPr lang="en-AU" dirty="0" err="1">
                <a:solidFill>
                  <a:srgbClr val="002060"/>
                </a:solidFill>
              </a:rPr>
              <a:t>Melodie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Kevan</a:t>
            </a:r>
            <a:endParaRPr lang="en-A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14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Planning for your Year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Know your members, their interests and their strengths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Which Rotary programs and Community programs to support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Connecting with your community at home &amp; overseas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Engage members  - attract new members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Your signature idea or program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Contributions to the Rotary Foundation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Promote the Club’s good work</a:t>
            </a:r>
          </a:p>
          <a:p>
            <a:pPr algn="l"/>
            <a:endParaRPr lang="en-AU" dirty="0">
              <a:solidFill>
                <a:srgbClr val="002060"/>
              </a:solidFill>
            </a:endParaRPr>
          </a:p>
          <a:p>
            <a:pPr algn="l"/>
            <a:endParaRPr lang="en-A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7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STRATEGIC PLANNING  &amp;  SETTING ANNUAL GOALS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Review your Club’s Strategic Plan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Why do you need a Plan?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Is the Plan current &amp; relevant?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Are long term commitments achievable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Survey your membership – online surveys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Visioning program</a:t>
            </a:r>
          </a:p>
          <a:p>
            <a:pPr algn="l"/>
            <a:endParaRPr lang="en-AU" dirty="0">
              <a:solidFill>
                <a:srgbClr val="002060"/>
              </a:solidFill>
            </a:endParaRPr>
          </a:p>
          <a:p>
            <a:pPr algn="l"/>
            <a:endParaRPr lang="en-A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2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Being Your Club’s President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What does it mean?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What are my responsibilities?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Why did I put my hand up or why did I allow them to twist my arm?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Will it be hard work?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Will I have to work my BUTT off?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Could it be FUN?</a:t>
            </a:r>
          </a:p>
        </p:txBody>
      </p:sp>
    </p:spTree>
    <p:extLst>
      <p:ext uri="{BB962C8B-B14F-4D97-AF65-F5344CB8AC3E}">
        <p14:creationId xmlns:p14="http://schemas.microsoft.com/office/powerpoint/2010/main" val="289947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STRATEGIC PLANNING  &amp;  SETTING ANNUAL GOALS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Encourage every Club member to participate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Manageable and achievable goals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Goal setting responsibilities  -  add into Rotary Club Central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Review 5 year trends &amp; graphs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‘How to Guides’ … links in My Rotary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Encourage all Club officers &amp; team leaders to attend COTS / Assembly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Action Plan to celebrate achievements! </a:t>
            </a:r>
          </a:p>
          <a:p>
            <a:pPr algn="l"/>
            <a:endParaRPr lang="en-AU" dirty="0">
              <a:solidFill>
                <a:srgbClr val="002060"/>
              </a:solidFill>
            </a:endParaRPr>
          </a:p>
          <a:p>
            <a:pPr algn="l"/>
            <a:endParaRPr lang="en-A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59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>
                <a:solidFill>
                  <a:srgbClr val="002060"/>
                </a:solidFill>
              </a:rPr>
              <a:t>Rotary President Elect Ian </a:t>
            </a:r>
            <a:r>
              <a:rPr lang="en-AU" dirty="0" err="1">
                <a:solidFill>
                  <a:srgbClr val="002060"/>
                </a:solidFill>
              </a:rPr>
              <a:t>Riseley</a:t>
            </a:r>
            <a:r>
              <a:rPr lang="en-AU" dirty="0">
                <a:solidFill>
                  <a:srgbClr val="002060"/>
                </a:solidFill>
              </a:rPr>
              <a:t> was asked what was the most important item on his ‘To Do List’ – he replied … Planning, Planning, Planning! </a:t>
            </a:r>
          </a:p>
        </p:txBody>
      </p:sp>
    </p:spTree>
    <p:extLst>
      <p:ext uri="{BB962C8B-B14F-4D97-AF65-F5344CB8AC3E}">
        <p14:creationId xmlns:p14="http://schemas.microsoft.com/office/powerpoint/2010/main" val="26130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Being Your Club’s President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4400" dirty="0">
                <a:solidFill>
                  <a:srgbClr val="002060"/>
                </a:solidFill>
              </a:rPr>
              <a:t>What does it mean?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are my responsibilities?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did I put my hand up or why did I allow them to twist my arm?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Will it be hard work?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Will I have to work my BUTT off?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Could it be FUN?</a:t>
            </a:r>
          </a:p>
        </p:txBody>
      </p:sp>
    </p:spTree>
    <p:extLst>
      <p:ext uri="{BB962C8B-B14F-4D97-AF65-F5344CB8AC3E}">
        <p14:creationId xmlns:p14="http://schemas.microsoft.com/office/powerpoint/2010/main" val="308842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Being Your Club’s President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A president is </a:t>
            </a:r>
            <a:r>
              <a:rPr lang="en-AU" dirty="0">
                <a:solidFill>
                  <a:srgbClr val="FF0000"/>
                </a:solidFill>
              </a:rPr>
              <a:t>the leader </a:t>
            </a:r>
            <a:r>
              <a:rPr lang="en-AU" dirty="0">
                <a:solidFill>
                  <a:srgbClr val="002060"/>
                </a:solidFill>
              </a:rPr>
              <a:t>of a state or a division thereof, typically a republic, a democracy, or a dictatorship. The title "president" is sometimes used by extension for </a:t>
            </a:r>
            <a:r>
              <a:rPr lang="en-AU" dirty="0">
                <a:solidFill>
                  <a:srgbClr val="FF0000"/>
                </a:solidFill>
              </a:rPr>
              <a:t>leaders</a:t>
            </a:r>
            <a:r>
              <a:rPr lang="en-AU" dirty="0">
                <a:solidFill>
                  <a:srgbClr val="002060"/>
                </a:solidFill>
              </a:rPr>
              <a:t> of other groups, </a:t>
            </a:r>
            <a:r>
              <a:rPr lang="en-AU" dirty="0">
                <a:solidFill>
                  <a:srgbClr val="FF0000"/>
                </a:solidFill>
              </a:rPr>
              <a:t>including corporate entities and social groups. </a:t>
            </a:r>
            <a:r>
              <a:rPr lang="en-AU" dirty="0">
                <a:solidFill>
                  <a:srgbClr val="002060"/>
                </a:solidFill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37310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Being Your Club’s Leader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</a:rPr>
              <a:t>Leadership is both a research area and a practical skill encompassing the ability of an individual or organization to </a:t>
            </a:r>
            <a:r>
              <a:rPr lang="en-AU" dirty="0">
                <a:solidFill>
                  <a:srgbClr val="FF0000"/>
                </a:solidFill>
              </a:rPr>
              <a:t>"lead" or guide other individuals, teams, or entire organizations.</a:t>
            </a:r>
          </a:p>
          <a:p>
            <a:pPr algn="l"/>
            <a:r>
              <a:rPr lang="en-AU" dirty="0">
                <a:solidFill>
                  <a:srgbClr val="002060"/>
                </a:solidFill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141105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What does it Mean?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4000" b="1" dirty="0">
                <a:solidFill>
                  <a:srgbClr val="002060"/>
                </a:solidFill>
              </a:rPr>
              <a:t>You are your Club’s </a:t>
            </a:r>
          </a:p>
          <a:p>
            <a:endParaRPr lang="en-AU" sz="4000" b="1" dirty="0">
              <a:solidFill>
                <a:srgbClr val="002060"/>
              </a:solidFill>
            </a:endParaRPr>
          </a:p>
          <a:p>
            <a:r>
              <a:rPr lang="en-AU" sz="4800" b="1" dirty="0">
                <a:solidFill>
                  <a:srgbClr val="002060"/>
                </a:solidFill>
              </a:rPr>
              <a:t>Leader</a:t>
            </a:r>
          </a:p>
          <a:p>
            <a:endParaRPr lang="en-AU" sz="4800" b="1" dirty="0">
              <a:solidFill>
                <a:srgbClr val="002060"/>
              </a:solidFill>
            </a:endParaRPr>
          </a:p>
          <a:p>
            <a:r>
              <a:rPr lang="en-AU" sz="4000" b="1" dirty="0">
                <a:solidFill>
                  <a:srgbClr val="002060"/>
                </a:solidFill>
              </a:rPr>
              <a:t>Not Jack of all trades.</a:t>
            </a:r>
          </a:p>
        </p:txBody>
      </p:sp>
    </p:spTree>
    <p:extLst>
      <p:ext uri="{BB962C8B-B14F-4D97-AF65-F5344CB8AC3E}">
        <p14:creationId xmlns:p14="http://schemas.microsoft.com/office/powerpoint/2010/main" val="150726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What type of leader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rgbClr val="002060"/>
                </a:solidFill>
              </a:rPr>
              <a:t>Autocratic Leadership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rgbClr val="002060"/>
                </a:solidFill>
              </a:rPr>
              <a:t>Democratic Leadership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rgbClr val="002060"/>
                </a:solidFill>
              </a:rPr>
              <a:t>Laissez-Faire – leave ‘</a:t>
            </a:r>
            <a:r>
              <a:rPr lang="en-AU" sz="4000" dirty="0" err="1">
                <a:solidFill>
                  <a:srgbClr val="002060"/>
                </a:solidFill>
              </a:rPr>
              <a:t>em</a:t>
            </a:r>
            <a:r>
              <a:rPr lang="en-AU" sz="4000" dirty="0">
                <a:solidFill>
                  <a:srgbClr val="002060"/>
                </a:solidFill>
              </a:rPr>
              <a:t> to it</a:t>
            </a:r>
          </a:p>
        </p:txBody>
      </p:sp>
    </p:spTree>
    <p:extLst>
      <p:ext uri="{BB962C8B-B14F-4D97-AF65-F5344CB8AC3E}">
        <p14:creationId xmlns:p14="http://schemas.microsoft.com/office/powerpoint/2010/main" val="133870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Leadership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rgbClr val="002060"/>
                </a:solidFill>
              </a:rPr>
              <a:t>Are leaders born or can you learn to be a leader.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rgbClr val="002060"/>
                </a:solidFill>
              </a:rPr>
              <a:t>What is the difference between a Manager and a leader?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rgbClr val="002060"/>
                </a:solidFill>
              </a:rPr>
              <a:t>As President Should you Lead or Manage or both?</a:t>
            </a:r>
          </a:p>
        </p:txBody>
      </p:sp>
    </p:spTree>
    <p:extLst>
      <p:ext uri="{BB962C8B-B14F-4D97-AF65-F5344CB8AC3E}">
        <p14:creationId xmlns:p14="http://schemas.microsoft.com/office/powerpoint/2010/main" val="94829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Being Your Club’s Leader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does it mean?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rgbClr val="002060"/>
                </a:solidFill>
              </a:rPr>
              <a:t>What are my responsibilities?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did I put my hand up or why did I allow them to twist my arm?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Will it be hard work?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Will I have to work my BUTT off?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Could it be FUN?</a:t>
            </a:r>
          </a:p>
        </p:txBody>
      </p:sp>
    </p:spTree>
    <p:extLst>
      <p:ext uri="{BB962C8B-B14F-4D97-AF65-F5344CB8AC3E}">
        <p14:creationId xmlns:p14="http://schemas.microsoft.com/office/powerpoint/2010/main" val="18931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otary template">
  <a:themeElements>
    <a:clrScheme name="226-828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26-828 template">
      <a:majorFont>
        <a:latin typeface="Tahoma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226-828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805</Words>
  <Application>Microsoft Office PowerPoint</Application>
  <PresentationFormat>On-screen Show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Theme</vt:lpstr>
      <vt:lpstr>Custom Design</vt:lpstr>
      <vt:lpstr>Rotary template</vt:lpstr>
      <vt:lpstr>2_Custom Design</vt:lpstr>
      <vt:lpstr>What does it mean to be a Club President?</vt:lpstr>
      <vt:lpstr>Being Your Club’s President</vt:lpstr>
      <vt:lpstr>Being Your Club’s President</vt:lpstr>
      <vt:lpstr>Being Your Club’s President</vt:lpstr>
      <vt:lpstr>Being Your Club’s Leader</vt:lpstr>
      <vt:lpstr>What does it Mean?</vt:lpstr>
      <vt:lpstr>What type of leader </vt:lpstr>
      <vt:lpstr>Leadership</vt:lpstr>
      <vt:lpstr>Being Your Club’s Leader</vt:lpstr>
      <vt:lpstr>Responsibility</vt:lpstr>
      <vt:lpstr>Responsibilities</vt:lpstr>
      <vt:lpstr>Responsibilities</vt:lpstr>
      <vt:lpstr>Being Your Club’s Leader</vt:lpstr>
      <vt:lpstr>Being Your Club’s Leader</vt:lpstr>
      <vt:lpstr>Being Your Club’s Leader</vt:lpstr>
      <vt:lpstr>Being Your Club’s Leader</vt:lpstr>
      <vt:lpstr>Planning for your Year</vt:lpstr>
      <vt:lpstr>Planning for your Year</vt:lpstr>
      <vt:lpstr>STRATEGIC PLANNING  &amp;  SETTING ANNUAL GOALS </vt:lpstr>
      <vt:lpstr>STRATEGIC PLANNING  &amp;  SETTING ANNUAL GOALS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eba</dc:creator>
  <cp:lastModifiedBy>David</cp:lastModifiedBy>
  <cp:revision>82</cp:revision>
  <dcterms:created xsi:type="dcterms:W3CDTF">2015-02-22T08:06:44Z</dcterms:created>
  <dcterms:modified xsi:type="dcterms:W3CDTF">2017-04-27T04:49:34Z</dcterms:modified>
</cp:coreProperties>
</file>