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83" r:id="rId3"/>
    <p:sldMasterId id="2147483723" r:id="rId4"/>
    <p:sldMasterId id="2147483743" r:id="rId5"/>
  </p:sldMasterIdLst>
  <p:notesMasterIdLst>
    <p:notesMasterId r:id="rId12"/>
  </p:notesMasterIdLst>
  <p:sldIdLst>
    <p:sldId id="279" r:id="rId6"/>
    <p:sldId id="424" r:id="rId7"/>
    <p:sldId id="425" r:id="rId8"/>
    <p:sldId id="426" r:id="rId9"/>
    <p:sldId id="427" r:id="rId10"/>
    <p:sldId id="42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22" autoAdjust="0"/>
  </p:normalViewPr>
  <p:slideViewPr>
    <p:cSldViewPr>
      <p:cViewPr varScale="1">
        <p:scale>
          <a:sx n="117" d="100"/>
          <a:sy n="117" d="100"/>
        </p:scale>
        <p:origin x="-14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32254B-8876-4279-A34D-13F1853A096E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</dgm:pt>
    <dgm:pt modelId="{539A6BD9-D339-453D-9E70-2E7B822A5781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dirty="0"/>
            <a:t>Club Visioning and Strategic Planning</a:t>
          </a: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dirty="0"/>
        </a:p>
      </dgm:t>
    </dgm:pt>
    <dgm:pt modelId="{04337F24-94E0-4263-B10F-D060EFF2D19C}" type="parTrans" cxnId="{A26B7BDC-3ACB-484D-BE70-11B3AC1B855E}">
      <dgm:prSet/>
      <dgm:spPr/>
      <dgm:t>
        <a:bodyPr/>
        <a:lstStyle/>
        <a:p>
          <a:endParaRPr lang="en-AU"/>
        </a:p>
      </dgm:t>
    </dgm:pt>
    <dgm:pt modelId="{5A1B9E10-E4BC-4C18-BD52-B114E05A0A73}" type="sibTrans" cxnId="{A26B7BDC-3ACB-484D-BE70-11B3AC1B855E}">
      <dgm:prSet/>
      <dgm:spPr/>
      <dgm:t>
        <a:bodyPr/>
        <a:lstStyle/>
        <a:p>
          <a:endParaRPr lang="en-AU"/>
        </a:p>
      </dgm:t>
    </dgm:pt>
    <dgm:pt modelId="{C94CD98C-DC99-4BCF-B806-6C3E5798E5B4}">
      <dgm:prSet phldrT="[Text]"/>
      <dgm:spPr/>
      <dgm:t>
        <a:bodyPr/>
        <a:lstStyle/>
        <a:p>
          <a:r>
            <a:rPr lang="en-AU" dirty="0"/>
            <a:t>Succession Planning</a:t>
          </a:r>
        </a:p>
      </dgm:t>
    </dgm:pt>
    <dgm:pt modelId="{10DC53AA-FF5A-4F0E-8D59-FB4AF5F765B8}" type="parTrans" cxnId="{A3B452D4-6717-437E-B065-063E3EE54263}">
      <dgm:prSet/>
      <dgm:spPr/>
      <dgm:t>
        <a:bodyPr/>
        <a:lstStyle/>
        <a:p>
          <a:endParaRPr lang="en-AU"/>
        </a:p>
      </dgm:t>
    </dgm:pt>
    <dgm:pt modelId="{65E3E7F7-A2BF-4395-8F9C-79DF33FC3033}" type="sibTrans" cxnId="{A3B452D4-6717-437E-B065-063E3EE54263}">
      <dgm:prSet/>
      <dgm:spPr/>
      <dgm:t>
        <a:bodyPr/>
        <a:lstStyle/>
        <a:p>
          <a:endParaRPr lang="en-AU"/>
        </a:p>
      </dgm:t>
    </dgm:pt>
    <dgm:pt modelId="{6C441FCC-0D3E-469D-A6FF-5EF9D61CF641}">
      <dgm:prSet phldrT="[Text]"/>
      <dgm:spPr/>
      <dgm:t>
        <a:bodyPr/>
        <a:lstStyle/>
        <a:p>
          <a:r>
            <a:rPr lang="en-AU" dirty="0"/>
            <a:t>Membership Growth and Retention </a:t>
          </a:r>
        </a:p>
      </dgm:t>
    </dgm:pt>
    <dgm:pt modelId="{251BD236-1663-44BA-A207-8E9E1561E695}" type="parTrans" cxnId="{DA3833F8-2707-45A0-9EAB-C41FF556A97B}">
      <dgm:prSet/>
      <dgm:spPr/>
      <dgm:t>
        <a:bodyPr/>
        <a:lstStyle/>
        <a:p>
          <a:endParaRPr lang="en-AU"/>
        </a:p>
      </dgm:t>
    </dgm:pt>
    <dgm:pt modelId="{66E874B9-768F-49C3-9C1A-E63F219EC826}" type="sibTrans" cxnId="{DA3833F8-2707-45A0-9EAB-C41FF556A97B}">
      <dgm:prSet/>
      <dgm:spPr/>
      <dgm:t>
        <a:bodyPr/>
        <a:lstStyle/>
        <a:p>
          <a:endParaRPr lang="en-AU"/>
        </a:p>
      </dgm:t>
    </dgm:pt>
    <dgm:pt modelId="{A6A55C25-BAC0-4030-B102-B881E4A70703}" type="pres">
      <dgm:prSet presAssocID="{5B32254B-8876-4279-A34D-13F1853A096E}" presName="compositeShape" presStyleCnt="0">
        <dgm:presLayoutVars>
          <dgm:chMax val="7"/>
          <dgm:dir/>
          <dgm:resizeHandles val="exact"/>
        </dgm:presLayoutVars>
      </dgm:prSet>
      <dgm:spPr/>
    </dgm:pt>
    <dgm:pt modelId="{3D1183FE-80E5-4E17-B0D6-2DD80F6F6AD7}" type="pres">
      <dgm:prSet presAssocID="{539A6BD9-D339-453D-9E70-2E7B822A5781}" presName="circ1" presStyleLbl="vennNode1" presStyleIdx="0" presStyleCnt="3"/>
      <dgm:spPr/>
      <dgm:t>
        <a:bodyPr/>
        <a:lstStyle/>
        <a:p>
          <a:endParaRPr lang="en-AU"/>
        </a:p>
      </dgm:t>
    </dgm:pt>
    <dgm:pt modelId="{F63BA814-5975-49C1-9801-E05EB3F02CAD}" type="pres">
      <dgm:prSet presAssocID="{539A6BD9-D339-453D-9E70-2E7B822A578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E5F8237-B3B7-47EA-8C37-FCB606935D1F}" type="pres">
      <dgm:prSet presAssocID="{C94CD98C-DC99-4BCF-B806-6C3E5798E5B4}" presName="circ2" presStyleLbl="vennNode1" presStyleIdx="1" presStyleCnt="3"/>
      <dgm:spPr/>
      <dgm:t>
        <a:bodyPr/>
        <a:lstStyle/>
        <a:p>
          <a:endParaRPr lang="en-AU"/>
        </a:p>
      </dgm:t>
    </dgm:pt>
    <dgm:pt modelId="{17E46A61-46A3-4B50-8EE4-8A4879D8BFB4}" type="pres">
      <dgm:prSet presAssocID="{C94CD98C-DC99-4BCF-B806-6C3E5798E5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63EB7CB-3071-4C36-AD81-4821F8519671}" type="pres">
      <dgm:prSet presAssocID="{6C441FCC-0D3E-469D-A6FF-5EF9D61CF641}" presName="circ3" presStyleLbl="vennNode1" presStyleIdx="2" presStyleCnt="3"/>
      <dgm:spPr/>
      <dgm:t>
        <a:bodyPr/>
        <a:lstStyle/>
        <a:p>
          <a:endParaRPr lang="en-AU"/>
        </a:p>
      </dgm:t>
    </dgm:pt>
    <dgm:pt modelId="{C4BE9F36-6705-4FD7-A652-E89BE13EFF90}" type="pres">
      <dgm:prSet presAssocID="{6C441FCC-0D3E-469D-A6FF-5EF9D61CF64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ACE25711-1B9C-4012-A148-1F2CF0A54258}" type="presOf" srcId="{539A6BD9-D339-453D-9E70-2E7B822A5781}" destId="{F63BA814-5975-49C1-9801-E05EB3F02CAD}" srcOrd="1" destOrd="0" presId="urn:microsoft.com/office/officeart/2005/8/layout/venn1"/>
    <dgm:cxn modelId="{26E35E80-EAB4-459F-B31B-CF7F7E0F69B8}" type="presOf" srcId="{539A6BD9-D339-453D-9E70-2E7B822A5781}" destId="{3D1183FE-80E5-4E17-B0D6-2DD80F6F6AD7}" srcOrd="0" destOrd="0" presId="urn:microsoft.com/office/officeart/2005/8/layout/venn1"/>
    <dgm:cxn modelId="{46DA4691-C81C-46E6-8956-76FB075A8903}" type="presOf" srcId="{5B32254B-8876-4279-A34D-13F1853A096E}" destId="{A6A55C25-BAC0-4030-B102-B881E4A70703}" srcOrd="0" destOrd="0" presId="urn:microsoft.com/office/officeart/2005/8/layout/venn1"/>
    <dgm:cxn modelId="{08EC3F93-1F97-4C21-B0C7-06305CE7EE77}" type="presOf" srcId="{C94CD98C-DC99-4BCF-B806-6C3E5798E5B4}" destId="{17E46A61-46A3-4B50-8EE4-8A4879D8BFB4}" srcOrd="1" destOrd="0" presId="urn:microsoft.com/office/officeart/2005/8/layout/venn1"/>
    <dgm:cxn modelId="{828C25B9-7569-46CB-A377-C862EC25F5F7}" type="presOf" srcId="{6C441FCC-0D3E-469D-A6FF-5EF9D61CF641}" destId="{B63EB7CB-3071-4C36-AD81-4821F8519671}" srcOrd="0" destOrd="0" presId="urn:microsoft.com/office/officeart/2005/8/layout/venn1"/>
    <dgm:cxn modelId="{A26B7BDC-3ACB-484D-BE70-11B3AC1B855E}" srcId="{5B32254B-8876-4279-A34D-13F1853A096E}" destId="{539A6BD9-D339-453D-9E70-2E7B822A5781}" srcOrd="0" destOrd="0" parTransId="{04337F24-94E0-4263-B10F-D060EFF2D19C}" sibTransId="{5A1B9E10-E4BC-4C18-BD52-B114E05A0A73}"/>
    <dgm:cxn modelId="{DA3833F8-2707-45A0-9EAB-C41FF556A97B}" srcId="{5B32254B-8876-4279-A34D-13F1853A096E}" destId="{6C441FCC-0D3E-469D-A6FF-5EF9D61CF641}" srcOrd="2" destOrd="0" parTransId="{251BD236-1663-44BA-A207-8E9E1561E695}" sibTransId="{66E874B9-768F-49C3-9C1A-E63F219EC826}"/>
    <dgm:cxn modelId="{BB8D403E-D255-4A82-A551-C7E74266FDD9}" type="presOf" srcId="{6C441FCC-0D3E-469D-A6FF-5EF9D61CF641}" destId="{C4BE9F36-6705-4FD7-A652-E89BE13EFF90}" srcOrd="1" destOrd="0" presId="urn:microsoft.com/office/officeart/2005/8/layout/venn1"/>
    <dgm:cxn modelId="{A6BF4A61-B4E9-460E-AA79-935502ED7B07}" type="presOf" srcId="{C94CD98C-DC99-4BCF-B806-6C3E5798E5B4}" destId="{0E5F8237-B3B7-47EA-8C37-FCB606935D1F}" srcOrd="0" destOrd="0" presId="urn:microsoft.com/office/officeart/2005/8/layout/venn1"/>
    <dgm:cxn modelId="{A3B452D4-6717-437E-B065-063E3EE54263}" srcId="{5B32254B-8876-4279-A34D-13F1853A096E}" destId="{C94CD98C-DC99-4BCF-B806-6C3E5798E5B4}" srcOrd="1" destOrd="0" parTransId="{10DC53AA-FF5A-4F0E-8D59-FB4AF5F765B8}" sibTransId="{65E3E7F7-A2BF-4395-8F9C-79DF33FC3033}"/>
    <dgm:cxn modelId="{B81966A5-8642-48F5-BA17-D34BDDFB42DF}" type="presParOf" srcId="{A6A55C25-BAC0-4030-B102-B881E4A70703}" destId="{3D1183FE-80E5-4E17-B0D6-2DD80F6F6AD7}" srcOrd="0" destOrd="0" presId="urn:microsoft.com/office/officeart/2005/8/layout/venn1"/>
    <dgm:cxn modelId="{C484E7EB-9C8E-4387-B484-598B97A0D63E}" type="presParOf" srcId="{A6A55C25-BAC0-4030-B102-B881E4A70703}" destId="{F63BA814-5975-49C1-9801-E05EB3F02CAD}" srcOrd="1" destOrd="0" presId="urn:microsoft.com/office/officeart/2005/8/layout/venn1"/>
    <dgm:cxn modelId="{0EF00B7E-0D88-4D7D-94B6-2349F1EDF99A}" type="presParOf" srcId="{A6A55C25-BAC0-4030-B102-B881E4A70703}" destId="{0E5F8237-B3B7-47EA-8C37-FCB606935D1F}" srcOrd="2" destOrd="0" presId="urn:microsoft.com/office/officeart/2005/8/layout/venn1"/>
    <dgm:cxn modelId="{A4CD6266-F587-4795-B4AC-21806D9EEB4E}" type="presParOf" srcId="{A6A55C25-BAC0-4030-B102-B881E4A70703}" destId="{17E46A61-46A3-4B50-8EE4-8A4879D8BFB4}" srcOrd="3" destOrd="0" presId="urn:microsoft.com/office/officeart/2005/8/layout/venn1"/>
    <dgm:cxn modelId="{DF1B5437-C9FD-4436-90A4-BD6D8FD5B962}" type="presParOf" srcId="{A6A55C25-BAC0-4030-B102-B881E4A70703}" destId="{B63EB7CB-3071-4C36-AD81-4821F8519671}" srcOrd="4" destOrd="0" presId="urn:microsoft.com/office/officeart/2005/8/layout/venn1"/>
    <dgm:cxn modelId="{4479A467-0BF9-4EA6-8C64-08949442ABF4}" type="presParOf" srcId="{A6A55C25-BAC0-4030-B102-B881E4A70703}" destId="{C4BE9F36-6705-4FD7-A652-E89BE13EFF9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183FE-80E5-4E17-B0D6-2DD80F6F6AD7}">
      <dsp:nvSpPr>
        <dsp:cNvPr id="0" name=""/>
        <dsp:cNvSpPr/>
      </dsp:nvSpPr>
      <dsp:spPr>
        <a:xfrm>
          <a:off x="793856" y="212698"/>
          <a:ext cx="2200062" cy="220006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sz="1600" kern="1200" dirty="0"/>
            <a:t>Club Visioning and Strategic Planning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600" kern="1200" dirty="0"/>
        </a:p>
      </dsp:txBody>
      <dsp:txXfrm>
        <a:off x="1087197" y="597709"/>
        <a:ext cx="1613379" cy="990028"/>
      </dsp:txXfrm>
    </dsp:sp>
    <dsp:sp modelId="{0E5F8237-B3B7-47EA-8C37-FCB606935D1F}">
      <dsp:nvSpPr>
        <dsp:cNvPr id="0" name=""/>
        <dsp:cNvSpPr/>
      </dsp:nvSpPr>
      <dsp:spPr>
        <a:xfrm>
          <a:off x="1587712" y="1587738"/>
          <a:ext cx="2200062" cy="220006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/>
            <a:t>Succession Planning</a:t>
          </a:r>
        </a:p>
      </dsp:txBody>
      <dsp:txXfrm>
        <a:off x="2260564" y="2156087"/>
        <a:ext cx="1320037" cy="1210034"/>
      </dsp:txXfrm>
    </dsp:sp>
    <dsp:sp modelId="{B63EB7CB-3071-4C36-AD81-4821F8519671}">
      <dsp:nvSpPr>
        <dsp:cNvPr id="0" name=""/>
        <dsp:cNvSpPr/>
      </dsp:nvSpPr>
      <dsp:spPr>
        <a:xfrm>
          <a:off x="0" y="1587738"/>
          <a:ext cx="2200062" cy="220006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/>
            <a:t>Membership Growth and Retention </a:t>
          </a:r>
        </a:p>
      </dsp:txBody>
      <dsp:txXfrm>
        <a:off x="207172" y="2156087"/>
        <a:ext cx="1320037" cy="1210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724C6-7107-48D1-9270-885FE5A0CE46}" type="datetimeFigureOut">
              <a:rPr lang="en-AU" smtClean="0"/>
              <a:t>27/04/2017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139D9-8B69-4B88-8804-2F8D6E98B2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1274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2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B00B0F-9134-D147-87FE-B28F7C1F8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r" defTabSz="96662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59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116634"/>
            <a:ext cx="7272808" cy="10801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1412776"/>
            <a:ext cx="7272808" cy="42260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6806-A8B1-43EF-94FC-DE9A56C4D543}" type="datetimeFigureOut">
              <a:rPr lang="en-AU" smtClean="0"/>
              <a:t>27/04/2017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26B5F-A9D8-4EB6-82F4-624DD5942B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8365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3110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937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86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272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7710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2895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96952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2" descr="828-226-title-no-R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1"/>
          <p:cNvSpPr>
            <a:spLocks noChangeArrowheads="1"/>
          </p:cNvSpPr>
          <p:nvPr/>
        </p:nvSpPr>
        <p:spPr bwMode="auto">
          <a:xfrm>
            <a:off x="622301" y="4864100"/>
            <a:ext cx="8089900" cy="1092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AU" altLang="en-US" sz="2400"/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4114800" y="3259138"/>
            <a:ext cx="927100" cy="982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AU" altLang="en-US" sz="2400"/>
          </a:p>
        </p:txBody>
      </p:sp>
      <p:sp>
        <p:nvSpPr>
          <p:cNvPr id="7" name="Rectangle 113"/>
          <p:cNvSpPr>
            <a:spLocks noChangeArrowheads="1"/>
          </p:cNvSpPr>
          <p:nvPr userDrawn="1"/>
        </p:nvSpPr>
        <p:spPr bwMode="auto">
          <a:xfrm>
            <a:off x="4229101" y="6634163"/>
            <a:ext cx="735013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solidFill>
                  <a:srgbClr val="B12A1C"/>
                </a:solidFill>
              </a:rPr>
              <a:t>Slide </a:t>
            </a:r>
            <a:fld id="{8D05BE78-CB04-4997-ADA3-E1DCBE24ABFE}" type="slidenum">
              <a:rPr lang="en-US" altLang="en-US" sz="1400">
                <a:solidFill>
                  <a:srgbClr val="B12A1C"/>
                </a:solidFill>
              </a:rPr>
              <a:pPr algn="ctr"/>
              <a:t>‹#›</a:t>
            </a:fld>
            <a:r>
              <a:rPr lang="en-US" altLang="en-US" sz="1400">
                <a:solidFill>
                  <a:srgbClr val="B12A1C"/>
                </a:solidFill>
              </a:rPr>
              <a:t> </a:t>
            </a:r>
          </a:p>
        </p:txBody>
      </p:sp>
      <p:sp>
        <p:nvSpPr>
          <p:cNvPr id="8" name="Rectangle 114"/>
          <p:cNvSpPr>
            <a:spLocks noChangeArrowheads="1"/>
          </p:cNvSpPr>
          <p:nvPr userDrawn="1"/>
        </p:nvSpPr>
        <p:spPr bwMode="auto">
          <a:xfrm>
            <a:off x="6878639" y="6645275"/>
            <a:ext cx="2193925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altLang="en-US" sz="1400">
                <a:solidFill>
                  <a:srgbClr val="B12A1C"/>
                </a:solidFill>
              </a:rPr>
              <a:t>District XXXX Assembly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17750"/>
            <a:ext cx="7772400" cy="1143000"/>
          </a:xfrm>
        </p:spPr>
        <p:txBody>
          <a:bodyPr tIns="4572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37100"/>
            <a:ext cx="6400800" cy="914400"/>
          </a:xfrm>
        </p:spPr>
        <p:txBody>
          <a:bodyPr/>
          <a:lstStyle>
            <a:lvl1pPr marL="0" indent="0" algn="ctr">
              <a:buFont typeface="Times" charset="0"/>
              <a:buNone/>
              <a:defRPr b="1">
                <a:solidFill>
                  <a:srgbClr val="0561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49482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7832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60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6806-A8B1-43EF-94FC-DE9A56C4D543}" type="datetimeFigureOut">
              <a:rPr lang="en-AU" smtClean="0"/>
              <a:t>27/04/2017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26B5F-A9D8-4EB6-82F4-624DD5942B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2510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9176" y="1609727"/>
            <a:ext cx="3797300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8876" y="1609727"/>
            <a:ext cx="3797300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1339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5481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2139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568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137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95160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969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1" y="152400"/>
            <a:ext cx="1939925" cy="6140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3301" y="152400"/>
            <a:ext cx="5670550" cy="6140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21461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5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7239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383280"/>
            <a:ext cx="5105400" cy="875507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572001"/>
            <a:ext cx="5943600" cy="1371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4582"/>
            <a:ext cx="1217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074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b="1" i="0">
                <a:solidFill>
                  <a:srgbClr val="005DAA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7A81B"/>
              </a:buClr>
              <a:defRPr>
                <a:solidFill>
                  <a:srgbClr val="17458F"/>
                </a:solidFill>
                <a:latin typeface="Georgia" charset="0"/>
                <a:ea typeface="Georgia" charset="0"/>
                <a:cs typeface="Georgia" charset="0"/>
              </a:defRPr>
            </a:lvl1pPr>
            <a:lvl2pPr>
              <a:buClr>
                <a:srgbClr val="F7A81B"/>
              </a:buClr>
              <a:defRPr>
                <a:solidFill>
                  <a:srgbClr val="17458F"/>
                </a:solidFill>
                <a:latin typeface="Georgia" charset="0"/>
                <a:ea typeface="Georgia" charset="0"/>
                <a:cs typeface="Georgia" charset="0"/>
              </a:defRPr>
            </a:lvl2pPr>
            <a:lvl3pPr>
              <a:buClr>
                <a:srgbClr val="F7A81B"/>
              </a:buClr>
              <a:defRPr>
                <a:solidFill>
                  <a:srgbClr val="17458F"/>
                </a:solidFill>
                <a:latin typeface="Georgia" charset="0"/>
                <a:ea typeface="Georgia" charset="0"/>
                <a:cs typeface="Georgia" charset="0"/>
              </a:defRPr>
            </a:lvl3pPr>
            <a:lvl4pPr>
              <a:buClr>
                <a:srgbClr val="F7A81B"/>
              </a:buClr>
              <a:defRPr>
                <a:solidFill>
                  <a:srgbClr val="17458F"/>
                </a:solidFill>
                <a:latin typeface="Georgia" charset="0"/>
                <a:ea typeface="Georgia" charset="0"/>
                <a:cs typeface="Georgia" charset="0"/>
              </a:defRPr>
            </a:lvl4pPr>
            <a:lvl5pPr>
              <a:buClr>
                <a:srgbClr val="F7A81B"/>
              </a:buClr>
              <a:defRPr>
                <a:solidFill>
                  <a:srgbClr val="17458F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1000" y="1219200"/>
            <a:ext cx="8229600" cy="0"/>
          </a:xfrm>
          <a:prstGeom prst="line">
            <a:avLst/>
          </a:prstGeom>
          <a:ln w="12700" cap="rnd">
            <a:solidFill>
              <a:srgbClr val="17458F"/>
            </a:solidFill>
            <a:prstDash val="sysDot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307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 sz="180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2574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438400"/>
            <a:ext cx="9144000" cy="2057400"/>
          </a:xfrm>
          <a:prstGeom prst="rect">
            <a:avLst/>
          </a:prstGeom>
          <a:solidFill>
            <a:srgbClr val="005D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234315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67000"/>
            <a:ext cx="5943600" cy="1600200"/>
          </a:xfrm>
        </p:spPr>
        <p:txBody>
          <a:bodyPr anchor="ctr" anchorCtr="0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4724400"/>
            <a:ext cx="5943600" cy="136525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17458F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Content Placeholder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08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234315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67000"/>
            <a:ext cx="5943600" cy="1600200"/>
          </a:xfrm>
        </p:spPr>
        <p:txBody>
          <a:bodyPr anchor="ctr" anchorCtr="0">
            <a:normAutofit/>
          </a:bodyPr>
          <a:lstStyle>
            <a:lvl1pPr>
              <a:lnSpc>
                <a:spcPct val="100000"/>
              </a:lnSpc>
              <a:defRPr sz="4800">
                <a:solidFill>
                  <a:srgbClr val="17458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4724400"/>
            <a:ext cx="5943600" cy="136525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17458F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Content Placeholder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87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bg>
      <p:bgPr>
        <a:solidFill>
          <a:srgbClr val="005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438400"/>
            <a:ext cx="9144000" cy="2057400"/>
          </a:xfrm>
          <a:prstGeom prst="rect">
            <a:avLst/>
          </a:prstGeom>
          <a:solidFill>
            <a:srgbClr val="1745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234315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67000"/>
            <a:ext cx="5943600" cy="1600200"/>
          </a:xfrm>
        </p:spPr>
        <p:txBody>
          <a:bodyPr anchor="ctr" anchorCtr="0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4724400"/>
            <a:ext cx="5943600" cy="136525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7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E27BD8-1F3E-234A-9E58-F514B00716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6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Section Header">
    <p:bg>
      <p:bgPr>
        <a:solidFill>
          <a:srgbClr val="005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234315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67000"/>
            <a:ext cx="5943600" cy="1600200"/>
          </a:xfrm>
        </p:spPr>
        <p:txBody>
          <a:bodyPr anchor="ctr" anchorCtr="0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4724400"/>
            <a:ext cx="5943600" cy="136525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7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E27BD8-1F3E-234A-9E58-F514B00716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923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0_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234315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67000"/>
            <a:ext cx="5943600" cy="1600200"/>
          </a:xfrm>
        </p:spPr>
        <p:txBody>
          <a:bodyPr anchor="ctr" anchorCtr="0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4724400"/>
            <a:ext cx="5943600" cy="136525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7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E27BD8-1F3E-234A-9E58-F514B00716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023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457200" y="4572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30637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83211"/>
            <a:ext cx="8229600" cy="733426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rgbClr val="005D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00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>
          <a:xfrm>
            <a:off x="457200" y="457200"/>
            <a:ext cx="8229600" cy="4800600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30637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83211"/>
            <a:ext cx="8229600" cy="733426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rgbClr val="005D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469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/>
        </p:blipFill>
        <p:spPr>
          <a:xfrm>
            <a:off x="457200" y="457199"/>
            <a:ext cx="8229600" cy="4800599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30637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83211"/>
            <a:ext cx="8229600" cy="733426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rgbClr val="005D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357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>
          <a:xfrm>
            <a:off x="457200" y="457200"/>
            <a:ext cx="8229600" cy="4800600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30637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83211"/>
            <a:ext cx="8229600" cy="733426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rgbClr val="005D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828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>
          <a:xfrm>
            <a:off x="457200" y="457200"/>
            <a:ext cx="8229600" cy="4800600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30637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83211"/>
            <a:ext cx="8229600" cy="733426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rgbClr val="005D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2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 sz="180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53419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>
          <a:xfrm>
            <a:off x="457200" y="457200"/>
            <a:ext cx="8229600" cy="4800600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30637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83211"/>
            <a:ext cx="8229600" cy="733426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rgbClr val="005D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074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48" y="1554480"/>
            <a:ext cx="402285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098" y="1554480"/>
            <a:ext cx="401955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81000" y="1219200"/>
            <a:ext cx="8229600" cy="0"/>
          </a:xfrm>
          <a:prstGeom prst="line">
            <a:avLst/>
          </a:prstGeom>
          <a:ln w="12700" cap="rnd">
            <a:solidFill>
              <a:srgbClr val="17458F"/>
            </a:solidFill>
            <a:prstDash val="sysDot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8751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048" y="1490663"/>
            <a:ext cx="4022852" cy="823912"/>
          </a:xfrm>
        </p:spPr>
        <p:txBody>
          <a:bodyPr anchor="ctr" anchorCtr="0"/>
          <a:lstStyle>
            <a:lvl1pPr marL="0" indent="0">
              <a:buNone/>
              <a:defRPr sz="2400" b="1" i="0"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048" y="2314575"/>
            <a:ext cx="4022852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2907" y="1490663"/>
            <a:ext cx="4020741" cy="823912"/>
          </a:xfrm>
        </p:spPr>
        <p:txBody>
          <a:bodyPr anchor="ctr" anchorCtr="0"/>
          <a:lstStyle>
            <a:lvl1pPr marL="0" indent="0">
              <a:buNone/>
              <a:defRPr sz="2400" b="1" i="0"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2907" y="2314575"/>
            <a:ext cx="402074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81000" y="1219200"/>
            <a:ext cx="8229600" cy="0"/>
          </a:xfrm>
          <a:prstGeom prst="line">
            <a:avLst/>
          </a:prstGeom>
          <a:ln w="12700" cap="rnd">
            <a:solidFill>
              <a:srgbClr val="17458F"/>
            </a:solidFill>
            <a:prstDash val="sysDot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3029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81000" y="1219200"/>
            <a:ext cx="8229600" cy="0"/>
          </a:xfrm>
          <a:prstGeom prst="line">
            <a:avLst/>
          </a:prstGeom>
          <a:ln w="12700" cap="rnd">
            <a:solidFill>
              <a:srgbClr val="17458F"/>
            </a:solidFill>
            <a:prstDash val="sysDot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9108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614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lue">
    <p:bg>
      <p:bgPr>
        <a:solidFill>
          <a:srgbClr val="005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E27BD8-1F3E-234A-9E58-F514B00716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050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rgbClr val="005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72200"/>
            <a:ext cx="1217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28194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685800" y="1296988"/>
            <a:ext cx="4191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6000" b="1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5732715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7A81B"/>
          </a:solidFill>
          <a:ln>
            <a:noFill/>
          </a:ln>
          <a:effectLst>
            <a:outerShdw blurRad="88900" dist="61087" dir="5400000" rotWithShape="0">
              <a:srgbClr val="000000">
                <a:alpha val="45998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45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5998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5162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872175"/>
          </a:solidFill>
          <a:ln>
            <a:noFill/>
          </a:ln>
          <a:effectLst>
            <a:outerShdw blurRad="88900" dist="61087" dir="5400000" rotWithShape="0">
              <a:srgbClr val="000000">
                <a:alpha val="45998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4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 sz="180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99495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000000">
                <a:alpha val="45998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132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000000">
                <a:alpha val="45998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6053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641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048" y="457200"/>
            <a:ext cx="8229600" cy="53035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48" y="1554480"/>
            <a:ext cx="4022852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098" y="1554480"/>
            <a:ext cx="401955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629400" y="6218237"/>
            <a:ext cx="2057400" cy="365125"/>
          </a:xfrm>
          <a:prstGeom prst="rect">
            <a:avLst/>
          </a:prstGeom>
        </p:spPr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81000" y="1219200"/>
            <a:ext cx="8229600" cy="0"/>
          </a:xfrm>
          <a:prstGeom prst="line">
            <a:avLst/>
          </a:prstGeom>
          <a:ln w="12700" cap="rnd">
            <a:solidFill>
              <a:srgbClr val="17458F"/>
            </a:solidFill>
            <a:prstDash val="sysDot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1398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457200" y="4572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30637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83211"/>
            <a:ext cx="8229600" cy="73342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rgbClr val="005D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629400" y="6218237"/>
            <a:ext cx="2057400" cy="365125"/>
          </a:xfrm>
          <a:prstGeom prst="rect">
            <a:avLst/>
          </a:prstGeom>
        </p:spPr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690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>
          <a:xfrm>
            <a:off x="457200" y="457200"/>
            <a:ext cx="8229600" cy="4800600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30637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83211"/>
            <a:ext cx="8229600" cy="73342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rgbClr val="005D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629400" y="6218237"/>
            <a:ext cx="2057400" cy="365125"/>
          </a:xfrm>
          <a:prstGeom prst="rect">
            <a:avLst/>
          </a:prstGeom>
        </p:spPr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942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/>
        </p:blipFill>
        <p:spPr>
          <a:xfrm>
            <a:off x="457200" y="457199"/>
            <a:ext cx="8229600" cy="4800599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30637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83211"/>
            <a:ext cx="8229600" cy="73342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rgbClr val="005D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629400" y="6218237"/>
            <a:ext cx="2057400" cy="365125"/>
          </a:xfrm>
          <a:prstGeom prst="rect">
            <a:avLst/>
          </a:prstGeom>
        </p:spPr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648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>
          <a:xfrm>
            <a:off x="457200" y="457200"/>
            <a:ext cx="8229600" cy="4800600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30637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83211"/>
            <a:ext cx="8229600" cy="73342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rgbClr val="005D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629400" y="6218237"/>
            <a:ext cx="2057400" cy="365125"/>
          </a:xfrm>
          <a:prstGeom prst="rect">
            <a:avLst/>
          </a:prstGeom>
        </p:spPr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098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>
          <a:xfrm>
            <a:off x="457200" y="457200"/>
            <a:ext cx="8229600" cy="4800600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30637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83211"/>
            <a:ext cx="8229600" cy="73342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rgbClr val="005D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629400" y="6218237"/>
            <a:ext cx="2057400" cy="365125"/>
          </a:xfrm>
          <a:prstGeom prst="rect">
            <a:avLst/>
          </a:prstGeom>
        </p:spPr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709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>
          <a:xfrm>
            <a:off x="457200" y="457200"/>
            <a:ext cx="8229600" cy="4800600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30637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83211"/>
            <a:ext cx="8229600" cy="73342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rgbClr val="005D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629400" y="6218237"/>
            <a:ext cx="2057400" cy="365125"/>
          </a:xfrm>
          <a:prstGeom prst="rect">
            <a:avLst/>
          </a:prstGeom>
        </p:spPr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0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 sz="180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79622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048" y="1490663"/>
            <a:ext cx="402285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 i="0"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048" y="2314575"/>
            <a:ext cx="4022852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2907" y="1490663"/>
            <a:ext cx="402074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 i="0"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2907" y="2314575"/>
            <a:ext cx="4020741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384048" y="457200"/>
            <a:ext cx="8229600" cy="53035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629400" y="6218237"/>
            <a:ext cx="2057400" cy="365125"/>
          </a:xfrm>
          <a:prstGeom prst="rect">
            <a:avLst/>
          </a:prstGeom>
        </p:spPr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81000" y="1219200"/>
            <a:ext cx="8229600" cy="0"/>
          </a:xfrm>
          <a:prstGeom prst="line">
            <a:avLst/>
          </a:prstGeom>
          <a:ln w="12700" cap="rnd">
            <a:solidFill>
              <a:srgbClr val="17458F"/>
            </a:solidFill>
            <a:prstDash val="sysDot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3657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72200"/>
            <a:ext cx="1217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629400" y="6218237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E27BD8-1F3E-234A-9E58-F514B00716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820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72200"/>
            <a:ext cx="1217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28194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685800" y="1296988"/>
            <a:ext cx="4191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6000" b="1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5847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 sz="180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051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46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97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D6806-A8B1-43EF-94FC-DE9A56C4D543}" type="datetimeFigureOut">
              <a:rPr lang="en-AU" smtClean="0"/>
              <a:t>27/04/2017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26B5F-A9D8-4EB6-82F4-624DD5942B87}" type="slidenum">
              <a:rPr lang="en-AU" smtClean="0"/>
              <a:t>‹#›</a:t>
            </a:fld>
            <a:endParaRPr lang="en-AU"/>
          </a:p>
        </p:txBody>
      </p:sp>
      <p:pic>
        <p:nvPicPr>
          <p:cNvPr id="1026" name="Picture 2" descr="E:\ROTARY\1A DISTRICT TRAINER 2016-17\PETS 2016-17\PETS Power Point Cover Sheet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8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2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r"/>
            <a:r>
              <a:rPr lang="en-US" sz="900" baseline="0" dirty="0">
                <a:solidFill>
                  <a:srgbClr val="BCBDC0"/>
                </a:solidFill>
                <a:latin typeface="Arial Narrow" pitchFamily="34" charset="0"/>
              </a:rPr>
              <a:t>TRF </a:t>
            </a:r>
            <a:r>
              <a:rPr lang="en-US" sz="900" dirty="0">
                <a:solidFill>
                  <a:srgbClr val="BCBDC0"/>
                </a:solidFill>
                <a:latin typeface="Arial Narrow" pitchFamily="34" charset="0"/>
              </a:rPr>
              <a:t>|  </a:t>
            </a:r>
            <a:fld id="{4FA5EC8F-82BD-41DA-954D-AA15A8C8183F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/>
              <a:t>‹#›</a:t>
            </a:fld>
            <a:r>
              <a:rPr lang="en-US" sz="900" dirty="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 dirty="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04800" y="6257077"/>
            <a:ext cx="1012024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5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3" descr="828-226-slide-no-ri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9175" y="1609727"/>
            <a:ext cx="7747000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3301" y="152400"/>
            <a:ext cx="77549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3716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38" name="Rectangle 114"/>
          <p:cNvSpPr>
            <a:spLocks noChangeArrowheads="1"/>
          </p:cNvSpPr>
          <p:nvPr userDrawn="1"/>
        </p:nvSpPr>
        <p:spPr bwMode="auto">
          <a:xfrm>
            <a:off x="6878639" y="6645275"/>
            <a:ext cx="2193925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altLang="en-US" sz="1400">
                <a:solidFill>
                  <a:srgbClr val="B12A1C"/>
                </a:solidFill>
              </a:rPr>
              <a:t>Rotary District 9455</a:t>
            </a:r>
          </a:p>
        </p:txBody>
      </p:sp>
    </p:spTree>
    <p:extLst>
      <p:ext uri="{BB962C8B-B14F-4D97-AF65-F5344CB8AC3E}">
        <p14:creationId xmlns:p14="http://schemas.microsoft.com/office/powerpoint/2010/main" val="264887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561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561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561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561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561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561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561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561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561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34" charset="-128"/>
        </a:defRPr>
      </a:lvl9pPr>
    </p:titleStyle>
    <p:bodyStyle>
      <a:lvl1pPr marL="406400" indent="-4064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panose="02020603050405020304" pitchFamily="1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429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3200">
          <a:solidFill>
            <a:schemeClr val="tx1"/>
          </a:solidFill>
          <a:latin typeface="+mn-lt"/>
          <a:ea typeface="+mn-ea"/>
        </a:defRPr>
      </a:lvl2pPr>
      <a:lvl3pPr marL="1320800" indent="-2921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800" i="1">
          <a:solidFill>
            <a:schemeClr val="tx1"/>
          </a:solidFill>
          <a:latin typeface="+mn-lt"/>
          <a:ea typeface="+mn-ea"/>
        </a:defRPr>
      </a:lvl3pPr>
      <a:lvl4pPr marL="16637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4048" y="457200"/>
            <a:ext cx="8229600" cy="530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7048"/>
            <a:ext cx="8229600" cy="4224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218237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 i="0">
                <a:solidFill>
                  <a:srgbClr val="005DAA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3E27BD8-1F3E-234A-9E58-F514B007165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00"/>
            <a:ext cx="1216917" cy="4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8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3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7A81B"/>
        </a:buClr>
        <a:buFont typeface="Arial" panose="020B0604020202020204" pitchFamily="34" charset="0"/>
        <a:buChar char="•"/>
        <a:defRPr sz="2800" kern="1200">
          <a:solidFill>
            <a:srgbClr val="3155A4"/>
          </a:solidFill>
          <a:latin typeface="Georgia" charset="0"/>
          <a:ea typeface="Georgia" charset="0"/>
          <a:cs typeface="Georgi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7A81B"/>
        </a:buClr>
        <a:buFont typeface="Arial" panose="020B0604020202020204" pitchFamily="34" charset="0"/>
        <a:buChar char="•"/>
        <a:defRPr sz="2400" kern="1200">
          <a:solidFill>
            <a:srgbClr val="3155A4"/>
          </a:solidFill>
          <a:latin typeface="Georgia" charset="0"/>
          <a:ea typeface="Georgia" charset="0"/>
          <a:cs typeface="Georgi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7A81B"/>
        </a:buClr>
        <a:buFont typeface="Arial" panose="020B0604020202020204" pitchFamily="34" charset="0"/>
        <a:buChar char="•"/>
        <a:defRPr sz="2200" kern="1200">
          <a:solidFill>
            <a:srgbClr val="3155A4"/>
          </a:solidFill>
          <a:latin typeface="Georgia" charset="0"/>
          <a:ea typeface="Georgia" charset="0"/>
          <a:cs typeface="Georgi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7A81B"/>
        </a:buClr>
        <a:buFont typeface="Arial" panose="020B0604020202020204" pitchFamily="34" charset="0"/>
        <a:buChar char="•"/>
        <a:defRPr sz="2000" kern="1200">
          <a:solidFill>
            <a:srgbClr val="3155A4"/>
          </a:solidFill>
          <a:latin typeface="Georgia" charset="0"/>
          <a:ea typeface="Georgia" charset="0"/>
          <a:cs typeface="Georgi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7A81B"/>
        </a:buClr>
        <a:buFont typeface="Arial" panose="020B0604020202020204" pitchFamily="34" charset="0"/>
        <a:buChar char="•"/>
        <a:defRPr sz="2000" kern="1200">
          <a:solidFill>
            <a:srgbClr val="3155A4"/>
          </a:solidFill>
          <a:latin typeface="Georgia" charset="0"/>
          <a:ea typeface="Georgia" charset="0"/>
          <a:cs typeface="Georgi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0"/>
            <a:ext cx="15240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r>
              <a:rPr lang="en-US" sz="900">
                <a:solidFill>
                  <a:srgbClr val="BCBDC0"/>
                </a:solidFill>
                <a:latin typeface="Arial Narrow" charset="0"/>
              </a:rPr>
              <a:t>TITLE |  </a:t>
            </a:r>
            <a:fld id="{777D1E10-91CD-BA43-8386-630151A868FA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defRPr/>
              </a:pPr>
              <a:t>‹#›</a:t>
            </a:fld>
            <a:r>
              <a:rPr lang="en-US" sz="900">
                <a:solidFill>
                  <a:srgbClr val="BCBDC0"/>
                </a:solidFill>
                <a:latin typeface="Arial Narrow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00"/>
            <a:ext cx="1216917" cy="4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1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Succession Planning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>
              <a:solidFill>
                <a:srgbClr val="002060"/>
              </a:solidFill>
            </a:endParaRPr>
          </a:p>
          <a:p>
            <a:endParaRPr lang="en-AU" dirty="0">
              <a:solidFill>
                <a:srgbClr val="002060"/>
              </a:solidFill>
            </a:endParaRPr>
          </a:p>
          <a:p>
            <a:endParaRPr lang="en-AU" dirty="0">
              <a:solidFill>
                <a:srgbClr val="002060"/>
              </a:solidFill>
            </a:endParaRPr>
          </a:p>
          <a:p>
            <a:r>
              <a:rPr lang="en-AU" dirty="0">
                <a:solidFill>
                  <a:srgbClr val="002060"/>
                </a:solidFill>
              </a:rPr>
              <a:t>DGN Charles Johnson</a:t>
            </a:r>
          </a:p>
        </p:txBody>
      </p:sp>
    </p:spTree>
    <p:extLst>
      <p:ext uri="{BB962C8B-B14F-4D97-AF65-F5344CB8AC3E}">
        <p14:creationId xmlns:p14="http://schemas.microsoft.com/office/powerpoint/2010/main" val="1900184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67000"/>
            <a:ext cx="5943600" cy="16002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Succession Planning</a:t>
            </a:r>
            <a:br>
              <a:rPr lang="en-US" sz="3600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PETS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Rotary Districts 9455 and 9465</a:t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24400"/>
            <a:ext cx="7543800" cy="1365251"/>
          </a:xfrm>
        </p:spPr>
        <p:txBody>
          <a:bodyPr>
            <a:noAutofit/>
          </a:bodyPr>
          <a:lstStyle/>
          <a:p>
            <a:r>
              <a:rPr lang="en-AU" sz="1600" b="1" dirty="0"/>
              <a:t>Charles Johnson DGN District 9455</a:t>
            </a:r>
          </a:p>
          <a:p>
            <a:r>
              <a:rPr lang="en-AU" sz="1600" b="1" dirty="0"/>
              <a:t>Saturday 22 April 2017 	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223432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AU" sz="3600" dirty="0">
                <a:solidFill>
                  <a:srgbClr val="005DAA"/>
                </a:solidFill>
              </a:rPr>
              <a:t>Succession Planning in Club Development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594225" y="1905000"/>
          <a:ext cx="3787775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E27BD8-1F3E-234A-9E58-F514B0071653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AU" sz="2000" dirty="0">
                <a:solidFill>
                  <a:srgbClr val="17458F"/>
                </a:solidFill>
                <a:latin typeface="Georgia" charset="0"/>
                <a:ea typeface="Georgia" charset="0"/>
                <a:cs typeface="Georgia" charset="0"/>
              </a:rPr>
              <a:t>One of the most important jobs of a Club President and the Board</a:t>
            </a:r>
          </a:p>
          <a:p>
            <a:r>
              <a:rPr lang="en-AU" sz="2000" dirty="0">
                <a:solidFill>
                  <a:srgbClr val="17458F"/>
                </a:solidFill>
                <a:latin typeface="Georgia" charset="0"/>
                <a:ea typeface="Georgia" charset="0"/>
                <a:cs typeface="Georgia" charset="0"/>
              </a:rPr>
              <a:t>Future focus –part of Club Development</a:t>
            </a:r>
          </a:p>
          <a:p>
            <a:r>
              <a:rPr lang="en-AU" sz="2000" dirty="0">
                <a:solidFill>
                  <a:srgbClr val="17458F"/>
                </a:solidFill>
                <a:latin typeface="Georgia" charset="0"/>
                <a:ea typeface="Georgia" charset="0"/>
                <a:cs typeface="Georgia" charset="0"/>
              </a:rPr>
              <a:t>Annual leadership changes provide opportunities for members to take on new roles. </a:t>
            </a:r>
          </a:p>
          <a:p>
            <a:r>
              <a:rPr lang="en-AU" sz="2000" dirty="0">
                <a:solidFill>
                  <a:srgbClr val="17458F"/>
                </a:solidFill>
                <a:latin typeface="Georgia" charset="0"/>
                <a:ea typeface="Georgia" charset="0"/>
                <a:cs typeface="Georgia" charset="0"/>
              </a:rPr>
              <a:t>Must be a positive process</a:t>
            </a:r>
          </a:p>
          <a:p>
            <a:r>
              <a:rPr lang="en-AU" sz="2000" dirty="0">
                <a:solidFill>
                  <a:srgbClr val="17458F"/>
                </a:solidFill>
                <a:latin typeface="Georgia" charset="0"/>
                <a:ea typeface="Georgia" charset="0"/>
                <a:cs typeface="Georgia" charset="0"/>
              </a:rPr>
              <a:t>Thinking ahead will help ensure that there are enough volunteers to fill new leadership positions each year. </a:t>
            </a:r>
          </a:p>
          <a:p>
            <a:endParaRPr lang="en-AU" sz="2000" dirty="0">
              <a:solidFill>
                <a:srgbClr val="17458F"/>
              </a:solidFill>
              <a:latin typeface="Georgia" charset="0"/>
              <a:ea typeface="Georgia" charset="0"/>
              <a:cs typeface="Georgia" charset="0"/>
            </a:endParaRPr>
          </a:p>
          <a:p>
            <a:endParaRPr lang="en-AU" sz="2000" dirty="0">
              <a:solidFill>
                <a:srgbClr val="17458F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52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Things that you and your Board could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Work hard to deliver an experience that will keep members excited about Rotary. </a:t>
            </a:r>
          </a:p>
          <a:p>
            <a:r>
              <a:rPr lang="en-AU" dirty="0"/>
              <a:t>Engage current members through:</a:t>
            </a:r>
          </a:p>
          <a:p>
            <a:pPr lvl="1"/>
            <a:r>
              <a:rPr lang="en-AU" dirty="0"/>
              <a:t>Keeping members involved in club projects and activities</a:t>
            </a:r>
          </a:p>
          <a:p>
            <a:pPr lvl="1"/>
            <a:r>
              <a:rPr lang="en-AU" dirty="0"/>
              <a:t>Develop a mentoring program</a:t>
            </a:r>
          </a:p>
          <a:p>
            <a:pPr lvl="1"/>
            <a:r>
              <a:rPr lang="en-AU" dirty="0"/>
              <a:t>Encourage them to serve on committees that suit their skills or interests</a:t>
            </a:r>
          </a:p>
          <a:p>
            <a:pPr lvl="1"/>
            <a:r>
              <a:rPr lang="en-AU" dirty="0"/>
              <a:t>Get regular feedback to confirm that they are experiencing the benefits they were promised. </a:t>
            </a:r>
          </a:p>
          <a:p>
            <a:pPr lvl="1"/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E27BD8-1F3E-234A-9E58-F514B0071653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5DAA"/>
                </a:solidFill>
                <a:effectLst/>
                <a:uLnTx/>
                <a:uFillTx/>
                <a:latin typeface="Arial Narrow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5DAA"/>
              </a:solidFill>
              <a:effectLst/>
              <a:uLnTx/>
              <a:uFillTx/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1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Things that you and your Board could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Club leaders can help to find their own successors </a:t>
            </a:r>
          </a:p>
          <a:p>
            <a:r>
              <a:rPr lang="en-AU" dirty="0"/>
              <a:t>Train and support future leaders by helping them to participate in District events (Rotary Institute, District Conference, District Assembly, other training)</a:t>
            </a:r>
          </a:p>
          <a:p>
            <a:pPr marL="228600" lvl="1">
              <a:spcBef>
                <a:spcPts val="1000"/>
              </a:spcBef>
            </a:pPr>
            <a:r>
              <a:rPr lang="en-AU" sz="2800" dirty="0"/>
              <a:t>Help members understand Club leadership roles and get involved early in the transition process. </a:t>
            </a:r>
          </a:p>
          <a:p>
            <a:pPr marL="228600" lvl="1">
              <a:spcBef>
                <a:spcPts val="1000"/>
              </a:spcBef>
            </a:pPr>
            <a:r>
              <a:rPr lang="en-AU" sz="2800" dirty="0"/>
              <a:t>Conduct on-the-job training for incoming club officers.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E27BD8-1F3E-234A-9E58-F514B0071653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5DAA"/>
                </a:solidFill>
                <a:effectLst/>
                <a:uLnTx/>
                <a:uFillTx/>
                <a:latin typeface="Arial Narrow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5DAA"/>
              </a:solidFill>
              <a:effectLst/>
              <a:uLnTx/>
              <a:uFillTx/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83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Things that you and your Board could do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AU" sz="2800" dirty="0"/>
              <a:t>Making appointments to committees for multiple years; </a:t>
            </a:r>
            <a:r>
              <a:rPr lang="en-AU" sz="2800" i="1" dirty="0"/>
              <a:t>Concept of making a three year contribution</a:t>
            </a:r>
            <a:r>
              <a:rPr lang="en-AU" sz="2800" dirty="0"/>
              <a:t>.</a:t>
            </a:r>
          </a:p>
          <a:p>
            <a:pPr lvl="1"/>
            <a:r>
              <a:rPr lang="en-AU" sz="2800" dirty="0"/>
              <a:t>Having current and incoming Chairs for each committee; </a:t>
            </a:r>
          </a:p>
          <a:p>
            <a:pPr lvl="1"/>
            <a:r>
              <a:rPr lang="en-AU" sz="2800" dirty="0"/>
              <a:t>Work on having on an ongoing basis a  president-elect, </a:t>
            </a:r>
            <a:r>
              <a:rPr lang="en-AU" sz="2800" i="1" dirty="0"/>
              <a:t>president-nominee</a:t>
            </a:r>
            <a:endParaRPr lang="en-AU" sz="2800" dirty="0"/>
          </a:p>
          <a:p>
            <a:pPr lvl="1"/>
            <a:r>
              <a:rPr lang="en-AU" sz="2800" dirty="0"/>
              <a:t>Current club president working closely with the president-elect, president-nominee, and immediate past president.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E27BD8-1F3E-234A-9E58-F514B0071653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5DAA"/>
                </a:solidFill>
                <a:effectLst/>
                <a:uLnTx/>
                <a:uFillTx/>
                <a:latin typeface="Arial Narrow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5DAA"/>
              </a:solidFill>
              <a:effectLst/>
              <a:uLnTx/>
              <a:uFillTx/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319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otary template">
  <a:themeElements>
    <a:clrScheme name="226-828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26-828 template">
      <a:majorFont>
        <a:latin typeface="Tahoma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226-828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6-828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6-828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6-828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6-828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6-828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6-828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6-828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6-828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6-828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6-828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6-828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Rotary Club">
      <a:dk1>
        <a:sysClr val="windowText" lastClr="000000"/>
      </a:dk1>
      <a:lt1>
        <a:sysClr val="window" lastClr="FFFFFF"/>
      </a:lt1>
      <a:dk2>
        <a:srgbClr val="7B7C7B"/>
      </a:dk2>
      <a:lt2>
        <a:srgbClr val="CBC9C6"/>
      </a:lt2>
      <a:accent1>
        <a:srgbClr val="2072C2"/>
      </a:accent1>
      <a:accent2>
        <a:srgbClr val="00A8E4"/>
      </a:accent2>
      <a:accent3>
        <a:srgbClr val="3155A4"/>
      </a:accent3>
      <a:accent4>
        <a:srgbClr val="FFAE3D"/>
      </a:accent4>
      <a:accent5>
        <a:srgbClr val="E4447D"/>
      </a:accent5>
      <a:accent6>
        <a:srgbClr val="00B2BE"/>
      </a:accent6>
      <a:hlink>
        <a:srgbClr val="0563C1"/>
      </a:hlink>
      <a:folHlink>
        <a:srgbClr val="954F7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3155A4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285</Words>
  <Application>Microsoft Office PowerPoint</Application>
  <PresentationFormat>On-screen Show (4:3)</PresentationFormat>
  <Paragraphs>39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Office Theme</vt:lpstr>
      <vt:lpstr>Custom Design</vt:lpstr>
      <vt:lpstr>Rotary template</vt:lpstr>
      <vt:lpstr>4_Office Theme</vt:lpstr>
      <vt:lpstr>2_Custom Design</vt:lpstr>
      <vt:lpstr>Succession Planning</vt:lpstr>
      <vt:lpstr>Succession Planning  PETS Rotary Districts 9455 and 9465 </vt:lpstr>
      <vt:lpstr>Succession Planning in Club Development</vt:lpstr>
      <vt:lpstr>Things that you and your Board could do</vt:lpstr>
      <vt:lpstr>Things that you and your Board could do</vt:lpstr>
      <vt:lpstr>Things that you and your Board could do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eba</dc:creator>
  <cp:lastModifiedBy>David</cp:lastModifiedBy>
  <cp:revision>83</cp:revision>
  <dcterms:created xsi:type="dcterms:W3CDTF">2015-02-22T08:06:44Z</dcterms:created>
  <dcterms:modified xsi:type="dcterms:W3CDTF">2017-04-27T04:56:25Z</dcterms:modified>
</cp:coreProperties>
</file>