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48"/>
  </p:notesMasterIdLst>
  <p:sldIdLst>
    <p:sldId id="345" r:id="rId3"/>
    <p:sldId id="346" r:id="rId4"/>
    <p:sldId id="343" r:id="rId5"/>
    <p:sldId id="306" r:id="rId6"/>
    <p:sldId id="307" r:id="rId7"/>
    <p:sldId id="259" r:id="rId8"/>
    <p:sldId id="308" r:id="rId9"/>
    <p:sldId id="258" r:id="rId10"/>
    <p:sldId id="309" r:id="rId11"/>
    <p:sldId id="310" r:id="rId12"/>
    <p:sldId id="262" r:id="rId13"/>
    <p:sldId id="311" r:id="rId14"/>
    <p:sldId id="350" r:id="rId15"/>
    <p:sldId id="314" r:id="rId16"/>
    <p:sldId id="312" r:id="rId17"/>
    <p:sldId id="313" r:id="rId18"/>
    <p:sldId id="315" r:id="rId19"/>
    <p:sldId id="316" r:id="rId20"/>
    <p:sldId id="351" r:id="rId21"/>
    <p:sldId id="318" r:id="rId22"/>
    <p:sldId id="320" r:id="rId23"/>
    <p:sldId id="342" r:id="rId24"/>
    <p:sldId id="321" r:id="rId25"/>
    <p:sldId id="324" r:id="rId26"/>
    <p:sldId id="327" r:id="rId27"/>
    <p:sldId id="331" r:id="rId28"/>
    <p:sldId id="332" r:id="rId29"/>
    <p:sldId id="329" r:id="rId30"/>
    <p:sldId id="339" r:id="rId31"/>
    <p:sldId id="322" r:id="rId32"/>
    <p:sldId id="325" r:id="rId33"/>
    <p:sldId id="333" r:id="rId34"/>
    <p:sldId id="334" r:id="rId35"/>
    <p:sldId id="335" r:id="rId36"/>
    <p:sldId id="347" r:id="rId37"/>
    <p:sldId id="340" r:id="rId38"/>
    <p:sldId id="323" r:id="rId39"/>
    <p:sldId id="326" r:id="rId40"/>
    <p:sldId id="336" r:id="rId41"/>
    <p:sldId id="337" r:id="rId42"/>
    <p:sldId id="338" r:id="rId43"/>
    <p:sldId id="349" r:id="rId44"/>
    <p:sldId id="341" r:id="rId45"/>
    <p:sldId id="344" r:id="rId46"/>
    <p:sldId id="348" r:id="rId47"/>
  </p:sldIdLst>
  <p:sldSz cx="9144000" cy="6858000" type="screen4x3"/>
  <p:notesSz cx="9296400" cy="7010400"/>
  <p:embeddedFontLst>
    <p:embeddedFont>
      <p:font typeface="Arial Narrow" panose="020B0606020202030204" pitchFamily="34" charset="0"/>
      <p:regular r:id="rId49"/>
      <p:bold r:id="rId50"/>
      <p:italic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Georgia" panose="02040502050405020303" pitchFamily="18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000000"/>
          </p15:clr>
        </p15:guide>
        <p15:guide id="2" pos="2928" userDrawn="1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6" roundtripDataSignature="AMtx7mgtyvxgm4wxLJaGtYqgoPZGWqa4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29" autoAdjust="0"/>
  </p:normalViewPr>
  <p:slideViewPr>
    <p:cSldViewPr snapToGrid="0">
      <p:cViewPr varScale="1">
        <p:scale>
          <a:sx n="114" d="100"/>
          <a:sy n="114" d="100"/>
        </p:scale>
        <p:origin x="872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89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87" Type="http://schemas.openxmlformats.org/officeDocument/2006/relationships/presProps" Target="presProps.xml"/><Relationship Id="rId5" Type="http://schemas.openxmlformats.org/officeDocument/2006/relationships/slide" Target="slides/slide3.xml"/><Relationship Id="rId90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6.xml"/><Relationship Id="rId51" Type="http://schemas.openxmlformats.org/officeDocument/2006/relationships/font" Target="fonts/font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6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86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028993" cy="35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67406" y="0"/>
            <a:ext cx="4028993" cy="35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659524"/>
            <a:ext cx="4028993" cy="35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67406" y="6659524"/>
            <a:ext cx="4028993" cy="35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/>
              <a:pPr algn="r">
                <a:buSzPts val="12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170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d40de207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d40de2075e_0_0:notes"/>
          <p:cNvSpPr txBox="1">
            <a:spLocks noGrp="1"/>
          </p:cNvSpPr>
          <p:nvPr>
            <p:ph type="body" idx="1"/>
          </p:nvPr>
        </p:nvSpPr>
        <p:spPr>
          <a:xfrm>
            <a:off x="1240489" y="3330948"/>
            <a:ext cx="6815551" cy="3154296"/>
          </a:xfrm>
          <a:prstGeom prst="rect">
            <a:avLst/>
          </a:prstGeom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9" name="Google Shape;39;gd40de2075e_0_0:notes"/>
          <p:cNvSpPr txBox="1">
            <a:spLocks noGrp="1"/>
          </p:cNvSpPr>
          <p:nvPr>
            <p:ph type="sldNum" idx="12"/>
          </p:nvPr>
        </p:nvSpPr>
        <p:spPr>
          <a:xfrm>
            <a:off x="5267404" y="6659525"/>
            <a:ext cx="4029175" cy="350801"/>
          </a:xfrm>
          <a:prstGeom prst="rect">
            <a:avLst/>
          </a:prstGeom>
        </p:spPr>
        <p:txBody>
          <a:bodyPr spcFirstLastPara="1" wrap="square" lIns="93145" tIns="46572" rIns="93145" bIns="46572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/>
              <a:pPr algn="r">
                <a:buSzPts val="1200"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678119" indent="-301386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</a:pPr>
            <a:endParaRPr lang="en-US" sz="1900" dirty="0"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8322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452079" indent="-257434">
              <a:lnSpc>
                <a:spcPct val="115000"/>
              </a:lnSpc>
              <a:spcBef>
                <a:spcPts val="297"/>
              </a:spcBef>
              <a:buClr>
                <a:schemeClr val="dk1"/>
              </a:buClr>
              <a:buSzPts val="500"/>
              <a:buChar char="●"/>
            </a:pPr>
            <a:r>
              <a:rPr lang="en-US" sz="1200" dirty="0"/>
              <a:t>What duties does your district assign the district trainer?</a:t>
            </a:r>
            <a:endParaRPr sz="1200" dirty="0"/>
          </a:p>
          <a:p>
            <a:pPr marL="452079" indent="-257434">
              <a:lnSpc>
                <a:spcPct val="115000"/>
              </a:lnSpc>
              <a:buClr>
                <a:schemeClr val="dk1"/>
              </a:buClr>
              <a:buSzPts val="500"/>
              <a:buChar char="●"/>
            </a:pPr>
            <a:r>
              <a:rPr lang="en-US" sz="1200" dirty="0"/>
              <a:t>Do you have a committee already or need to build one?</a:t>
            </a:r>
            <a:endParaRPr sz="1200" dirty="0"/>
          </a:p>
          <a:p>
            <a:pPr marL="452079" indent="-257434">
              <a:lnSpc>
                <a:spcPct val="115000"/>
              </a:lnSpc>
              <a:buClr>
                <a:schemeClr val="dk1"/>
              </a:buClr>
              <a:buSzPts val="500"/>
              <a:buChar char="●"/>
            </a:pPr>
            <a:r>
              <a:rPr lang="en-US" sz="1200" dirty="0"/>
              <a:t>How has your district found speakers and facilitators in the past?</a:t>
            </a:r>
            <a:endParaRPr sz="1200" dirty="0"/>
          </a:p>
          <a:p>
            <a:pPr marL="452079" indent="-257434">
              <a:lnSpc>
                <a:spcPct val="115000"/>
              </a:lnSpc>
              <a:buClr>
                <a:schemeClr val="dk1"/>
              </a:buClr>
              <a:buSzPts val="500"/>
              <a:buChar char="●"/>
            </a:pPr>
            <a:r>
              <a:rPr lang="en-US" sz="1200" dirty="0"/>
              <a:t>What part of your role are you most concerned about?</a:t>
            </a:r>
            <a:endParaRPr sz="1200" dirty="0"/>
          </a:p>
          <a:p>
            <a:pPr marL="0" indent="0">
              <a:spcBef>
                <a:spcPts val="1483"/>
              </a:spcBef>
            </a:pPr>
            <a:endParaRPr dirty="0"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0" indent="0">
              <a:spcBef>
                <a:spcPts val="1483"/>
              </a:spcBef>
            </a:pPr>
            <a:endParaRPr dirty="0"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13322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0" indent="0">
              <a:spcBef>
                <a:spcPts val="1483"/>
              </a:spcBef>
            </a:pPr>
            <a:endParaRPr dirty="0"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13322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0" indent="0">
              <a:spcBef>
                <a:spcPts val="1483"/>
              </a:spcBef>
            </a:pPr>
            <a:endParaRPr dirty="0"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1699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678119" indent="-301386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</a:pPr>
            <a:endParaRPr sz="1900" dirty="0"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8081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678119" indent="-301386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</a:pPr>
            <a:endParaRPr lang="en-US" sz="1900" dirty="0"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0815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0" indent="0">
              <a:spcBef>
                <a:spcPts val="1187"/>
              </a:spcBef>
            </a:pPr>
            <a:r>
              <a:rPr lang="en-US" sz="2000" dirty="0">
                <a:solidFill>
                  <a:schemeClr val="dk1"/>
                </a:solidFill>
              </a:rPr>
              <a:t>Rotary’s role-based training events are designed to prepare incoming officers for their year.</a:t>
            </a:r>
          </a:p>
          <a:p>
            <a:pPr marL="678119" indent="-301386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</a:pPr>
            <a:endParaRPr lang="en-US" sz="1900" dirty="0"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5699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0" indent="0">
              <a:spcBef>
                <a:spcPts val="1187"/>
              </a:spcBef>
            </a:pPr>
            <a:r>
              <a:rPr lang="en-US" sz="2000" dirty="0">
                <a:solidFill>
                  <a:schemeClr val="dk1"/>
                </a:solidFill>
              </a:rPr>
              <a:t>Rotary’s topic-based training events provide information about Rotary and The Rotary Foundation for all members.</a:t>
            </a:r>
          </a:p>
          <a:p>
            <a:pPr marL="678119" indent="-301386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</a:pPr>
            <a:endParaRPr lang="en-US" sz="1900" dirty="0"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0764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0" indent="0">
              <a:spcBef>
                <a:spcPts val="1483"/>
              </a:spcBef>
            </a:pPr>
            <a:endParaRPr dirty="0"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3628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678119" indent="-301386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900" dirty="0"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0" indent="0">
              <a:spcBef>
                <a:spcPts val="1483"/>
              </a:spcBef>
            </a:pPr>
            <a:endParaRPr dirty="0"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3628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0" indent="0">
              <a:spcBef>
                <a:spcPts val="1483"/>
              </a:spcBef>
            </a:pPr>
            <a:endParaRPr dirty="0"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4748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678119" indent="-301386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</a:pPr>
            <a:endParaRPr sz="1900" dirty="0"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7297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678119" indent="-301386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</a:pPr>
            <a:endParaRPr sz="1900" dirty="0"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6573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376733" indent="0">
              <a:lnSpc>
                <a:spcPct val="107916"/>
              </a:lnSpc>
              <a:buClr>
                <a:schemeClr val="dk1"/>
              </a:buClr>
              <a:buSzPts val="1200"/>
            </a:pPr>
            <a:endParaRPr lang="en-US" sz="1900" dirty="0"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312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376733" indent="0">
              <a:lnSpc>
                <a:spcPct val="107916"/>
              </a:lnSpc>
              <a:buClr>
                <a:schemeClr val="dk1"/>
              </a:buClr>
              <a:buSzPts val="1200"/>
            </a:pPr>
            <a:endParaRPr lang="en-US" sz="1900" dirty="0"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7315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0" indent="0">
              <a:spcBef>
                <a:spcPts val="1483"/>
              </a:spcBef>
            </a:pPr>
            <a:endParaRPr dirty="0"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57318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0" indent="0">
              <a:spcBef>
                <a:spcPts val="1483"/>
              </a:spcBef>
            </a:pPr>
            <a:endParaRPr dirty="0"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81447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678119" indent="-301386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</a:pPr>
            <a:endParaRPr lang="en-US" sz="1900" dirty="0"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54776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0" indent="0">
              <a:spcBef>
                <a:spcPts val="1483"/>
              </a:spcBef>
            </a:pPr>
            <a:endParaRPr dirty="0"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2383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678119" indent="-301386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</a:pPr>
            <a:endParaRPr sz="1900" dirty="0"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71233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678119" indent="-301386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</a:pPr>
            <a:endParaRPr sz="1900" dirty="0"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79436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678119" indent="-301386" defTabSz="904159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  <a:defRPr/>
            </a:pP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Because club and district leaders change annually, Rotary offers in-person training events to prepare incoming leaders for their new roles. </a:t>
            </a:r>
            <a:endParaRPr lang="en-US" b="1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678119" indent="-301386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</a:pPr>
            <a:endParaRPr lang="en-US" sz="1900" dirty="0"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52238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678119" indent="-301386" defTabSz="904159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  <a:defRPr/>
            </a:pP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Because club and district leaders change annually, Rotary offers in-person training events to prepare incoming leaders for their new roles. </a:t>
            </a:r>
            <a:endParaRPr lang="en-US" b="1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678119" indent="-301386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</a:pPr>
            <a:endParaRPr lang="en-US" sz="1900" dirty="0"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89696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678119" indent="-301386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</a:pPr>
            <a:endParaRPr lang="en-US" sz="1900" dirty="0"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20816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0" indent="0">
              <a:spcBef>
                <a:spcPts val="1483"/>
              </a:spcBef>
            </a:pPr>
            <a:endParaRPr dirty="0"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04408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0" indent="0">
              <a:spcBef>
                <a:spcPts val="1483"/>
              </a:spcBef>
            </a:pPr>
            <a:endParaRPr dirty="0"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30555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678119" indent="-301386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</a:pPr>
            <a:endParaRPr sz="1900" dirty="0"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17659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678119" indent="-301386" defTabSz="904159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  <a:defRPr/>
            </a:pP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Because club and district leaders change annually, Rotary offers in-person training events to prepare incoming leaders for their new roles. </a:t>
            </a:r>
            <a:endParaRPr lang="en-US" b="1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678119" indent="-301386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</a:pPr>
            <a:endParaRPr lang="en-US" sz="1900" dirty="0"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57891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678119" indent="-301386" defTabSz="904159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  <a:defRPr/>
            </a:pP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Because club and district leaders change annually, Rotary offers in-person training events to prepare incoming leaders for their new roles. </a:t>
            </a:r>
            <a:endParaRPr lang="en-US" b="1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678119" indent="-301386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</a:pPr>
            <a:endParaRPr lang="en-US" sz="1900" dirty="0"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72604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678119" indent="-301386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</a:pPr>
            <a:endParaRPr lang="en-US" sz="1900" dirty="0"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1833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678119" indent="-301386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</a:pPr>
            <a:endParaRPr sz="1900" dirty="0"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58032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0" indent="0">
              <a:spcBef>
                <a:spcPts val="1483"/>
              </a:spcBef>
            </a:pPr>
            <a:endParaRPr dirty="0"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283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0" indent="0">
              <a:spcBef>
                <a:spcPts val="1483"/>
              </a:spcBef>
            </a:pPr>
            <a:endParaRPr dirty="0"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35897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678119" indent="-301386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</a:pPr>
            <a:endParaRPr sz="1900" dirty="0"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4899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d40de207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d40de2075e_0_0:notes"/>
          <p:cNvSpPr txBox="1">
            <a:spLocks noGrp="1"/>
          </p:cNvSpPr>
          <p:nvPr>
            <p:ph type="body" idx="1"/>
          </p:nvPr>
        </p:nvSpPr>
        <p:spPr>
          <a:xfrm>
            <a:off x="1240489" y="3330948"/>
            <a:ext cx="6815551" cy="3154296"/>
          </a:xfrm>
          <a:prstGeom prst="rect">
            <a:avLst/>
          </a:prstGeom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9" name="Google Shape;39;gd40de2075e_0_0:notes"/>
          <p:cNvSpPr txBox="1">
            <a:spLocks noGrp="1"/>
          </p:cNvSpPr>
          <p:nvPr>
            <p:ph type="sldNum" idx="12"/>
          </p:nvPr>
        </p:nvSpPr>
        <p:spPr>
          <a:xfrm>
            <a:off x="5267404" y="6659525"/>
            <a:ext cx="4029175" cy="350801"/>
          </a:xfrm>
          <a:prstGeom prst="rect">
            <a:avLst/>
          </a:prstGeom>
        </p:spPr>
        <p:txBody>
          <a:bodyPr spcFirstLastPara="1" wrap="square" lIns="93145" tIns="46572" rIns="93145" bIns="46572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/>
              <a:pPr algn="r">
                <a:buSzPts val="1200"/>
              </a:pPr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903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678119" indent="-301386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</a:pPr>
            <a:endParaRPr sz="1900" dirty="0"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8590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699ccf0c3_0_0:notes"/>
          <p:cNvSpPr txBox="1">
            <a:spLocks noGrp="1"/>
          </p:cNvSpPr>
          <p:nvPr>
            <p:ph type="body" idx="1"/>
          </p:nvPr>
        </p:nvSpPr>
        <p:spPr>
          <a:xfrm>
            <a:off x="1240489" y="3330948"/>
            <a:ext cx="6815551" cy="315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0" indent="0">
              <a:lnSpc>
                <a:spcPct val="107916"/>
              </a:lnSpc>
              <a:spcAft>
                <a:spcPts val="791"/>
              </a:spcAft>
              <a:buClr>
                <a:schemeClr val="dk1"/>
              </a:buClr>
              <a:buSzPts val="1100"/>
            </a:pPr>
            <a:endParaRPr sz="1900" dirty="0">
              <a:solidFill>
                <a:schemeClr val="dk1"/>
              </a:solidFill>
            </a:endParaRPr>
          </a:p>
        </p:txBody>
      </p:sp>
      <p:sp>
        <p:nvSpPr>
          <p:cNvPr id="58" name="Google Shape;58;gd699ccf0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678119" indent="-301386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</a:pPr>
            <a:endParaRPr sz="1900" dirty="0"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9635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376733" indent="0">
              <a:lnSpc>
                <a:spcPct val="107916"/>
              </a:lnSpc>
              <a:buClr>
                <a:schemeClr val="dk1"/>
              </a:buClr>
              <a:buSzPts val="1200"/>
            </a:pPr>
            <a:endParaRPr lang="en-US" sz="1900" dirty="0"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1240490" y="3330948"/>
            <a:ext cx="6815421" cy="31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5" tIns="46572" rIns="93145" bIns="46572" anchor="t" anchorCtr="0">
            <a:noAutofit/>
          </a:bodyPr>
          <a:lstStyle/>
          <a:p>
            <a:pPr marL="678119" indent="-301386">
              <a:lnSpc>
                <a:spcPct val="107916"/>
              </a:lnSpc>
              <a:buClr>
                <a:schemeClr val="dk1"/>
              </a:buClr>
              <a:buSzPts val="1200"/>
              <a:buFont typeface="Noto Sans Symbols"/>
              <a:buChar char="●"/>
            </a:pPr>
            <a:endParaRPr sz="1900" dirty="0"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637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0"/>
          <p:cNvSpPr txBox="1"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2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6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8585A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58585A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8585A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8585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8585A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398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2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6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8585A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58585A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8585A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8585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8585A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0"/>
          <p:cNvSpPr txBox="1"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720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9"/>
          <p:cNvSpPr txBox="1"/>
          <p:nvPr/>
        </p:nvSpPr>
        <p:spPr>
          <a:xfrm>
            <a:off x="7162800" y="6477000"/>
            <a:ext cx="1524000" cy="13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DC0"/>
              </a:buClr>
              <a:buSzPts val="900"/>
              <a:buFont typeface="Arial Narrow"/>
              <a:buNone/>
            </a:pPr>
            <a:r>
              <a:rPr lang="en-US" sz="900" b="0" i="0" u="none" strike="noStrike" cap="none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TITLE |  </a:t>
            </a:r>
            <a:fld id="{00000000-1234-1234-1234-123412341234}" type="slidenum">
              <a:rPr lang="en-US" sz="900" b="0" i="0" u="none" strike="noStrike" cap="none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r>
              <a:rPr lang="en-US" sz="900" b="0" i="0" u="none" strike="noStrike" cap="none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59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59"/>
          <p:cNvSpPr txBox="1"/>
          <p:nvPr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61087" dir="5400000">
              <a:srgbClr val="808080">
                <a:alpha val="4509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1"/>
          <p:cNvSpPr txBox="1"/>
          <p:nvPr/>
        </p:nvSpPr>
        <p:spPr>
          <a:xfrm>
            <a:off x="7086600" y="6477000"/>
            <a:ext cx="1600200" cy="13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DC0"/>
              </a:buClr>
              <a:buSzPts val="900"/>
              <a:buFont typeface="Arial Narrow"/>
              <a:buNone/>
            </a:pPr>
            <a:r>
              <a:rPr lang="en-US" sz="900" b="0" i="0" u="none" strike="noStrike" cap="none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TITLE  |  </a:t>
            </a:r>
            <a:fld id="{00000000-1234-1234-1234-123412341234}" type="slidenum">
              <a:rPr lang="en-US" sz="900" b="0" i="0" u="none" strike="noStrike" cap="none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r>
              <a:rPr lang="en-US" sz="900" b="0" i="0" u="none" strike="noStrike" cap="none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6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61"/>
          <p:cNvSpPr txBox="1"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61087" dir="5400000">
              <a:srgbClr val="808080">
                <a:alpha val="2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03BF1B5-A453-42CB-9AA7-CDCC785EF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264" y="0"/>
            <a:ext cx="959510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dirty="0"/>
              <a:t>Part 1: Understand Your Role</a:t>
            </a:r>
            <a:endParaRPr dirty="0"/>
          </a:p>
        </p:txBody>
      </p:sp>
      <p:sp>
        <p:nvSpPr>
          <p:cNvPr id="55" name="Google Shape;55;p2"/>
          <p:cNvSpPr txBox="1"/>
          <p:nvPr/>
        </p:nvSpPr>
        <p:spPr>
          <a:xfrm>
            <a:off x="609600" y="1524000"/>
            <a:ext cx="8153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objectives</a:t>
            </a:r>
            <a:r>
              <a:rPr lang="en-US" sz="3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71500" marR="0" indent="-5715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Understand the role and responsibilities of the district trainer</a:t>
            </a: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Identify the role and responsibilities of the district training committee</a:t>
            </a:r>
            <a:endParaRPr sz="36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710847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8915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lang="en-US" sz="4000" dirty="0"/>
              <a:t>Part 1: Understand Your Role</a:t>
            </a:r>
            <a:endParaRPr dirty="0"/>
          </a:p>
        </p:txBody>
      </p:sp>
      <p:sp>
        <p:nvSpPr>
          <p:cNvPr id="81" name="Google Shape;81;p6"/>
          <p:cNvSpPr txBox="1"/>
          <p:nvPr/>
        </p:nvSpPr>
        <p:spPr>
          <a:xfrm>
            <a:off x="228600" y="1141719"/>
            <a:ext cx="8966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District trainers </a:t>
            </a:r>
            <a:r>
              <a:rPr lang="en-US" sz="2400" b="1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manage training </a:t>
            </a:r>
            <a:r>
              <a:rPr lang="en-US" sz="24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throughout the district.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en-US" sz="24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Work closely with the governor or governor-elect to </a:t>
            </a:r>
            <a:r>
              <a:rPr lang="en-US" sz="2400" b="1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develop a training plan</a:t>
            </a:r>
            <a:r>
              <a:rPr lang="en-US" sz="24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for the year, defining event goals, identifying speakers and facilitators.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en-US" sz="24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District trainers </a:t>
            </a:r>
            <a:r>
              <a:rPr lang="en-US" sz="2400" b="1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chair the district training committee</a:t>
            </a:r>
            <a:r>
              <a:rPr lang="en-US" sz="24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and assign responsibilities for planning and conducting training events to committee members.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en-US" sz="24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Above all:  District trainers </a:t>
            </a:r>
            <a:r>
              <a:rPr lang="en-US" sz="3600" b="1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build relationships.</a:t>
            </a:r>
            <a:endParaRPr lang="en-US" sz="24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8915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lang="en-US" sz="4000" dirty="0"/>
              <a:t>Part 1: Understand Your Role</a:t>
            </a:r>
            <a:endParaRPr dirty="0"/>
          </a:p>
        </p:txBody>
      </p:sp>
      <p:sp>
        <p:nvSpPr>
          <p:cNvPr id="81" name="Google Shape;81;p6"/>
          <p:cNvSpPr txBox="1"/>
          <p:nvPr/>
        </p:nvSpPr>
        <p:spPr>
          <a:xfrm>
            <a:off x="228600" y="1310768"/>
            <a:ext cx="8966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Activity 1: Full-Group Discussion</a:t>
            </a:r>
            <a:br>
              <a:rPr lang="en-US" sz="3600" b="1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3600" b="1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Delegating Tasks</a:t>
            </a:r>
            <a:endParaRPr lang="en-US" sz="36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Discuss how your district does/could define the big picture for training</a:t>
            </a: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Discuss training team makeup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63216759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8915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lang="en-US" sz="4000" dirty="0"/>
              <a:t>Part 1: Understand Your Role</a:t>
            </a:r>
            <a:endParaRPr dirty="0"/>
          </a:p>
        </p:txBody>
      </p:sp>
      <p:sp>
        <p:nvSpPr>
          <p:cNvPr id="81" name="Google Shape;81;p6"/>
          <p:cNvSpPr txBox="1"/>
          <p:nvPr/>
        </p:nvSpPr>
        <p:spPr>
          <a:xfrm>
            <a:off x="228600" y="1310768"/>
            <a:ext cx="8966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Activity 2: Breakouts</a:t>
            </a:r>
            <a:br>
              <a:rPr lang="en-US" sz="3600" b="1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3600" b="1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Handling Challenges</a:t>
            </a:r>
            <a:endParaRPr lang="en-US" sz="36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marR="0" lvl="0" indent="-742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♥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Making tech cooperate</a:t>
            </a:r>
          </a:p>
          <a:p>
            <a:pPr marL="742950" marR="0" lvl="0" indent="-742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♦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Dealing with “uncooperative” participants</a:t>
            </a:r>
          </a:p>
          <a:p>
            <a:pPr marL="742950" marR="0" lvl="0" indent="-742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♣ Handling presenter no-show</a:t>
            </a:r>
          </a:p>
          <a:p>
            <a:pPr marL="742950" marR="0" lvl="0" indent="-742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♠  Handling facility challenges</a:t>
            </a:r>
          </a:p>
        </p:txBody>
      </p:sp>
    </p:spTree>
    <p:extLst>
      <p:ext uri="{BB962C8B-B14F-4D97-AF65-F5344CB8AC3E}">
        <p14:creationId xmlns:p14="http://schemas.microsoft.com/office/powerpoint/2010/main" val="145542255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8915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lang="en-US" sz="4000" dirty="0"/>
              <a:t>Part 1: Understand Your Role</a:t>
            </a:r>
            <a:endParaRPr dirty="0"/>
          </a:p>
        </p:txBody>
      </p:sp>
      <p:sp>
        <p:nvSpPr>
          <p:cNvPr id="81" name="Google Shape;81;p6"/>
          <p:cNvSpPr txBox="1"/>
          <p:nvPr/>
        </p:nvSpPr>
        <p:spPr>
          <a:xfrm>
            <a:off x="228600" y="1310768"/>
            <a:ext cx="8966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Part 1 Wrap-up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Key take-aways</a:t>
            </a:r>
            <a:endParaRPr lang="en-US" sz="36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1432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b="0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69" name="Google Shape;69;p3"/>
          <p:cNvSpPr txBox="1"/>
          <p:nvPr/>
        </p:nvSpPr>
        <p:spPr>
          <a:xfrm>
            <a:off x="1191532" y="2842452"/>
            <a:ext cx="65532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 algn="ctr">
              <a:buClr>
                <a:srgbClr val="D91B5C"/>
              </a:buClr>
              <a:buSzPts val="5400"/>
            </a:pPr>
            <a:r>
              <a:rPr lang="en-US" sz="3600" b="1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Part 2: Understand Rotary Training Events</a:t>
            </a:r>
            <a:endParaRPr sz="3600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43827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dirty="0"/>
              <a:t>Part 2: Understand Training Events</a:t>
            </a:r>
            <a:endParaRPr dirty="0"/>
          </a:p>
        </p:txBody>
      </p:sp>
      <p:sp>
        <p:nvSpPr>
          <p:cNvPr id="55" name="Google Shape;55;p2"/>
          <p:cNvSpPr txBox="1"/>
          <p:nvPr/>
        </p:nvSpPr>
        <p:spPr>
          <a:xfrm>
            <a:off x="609600" y="1524000"/>
            <a:ext cx="8153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objectives</a:t>
            </a:r>
            <a:r>
              <a:rPr lang="en-US" sz="3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71500" marR="0" indent="-5715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Understand Rotary’s training cycle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Identify resources for developing a training program</a:t>
            </a:r>
          </a:p>
          <a:p>
            <a:endParaRPr lang="en-US" sz="36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305681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dirty="0"/>
              <a:t>Part 2: Understand Training Events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45CE7C-EDF3-4DA2-BC0A-D2621109A498}"/>
              </a:ext>
            </a:extLst>
          </p:cNvPr>
          <p:cNvSpPr txBox="1"/>
          <p:nvPr/>
        </p:nvSpPr>
        <p:spPr>
          <a:xfrm>
            <a:off x="381000" y="2619902"/>
            <a:ext cx="25619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Role</a:t>
            </a:r>
            <a:r>
              <a:rPr lang="en-US" sz="24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-Based Training Events</a:t>
            </a:r>
          </a:p>
          <a:p>
            <a:endParaRPr lang="en-US" sz="2400" dirty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r>
              <a:rPr lang="en-US" sz="24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Convened by the 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Governor-elect</a:t>
            </a:r>
            <a:endParaRPr lang="en-US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826B13-1534-4CDA-A999-F21096A6E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381" y="1351359"/>
            <a:ext cx="5522121" cy="473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2650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dirty="0"/>
              <a:t>Part 2: Understand Training Events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45CE7C-EDF3-4DA2-BC0A-D2621109A498}"/>
              </a:ext>
            </a:extLst>
          </p:cNvPr>
          <p:cNvSpPr txBox="1"/>
          <p:nvPr/>
        </p:nvSpPr>
        <p:spPr>
          <a:xfrm>
            <a:off x="381000" y="2619902"/>
            <a:ext cx="25619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Topic</a:t>
            </a:r>
            <a:r>
              <a:rPr lang="en-US" sz="24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-Based Training Events</a:t>
            </a:r>
          </a:p>
          <a:p>
            <a:endParaRPr lang="en-US" sz="2400" dirty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r>
              <a:rPr lang="en-US" sz="24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Convened by the </a:t>
            </a:r>
            <a:r>
              <a:rPr lang="en-US" sz="24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Governor</a:t>
            </a:r>
            <a:endParaRPr lang="en-US" sz="2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2D374E-A766-4A62-B2BC-C986859DE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415" y="1123831"/>
            <a:ext cx="5287021" cy="560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1986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8915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lang="en-US" sz="4000" dirty="0"/>
              <a:t>Part 2: Understand Training Events</a:t>
            </a:r>
            <a:endParaRPr dirty="0"/>
          </a:p>
        </p:txBody>
      </p:sp>
      <p:sp>
        <p:nvSpPr>
          <p:cNvPr id="81" name="Google Shape;81;p6"/>
          <p:cNvSpPr txBox="1"/>
          <p:nvPr/>
        </p:nvSpPr>
        <p:spPr>
          <a:xfrm>
            <a:off x="228600" y="717817"/>
            <a:ext cx="8966200" cy="158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Activity 1: Full Group Discussion</a:t>
            </a:r>
            <a:endParaRPr lang="en-US" sz="36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Tips for training Rotary leaders</a:t>
            </a:r>
          </a:p>
          <a:p>
            <a:pPr marL="457200" marR="0" lvl="0" indent="-45720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Promoting training events</a:t>
            </a:r>
          </a:p>
          <a:p>
            <a:pPr marL="457200" marR="0" lvl="0" indent="-45720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Using Rotary Learning Center</a:t>
            </a:r>
          </a:p>
          <a:p>
            <a:pPr marL="457200" marR="0" lvl="0" indent="-45720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Other learning resources</a:t>
            </a:r>
          </a:p>
          <a:p>
            <a:pPr marL="457200" marR="0" lvl="0" indent="-45720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Motivating attendees intra-event</a:t>
            </a:r>
          </a:p>
          <a:p>
            <a:pPr marL="457200" marR="0" lvl="0" indent="-45720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Making things fun</a:t>
            </a:r>
          </a:p>
          <a:p>
            <a:pPr marL="457200" marR="0" lvl="0" indent="-45720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Encouraging follow-through post-event</a:t>
            </a:r>
          </a:p>
        </p:txBody>
      </p:sp>
    </p:spTree>
    <p:extLst>
      <p:ext uri="{BB962C8B-B14F-4D97-AF65-F5344CB8AC3E}">
        <p14:creationId xmlns:p14="http://schemas.microsoft.com/office/powerpoint/2010/main" val="3584313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>
            <a:spLocks noGrp="1"/>
          </p:cNvSpPr>
          <p:nvPr>
            <p:ph type="ctrTitle"/>
          </p:nvPr>
        </p:nvSpPr>
        <p:spPr>
          <a:xfrm>
            <a:off x="0" y="2628900"/>
            <a:ext cx="9144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Narrow"/>
              <a:buNone/>
            </a:pPr>
            <a:r>
              <a:rPr lang="en-US" sz="4800" dirty="0"/>
              <a:t>District Trainers 2022-23 </a:t>
            </a:r>
            <a:endParaRPr dirty="0"/>
          </a:p>
        </p:txBody>
      </p:sp>
      <p:sp>
        <p:nvSpPr>
          <p:cNvPr id="47" name="Google Shape;47;p1"/>
          <p:cNvSpPr txBox="1"/>
          <p:nvPr/>
        </p:nvSpPr>
        <p:spPr>
          <a:xfrm>
            <a:off x="1524000" y="4343400"/>
            <a:ext cx="62484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Welcome!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A07BFF6-D35B-4FE4-967E-83DF793A1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747"/>
            <a:ext cx="9144000" cy="211360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8915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lang="en-US" sz="4000" dirty="0"/>
              <a:t>Part 2: Understand Training Events</a:t>
            </a:r>
            <a:endParaRPr dirty="0"/>
          </a:p>
        </p:txBody>
      </p:sp>
      <p:sp>
        <p:nvSpPr>
          <p:cNvPr id="81" name="Google Shape;81;p6"/>
          <p:cNvSpPr txBox="1"/>
          <p:nvPr/>
        </p:nvSpPr>
        <p:spPr>
          <a:xfrm>
            <a:off x="228600" y="717817"/>
            <a:ext cx="8680622" cy="185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3600" b="1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Activity 2: 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Breakouts</a:t>
            </a:r>
            <a:b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3600" b="1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District Trainin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 Events</a:t>
            </a:r>
          </a:p>
          <a:p>
            <a:pPr marL="342900" marR="0" lvl="0" indent="-342900"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♥ 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What are different ways to organize training events, and who attends?</a:t>
            </a:r>
          </a:p>
          <a:p>
            <a:pPr marL="342900" marR="0" lvl="0" indent="-342900"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♦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What timing (month, day of week, time of day) works?</a:t>
            </a:r>
          </a:p>
          <a:p>
            <a:pPr marL="342900" marR="0" lvl="0" indent="-342900"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♣ 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Successes and challenges in using online training</a:t>
            </a:r>
          </a:p>
          <a:p>
            <a:pPr marL="342900" marR="0" lvl="0" indent="-342900"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♠ 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Promotion and attendance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12640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8915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lang="en-US" sz="4000" dirty="0"/>
              <a:t>Part 2: Understand Training Events</a:t>
            </a:r>
            <a:endParaRPr dirty="0"/>
          </a:p>
        </p:txBody>
      </p:sp>
      <p:sp>
        <p:nvSpPr>
          <p:cNvPr id="81" name="Google Shape;81;p6"/>
          <p:cNvSpPr txBox="1"/>
          <p:nvPr/>
        </p:nvSpPr>
        <p:spPr>
          <a:xfrm>
            <a:off x="228600" y="1310768"/>
            <a:ext cx="8966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Part 2 Wrap-up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Key take-aways</a:t>
            </a:r>
            <a:endParaRPr lang="en-US" sz="36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22388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b="0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69" name="Google Shape;69;p3"/>
          <p:cNvSpPr txBox="1"/>
          <p:nvPr/>
        </p:nvSpPr>
        <p:spPr>
          <a:xfrm>
            <a:off x="1191532" y="2842452"/>
            <a:ext cx="6553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 algn="ctr">
              <a:buClr>
                <a:srgbClr val="D91B5C"/>
              </a:buClr>
              <a:buSzPts val="5400"/>
            </a:pPr>
            <a:r>
              <a:rPr lang="en-US" sz="3600" b="1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Mid-day Checkpoint</a:t>
            </a:r>
            <a:endParaRPr sz="3600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29764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b="0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69" name="Google Shape;69;p3"/>
          <p:cNvSpPr txBox="1"/>
          <p:nvPr/>
        </p:nvSpPr>
        <p:spPr>
          <a:xfrm>
            <a:off x="1191532" y="2842452"/>
            <a:ext cx="6553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 algn="ctr">
              <a:buClr>
                <a:srgbClr val="D91B5C"/>
              </a:buClr>
              <a:buSzPts val="5400"/>
            </a:pPr>
            <a:r>
              <a:rPr lang="en-US" sz="3600" b="1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Part 3: Plan Your Curriculum</a:t>
            </a:r>
            <a:endParaRPr sz="3600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332432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dirty="0"/>
              <a:t>Part 3: Plan Your Curriculum</a:t>
            </a:r>
            <a:endParaRPr dirty="0"/>
          </a:p>
        </p:txBody>
      </p:sp>
      <p:sp>
        <p:nvSpPr>
          <p:cNvPr id="55" name="Google Shape;55;p2"/>
          <p:cNvSpPr txBox="1"/>
          <p:nvPr/>
        </p:nvSpPr>
        <p:spPr>
          <a:xfrm>
            <a:off x="609600" y="1524000"/>
            <a:ext cx="8153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objectives</a:t>
            </a:r>
            <a:r>
              <a:rPr lang="en-US" sz="3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71500" marR="0" indent="-5715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Assess participants’ needs to help plan a curriculum</a:t>
            </a:r>
          </a:p>
          <a:p>
            <a:pPr marL="571500" marR="0" indent="-5715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Use a variety of training approaches</a:t>
            </a:r>
          </a:p>
          <a:p>
            <a:endParaRPr lang="en-US" sz="36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862020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dirty="0"/>
              <a:t>Part 3: Plan Your Curriculum</a:t>
            </a:r>
            <a:endParaRPr dirty="0"/>
          </a:p>
        </p:txBody>
      </p:sp>
      <p:sp>
        <p:nvSpPr>
          <p:cNvPr id="55" name="Google Shape;55;p2"/>
          <p:cNvSpPr txBox="1"/>
          <p:nvPr/>
        </p:nvSpPr>
        <p:spPr>
          <a:xfrm>
            <a:off x="609600" y="1524000"/>
            <a:ext cx="8153400" cy="154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91440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Activity 1: Full group discussion 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Assessing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participant needs</a:t>
            </a:r>
            <a:endParaRPr lang="en-US" sz="3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800100" lvl="3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 p</a:t>
            </a:r>
            <a:r>
              <a:rPr lang="en-US" sz="3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ast evaluations, questionnaires, online surveys, and informal feedback.</a:t>
            </a:r>
          </a:p>
          <a:p>
            <a:pPr marL="800100" lvl="5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Focus on</a:t>
            </a:r>
            <a:r>
              <a:rPr lang="en-US" sz="3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recurring themes, concerns, or requests for specific content</a:t>
            </a:r>
          </a:p>
          <a:p>
            <a:pPr marL="800100" lvl="5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What else?</a:t>
            </a:r>
            <a:endParaRPr lang="en-US" sz="3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36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2017434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8915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lang="en-US" sz="4000" dirty="0"/>
              <a:t>Part 3: Plan Your Curriculum</a:t>
            </a:r>
            <a:endParaRPr dirty="0"/>
          </a:p>
        </p:txBody>
      </p:sp>
      <p:sp>
        <p:nvSpPr>
          <p:cNvPr id="81" name="Google Shape;81;p6"/>
          <p:cNvSpPr txBox="1"/>
          <p:nvPr/>
        </p:nvSpPr>
        <p:spPr>
          <a:xfrm>
            <a:off x="228600" y="1310768"/>
            <a:ext cx="8581768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Activity 3: Breakout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Changing  Existing Event’s Agenda</a:t>
            </a:r>
            <a:r>
              <a:rPr lang="en-US" sz="3600" b="1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Alter the agenda for a grant management event to suit your attendee’s current needs</a:t>
            </a:r>
            <a:endParaRPr lang="en-US" sz="36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51139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8915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lang="en-US" sz="4000" dirty="0"/>
              <a:t>Part 3: Plan Your Curriculum</a:t>
            </a:r>
            <a:endParaRPr dirty="0"/>
          </a:p>
        </p:txBody>
      </p:sp>
      <p:sp>
        <p:nvSpPr>
          <p:cNvPr id="81" name="Google Shape;81;p6"/>
          <p:cNvSpPr txBox="1"/>
          <p:nvPr/>
        </p:nvSpPr>
        <p:spPr>
          <a:xfrm>
            <a:off x="228600" y="1310768"/>
            <a:ext cx="8966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15000"/>
              </a:lnSpc>
            </a:pP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Activity 3: Breakout Discussion</a:t>
            </a:r>
          </a:p>
          <a:p>
            <a:pPr lvl="0">
              <a:lnSpc>
                <a:spcPct val="115000"/>
              </a:lnSpc>
            </a:pP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Changing  Existing Event’s Agenda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26129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dirty="0"/>
              <a:t>Part 3: Plan Your Curriculum</a:t>
            </a:r>
            <a:endParaRPr dirty="0"/>
          </a:p>
        </p:txBody>
      </p:sp>
      <p:sp>
        <p:nvSpPr>
          <p:cNvPr id="55" name="Google Shape;55;p2"/>
          <p:cNvSpPr txBox="1"/>
          <p:nvPr/>
        </p:nvSpPr>
        <p:spPr>
          <a:xfrm>
            <a:off x="1" y="1524000"/>
            <a:ext cx="8909222" cy="2702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3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Leader’s Guide Full-Group Discussion</a:t>
            </a:r>
          </a:p>
          <a:p>
            <a:pPr marL="342900" marR="0" lvl="0" indent="-342900" fontAlgn="base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Char char="−"/>
            </a:pPr>
            <a:endParaRPr lang="en-US" sz="1800" dirty="0">
              <a:effectLst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800100" lvl="1" indent="-342900" fontAlgn="base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800100" lvl="1" indent="-342900" fontAlgn="base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Have you used Rotary leader’s guides (now in the Learning Center?</a:t>
            </a:r>
          </a:p>
          <a:p>
            <a:pPr marL="800100" lvl="1" indent="-342900" fontAlgn="base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What have you learned when tailoring these guides to your audience?</a:t>
            </a:r>
          </a:p>
          <a:p>
            <a:pPr marL="800100" lvl="1" indent="-342900" fontAlgn="base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lvl="1">
              <a:lnSpc>
                <a:spcPct val="115000"/>
              </a:lnSpc>
              <a:tabLst>
                <a:tab pos="914400" algn="l"/>
              </a:tabLst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36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867762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8915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lang="en-US" sz="4000" dirty="0"/>
              <a:t>Part 3: Plan Your Curriculum</a:t>
            </a:r>
            <a:endParaRPr dirty="0"/>
          </a:p>
        </p:txBody>
      </p:sp>
      <p:sp>
        <p:nvSpPr>
          <p:cNvPr id="81" name="Google Shape;81;p6"/>
          <p:cNvSpPr txBox="1"/>
          <p:nvPr/>
        </p:nvSpPr>
        <p:spPr>
          <a:xfrm>
            <a:off x="228600" y="1310768"/>
            <a:ext cx="8966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Part 3 Wrap-up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Key take-aways</a:t>
            </a:r>
            <a:endParaRPr lang="en-US" sz="36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2576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dirty="0"/>
              <a:t>Housekeeping  Reminders	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FDF620-564A-4D7B-95B0-5D4C8D4D2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Facility locations</a:t>
            </a:r>
          </a:p>
          <a:p>
            <a:pPr marL="571500" indent="-571500">
              <a:lnSpc>
                <a:spcPct val="107000"/>
              </a:lnSpc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Timeline</a:t>
            </a:r>
          </a:p>
          <a:p>
            <a:pPr marL="571500" indent="-571500">
              <a:lnSpc>
                <a:spcPct val="107000"/>
              </a:lnSpc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Breaks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</a:pP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54782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b="0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69" name="Google Shape;69;p3"/>
          <p:cNvSpPr txBox="1"/>
          <p:nvPr/>
        </p:nvSpPr>
        <p:spPr>
          <a:xfrm>
            <a:off x="1191532" y="2842452"/>
            <a:ext cx="69765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 algn="ctr">
              <a:buClr>
                <a:srgbClr val="D91B5C"/>
              </a:buClr>
              <a:buSzPts val="5400"/>
            </a:pPr>
            <a:r>
              <a:rPr lang="en-US" sz="3600" b="1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Part 4: Plan Your Training Event</a:t>
            </a:r>
            <a:endParaRPr sz="3600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905356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dirty="0"/>
              <a:t>Part 4: Plan Your Training Event</a:t>
            </a:r>
            <a:endParaRPr dirty="0"/>
          </a:p>
        </p:txBody>
      </p:sp>
      <p:sp>
        <p:nvSpPr>
          <p:cNvPr id="55" name="Google Shape;55;p2"/>
          <p:cNvSpPr txBox="1"/>
          <p:nvPr/>
        </p:nvSpPr>
        <p:spPr>
          <a:xfrm>
            <a:off x="207469" y="1524000"/>
            <a:ext cx="8936531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objectives</a:t>
            </a:r>
            <a:r>
              <a:rPr lang="en-US" sz="3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71500" marR="0" indent="-5715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Identify important qualities in an event venue</a:t>
            </a:r>
          </a:p>
          <a:p>
            <a:pPr marL="571500" marR="0" indent="-5715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Develop an event budget</a:t>
            </a:r>
          </a:p>
          <a:p>
            <a:pPr marL="571500" marR="0" indent="-5715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Recognize when to use virtual options </a:t>
            </a:r>
          </a:p>
          <a:p>
            <a:endParaRPr lang="en-US" sz="36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8937330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dirty="0"/>
              <a:t>Part 4: Plan Your Event</a:t>
            </a:r>
            <a:endParaRPr dirty="0"/>
          </a:p>
        </p:txBody>
      </p:sp>
      <p:sp>
        <p:nvSpPr>
          <p:cNvPr id="55" name="Google Shape;55;p2"/>
          <p:cNvSpPr txBox="1"/>
          <p:nvPr/>
        </p:nvSpPr>
        <p:spPr>
          <a:xfrm>
            <a:off x="69156" y="1524000"/>
            <a:ext cx="8693844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914400" algn="l"/>
              </a:tabLst>
            </a:pPr>
            <a:r>
              <a:rPr lang="en-US" sz="3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Event Planning Key Messages</a:t>
            </a:r>
            <a:r>
              <a:rPr lang="en-US" sz="3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800100" lvl="3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Planning should start 6-12 months before the training event, depending on its size.</a:t>
            </a:r>
          </a:p>
          <a:p>
            <a:pPr marL="800100" lvl="3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Event planning tools and templates can be modified for various events.</a:t>
            </a:r>
          </a:p>
          <a:p>
            <a:pPr marL="800100" lvl="3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Event budgeting tools and template can be modified for various events.</a:t>
            </a:r>
          </a:p>
          <a:p>
            <a:endParaRPr lang="en-US" sz="36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9767499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dirty="0"/>
              <a:t>Part 4: Plan Your Event</a:t>
            </a:r>
            <a:endParaRPr dirty="0"/>
          </a:p>
        </p:txBody>
      </p:sp>
      <p:sp>
        <p:nvSpPr>
          <p:cNvPr id="55" name="Google Shape;55;p2"/>
          <p:cNvSpPr txBox="1"/>
          <p:nvPr/>
        </p:nvSpPr>
        <p:spPr>
          <a:xfrm>
            <a:off x="1" y="1128913"/>
            <a:ext cx="9143999" cy="2702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3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Event Planning: warm-up questions</a:t>
            </a:r>
          </a:p>
          <a:p>
            <a:pPr marL="342900" marR="0" lvl="0" indent="-342900" fontAlgn="base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Char char="−"/>
            </a:pPr>
            <a:endParaRPr lang="en-US" sz="1800" dirty="0">
              <a:effectLst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800100" lvl="1" indent="-342900" fontAlgn="base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What is the most challenging part of planning a training event?</a:t>
            </a:r>
          </a:p>
          <a:p>
            <a:pPr marL="800100" lvl="1" indent="-342900" fontAlgn="base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How far in advance do you start planning your training events?</a:t>
            </a:r>
          </a:p>
          <a:p>
            <a:pPr marL="800100" lvl="1" indent="-342900" fontAlgn="base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What factors do you consider when selecting a venue?</a:t>
            </a:r>
          </a:p>
          <a:p>
            <a:pPr marL="800100" lvl="1" indent="-342900" fontAlgn="base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What are some possible training topics that you could cover in a virtual format?</a:t>
            </a:r>
          </a:p>
          <a:p>
            <a:pPr marL="800100" lvl="1" indent="-342900" fontAlgn="base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lvl="1">
              <a:lnSpc>
                <a:spcPct val="115000"/>
              </a:lnSpc>
              <a:tabLst>
                <a:tab pos="914400" algn="l"/>
              </a:tabLst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36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757023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8915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lang="en-US" sz="4000" dirty="0"/>
              <a:t>Part 4: Plan Your Event</a:t>
            </a:r>
            <a:endParaRPr dirty="0"/>
          </a:p>
        </p:txBody>
      </p:sp>
      <p:sp>
        <p:nvSpPr>
          <p:cNvPr id="81" name="Google Shape;81;p6"/>
          <p:cNvSpPr txBox="1"/>
          <p:nvPr/>
        </p:nvSpPr>
        <p:spPr>
          <a:xfrm>
            <a:off x="228600" y="1310768"/>
            <a:ext cx="8966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Training Event Case Study 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Exercise: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10 minutes to prep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15 minutes to share</a:t>
            </a:r>
            <a:endParaRPr lang="en-US" sz="36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65766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1;p6">
            <a:extLst>
              <a:ext uri="{FF2B5EF4-FFF2-40B4-BE49-F238E27FC236}">
                <a16:creationId xmlns:a16="http://schemas.microsoft.com/office/drawing/2014/main" id="{53ADB109-9CBC-43EC-BFF9-6CD90E09F168}"/>
              </a:ext>
            </a:extLst>
          </p:cNvPr>
          <p:cNvSpPr txBox="1"/>
          <p:nvPr/>
        </p:nvSpPr>
        <p:spPr>
          <a:xfrm>
            <a:off x="146304" y="1012192"/>
            <a:ext cx="4303776" cy="574840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Case #1</a:t>
            </a:r>
          </a:p>
          <a:p>
            <a:pPr marL="91440"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1440"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You want to demonstrate using My Rotary and Rotary Club Central but providing Wi-Fi in all meeting rooms will be cost prohibitive. </a:t>
            </a:r>
          </a:p>
          <a:p>
            <a:pPr marL="9144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i="1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1440"/>
            <a:r>
              <a:rPr lang="en-US" sz="24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What training methods could you consider to cover this topic?</a:t>
            </a:r>
          </a:p>
          <a:p>
            <a:pPr marL="91440"/>
            <a:endParaRPr lang="en-US" sz="2400" i="1" u="none" strike="noStrike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1440"/>
            <a:r>
              <a:rPr lang="en-US" sz="24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What resources could you share before or after the event to help participants with this topic?</a:t>
            </a:r>
          </a:p>
          <a:p>
            <a:pPr marL="91440"/>
            <a:endParaRPr lang="en-US" sz="24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81;p6">
            <a:extLst>
              <a:ext uri="{FF2B5EF4-FFF2-40B4-BE49-F238E27FC236}">
                <a16:creationId xmlns:a16="http://schemas.microsoft.com/office/drawing/2014/main" id="{B031BE15-3E03-4C84-9073-059D48903360}"/>
              </a:ext>
            </a:extLst>
          </p:cNvPr>
          <p:cNvSpPr txBox="1"/>
          <p:nvPr/>
        </p:nvSpPr>
        <p:spPr>
          <a:xfrm>
            <a:off x="4693922" y="981584"/>
            <a:ext cx="4303776" cy="5779008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/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Case #2 </a:t>
            </a:r>
          </a:p>
          <a:p>
            <a:pPr marL="91440"/>
            <a:endParaRPr lang="en-US" sz="24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1440"/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At your district training assembly, participants will attend role-based session in the morning.  Then all participants will come together in a for a group closing session. </a:t>
            </a:r>
          </a:p>
          <a:p>
            <a:pPr marL="91440"/>
            <a:endParaRPr lang="en-US" sz="24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1440"/>
            <a:r>
              <a:rPr lang="en-US" sz="24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What pre-event assignm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ents will ensure participants are familiar with the topics you will cover?</a:t>
            </a:r>
          </a:p>
          <a:p>
            <a:pPr marL="91440"/>
            <a:endParaRPr lang="en-US" sz="2400" i="1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1440"/>
            <a:r>
              <a:rPr lang="en-US" sz="24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What specialized post-event training could you provide to each group?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1AF0F4-7A19-476B-BFE2-AA8CD7BAB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169"/>
            <a:ext cx="9144000" cy="106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0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8915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lang="en-US" sz="4000" dirty="0"/>
              <a:t>Part 4: Plan Your Event</a:t>
            </a:r>
            <a:endParaRPr dirty="0"/>
          </a:p>
        </p:txBody>
      </p:sp>
      <p:sp>
        <p:nvSpPr>
          <p:cNvPr id="81" name="Google Shape;81;p6"/>
          <p:cNvSpPr txBox="1"/>
          <p:nvPr/>
        </p:nvSpPr>
        <p:spPr>
          <a:xfrm>
            <a:off x="228600" y="1310768"/>
            <a:ext cx="8966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Part 4 Wrap-up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Resources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Key take-aways</a:t>
            </a:r>
            <a:endParaRPr lang="en-US" sz="36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8097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b="0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69" name="Google Shape;69;p3"/>
          <p:cNvSpPr txBox="1"/>
          <p:nvPr/>
        </p:nvSpPr>
        <p:spPr>
          <a:xfrm>
            <a:off x="1191532" y="2842452"/>
            <a:ext cx="6553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 algn="ctr">
              <a:buClr>
                <a:srgbClr val="D91B5C"/>
              </a:buClr>
              <a:buSzPts val="5400"/>
            </a:pPr>
            <a:r>
              <a:rPr lang="en-US" sz="3600" b="1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Part 5: Prepare the Trainers</a:t>
            </a:r>
            <a:endParaRPr sz="3600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0711782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dirty="0"/>
              <a:t>Part 5: Prepare the Trainers</a:t>
            </a:r>
            <a:endParaRPr dirty="0"/>
          </a:p>
        </p:txBody>
      </p:sp>
      <p:sp>
        <p:nvSpPr>
          <p:cNvPr id="55" name="Google Shape;55;p2"/>
          <p:cNvSpPr txBox="1"/>
          <p:nvPr/>
        </p:nvSpPr>
        <p:spPr>
          <a:xfrm>
            <a:off x="69156" y="1524000"/>
            <a:ext cx="9074844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objectives</a:t>
            </a:r>
            <a:r>
              <a:rPr lang="en-US" sz="3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71500" marR="0" indent="-5715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Identify ways to select and prepare facilitators</a:t>
            </a:r>
          </a:p>
          <a:p>
            <a:pPr marL="571500" marR="0" indent="-5715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Discuss best practices for holding train the trainer events </a:t>
            </a:r>
          </a:p>
          <a:p>
            <a:endParaRPr lang="en-US" sz="36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5501562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dirty="0"/>
              <a:t>Part 5: Prepare the Trainers</a:t>
            </a:r>
            <a:endParaRPr dirty="0"/>
          </a:p>
        </p:txBody>
      </p:sp>
      <p:sp>
        <p:nvSpPr>
          <p:cNvPr id="55" name="Google Shape;55;p2"/>
          <p:cNvSpPr txBox="1"/>
          <p:nvPr/>
        </p:nvSpPr>
        <p:spPr>
          <a:xfrm>
            <a:off x="69156" y="1524000"/>
            <a:ext cx="8693844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914400" algn="l"/>
              </a:tabLst>
            </a:pPr>
            <a:r>
              <a:rPr lang="en-US" sz="3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Key factors in selecting facilitators</a:t>
            </a:r>
            <a:r>
              <a:rPr lang="en-US" sz="3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800100" lvl="3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Training experience and past evaluations</a:t>
            </a:r>
          </a:p>
          <a:p>
            <a:pPr marL="800100" lvl="3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Specialized Rotary knowledge for information-heavy sessions </a:t>
            </a:r>
          </a:p>
          <a:p>
            <a:pPr marL="800100" lvl="3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Professional experience related to the session topics such as public relations or club budgeting</a:t>
            </a:r>
          </a:p>
          <a:p>
            <a:endParaRPr lang="en-US" sz="36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244673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dirty="0"/>
              <a:t>Course Overview	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FDF620-564A-4D7B-95B0-5D4C8D4D2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Purpose of this District Trainer Seminar: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 training for District Trainers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</a:pP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to ensure -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</a:pP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 training for districts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clubs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</a:pP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33429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dirty="0"/>
              <a:t>Part 5: Prepare the Trainers</a:t>
            </a:r>
            <a:endParaRPr dirty="0"/>
          </a:p>
        </p:txBody>
      </p:sp>
      <p:sp>
        <p:nvSpPr>
          <p:cNvPr id="55" name="Google Shape;55;p2"/>
          <p:cNvSpPr txBox="1"/>
          <p:nvPr/>
        </p:nvSpPr>
        <p:spPr>
          <a:xfrm>
            <a:off x="1" y="1128913"/>
            <a:ext cx="9143999" cy="2702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3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Trainer Preparation warm-up questions</a:t>
            </a:r>
          </a:p>
          <a:p>
            <a:pPr marL="342900" marR="0" lvl="0" indent="-342900" fontAlgn="base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Char char="−"/>
            </a:pPr>
            <a:endParaRPr lang="en-US" sz="1800" dirty="0">
              <a:effectLst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How do you determine the number of facilitators you’ll need for an event?</a:t>
            </a:r>
          </a:p>
          <a:p>
            <a:pPr marL="742950" marR="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What qualities do you look for in your facilitators?</a:t>
            </a:r>
          </a:p>
          <a:p>
            <a:pPr marL="742950" marR="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How do you prepare your facilitators? Do you conduct a train the trainer event? </a:t>
            </a:r>
          </a:p>
          <a:p>
            <a:pPr marL="800100" lvl="1" indent="-342900" fontAlgn="base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lvl="1">
              <a:lnSpc>
                <a:spcPct val="115000"/>
              </a:lnSpc>
              <a:tabLst>
                <a:tab pos="914400" algn="l"/>
              </a:tabLst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36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197878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8915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lang="en-US" sz="4000" dirty="0"/>
              <a:t>Part 5: Prepare the Trainers</a:t>
            </a:r>
            <a:endParaRPr dirty="0"/>
          </a:p>
        </p:txBody>
      </p:sp>
      <p:sp>
        <p:nvSpPr>
          <p:cNvPr id="81" name="Google Shape;81;p6"/>
          <p:cNvSpPr txBox="1"/>
          <p:nvPr/>
        </p:nvSpPr>
        <p:spPr>
          <a:xfrm>
            <a:off x="228600" y="1310768"/>
            <a:ext cx="8966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Prepare the Trainers 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Exercise: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 minutes to prep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10 minutes to share</a:t>
            </a:r>
            <a:endParaRPr lang="en-US" sz="36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71867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1;p6">
            <a:extLst>
              <a:ext uri="{FF2B5EF4-FFF2-40B4-BE49-F238E27FC236}">
                <a16:creationId xmlns:a16="http://schemas.microsoft.com/office/drawing/2014/main" id="{53ADB109-9CBC-43EC-BFF9-6CD90E09F168}"/>
              </a:ext>
            </a:extLst>
          </p:cNvPr>
          <p:cNvSpPr txBox="1"/>
          <p:nvPr/>
        </p:nvSpPr>
        <p:spPr>
          <a:xfrm>
            <a:off x="146304" y="1012192"/>
            <a:ext cx="8875776" cy="574840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Case Study</a:t>
            </a:r>
          </a:p>
          <a:p>
            <a:pPr marL="91440"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3434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Think about trainers / facilitators from your past (work, school, other) who have been 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effective and engaging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  <a:p>
            <a:pPr marL="91440"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3434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Think about trainers from your past who were 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not effective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400" i="1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1440"/>
            <a:endParaRPr lang="en-US" sz="2400" i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1440"/>
            <a:r>
              <a:rPr lang="en-US" sz="24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Document the top five traits of effective and ineffective facilitators.</a:t>
            </a:r>
          </a:p>
          <a:p>
            <a:pPr marL="91440"/>
            <a:endParaRPr lang="en-US" sz="2400" i="1" u="none" strike="noStrike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1440"/>
            <a:r>
              <a:rPr lang="en-US" sz="24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How can you prepare your district facilitators to foster effective traits and prevent ineffective ones ?</a:t>
            </a:r>
          </a:p>
          <a:p>
            <a:pPr marL="91440"/>
            <a:endParaRPr lang="en-US" sz="24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2561D5-759F-4CC4-ADFF-2A0A48A42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20" y="266696"/>
            <a:ext cx="9144000" cy="106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752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8915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lang="en-US" sz="4000" dirty="0"/>
              <a:t>Part 5: Prepare the Trainers</a:t>
            </a:r>
            <a:endParaRPr dirty="0"/>
          </a:p>
        </p:txBody>
      </p:sp>
      <p:sp>
        <p:nvSpPr>
          <p:cNvPr id="81" name="Google Shape;81;p6"/>
          <p:cNvSpPr txBox="1"/>
          <p:nvPr/>
        </p:nvSpPr>
        <p:spPr>
          <a:xfrm>
            <a:off x="228600" y="1310768"/>
            <a:ext cx="8966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none" strike="noStrike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Part 5 Wrap-up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Resources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Key take-aways</a:t>
            </a:r>
            <a:endParaRPr lang="en-US" sz="36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4026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b="0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69" name="Google Shape;69;p3"/>
          <p:cNvSpPr txBox="1"/>
          <p:nvPr/>
        </p:nvSpPr>
        <p:spPr>
          <a:xfrm>
            <a:off x="1191532" y="2842452"/>
            <a:ext cx="6553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 algn="ctr">
              <a:buClr>
                <a:srgbClr val="D91B5C"/>
              </a:buClr>
              <a:buSzPts val="5400"/>
            </a:pPr>
            <a:r>
              <a:rPr lang="en-US" sz="3600" b="1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EVALUATIONS!</a:t>
            </a:r>
            <a:endParaRPr sz="3600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238721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03BF1B5-A453-42CB-9AA7-CDCC785EF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264" y="0"/>
            <a:ext cx="9595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8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dirty="0"/>
              <a:t>Course Overview	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FDF620-564A-4D7B-95B0-5D4C8D4D2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this event support Rotary’s Action Plan?</a:t>
            </a:r>
            <a:b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/>
              <a:t>IMPACT</a:t>
            </a:r>
            <a:r>
              <a:rPr lang="en-US" sz="2000" dirty="0"/>
              <a:t>  As People of Action we make decisions grounded in evidence</a:t>
            </a:r>
          </a:p>
          <a:p>
            <a:r>
              <a:rPr lang="en-US" sz="2000" b="1" dirty="0"/>
              <a:t>REACH </a:t>
            </a:r>
            <a:r>
              <a:rPr lang="en-US" sz="2000" dirty="0"/>
              <a:t> As People of Action we are inclusive, engaging, compassionate, and ambitious on behalf of the world</a:t>
            </a:r>
          </a:p>
          <a:p>
            <a:r>
              <a:rPr lang="en-US" sz="2000" b="1" dirty="0"/>
              <a:t>ENGAGEMENT </a:t>
            </a:r>
            <a:r>
              <a:rPr lang="en-US" sz="2000" dirty="0"/>
              <a:t> As People of Action we create meaningful relationships across decades and continents</a:t>
            </a:r>
          </a:p>
          <a:p>
            <a:r>
              <a:rPr lang="en-US" sz="2000" b="1" dirty="0"/>
              <a:t>ADAPT</a:t>
            </a:r>
            <a:r>
              <a:rPr lang="en-US" sz="2000" dirty="0"/>
              <a:t>  As People of Action we seek new perspectives and new ideas that can strengthen Rotary and create lasting change</a:t>
            </a:r>
          </a:p>
        </p:txBody>
      </p:sp>
    </p:spTree>
    <p:extLst>
      <p:ext uri="{BB962C8B-B14F-4D97-AF65-F5344CB8AC3E}">
        <p14:creationId xmlns:p14="http://schemas.microsoft.com/office/powerpoint/2010/main" val="102820931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699ccf0c3_0_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60960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dirty="0"/>
              <a:t>Course Overview</a:t>
            </a:r>
            <a:endParaRPr dirty="0"/>
          </a:p>
        </p:txBody>
      </p:sp>
      <p:sp>
        <p:nvSpPr>
          <p:cNvPr id="61" name="Google Shape;61;gd699ccf0c3_0_0"/>
          <p:cNvSpPr txBox="1"/>
          <p:nvPr/>
        </p:nvSpPr>
        <p:spPr>
          <a:xfrm>
            <a:off x="457200" y="1295400"/>
            <a:ext cx="89661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Learning Objectives:  Class participants will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kern="0" dirty="0">
              <a:solidFill>
                <a:srgbClr val="26262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Gain understanding of your role and typical Rotary training events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en-US" sz="240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 to plan your curriculum &amp;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 training events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en-US" sz="240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Prepare the training team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Google Shape;62;gd699ccf0c3_0_0"/>
          <p:cNvSpPr txBox="1"/>
          <p:nvPr/>
        </p:nvSpPr>
        <p:spPr>
          <a:xfrm>
            <a:off x="930275" y="3403600"/>
            <a:ext cx="6553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1B5C"/>
              </a:buClr>
              <a:buSzPts val="5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dirty="0"/>
              <a:t>What to Expect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FDF620-564A-4D7B-95B0-5D4C8D4D2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7000"/>
              </a:lnSpc>
              <a:spcBef>
                <a:spcPts val="0"/>
              </a:spcBef>
            </a:pP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agenda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Facilitator role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 role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3426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7543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dirty="0"/>
              <a:t>Introductions – 1 minute!</a:t>
            </a:r>
            <a:endParaRPr dirty="0"/>
          </a:p>
        </p:txBody>
      </p:sp>
      <p:sp>
        <p:nvSpPr>
          <p:cNvPr id="55" name="Google Shape;55;p2"/>
          <p:cNvSpPr txBox="1"/>
          <p:nvPr/>
        </p:nvSpPr>
        <p:spPr>
          <a:xfrm>
            <a:off x="609600" y="1524000"/>
            <a:ext cx="8153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Name, city, club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many years in Rotary?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many years as district trainer?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did you accept this assignment?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was your most unusual vacation?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b="0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69" name="Google Shape;69;p3"/>
          <p:cNvSpPr txBox="1"/>
          <p:nvPr/>
        </p:nvSpPr>
        <p:spPr>
          <a:xfrm>
            <a:off x="1191532" y="2842452"/>
            <a:ext cx="65532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 algn="ctr">
              <a:buClr>
                <a:srgbClr val="D91B5C"/>
              </a:buClr>
              <a:buSzPts val="5400"/>
            </a:pPr>
            <a:r>
              <a:rPr lang="en-US" sz="3600" b="1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Part 1: Understand Your Role as District Trainer</a:t>
            </a:r>
            <a:endParaRPr sz="3600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664185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2_Custom Design">
  <a:themeElements>
    <a:clrScheme name="Rotary-NewBrand_Pallette">
      <a:dk1>
        <a:srgbClr val="958D85"/>
      </a:dk1>
      <a:lt1>
        <a:srgbClr val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rgbClr val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1680</TotalTime>
  <Words>1371</Words>
  <Application>Microsoft Office PowerPoint</Application>
  <PresentationFormat>On-screen Show (4:3)</PresentationFormat>
  <Paragraphs>270</Paragraphs>
  <Slides>45</Slides>
  <Notes>43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Noto Sans Symbols</vt:lpstr>
      <vt:lpstr>Times New Roman</vt:lpstr>
      <vt:lpstr>Georgia</vt:lpstr>
      <vt:lpstr>Courier New</vt:lpstr>
      <vt:lpstr>Calibri</vt:lpstr>
      <vt:lpstr>Symbol</vt:lpstr>
      <vt:lpstr>Arial Narrow</vt:lpstr>
      <vt:lpstr>12_Custom Design</vt:lpstr>
      <vt:lpstr>1_Custom Design</vt:lpstr>
      <vt:lpstr>PowerPoint Presentation</vt:lpstr>
      <vt:lpstr>District Trainers 2022-23 </vt:lpstr>
      <vt:lpstr>Housekeeping  Reminders </vt:lpstr>
      <vt:lpstr>Course Overview </vt:lpstr>
      <vt:lpstr>Course Overview </vt:lpstr>
      <vt:lpstr>Course Overview</vt:lpstr>
      <vt:lpstr>What to Expect</vt:lpstr>
      <vt:lpstr>Introductions – 1 minute!</vt:lpstr>
      <vt:lpstr> </vt:lpstr>
      <vt:lpstr>Part 1: Understand Your Role</vt:lpstr>
      <vt:lpstr>Part 1: Understand Your Role</vt:lpstr>
      <vt:lpstr>Part 1: Understand Your Role</vt:lpstr>
      <vt:lpstr>Part 1: Understand Your Role</vt:lpstr>
      <vt:lpstr>Part 1: Understand Your Role</vt:lpstr>
      <vt:lpstr> </vt:lpstr>
      <vt:lpstr>Part 2: Understand Training Events</vt:lpstr>
      <vt:lpstr>Part 2: Understand Training Events</vt:lpstr>
      <vt:lpstr>Part 2: Understand Training Events</vt:lpstr>
      <vt:lpstr>Part 2: Understand Training Events</vt:lpstr>
      <vt:lpstr>Part 2: Understand Training Events</vt:lpstr>
      <vt:lpstr>Part 2: Understand Training Events</vt:lpstr>
      <vt:lpstr> </vt:lpstr>
      <vt:lpstr> </vt:lpstr>
      <vt:lpstr>Part 3: Plan Your Curriculum</vt:lpstr>
      <vt:lpstr>Part 3: Plan Your Curriculum</vt:lpstr>
      <vt:lpstr>Part 3: Plan Your Curriculum</vt:lpstr>
      <vt:lpstr>Part 3: Plan Your Curriculum</vt:lpstr>
      <vt:lpstr>Part 3: Plan Your Curriculum</vt:lpstr>
      <vt:lpstr>Part 3: Plan Your Curriculum</vt:lpstr>
      <vt:lpstr> </vt:lpstr>
      <vt:lpstr>Part 4: Plan Your Training Event</vt:lpstr>
      <vt:lpstr>Part 4: Plan Your Event</vt:lpstr>
      <vt:lpstr>Part 4: Plan Your Event</vt:lpstr>
      <vt:lpstr>Part 4: Plan Your Event</vt:lpstr>
      <vt:lpstr>PowerPoint Presentation</vt:lpstr>
      <vt:lpstr>Part 4: Plan Your Event</vt:lpstr>
      <vt:lpstr> </vt:lpstr>
      <vt:lpstr>Part 5: Prepare the Trainers</vt:lpstr>
      <vt:lpstr>Part 5: Prepare the Trainers</vt:lpstr>
      <vt:lpstr>Part 5: Prepare the Trainers</vt:lpstr>
      <vt:lpstr>Part 5: Prepare the Trainers</vt:lpstr>
      <vt:lpstr>PowerPoint Presentation</vt:lpstr>
      <vt:lpstr>Part 5: Prepare the Trainers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Dana Sisk</cp:lastModifiedBy>
  <cp:revision>74</cp:revision>
  <cp:lastPrinted>2022-09-12T19:12:55Z</cp:lastPrinted>
  <dcterms:created xsi:type="dcterms:W3CDTF">2010-04-16T20:11:30Z</dcterms:created>
  <dcterms:modified xsi:type="dcterms:W3CDTF">2022-09-15T16:40:55Z</dcterms:modified>
</cp:coreProperties>
</file>