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4374" r:id="rId2"/>
  </p:sldMasterIdLst>
  <p:notesMasterIdLst>
    <p:notesMasterId r:id="rId28"/>
  </p:notesMasterIdLst>
  <p:handoutMasterIdLst>
    <p:handoutMasterId r:id="rId29"/>
  </p:handoutMasterIdLst>
  <p:sldIdLst>
    <p:sldId id="342" r:id="rId3"/>
    <p:sldId id="564" r:id="rId4"/>
    <p:sldId id="338" r:id="rId5"/>
    <p:sldId id="559" r:id="rId6"/>
    <p:sldId id="567" r:id="rId7"/>
    <p:sldId id="451" r:id="rId8"/>
    <p:sldId id="588" r:id="rId9"/>
    <p:sldId id="587" r:id="rId10"/>
    <p:sldId id="584" r:id="rId11"/>
    <p:sldId id="543" r:id="rId12"/>
    <p:sldId id="576" r:id="rId13"/>
    <p:sldId id="546" r:id="rId14"/>
    <p:sldId id="403" r:id="rId15"/>
    <p:sldId id="549" r:id="rId16"/>
    <p:sldId id="581" r:id="rId17"/>
    <p:sldId id="583" r:id="rId18"/>
    <p:sldId id="572" r:id="rId19"/>
    <p:sldId id="574" r:id="rId20"/>
    <p:sldId id="429" r:id="rId21"/>
    <p:sldId id="544" r:id="rId22"/>
    <p:sldId id="586" r:id="rId23"/>
    <p:sldId id="577" r:id="rId24"/>
    <p:sldId id="548" r:id="rId25"/>
    <p:sldId id="563" r:id="rId26"/>
    <p:sldId id="545" r:id="rId27"/>
  </p:sldIdLst>
  <p:sldSz cx="9144000" cy="5143500" type="screen16x9"/>
  <p:notesSz cx="6858000" cy="994568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initials="k" lastIdx="1" clrIdx="0">
    <p:extLst>
      <p:ext uri="{19B8F6BF-5375-455C-9EA6-DF929625EA0E}">
        <p15:presenceInfo xmlns:p15="http://schemas.microsoft.com/office/powerpoint/2012/main" userId="ccce1a20ac1163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AF634"/>
    <a:srgbClr val="082A0A"/>
    <a:srgbClr val="32DA36"/>
    <a:srgbClr val="01B4E7"/>
    <a:srgbClr val="58585A"/>
    <a:srgbClr val="E7E7E8"/>
    <a:srgbClr val="E6E5D8"/>
    <a:srgbClr val="005DAA"/>
    <a:srgbClr val="FF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68" autoAdjust="0"/>
  </p:normalViewPr>
  <p:slideViewPr>
    <p:cSldViewPr>
      <p:cViewPr varScale="1">
        <p:scale>
          <a:sx n="121" d="100"/>
          <a:sy n="121" d="100"/>
        </p:scale>
        <p:origin x="1314" y="90"/>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49" d="100"/>
          <a:sy n="49" d="100"/>
        </p:scale>
        <p:origin x="-2643" y="-66"/>
      </p:cViewPr>
      <p:guideLst>
        <p:guide orient="horz" pos="313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BF6D300-5E4E-454F-9C94-925900BB42E1}"/>
              </a:ext>
            </a:extLst>
          </p:cNvPr>
          <p:cNvSpPr>
            <a:spLocks noGrp="1" noChangeArrowheads="1"/>
          </p:cNvSpPr>
          <p:nvPr>
            <p:ph type="hdr" sz="quarter"/>
          </p:nvPr>
        </p:nvSpPr>
        <p:spPr bwMode="auto">
          <a:xfrm>
            <a:off x="0" y="0"/>
            <a:ext cx="2972422" cy="497624"/>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a:extLst>
              <a:ext uri="{FF2B5EF4-FFF2-40B4-BE49-F238E27FC236}">
                <a16:creationId xmlns:a16="http://schemas.microsoft.com/office/drawing/2014/main" id="{181075A9-ED88-4E39-83F3-98D631638642}"/>
              </a:ext>
            </a:extLst>
          </p:cNvPr>
          <p:cNvSpPr>
            <a:spLocks noGrp="1" noChangeArrowheads="1"/>
          </p:cNvSpPr>
          <p:nvPr>
            <p:ph type="dt" sz="quarter" idx="1"/>
          </p:nvPr>
        </p:nvSpPr>
        <p:spPr bwMode="auto">
          <a:xfrm>
            <a:off x="3885580" y="0"/>
            <a:ext cx="2972422" cy="497624"/>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algn="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a:extLst>
              <a:ext uri="{FF2B5EF4-FFF2-40B4-BE49-F238E27FC236}">
                <a16:creationId xmlns:a16="http://schemas.microsoft.com/office/drawing/2014/main" id="{7A5EFFAB-C62B-4180-9C1A-3C27782491F3}"/>
              </a:ext>
            </a:extLst>
          </p:cNvPr>
          <p:cNvSpPr>
            <a:spLocks noGrp="1" noChangeArrowheads="1"/>
          </p:cNvSpPr>
          <p:nvPr>
            <p:ph type="ftr" sz="quarter" idx="2"/>
          </p:nvPr>
        </p:nvSpPr>
        <p:spPr bwMode="auto">
          <a:xfrm>
            <a:off x="0" y="9448066"/>
            <a:ext cx="2972422" cy="497623"/>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a:extLst>
              <a:ext uri="{FF2B5EF4-FFF2-40B4-BE49-F238E27FC236}">
                <a16:creationId xmlns:a16="http://schemas.microsoft.com/office/drawing/2014/main" id="{4C37F62A-C288-4140-9416-8216470668BD}"/>
              </a:ext>
            </a:extLst>
          </p:cNvPr>
          <p:cNvSpPr>
            <a:spLocks noGrp="1" noChangeArrowheads="1"/>
          </p:cNvSpPr>
          <p:nvPr>
            <p:ph type="sldNum" sz="quarter" idx="3"/>
          </p:nvPr>
        </p:nvSpPr>
        <p:spPr bwMode="auto">
          <a:xfrm>
            <a:off x="3885580" y="9448066"/>
            <a:ext cx="2972422" cy="497623"/>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algn="r" defTabSz="966621">
              <a:defRPr sz="1200">
                <a:ea typeface="ヒラギノ角ゴ Pro W3" charset="-128"/>
              </a:defRPr>
            </a:lvl1pPr>
          </a:lstStyle>
          <a:p>
            <a:pPr>
              <a:defRPr/>
            </a:pPr>
            <a:fld id="{CA8D5A62-2A8F-4459-BAA0-C5AB151E88F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66BD607-989D-4EB4-A73D-B01208B5F49B}"/>
              </a:ext>
            </a:extLst>
          </p:cNvPr>
          <p:cNvSpPr>
            <a:spLocks noGrp="1" noChangeArrowheads="1"/>
          </p:cNvSpPr>
          <p:nvPr>
            <p:ph type="hdr" sz="quarter"/>
          </p:nvPr>
        </p:nvSpPr>
        <p:spPr bwMode="auto">
          <a:xfrm>
            <a:off x="0" y="0"/>
            <a:ext cx="2972422" cy="497624"/>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a:extLst>
              <a:ext uri="{FF2B5EF4-FFF2-40B4-BE49-F238E27FC236}">
                <a16:creationId xmlns:a16="http://schemas.microsoft.com/office/drawing/2014/main" id="{B3C6519F-82F9-4353-9DF5-B5C6FF984F84}"/>
              </a:ext>
            </a:extLst>
          </p:cNvPr>
          <p:cNvSpPr>
            <a:spLocks noGrp="1" noChangeArrowheads="1"/>
          </p:cNvSpPr>
          <p:nvPr>
            <p:ph type="dt" idx="1"/>
          </p:nvPr>
        </p:nvSpPr>
        <p:spPr bwMode="auto">
          <a:xfrm>
            <a:off x="3885580" y="0"/>
            <a:ext cx="2972422" cy="497624"/>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algn="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4100" name="Rectangle 4">
            <a:extLst>
              <a:ext uri="{FF2B5EF4-FFF2-40B4-BE49-F238E27FC236}">
                <a16:creationId xmlns:a16="http://schemas.microsoft.com/office/drawing/2014/main" id="{0CBC48B6-9293-4BF1-8C67-B02B1B1E59BC}"/>
              </a:ext>
            </a:extLst>
          </p:cNvPr>
          <p:cNvSpPr>
            <a:spLocks noGrp="1" noRot="1" noChangeAspect="1" noChangeArrowheads="1" noTextEdit="1"/>
          </p:cNvSpPr>
          <p:nvPr>
            <p:ph type="sldImg" idx="2"/>
          </p:nvPr>
        </p:nvSpPr>
        <p:spPr bwMode="auto">
          <a:xfrm>
            <a:off x="114300" y="744538"/>
            <a:ext cx="6629400"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DB79836-B4CF-4328-A754-DEC21FB384A1}"/>
              </a:ext>
            </a:extLst>
          </p:cNvPr>
          <p:cNvSpPr>
            <a:spLocks noGrp="1" noChangeArrowheads="1"/>
          </p:cNvSpPr>
          <p:nvPr>
            <p:ph type="body" sz="quarter" idx="3"/>
          </p:nvPr>
        </p:nvSpPr>
        <p:spPr bwMode="auto">
          <a:xfrm>
            <a:off x="914713" y="4724882"/>
            <a:ext cx="5028578" cy="4475221"/>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167744D-DD29-40CE-864A-E40C2566AE23}"/>
              </a:ext>
            </a:extLst>
          </p:cNvPr>
          <p:cNvSpPr>
            <a:spLocks noGrp="1" noChangeArrowheads="1"/>
          </p:cNvSpPr>
          <p:nvPr>
            <p:ph type="ftr" sz="quarter" idx="4"/>
          </p:nvPr>
        </p:nvSpPr>
        <p:spPr bwMode="auto">
          <a:xfrm>
            <a:off x="0" y="9448066"/>
            <a:ext cx="2972422" cy="497623"/>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defTabSz="966621"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a:extLst>
              <a:ext uri="{FF2B5EF4-FFF2-40B4-BE49-F238E27FC236}">
                <a16:creationId xmlns:a16="http://schemas.microsoft.com/office/drawing/2014/main" id="{AB6A7090-5AF4-4519-B822-2CB9858093DD}"/>
              </a:ext>
            </a:extLst>
          </p:cNvPr>
          <p:cNvSpPr>
            <a:spLocks noGrp="1" noChangeArrowheads="1"/>
          </p:cNvSpPr>
          <p:nvPr>
            <p:ph type="sldNum" sz="quarter" idx="5"/>
          </p:nvPr>
        </p:nvSpPr>
        <p:spPr bwMode="auto">
          <a:xfrm>
            <a:off x="3885580" y="9448066"/>
            <a:ext cx="2972422" cy="497623"/>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algn="r" defTabSz="966621">
              <a:defRPr sz="1200">
                <a:ea typeface="ヒラギノ角ゴ Pro W3" charset="-128"/>
              </a:defRPr>
            </a:lvl1pPr>
          </a:lstStyle>
          <a:p>
            <a:pPr>
              <a:defRPr/>
            </a:pPr>
            <a:fld id="{9523F1AA-F12B-465B-B77E-E2F65666BF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anose="020B0600070205080204" pitchFamily="34"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9523F1AA-F12B-465B-B77E-E2F65666BF56}" type="slidenum">
              <a:rPr lang="en-US" altLang="en-US" smtClean="0"/>
              <a:pPr>
                <a:defRPr/>
              </a:pPr>
              <a:t>1</a:t>
            </a:fld>
            <a:endParaRPr lang="en-US" altLang="en-US"/>
          </a:p>
        </p:txBody>
      </p:sp>
    </p:spTree>
    <p:extLst>
      <p:ext uri="{BB962C8B-B14F-4D97-AF65-F5344CB8AC3E}">
        <p14:creationId xmlns:p14="http://schemas.microsoft.com/office/powerpoint/2010/main" val="138850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E9D5ED8-B629-49E6-BF3C-9A402363E300}"/>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B9CDF21E-B025-4027-BA99-F374731596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cs typeface="ヒラギノ角ゴ Pro W3" charset="-128"/>
            </a:endParaRPr>
          </a:p>
        </p:txBody>
      </p:sp>
      <p:sp>
        <p:nvSpPr>
          <p:cNvPr id="53252" name="Slide Number Placeholder 3">
            <a:extLst>
              <a:ext uri="{FF2B5EF4-FFF2-40B4-BE49-F238E27FC236}">
                <a16:creationId xmlns:a16="http://schemas.microsoft.com/office/drawing/2014/main" id="{1EC26D2D-EF1D-4FF4-B1EE-70A07F664C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a:defRPr sz="2500">
                <a:solidFill>
                  <a:schemeClr val="tx1"/>
                </a:solidFill>
                <a:latin typeface="Arial" panose="020B0604020202020204" pitchFamily="34" charset="0"/>
                <a:ea typeface="MS PGothic" panose="020B0600070205080204" pitchFamily="34" charset="-128"/>
              </a:defRPr>
            </a:lvl1pPr>
            <a:lvl2pPr marL="770662" indent="-296408" defTabSz="966621">
              <a:defRPr sz="2500">
                <a:solidFill>
                  <a:schemeClr val="tx1"/>
                </a:solidFill>
                <a:latin typeface="Arial" panose="020B0604020202020204" pitchFamily="34" charset="0"/>
                <a:ea typeface="MS PGothic" panose="020B0600070205080204" pitchFamily="34" charset="-128"/>
              </a:defRPr>
            </a:lvl2pPr>
            <a:lvl3pPr marL="1185634" indent="-237127" defTabSz="966621">
              <a:defRPr sz="2500">
                <a:solidFill>
                  <a:schemeClr val="tx1"/>
                </a:solidFill>
                <a:latin typeface="Arial" panose="020B0604020202020204" pitchFamily="34" charset="0"/>
                <a:ea typeface="MS PGothic" panose="020B0600070205080204" pitchFamily="34" charset="-128"/>
              </a:defRPr>
            </a:lvl3pPr>
            <a:lvl4pPr marL="1659887" indent="-237127" defTabSz="966621">
              <a:defRPr sz="2500">
                <a:solidFill>
                  <a:schemeClr val="tx1"/>
                </a:solidFill>
                <a:latin typeface="Arial" panose="020B0604020202020204" pitchFamily="34" charset="0"/>
                <a:ea typeface="MS PGothic" panose="020B0600070205080204" pitchFamily="34" charset="-128"/>
              </a:defRPr>
            </a:lvl4pPr>
            <a:lvl5pPr marL="2134141" indent="-237127" defTabSz="966621">
              <a:defRPr sz="2500">
                <a:solidFill>
                  <a:schemeClr val="tx1"/>
                </a:solidFill>
                <a:latin typeface="Arial" panose="020B0604020202020204" pitchFamily="34" charset="0"/>
                <a:ea typeface="MS PGothic" panose="020B0600070205080204" pitchFamily="34" charset="-128"/>
              </a:defRPr>
            </a:lvl5pPr>
            <a:lvl6pPr marL="260839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82648"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56902"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3115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D882CC42-E944-4B44-A67D-47EA752DC466}" type="slidenum">
              <a:rPr lang="en-US" altLang="en-US" sz="1200">
                <a:ea typeface="ヒラギノ角ゴ Pro W3" charset="-128"/>
              </a:rPr>
              <a:pPr/>
              <a:t>10</a:t>
            </a:fld>
            <a:endParaRPr lang="en-US" altLang="en-US" sz="1200">
              <a:ea typeface="ヒラギノ角ゴ Pro W3" charset="-128"/>
            </a:endParaRPr>
          </a:p>
        </p:txBody>
      </p:sp>
    </p:spTree>
    <p:extLst>
      <p:ext uri="{BB962C8B-B14F-4D97-AF65-F5344CB8AC3E}">
        <p14:creationId xmlns:p14="http://schemas.microsoft.com/office/powerpoint/2010/main" val="5836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427267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16DF501-69A4-4FEF-93E6-5B0768E4FC8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861F771E-51B1-40DA-96E3-ED1E46668E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ヒラギノ角ゴ Pro W3" charset="-128"/>
            </a:endParaRPr>
          </a:p>
        </p:txBody>
      </p:sp>
      <p:sp>
        <p:nvSpPr>
          <p:cNvPr id="22532" name="Slide Number Placeholder 3">
            <a:extLst>
              <a:ext uri="{FF2B5EF4-FFF2-40B4-BE49-F238E27FC236}">
                <a16:creationId xmlns:a16="http://schemas.microsoft.com/office/drawing/2014/main" id="{FF49C745-61EA-44F7-9FB9-3868B6945957}"/>
              </a:ext>
            </a:extLst>
          </p:cNvPr>
          <p:cNvSpPr txBox="1">
            <a:spLocks noGrp="1"/>
          </p:cNvSpPr>
          <p:nvPr/>
        </p:nvSpPr>
        <p:spPr bwMode="auto">
          <a:xfrm>
            <a:off x="3885580" y="9448066"/>
            <a:ext cx="2972422" cy="4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42950" indent="-285750" defTabSz="931863">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43000" indent="-228600" defTabSz="931863">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600200" indent="-228600" defTabSz="931863">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057400" indent="-228600" defTabSz="931863">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lgn="r">
              <a:spcBef>
                <a:spcPct val="0"/>
              </a:spcBef>
            </a:pPr>
            <a:fld id="{DE234A0B-5281-4BBE-A04A-9761FBB81EAB}" type="slidenum">
              <a:rPr lang="en-US" altLang="en-US"/>
              <a:pPr algn="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9523F1AA-F12B-465B-B77E-E2F65666BF56}" type="slidenum">
              <a:rPr lang="en-US" altLang="en-US" smtClean="0"/>
              <a:pPr>
                <a:defRPr/>
              </a:pPr>
              <a:t>13</a:t>
            </a:fld>
            <a:endParaRPr lang="en-US" altLang="en-US"/>
          </a:p>
        </p:txBody>
      </p:sp>
    </p:spTree>
    <p:extLst>
      <p:ext uri="{BB962C8B-B14F-4D97-AF65-F5344CB8AC3E}">
        <p14:creationId xmlns:p14="http://schemas.microsoft.com/office/powerpoint/2010/main" val="185072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93E3E0E-82CB-4FCC-B1C0-D7F429F030FC}"/>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B4F2FAA1-F778-4563-9054-F40315493F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50" dirty="0">
                <a:solidFill>
                  <a:srgbClr val="717171"/>
                </a:solidFill>
                <a:effectLst/>
                <a:latin typeface="Open Sans" panose="020B0606030504020204" pitchFamily="34" charset="0"/>
              </a:rPr>
              <a:t>1-Aug-2020CC219149Rotary Club of Yea Inc.$389.00</a:t>
            </a:r>
          </a:p>
          <a:p>
            <a:r>
              <a:rPr lang="en-US" sz="1050" dirty="0">
                <a:solidFill>
                  <a:srgbClr val="717171"/>
                </a:solidFill>
                <a:effectLst/>
                <a:latin typeface="Open Sans" panose="020B0606030504020204" pitchFamily="34" charset="0"/>
              </a:rPr>
              <a:t>2-Aug-2020CC219196Rotary Club of Corowa$97.25</a:t>
            </a:r>
          </a:p>
          <a:p>
            <a:r>
              <a:rPr lang="en-US" sz="1050" dirty="0">
                <a:solidFill>
                  <a:srgbClr val="717171"/>
                </a:solidFill>
                <a:effectLst/>
                <a:latin typeface="Open Sans" panose="020B0606030504020204" pitchFamily="34" charset="0"/>
              </a:rPr>
              <a:t>3-Aug-2020DC219191Rotary Club of Albury North$97.25</a:t>
            </a:r>
          </a:p>
          <a:p>
            <a:r>
              <a:rPr lang="en-US" sz="1050" dirty="0">
                <a:solidFill>
                  <a:srgbClr val="717171"/>
                </a:solidFill>
                <a:effectLst/>
                <a:latin typeface="Open Sans" panose="020B0606030504020204" pitchFamily="34" charset="0"/>
              </a:rPr>
              <a:t>3-Aug-2020DC219198Rotary Club of Tallangatta$486.25</a:t>
            </a:r>
          </a:p>
          <a:p>
            <a:r>
              <a:rPr lang="en-US" sz="1050" dirty="0">
                <a:solidFill>
                  <a:srgbClr val="717171"/>
                </a:solidFill>
                <a:effectLst/>
                <a:latin typeface="Open Sans" panose="020B0606030504020204" pitchFamily="34" charset="0"/>
              </a:rPr>
              <a:t>3-Aug-2020DC219227Rotary Club of Preston Inc$97.25</a:t>
            </a:r>
          </a:p>
          <a:p>
            <a:r>
              <a:rPr lang="en-US" sz="1050" dirty="0">
                <a:solidFill>
                  <a:srgbClr val="717171"/>
                </a:solidFill>
                <a:effectLst/>
                <a:latin typeface="Open Sans" panose="020B0606030504020204" pitchFamily="34" charset="0"/>
              </a:rPr>
              <a:t>3-Aug-2020DC219229John Strang$97.25</a:t>
            </a:r>
          </a:p>
          <a:p>
            <a:r>
              <a:rPr lang="en-US" sz="1050" dirty="0">
                <a:solidFill>
                  <a:srgbClr val="717171"/>
                </a:solidFill>
                <a:effectLst/>
                <a:latin typeface="Open Sans" panose="020B0606030504020204" pitchFamily="34" charset="0"/>
              </a:rPr>
              <a:t>3-Aug-2020DC219250Rotary Club of Diamond Creek Inc$291.75</a:t>
            </a:r>
          </a:p>
          <a:p>
            <a:r>
              <a:rPr lang="en-US" sz="1050" dirty="0">
                <a:solidFill>
                  <a:srgbClr val="717171"/>
                </a:solidFill>
                <a:effectLst/>
                <a:latin typeface="Open Sans" panose="020B0606030504020204" pitchFamily="34" charset="0"/>
              </a:rPr>
              <a:t>5-Aug-2020DC219341Rotary Club of Greensborough$97.25</a:t>
            </a:r>
          </a:p>
          <a:p>
            <a:r>
              <a:rPr lang="en-US" sz="1050" dirty="0">
                <a:solidFill>
                  <a:srgbClr val="717171"/>
                </a:solidFill>
                <a:effectLst/>
                <a:latin typeface="Open Sans" panose="020B0606030504020204" pitchFamily="34" charset="0"/>
              </a:rPr>
              <a:t>7-Aug-2020DC219340Rotary Club Tocumwal$97.25</a:t>
            </a:r>
          </a:p>
          <a:p>
            <a:r>
              <a:rPr lang="en-US" sz="1050" dirty="0">
                <a:solidFill>
                  <a:srgbClr val="717171"/>
                </a:solidFill>
                <a:effectLst/>
                <a:latin typeface="Open Sans" panose="020B0606030504020204" pitchFamily="34" charset="0"/>
              </a:rPr>
              <a:t>7-Aug-2020DC219439Rotary Club Of Rosanna Inc$97.25</a:t>
            </a:r>
          </a:p>
          <a:p>
            <a:r>
              <a:rPr lang="en-US" sz="1050" dirty="0">
                <a:solidFill>
                  <a:srgbClr val="717171"/>
                </a:solidFill>
                <a:effectLst/>
                <a:latin typeface="Open Sans" panose="020B0606030504020204" pitchFamily="34" charset="0"/>
              </a:rPr>
              <a:t>8-Aug-2020DC219391Rotary Club of Benalla Inc$97.25</a:t>
            </a:r>
          </a:p>
          <a:p>
            <a:r>
              <a:rPr lang="en-US" sz="1050" dirty="0">
                <a:solidFill>
                  <a:srgbClr val="717171"/>
                </a:solidFill>
                <a:effectLst/>
                <a:latin typeface="Open Sans" panose="020B0606030504020204" pitchFamily="34" charset="0"/>
              </a:rPr>
              <a:t>8-Aug-2020DC219436Rotary Club$97.25</a:t>
            </a:r>
          </a:p>
          <a:p>
            <a:r>
              <a:rPr lang="en-US" sz="1050" dirty="0">
                <a:solidFill>
                  <a:srgbClr val="717171"/>
                </a:solidFill>
                <a:effectLst/>
                <a:latin typeface="Open Sans" panose="020B0606030504020204" pitchFamily="34" charset="0"/>
              </a:rPr>
              <a:t>10-Aug-2020CC219527Rose King$97.25</a:t>
            </a:r>
          </a:p>
          <a:p>
            <a:r>
              <a:rPr lang="en-US" sz="1050" dirty="0">
                <a:solidFill>
                  <a:srgbClr val="717171"/>
                </a:solidFill>
                <a:effectLst/>
                <a:latin typeface="Open Sans" panose="020B0606030504020204" pitchFamily="34" charset="0"/>
              </a:rPr>
              <a:t>10-Aug-2020CC219528Tony Cozzolino$97.25</a:t>
            </a:r>
          </a:p>
          <a:p>
            <a:r>
              <a:rPr lang="en-US" sz="1050" dirty="0">
                <a:solidFill>
                  <a:srgbClr val="717171"/>
                </a:solidFill>
                <a:effectLst/>
                <a:latin typeface="Open Sans" panose="020B0606030504020204" pitchFamily="34" charset="0"/>
              </a:rPr>
              <a:t>10-Aug-2020CC219529Kit Holland$19.45</a:t>
            </a:r>
          </a:p>
          <a:p>
            <a:r>
              <a:rPr lang="en-US" sz="1050" dirty="0">
                <a:solidFill>
                  <a:srgbClr val="717171"/>
                </a:solidFill>
                <a:effectLst/>
                <a:latin typeface="Open Sans" panose="020B0606030504020204" pitchFamily="34" charset="0"/>
              </a:rPr>
              <a:t>10-Aug-2020CC219530Rotary Club of Southern Mitchell$97.25</a:t>
            </a:r>
          </a:p>
          <a:p>
            <a:r>
              <a:rPr lang="en-US" sz="1050" dirty="0">
                <a:solidFill>
                  <a:srgbClr val="717171"/>
                </a:solidFill>
                <a:effectLst/>
                <a:latin typeface="Open Sans" panose="020B0606030504020204" pitchFamily="34" charset="0"/>
              </a:rPr>
              <a:t>10-Aug-2020CC219531Steve Ansell$77.80</a:t>
            </a:r>
          </a:p>
          <a:p>
            <a:r>
              <a:rPr lang="en-US" sz="1050" dirty="0">
                <a:solidFill>
                  <a:srgbClr val="717171"/>
                </a:solidFill>
                <a:effectLst/>
                <a:latin typeface="Open Sans" panose="020B0606030504020204" pitchFamily="34" charset="0"/>
              </a:rPr>
              <a:t>11-Aug-2020CC219582Rutherglen Rotary Club$97.25</a:t>
            </a:r>
          </a:p>
          <a:p>
            <a:r>
              <a:rPr lang="en-US" sz="1050" dirty="0">
                <a:solidFill>
                  <a:srgbClr val="717171"/>
                </a:solidFill>
                <a:effectLst/>
                <a:latin typeface="Open Sans" panose="020B0606030504020204" pitchFamily="34" charset="0"/>
              </a:rPr>
              <a:t>12-Aug-2020CC219617David D'Silva$97.25</a:t>
            </a:r>
          </a:p>
          <a:p>
            <a:r>
              <a:rPr lang="en-US" sz="1050" dirty="0">
                <a:solidFill>
                  <a:srgbClr val="717171"/>
                </a:solidFill>
                <a:effectLst/>
                <a:latin typeface="Open Sans" panose="020B0606030504020204" pitchFamily="34" charset="0"/>
              </a:rPr>
              <a:t>12-Aug-2020DC219615Rotary Club of Pascoe Vale$97.25</a:t>
            </a:r>
          </a:p>
          <a:p>
            <a:r>
              <a:rPr lang="en-US" sz="1050" dirty="0">
                <a:solidFill>
                  <a:srgbClr val="717171"/>
                </a:solidFill>
                <a:effectLst/>
                <a:latin typeface="Open Sans" panose="020B0606030504020204" pitchFamily="34" charset="0"/>
              </a:rPr>
              <a:t>13-Aug-2020CH219228Rotary Club of Albury Wodonga Sunrise$97.25</a:t>
            </a:r>
          </a:p>
          <a:p>
            <a:r>
              <a:rPr lang="en-US" sz="1050" dirty="0">
                <a:solidFill>
                  <a:srgbClr val="717171"/>
                </a:solidFill>
                <a:effectLst/>
                <a:latin typeface="Open Sans" panose="020B0606030504020204" pitchFamily="34" charset="0"/>
              </a:rPr>
              <a:t>15-Aug-2020DC219765Rotary Club of Sunbury Incorporated$486.25</a:t>
            </a:r>
          </a:p>
          <a:p>
            <a:r>
              <a:rPr lang="en-US" sz="1050" dirty="0">
                <a:solidFill>
                  <a:srgbClr val="717171"/>
                </a:solidFill>
                <a:effectLst/>
                <a:latin typeface="Open Sans" panose="020B0606030504020204" pitchFamily="34" charset="0"/>
              </a:rPr>
              <a:t>18-Aug-2020DC219915Rotary$194.50</a:t>
            </a:r>
          </a:p>
          <a:p>
            <a:r>
              <a:rPr lang="en-US" sz="1050" dirty="0">
                <a:solidFill>
                  <a:srgbClr val="717171"/>
                </a:solidFill>
                <a:effectLst/>
                <a:latin typeface="Open Sans" panose="020B0606030504020204" pitchFamily="34" charset="0"/>
              </a:rPr>
              <a:t>21-Aug-2020DC220009Rotary Club of Albury$97.25</a:t>
            </a:r>
          </a:p>
          <a:p>
            <a:r>
              <a:rPr lang="en-AU" sz="1050" dirty="0">
                <a:solidFill>
                  <a:srgbClr val="717171"/>
                </a:solidFill>
                <a:effectLst/>
                <a:latin typeface="Open Sans" panose="020B0606030504020204" pitchFamily="34" charset="0"/>
              </a:rPr>
              <a:t>21-Aug-2020CH219521Rotary Club of Greenvale$97.25</a:t>
            </a:r>
          </a:p>
          <a:p>
            <a:r>
              <a:rPr lang="en-AU" sz="1050" dirty="0">
                <a:solidFill>
                  <a:srgbClr val="717171"/>
                </a:solidFill>
                <a:effectLst/>
                <a:latin typeface="Open Sans" panose="020B0606030504020204" pitchFamily="34" charset="0"/>
              </a:rPr>
              <a:t>27-Aug-2020CH219913Rotary Club of Lavington$97.25</a:t>
            </a:r>
          </a:p>
          <a:p>
            <a:r>
              <a:rPr lang="en-AU" sz="1050" dirty="0">
                <a:solidFill>
                  <a:srgbClr val="717171"/>
                </a:solidFill>
                <a:effectLst/>
                <a:latin typeface="Open Sans" panose="020B0606030504020204" pitchFamily="34" charset="0"/>
              </a:rPr>
              <a:t>27-Aug-2020CH219949Rotary Club of Mansfield$97.25</a:t>
            </a:r>
          </a:p>
          <a:p>
            <a:r>
              <a:rPr lang="en-AU" sz="1050" dirty="0">
                <a:solidFill>
                  <a:srgbClr val="717171"/>
                </a:solidFill>
                <a:effectLst/>
                <a:latin typeface="Open Sans" panose="020B0606030504020204" pitchFamily="34" charset="0"/>
              </a:rPr>
              <a:t>14-Sep-2020DC220977Rotary Club of Kinglake Ranges$97.25</a:t>
            </a:r>
          </a:p>
          <a:p>
            <a:r>
              <a:rPr lang="en-AU" sz="1050" dirty="0">
                <a:solidFill>
                  <a:srgbClr val="717171"/>
                </a:solidFill>
                <a:effectLst/>
                <a:latin typeface="Open Sans" panose="020B0606030504020204" pitchFamily="34" charset="0"/>
              </a:rPr>
              <a:t>16-Sep-2020DC221118Rotary Club Albury West$194.50</a:t>
            </a:r>
          </a:p>
          <a:p>
            <a:r>
              <a:rPr lang="en-AU" sz="1050" dirty="0">
                <a:solidFill>
                  <a:srgbClr val="717171"/>
                </a:solidFill>
                <a:effectLst/>
                <a:latin typeface="Open Sans" panose="020B0606030504020204" pitchFamily="34" charset="0"/>
              </a:rPr>
              <a:t>29-Sep-2020DC219580Rotary Club of Seymour$194.50</a:t>
            </a:r>
          </a:p>
          <a:p>
            <a:r>
              <a:rPr lang="en-AU" sz="1050" dirty="0">
                <a:solidFill>
                  <a:srgbClr val="717171"/>
                </a:solidFill>
                <a:effectLst/>
                <a:latin typeface="Open Sans" panose="020B0606030504020204" pitchFamily="34" charset="0"/>
              </a:rPr>
              <a:t>27-Oct-2020DC232925Rotary Club of Yarrawonga/Mulwala$194.50</a:t>
            </a:r>
          </a:p>
          <a:p>
            <a:endParaRPr lang="en-US" sz="1050" dirty="0">
              <a:solidFill>
                <a:srgbClr val="717171"/>
              </a:solidFill>
              <a:effectLst/>
              <a:latin typeface="Open Sans" panose="020B0606030504020204" pitchFamily="34" charset="0"/>
            </a:endParaRPr>
          </a:p>
          <a:p>
            <a:endParaRPr lang="en-AU" altLang="en-US" dirty="0">
              <a:latin typeface="Arial" panose="020B0604020202020204" pitchFamily="34" charset="0"/>
              <a:cs typeface="ヒラギノ角ゴ Pro W3" charset="-128"/>
            </a:endParaRPr>
          </a:p>
        </p:txBody>
      </p:sp>
      <p:sp>
        <p:nvSpPr>
          <p:cNvPr id="27652" name="Slide Number Placeholder 3">
            <a:extLst>
              <a:ext uri="{FF2B5EF4-FFF2-40B4-BE49-F238E27FC236}">
                <a16:creationId xmlns:a16="http://schemas.microsoft.com/office/drawing/2014/main" id="{4DEB694E-F414-408D-998C-B8D1541112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a:defRPr sz="2500">
                <a:solidFill>
                  <a:schemeClr val="tx1"/>
                </a:solidFill>
                <a:latin typeface="Arial" panose="020B0604020202020204" pitchFamily="34" charset="0"/>
                <a:ea typeface="MS PGothic" panose="020B0600070205080204" pitchFamily="34" charset="-128"/>
              </a:defRPr>
            </a:lvl1pPr>
            <a:lvl2pPr marL="770662" indent="-296408" defTabSz="966621">
              <a:defRPr sz="2500">
                <a:solidFill>
                  <a:schemeClr val="tx1"/>
                </a:solidFill>
                <a:latin typeface="Arial" panose="020B0604020202020204" pitchFamily="34" charset="0"/>
                <a:ea typeface="MS PGothic" panose="020B0600070205080204" pitchFamily="34" charset="-128"/>
              </a:defRPr>
            </a:lvl2pPr>
            <a:lvl3pPr marL="1185634" indent="-237127" defTabSz="966621">
              <a:defRPr sz="2500">
                <a:solidFill>
                  <a:schemeClr val="tx1"/>
                </a:solidFill>
                <a:latin typeface="Arial" panose="020B0604020202020204" pitchFamily="34" charset="0"/>
                <a:ea typeface="MS PGothic" panose="020B0600070205080204" pitchFamily="34" charset="-128"/>
              </a:defRPr>
            </a:lvl3pPr>
            <a:lvl4pPr marL="1659887" indent="-237127" defTabSz="966621">
              <a:defRPr sz="2500">
                <a:solidFill>
                  <a:schemeClr val="tx1"/>
                </a:solidFill>
                <a:latin typeface="Arial" panose="020B0604020202020204" pitchFamily="34" charset="0"/>
                <a:ea typeface="MS PGothic" panose="020B0600070205080204" pitchFamily="34" charset="-128"/>
              </a:defRPr>
            </a:lvl4pPr>
            <a:lvl5pPr marL="2134141" indent="-237127" defTabSz="966621">
              <a:defRPr sz="2500">
                <a:solidFill>
                  <a:schemeClr val="tx1"/>
                </a:solidFill>
                <a:latin typeface="Arial" panose="020B0604020202020204" pitchFamily="34" charset="0"/>
                <a:ea typeface="MS PGothic" panose="020B0600070205080204" pitchFamily="34" charset="-128"/>
              </a:defRPr>
            </a:lvl5pPr>
            <a:lvl6pPr marL="260839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82648"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56902"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3115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A1A74530-07A3-49F1-A21C-ED346B741B8C}" type="slidenum">
              <a:rPr lang="en-US" altLang="en-US" sz="1200">
                <a:ea typeface="ヒラギノ角ゴ Pro W3" charset="-128"/>
              </a:rPr>
              <a:pPr/>
              <a:t>14</a:t>
            </a:fld>
            <a:endParaRPr lang="en-US" altLang="en-US" sz="1200">
              <a:ea typeface="ヒラギノ角ゴ Pro W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en-US" b="0" i="0" dirty="0">
                <a:solidFill>
                  <a:srgbClr val="4D4D4D"/>
                </a:solidFill>
                <a:effectLst/>
                <a:latin typeface="Roboto" panose="02000000000000000000" pitchFamily="2" charset="0"/>
              </a:rPr>
              <a:t>This infographic on the left is a </a:t>
            </a:r>
            <a:r>
              <a:rPr lang="en-US" b="0" i="0" dirty="0" err="1">
                <a:solidFill>
                  <a:srgbClr val="4D4D4D"/>
                </a:solidFill>
                <a:effectLst/>
                <a:latin typeface="Roboto" panose="02000000000000000000" pitchFamily="2" charset="0"/>
              </a:rPr>
              <a:t>snippit</a:t>
            </a:r>
            <a:r>
              <a:rPr lang="en-US" b="0" i="0" dirty="0">
                <a:solidFill>
                  <a:srgbClr val="4D4D4D"/>
                </a:solidFill>
                <a:effectLst/>
                <a:latin typeface="Roboto" panose="02000000000000000000" pitchFamily="2" charset="0"/>
              </a:rPr>
              <a:t> from the United Nations SDG 3 “</a:t>
            </a:r>
            <a:r>
              <a:rPr lang="en-US" b="0" i="0" dirty="0">
                <a:solidFill>
                  <a:srgbClr val="FFFFFF"/>
                </a:solidFill>
                <a:effectLst/>
                <a:latin typeface="Oswald-Bold"/>
              </a:rPr>
              <a:t>Ensure healthy lives and promote well-being for all at all ages</a:t>
            </a:r>
            <a:r>
              <a:rPr lang="en-US" b="0" i="0" dirty="0">
                <a:solidFill>
                  <a:srgbClr val="4D4D4D"/>
                </a:solidFill>
                <a:effectLst/>
                <a:latin typeface="Roboto" panose="02000000000000000000" pitchFamily="2" charset="0"/>
              </a:rPr>
              <a:t>“  progress update and refers to the impact of COVID-19 on other communicable diseases.</a:t>
            </a:r>
          </a:p>
          <a:p>
            <a:pPr>
              <a:lnSpc>
                <a:spcPct val="90000"/>
              </a:lnSpc>
            </a:pPr>
            <a:endParaRPr lang="en-US" b="0" i="0" dirty="0">
              <a:solidFill>
                <a:srgbClr val="4D4D4D"/>
              </a:solidFill>
              <a:effectLst/>
              <a:latin typeface="Roboto" panose="02000000000000000000" pitchFamily="2" charset="0"/>
            </a:endParaRPr>
          </a:p>
          <a:p>
            <a:pPr>
              <a:lnSpc>
                <a:spcPct val="90000"/>
              </a:lnSpc>
            </a:pPr>
            <a:r>
              <a:rPr lang="en-US" b="0" i="0" dirty="0">
                <a:solidFill>
                  <a:srgbClr val="4D4D4D"/>
                </a:solidFill>
                <a:effectLst/>
                <a:latin typeface="Roboto" panose="02000000000000000000" pitchFamily="2" charset="0"/>
              </a:rPr>
              <a:t>“The incidence rate of malaria had plateaued, staying around 57 cases per 1,000 people at risk from 2015 to 2019. </a:t>
            </a:r>
          </a:p>
          <a:p>
            <a:pPr>
              <a:lnSpc>
                <a:spcPct val="90000"/>
              </a:lnSpc>
            </a:pPr>
            <a:r>
              <a:rPr lang="en-US" b="0" i="0" dirty="0">
                <a:solidFill>
                  <a:srgbClr val="4D4D4D"/>
                </a:solidFill>
                <a:effectLst/>
                <a:latin typeface="Roboto" panose="02000000000000000000" pitchFamily="2" charset="0"/>
              </a:rPr>
              <a:t>The WHO 2020 target for reductions in malaria case incidence will be missed by 37%. </a:t>
            </a:r>
          </a:p>
          <a:p>
            <a:pPr>
              <a:lnSpc>
                <a:spcPct val="90000"/>
              </a:lnSpc>
            </a:pPr>
            <a:r>
              <a:rPr lang="en-US" b="0" i="0" dirty="0">
                <a:solidFill>
                  <a:srgbClr val="4D4D4D"/>
                </a:solidFill>
                <a:effectLst/>
                <a:latin typeface="Roboto" panose="02000000000000000000" pitchFamily="2" charset="0"/>
              </a:rPr>
              <a:t>In 2019, the global tally of malaria cases was 229 million and the disease claimed some 409,000 lives.</a:t>
            </a:r>
          </a:p>
          <a:p>
            <a:pPr>
              <a:lnSpc>
                <a:spcPct val="90000"/>
              </a:lnSpc>
            </a:pPr>
            <a:r>
              <a:rPr lang="en-US" b="0" i="0" dirty="0">
                <a:solidFill>
                  <a:srgbClr val="4D4D4D"/>
                </a:solidFill>
                <a:effectLst/>
                <a:latin typeface="Roboto" panose="02000000000000000000" pitchFamily="2" charset="0"/>
              </a:rPr>
              <a:t>Gaps in funding and in access to life-saving tools are undermining global efforts to curb the disease, and the COVID-19 pandemic is expected to set back the fight even further.” </a:t>
            </a:r>
          </a:p>
          <a:p>
            <a:pPr>
              <a:lnSpc>
                <a:spcPct val="90000"/>
              </a:lnSpc>
            </a:pPr>
            <a:endParaRPr lang="en-US" b="0" i="0" dirty="0">
              <a:solidFill>
                <a:srgbClr val="4D4D4D"/>
              </a:solidFill>
              <a:effectLst/>
              <a:latin typeface="Roboto" panose="02000000000000000000" pitchFamily="2" charset="0"/>
            </a:endParaRPr>
          </a:p>
          <a:p>
            <a:pPr>
              <a:lnSpc>
                <a:spcPct val="90000"/>
              </a:lnSpc>
            </a:pPr>
            <a:r>
              <a:rPr lang="en-US" b="0" i="0" dirty="0">
                <a:solidFill>
                  <a:srgbClr val="4D4D4D"/>
                </a:solidFill>
                <a:effectLst/>
                <a:latin typeface="Roboto" panose="02000000000000000000" pitchFamily="2" charset="0"/>
              </a:rPr>
              <a:t>Many of the lives lost are children from our region, including Vanuatu. District 9800, 9810 and 9790 in the RAWCS Southern Region are bandying together and going for a global grant to end malaria in Vanuatu for good.  Other regions are tackling different countries and we hope this concentrated effort by region will significantly help the cause.  </a:t>
            </a:r>
          </a:p>
          <a:p>
            <a:pPr>
              <a:lnSpc>
                <a:spcPct val="90000"/>
              </a:lnSpc>
            </a:pPr>
            <a:endParaRPr lang="en-US" b="0" i="0" dirty="0">
              <a:solidFill>
                <a:srgbClr val="4D4D4D"/>
              </a:solidFill>
              <a:effectLst/>
              <a:latin typeface="Roboto" panose="02000000000000000000" pitchFamily="2" charset="0"/>
            </a:endParaRPr>
          </a:p>
          <a:p>
            <a:pPr>
              <a:lnSpc>
                <a:spcPct val="90000"/>
              </a:lnSpc>
            </a:pPr>
            <a:r>
              <a:rPr lang="en-US" b="0" i="0" dirty="0">
                <a:solidFill>
                  <a:srgbClr val="4D4D4D"/>
                </a:solidFill>
                <a:effectLst/>
                <a:latin typeface="Roboto" panose="02000000000000000000" pitchFamily="2" charset="0"/>
              </a:rPr>
              <a:t>Please consider donating to this cause and helping to eradicate Malaria in Vanuatu.</a:t>
            </a: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383900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67376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427775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50317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21EBE3F-3894-4F7F-A0A0-49F058CFA4A7}"/>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0327580-8E54-40E4-9952-0EB89A90FB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latin typeface="Arial" panose="020B0604020202020204" pitchFamily="34" charset="0"/>
              <a:cs typeface="ヒラギノ角ゴ Pro W3" charset="-128"/>
            </a:endParaRPr>
          </a:p>
        </p:txBody>
      </p:sp>
      <p:sp>
        <p:nvSpPr>
          <p:cNvPr id="43012" name="Slide Number Placeholder 3">
            <a:extLst>
              <a:ext uri="{FF2B5EF4-FFF2-40B4-BE49-F238E27FC236}">
                <a16:creationId xmlns:a16="http://schemas.microsoft.com/office/drawing/2014/main" id="{DC7E60B7-CE30-4E6C-A6C7-109F5A46D2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a:defRPr sz="2500">
                <a:solidFill>
                  <a:schemeClr val="tx1"/>
                </a:solidFill>
                <a:latin typeface="Arial" panose="020B0604020202020204" pitchFamily="34" charset="0"/>
                <a:ea typeface="MS PGothic" panose="020B0600070205080204" pitchFamily="34" charset="-128"/>
              </a:defRPr>
            </a:lvl1pPr>
            <a:lvl2pPr marL="770662" indent="-296408" defTabSz="966621">
              <a:defRPr sz="2500">
                <a:solidFill>
                  <a:schemeClr val="tx1"/>
                </a:solidFill>
                <a:latin typeface="Arial" panose="020B0604020202020204" pitchFamily="34" charset="0"/>
                <a:ea typeface="MS PGothic" panose="020B0600070205080204" pitchFamily="34" charset="-128"/>
              </a:defRPr>
            </a:lvl2pPr>
            <a:lvl3pPr marL="1185634" indent="-237127" defTabSz="966621">
              <a:defRPr sz="2500">
                <a:solidFill>
                  <a:schemeClr val="tx1"/>
                </a:solidFill>
                <a:latin typeface="Arial" panose="020B0604020202020204" pitchFamily="34" charset="0"/>
                <a:ea typeface="MS PGothic" panose="020B0600070205080204" pitchFamily="34" charset="-128"/>
              </a:defRPr>
            </a:lvl3pPr>
            <a:lvl4pPr marL="1659887" indent="-237127" defTabSz="966621">
              <a:defRPr sz="2500">
                <a:solidFill>
                  <a:schemeClr val="tx1"/>
                </a:solidFill>
                <a:latin typeface="Arial" panose="020B0604020202020204" pitchFamily="34" charset="0"/>
                <a:ea typeface="MS PGothic" panose="020B0600070205080204" pitchFamily="34" charset="-128"/>
              </a:defRPr>
            </a:lvl4pPr>
            <a:lvl5pPr marL="2134141" indent="-237127" defTabSz="966621">
              <a:defRPr sz="2500">
                <a:solidFill>
                  <a:schemeClr val="tx1"/>
                </a:solidFill>
                <a:latin typeface="Arial" panose="020B0604020202020204" pitchFamily="34" charset="0"/>
                <a:ea typeface="MS PGothic" panose="020B0600070205080204" pitchFamily="34" charset="-128"/>
              </a:defRPr>
            </a:lvl5pPr>
            <a:lvl6pPr marL="260839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82648"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56902"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31155" indent="-237127" defTabSz="966621"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11B826F5-0390-444B-AE53-AEE3E6EFAA7F}" type="slidenum">
              <a:rPr lang="en-US" altLang="en-US" sz="1200">
                <a:ea typeface="ヒラギノ角ゴ Pro W3" charset="-128"/>
              </a:rPr>
              <a:pPr/>
              <a:t>19</a:t>
            </a:fld>
            <a:endParaRPr lang="en-US" altLang="en-US" sz="1200">
              <a:ea typeface="ヒラギノ角ゴ Pro W3" charset="-128"/>
            </a:endParaRPr>
          </a:p>
        </p:txBody>
      </p:sp>
    </p:spTree>
    <p:extLst>
      <p:ext uri="{BB962C8B-B14F-4D97-AF65-F5344CB8AC3E}">
        <p14:creationId xmlns:p14="http://schemas.microsoft.com/office/powerpoint/2010/main" val="3929766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4299164-479A-4FE8-AA60-2001377C54C0}"/>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AE68F749-DAC5-4A3D-9ACA-5651D7E80F82}"/>
              </a:ext>
            </a:extLst>
          </p:cNvPr>
          <p:cNvSpPr>
            <a:spLocks noGrp="1"/>
          </p:cNvSpPr>
          <p:nvPr>
            <p:ph type="body" idx="1"/>
          </p:nvPr>
        </p:nvSpPr>
        <p:spPr/>
        <p:txBody>
          <a:bodyPr/>
          <a:lstStyle/>
          <a:p>
            <a:pPr>
              <a:defRPr/>
            </a:pPr>
            <a:endParaRPr lang="en-US" altLang="en-US" dirty="0">
              <a:latin typeface="Arial" pitchFamily="34" charset="0"/>
              <a:cs typeface="ヒラギノ角ゴ Pro W3" charset="-128"/>
            </a:endParaRPr>
          </a:p>
        </p:txBody>
      </p:sp>
      <p:sp>
        <p:nvSpPr>
          <p:cNvPr id="9220" name="Slide Number Placeholder 3">
            <a:extLst>
              <a:ext uri="{FF2B5EF4-FFF2-40B4-BE49-F238E27FC236}">
                <a16:creationId xmlns:a16="http://schemas.microsoft.com/office/drawing/2014/main" id="{E7A24726-A4C2-4E54-9188-AEF31E0A94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986">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24554" indent="-278295"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14826"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559438"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005697"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479951"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2954204"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428458"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3902712"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spcBef>
                <a:spcPct val="0"/>
              </a:spcBef>
            </a:pPr>
            <a:fld id="{5C06AA64-0FE2-4A03-A1B8-D324DAA3C824}" type="slidenum">
              <a:rPr lang="en-US" altLang="en-US" sz="1100"/>
              <a:pPr>
                <a:spcBef>
                  <a:spcPct val="0"/>
                </a:spcBef>
              </a:pPr>
              <a:t>2</a:t>
            </a:fld>
            <a:endParaRPr lang="en-US" altLang="en-US" sz="1100"/>
          </a:p>
        </p:txBody>
      </p:sp>
    </p:spTree>
    <p:extLst>
      <p:ext uri="{BB962C8B-B14F-4D97-AF65-F5344CB8AC3E}">
        <p14:creationId xmlns:p14="http://schemas.microsoft.com/office/powerpoint/2010/main" val="1763063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7494B5F-A577-4016-8014-549BA2A05C79}"/>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E05EE0F8-2D5F-4845-8143-22AA95C29E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ヒラギノ角ゴ Pro W3" charset="-128"/>
            </a:endParaRPr>
          </a:p>
        </p:txBody>
      </p:sp>
      <p:sp>
        <p:nvSpPr>
          <p:cNvPr id="55300" name="Slide Number Placeholder 3">
            <a:extLst>
              <a:ext uri="{FF2B5EF4-FFF2-40B4-BE49-F238E27FC236}">
                <a16:creationId xmlns:a16="http://schemas.microsoft.com/office/drawing/2014/main" id="{FD08FA60-72C4-40A5-95ED-4453C44019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986">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24554" indent="-278295"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14826"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559438"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005697"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479951"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2954204"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428458"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3902712"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spcBef>
                <a:spcPct val="0"/>
              </a:spcBef>
            </a:pPr>
            <a:fld id="{C912EC12-79A6-4978-9A5D-7DC1D9A27D69}" type="slidenum">
              <a:rPr lang="en-US" altLang="en-US" sz="1100"/>
              <a:pPr>
                <a:spcBef>
                  <a:spcPct val="0"/>
                </a:spcBef>
              </a:pPr>
              <a:t>20</a:t>
            </a:fld>
            <a:endParaRPr lang="en-US" altLang="en-US"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7494B5F-A577-4016-8014-549BA2A05C79}"/>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E05EE0F8-2D5F-4845-8143-22AA95C29E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ヒラギノ角ゴ Pro W3" charset="-128"/>
            </a:endParaRPr>
          </a:p>
        </p:txBody>
      </p:sp>
      <p:sp>
        <p:nvSpPr>
          <p:cNvPr id="55300" name="Slide Number Placeholder 3">
            <a:extLst>
              <a:ext uri="{FF2B5EF4-FFF2-40B4-BE49-F238E27FC236}">
                <a16:creationId xmlns:a16="http://schemas.microsoft.com/office/drawing/2014/main" id="{FD08FA60-72C4-40A5-95ED-4453C44019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986">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24554" indent="-278295"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14826"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559438"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005697"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479951"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2954204"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428458"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3902712"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spcBef>
                <a:spcPct val="0"/>
              </a:spcBef>
            </a:pPr>
            <a:fld id="{C912EC12-79A6-4978-9A5D-7DC1D9A27D69}" type="slidenum">
              <a:rPr lang="en-US" altLang="en-US" sz="1100"/>
              <a:pPr>
                <a:spcBef>
                  <a:spcPct val="0"/>
                </a:spcBef>
              </a:pPr>
              <a:t>21</a:t>
            </a:fld>
            <a:endParaRPr lang="en-US" altLang="en-US" sz="1100"/>
          </a:p>
        </p:txBody>
      </p:sp>
    </p:spTree>
    <p:extLst>
      <p:ext uri="{BB962C8B-B14F-4D97-AF65-F5344CB8AC3E}">
        <p14:creationId xmlns:p14="http://schemas.microsoft.com/office/powerpoint/2010/main" val="106889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163622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9523F1AA-F12B-465B-B77E-E2F65666BF56}" type="slidenum">
              <a:rPr lang="en-US" altLang="en-US" smtClean="0"/>
              <a:pPr>
                <a:defRPr/>
              </a:pPr>
              <a:t>23</a:t>
            </a:fld>
            <a:endParaRPr lang="en-US" altLang="en-US"/>
          </a:p>
        </p:txBody>
      </p:sp>
    </p:spTree>
    <p:extLst>
      <p:ext uri="{BB962C8B-B14F-4D97-AF65-F5344CB8AC3E}">
        <p14:creationId xmlns:p14="http://schemas.microsoft.com/office/powerpoint/2010/main" val="2267454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9523F1AA-F12B-465B-B77E-E2F65666BF56}" type="slidenum">
              <a:rPr lang="en-US" altLang="en-US" smtClean="0"/>
              <a:pPr>
                <a:defRPr/>
              </a:pPr>
              <a:t>24</a:t>
            </a:fld>
            <a:endParaRPr lang="en-US" altLang="en-US"/>
          </a:p>
        </p:txBody>
      </p:sp>
    </p:spTree>
    <p:extLst>
      <p:ext uri="{BB962C8B-B14F-4D97-AF65-F5344CB8AC3E}">
        <p14:creationId xmlns:p14="http://schemas.microsoft.com/office/powerpoint/2010/main" val="2088204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C15A689-7088-4390-8AEF-884E741A863F}"/>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B4BBCA6D-63C8-4267-8CB0-8A605BE325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latin typeface="Arial" panose="020B0604020202020204" pitchFamily="34" charset="0"/>
              <a:cs typeface="ヒラギノ角ゴ Pro W3" charset="-128"/>
            </a:endParaRPr>
          </a:p>
        </p:txBody>
      </p:sp>
      <p:sp>
        <p:nvSpPr>
          <p:cNvPr id="57348" name="Slide Number Placeholder 3">
            <a:extLst>
              <a:ext uri="{FF2B5EF4-FFF2-40B4-BE49-F238E27FC236}">
                <a16:creationId xmlns:a16="http://schemas.microsoft.com/office/drawing/2014/main" id="{715DFBAD-E7B0-4375-83ED-2A020091F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74">
              <a:defRPr sz="2500">
                <a:solidFill>
                  <a:schemeClr val="tx1"/>
                </a:solidFill>
                <a:latin typeface="Arial" panose="020B0604020202020204" pitchFamily="34" charset="0"/>
                <a:ea typeface="MS PGothic" panose="020B0600070205080204" pitchFamily="34" charset="-128"/>
              </a:defRPr>
            </a:lvl1pPr>
            <a:lvl2pPr marL="770662" indent="-296408" defTabSz="964974">
              <a:defRPr sz="2500">
                <a:solidFill>
                  <a:schemeClr val="tx1"/>
                </a:solidFill>
                <a:latin typeface="Arial" panose="020B0604020202020204" pitchFamily="34" charset="0"/>
                <a:ea typeface="MS PGothic" panose="020B0600070205080204" pitchFamily="34" charset="-128"/>
              </a:defRPr>
            </a:lvl2pPr>
            <a:lvl3pPr marL="1185634" indent="-237127" defTabSz="964974">
              <a:defRPr sz="2500">
                <a:solidFill>
                  <a:schemeClr val="tx1"/>
                </a:solidFill>
                <a:latin typeface="Arial" panose="020B0604020202020204" pitchFamily="34" charset="0"/>
                <a:ea typeface="MS PGothic" panose="020B0600070205080204" pitchFamily="34" charset="-128"/>
              </a:defRPr>
            </a:lvl3pPr>
            <a:lvl4pPr marL="1659887" indent="-235481" defTabSz="964974">
              <a:defRPr sz="2500">
                <a:solidFill>
                  <a:schemeClr val="tx1"/>
                </a:solidFill>
                <a:latin typeface="Arial" panose="020B0604020202020204" pitchFamily="34" charset="0"/>
                <a:ea typeface="MS PGothic" panose="020B0600070205080204" pitchFamily="34" charset="-128"/>
              </a:defRPr>
            </a:lvl4pPr>
            <a:lvl5pPr marL="2132495" indent="-235481" defTabSz="964974">
              <a:defRPr sz="2500">
                <a:solidFill>
                  <a:schemeClr val="tx1"/>
                </a:solidFill>
                <a:latin typeface="Arial" panose="020B0604020202020204" pitchFamily="34" charset="0"/>
                <a:ea typeface="MS PGothic" panose="020B0600070205080204" pitchFamily="34" charset="-128"/>
              </a:defRPr>
            </a:lvl5pPr>
            <a:lvl6pPr marL="2606748" indent="-235481" defTabSz="96497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81002" indent="-235481" defTabSz="96497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55256" indent="-235481" defTabSz="96497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29509" indent="-235481" defTabSz="964974"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50E22311-5412-4BB0-ACE0-D8BABB5C96F9}" type="slidenum">
              <a:rPr lang="en-US" altLang="en-US" sz="1200">
                <a:ea typeface="ヒラギノ角ゴ Pro W3" charset="-128"/>
              </a:rPr>
              <a:pPr/>
              <a:t>25</a:t>
            </a:fld>
            <a:endParaRPr lang="en-US" altLang="en-US" sz="1200">
              <a:ea typeface="ヒラギノ角ゴ Pro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24BBF7E-31A3-4FA0-BFF4-0C56E4F78E8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B94E37E9-80E5-460F-9367-0221D7B4F2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ヒラギノ角ゴ Pro W3" charset="-128"/>
            </a:endParaRPr>
          </a:p>
        </p:txBody>
      </p:sp>
      <p:sp>
        <p:nvSpPr>
          <p:cNvPr id="11268" name="Slide Number Placeholder 3">
            <a:extLst>
              <a:ext uri="{FF2B5EF4-FFF2-40B4-BE49-F238E27FC236}">
                <a16:creationId xmlns:a16="http://schemas.microsoft.com/office/drawing/2014/main" id="{74CC19D5-FA6E-40E0-B03A-4EB303FC60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70662" indent="-296408" defTabSz="966621">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85634" indent="-237127" defTabSz="966621">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659887" indent="-237127" defTabSz="966621">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134141" indent="-237127" defTabSz="966621">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608395" indent="-237127" defTabSz="966621"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3082648" indent="-237127" defTabSz="966621"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556902" indent="-237127" defTabSz="966621"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4031155" indent="-237127" defTabSz="966621"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spcBef>
                <a:spcPct val="0"/>
              </a:spcBef>
            </a:pPr>
            <a:fld id="{92E9399A-54DE-4BBA-B160-BF9FA6A6A121}"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181100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CD8F8F-7E59-450D-9A20-489FD4538D1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7FE01DD-B866-4A88-A5ED-D7EA9CC2E2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Progress/Status as at 16/05/21</a:t>
            </a:r>
          </a:p>
          <a:p>
            <a:pPr marL="342900" lvl="0" indent="-342900">
              <a:lnSpc>
                <a:spcPct val="107000"/>
              </a:lnSpc>
              <a:buFont typeface="+mj-lt"/>
              <a:buAutoNum type="arabi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Work collaboratively </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DRN designed 2019/20</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Funded 2020/21 and developed</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Expect to enter data in 2021/22</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Focus Area coordinators approved 2020/21</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Hope to have them appointed in 2021/22</a:t>
            </a:r>
          </a:p>
          <a:p>
            <a:pPr marL="342900" lvl="0" indent="-342900">
              <a:lnSpc>
                <a:spcPct val="107000"/>
              </a:lnSpc>
              <a:buFont typeface="+mj-lt"/>
              <a:buAutoNum type="arabi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Sustainable 9790 Existing initiatives</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International projects workshop 2019/20 proposed all clubs consider balance of local vs international projects budget</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Treasurers surveyed said their clubs typically spent</a:t>
            </a:r>
            <a:br>
              <a:rPr lang="en-AU" sz="1100" dirty="0">
                <a:effectLst/>
                <a:latin typeface="Calibri" panose="020F0502020204030204" pitchFamily="34" charset="0"/>
                <a:ea typeface="Calibri" panose="020F0502020204030204" pitchFamily="34" charset="0"/>
                <a:cs typeface="Times New Roman" panose="02020603050405020304" pitchFamily="18" charset="0"/>
              </a:rPr>
            </a:br>
            <a:r>
              <a:rPr lang="en-AU" sz="1100" dirty="0">
                <a:effectLst/>
                <a:latin typeface="Calibri" panose="020F0502020204030204" pitchFamily="34" charset="0"/>
                <a:ea typeface="Calibri" panose="020F0502020204030204" pitchFamily="34" charset="0"/>
                <a:cs typeface="Times New Roman" panose="02020603050405020304" pitchFamily="18" charset="0"/>
              </a:rPr>
              <a:t>60-80% local and 20-40% International, I am happy so long as it isn’t 100% Local and 0% International, if it is I  ask clubs why is your club a Rotary INTERNATIONAL Club and not a local branch of the CWA.</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I have asked each club to consider spending at least 10-15% of their annual budget on International projects, be it supporting one or more of our District supported International projects, like ROMAC or RAM or their own International project(s) they start/maintain or helping another club in their or another cluster get their project off the ground.</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Each year I request a report from the ISC’s of their International projects and ask if they need anything</a:t>
            </a:r>
          </a:p>
          <a:p>
            <a:pPr marL="342900" lvl="0" indent="-342900">
              <a:lnSpc>
                <a:spcPct val="107000"/>
              </a:lnSpc>
              <a:buFont typeface="+mj-lt"/>
              <a:buAutoNum type="arabi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New 9790 International Projects – only 30% known to be achieved, checking with AG’s if more exist but are not known at this stage (email sent 16/5/21)</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1 New project per AG group</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1 Eltham, Rosanna and Greensborough central have each registered at least 1 new RAOF project since 2019-20. (Eltham, 1-2020-21: Training facility for Global Action Nepal (RAOAF); Rosanna 9-2020-21: The Apex School,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Sanghori</a:t>
            </a:r>
            <a:r>
              <a:rPr lang="en-AU" sz="1100" dirty="0">
                <a:effectLst/>
                <a:latin typeface="Calibri" panose="020F0502020204030204" pitchFamily="34" charset="0"/>
                <a:ea typeface="Calibri" panose="020F0502020204030204" pitchFamily="34" charset="0"/>
                <a:cs typeface="Times New Roman" panose="02020603050405020304" pitchFamily="18" charset="0"/>
              </a:rPr>
              <a:t> Sarwar Shaheed, Pakistan (RAOAF); Greensborough Central 25-2019-20: Women's Maternity ward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Kongar</a:t>
            </a:r>
            <a:r>
              <a:rPr lang="en-AU" sz="1100" dirty="0">
                <a:effectLst/>
                <a:latin typeface="Calibri" panose="020F0502020204030204" pitchFamily="34" charset="0"/>
                <a:ea typeface="Calibri" panose="020F0502020204030204" pitchFamily="34" charset="0"/>
                <a:cs typeface="Times New Roman" panose="02020603050405020304" pitchFamily="18" charset="0"/>
              </a:rPr>
              <a:t> Southern Sudan (RAOAF) and 25-2019-20: Women's Maternity ward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Kongar</a:t>
            </a:r>
            <a:r>
              <a:rPr lang="en-AU" sz="1100" dirty="0">
                <a:effectLst/>
                <a:latin typeface="Calibri" panose="020F0502020204030204" pitchFamily="34" charset="0"/>
                <a:ea typeface="Calibri" panose="020F0502020204030204" pitchFamily="34" charset="0"/>
                <a:cs typeface="Times New Roman" panose="02020603050405020304" pitchFamily="18" charset="0"/>
              </a:rPr>
              <a:t> Southern Sudan (RAOAF))</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2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3 – Sunbury Cambodia Cows, maternal and child health packs and school in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Batambong</a:t>
            </a:r>
            <a:r>
              <a:rPr lang="en-AU" sz="1100" dirty="0">
                <a:effectLst/>
                <a:latin typeface="Calibri" panose="020F0502020204030204" pitchFamily="34" charset="0"/>
                <a:ea typeface="Calibri" panose="020F0502020204030204" pitchFamily="34" charset="0"/>
                <a:cs typeface="Times New Roman" panose="02020603050405020304" pitchFamily="18" charset="0"/>
              </a:rPr>
              <a:t>. (also managed the District project for 12-2020-21: Container and transportation for beds to Kandy National Hospital, Sri Lanka (RAOAF)</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4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5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6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7 -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8 -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9 - no new International projects registered</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10 – Albury 134-2019-20: Nepal - Covid 19 Community Relief Fund (RAOAF)</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9790 Peace Fellowship</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2, Moreland achieved – Michael Chew in 2019-20</a:t>
            </a:r>
          </a:p>
          <a:p>
            <a:pPr marL="742950" lvl="1" indent="-285750">
              <a:lnSpc>
                <a:spcPct val="107000"/>
              </a:lnSpc>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9790 Ocean Project / Conservation Projects</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No Ocean project known, </a:t>
            </a:r>
          </a:p>
          <a:p>
            <a:pPr marL="1143000" lvl="2" indent="-228600">
              <a:lnSpc>
                <a:spcPct val="107000"/>
              </a:lnSpc>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1, Greensborough Central have however commenced a project, 24-2019-20: Agricultural Training Centre in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Panygor</a:t>
            </a: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Kongar</a:t>
            </a:r>
            <a:r>
              <a:rPr lang="en-AU" sz="1100" dirty="0">
                <a:effectLst/>
                <a:latin typeface="Calibri" panose="020F0502020204030204" pitchFamily="34" charset="0"/>
                <a:ea typeface="Calibri" panose="020F0502020204030204" pitchFamily="34" charset="0"/>
                <a:cs typeface="Times New Roman" panose="02020603050405020304" pitchFamily="18" charset="0"/>
              </a:rPr>
              <a:t> (RAOAF) which promotes education for the local community About Farming giving them knowledge and practical experience to growth sustainable crops in the region to eliminate poverty and hunger </a:t>
            </a:r>
          </a:p>
          <a:p>
            <a:pPr marL="1143000" lvl="2" indent="-228600">
              <a:lnSpc>
                <a:spcPct val="107000"/>
              </a:lnSpc>
              <a:spcAft>
                <a:spcPts val="800"/>
              </a:spcAft>
              <a:buFont typeface="+mj-lt"/>
              <a:buAutoNum type="roman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Cluster 9, Wodonga Central has a Nepalese project to install 200 biogas systems to communities in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Ghodaghodi</a:t>
            </a: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Joshipur</a:t>
            </a:r>
            <a:r>
              <a:rPr lang="en-AU" sz="1100" dirty="0">
                <a:effectLst/>
                <a:latin typeface="Calibri" panose="020F0502020204030204" pitchFamily="34" charset="0"/>
                <a:ea typeface="Calibri" panose="020F0502020204030204" pitchFamily="34" charset="0"/>
                <a:cs typeface="Times New Roman" panose="02020603050405020304" pitchFamily="18" charset="0"/>
              </a:rPr>
              <a:t>, and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Pratappur</a:t>
            </a: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Lamki</a:t>
            </a: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r>
              <a:rPr lang="en-AU" sz="1100" dirty="0" err="1">
                <a:effectLst/>
                <a:latin typeface="Calibri" panose="020F0502020204030204" pitchFamily="34" charset="0"/>
                <a:ea typeface="Calibri" panose="020F0502020204030204" pitchFamily="34" charset="0"/>
                <a:cs typeface="Times New Roman" panose="02020603050405020304" pitchFamily="18" charset="0"/>
              </a:rPr>
              <a:t>Chuha</a:t>
            </a:r>
            <a:r>
              <a:rPr lang="en-AU" sz="1100" dirty="0">
                <a:effectLst/>
                <a:latin typeface="Calibri" panose="020F0502020204030204" pitchFamily="34" charset="0"/>
                <a:ea typeface="Calibri" panose="020F0502020204030204" pitchFamily="34" charset="0"/>
                <a:cs typeface="Times New Roman" panose="02020603050405020304" pitchFamily="18" charset="0"/>
              </a:rPr>
              <a:t> Municipalities, Nepal. which they are going for a global grant for (GG 1986208).</a:t>
            </a:r>
          </a:p>
          <a:p>
            <a:pPr marL="1143000" lvl="2" indent="-228600">
              <a:lnSpc>
                <a:spcPct val="107000"/>
              </a:lnSpc>
              <a:spcAft>
                <a:spcPts val="800"/>
              </a:spcAft>
              <a:buFont typeface="+mj-lt"/>
              <a:buAutoNum type="romanLcPeriod"/>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mj-lt"/>
              <a:buAutoNum type="romanLcPeriod"/>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07000"/>
              </a:lnSpc>
              <a:spcAft>
                <a:spcPts val="800"/>
              </a:spcAft>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21 Rotary Districts 16 of those are running less International Projects than us</a:t>
            </a:r>
          </a:p>
          <a:p>
            <a:pPr marL="685800" lvl="1" indent="-228600">
              <a:lnSpc>
                <a:spcPct val="107000"/>
              </a:lnSpc>
              <a:spcAft>
                <a:spcPts val="800"/>
              </a:spcAft>
              <a:buFont typeface="+mj-lt"/>
              <a:buAutoNum type="alphaLcPeriod"/>
            </a:pPr>
            <a:r>
              <a:rPr lang="en-AU" sz="1100" dirty="0">
                <a:effectLst/>
                <a:latin typeface="Calibri" panose="020F0502020204030204" pitchFamily="34" charset="0"/>
                <a:ea typeface="Calibri" panose="020F0502020204030204" pitchFamily="34" charset="0"/>
                <a:cs typeface="Times New Roman" panose="02020603050405020304" pitchFamily="18" charset="0"/>
              </a:rPr>
              <a:t>Only Districts 9675 (28), 9685 (60), 9800 (46) and 9705 (29) running more than us (Syd X 2) ACT and Central Melbourne/Dandenong) – we have 24 registered, run more but not all registered</a:t>
            </a:r>
          </a:p>
          <a:p>
            <a:endParaRPr lang="en-US" altLang="en-US" dirty="0">
              <a:latin typeface="Arial" panose="020B0604020202020204" pitchFamily="34" charset="0"/>
              <a:cs typeface="ヒラギノ角ゴ Pro W3" charset="-128"/>
            </a:endParaRPr>
          </a:p>
        </p:txBody>
      </p:sp>
      <p:sp>
        <p:nvSpPr>
          <p:cNvPr id="15364" name="Slide Number Placeholder 3">
            <a:extLst>
              <a:ext uri="{FF2B5EF4-FFF2-40B4-BE49-F238E27FC236}">
                <a16:creationId xmlns:a16="http://schemas.microsoft.com/office/drawing/2014/main" id="{0050E87D-7884-4857-96D1-92E214E61C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986">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724554" indent="-278295"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114826"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559438"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005697" indent="-222307" defTabSz="908986">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479951"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2954204"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428458"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3902712" indent="-222307" defTabSz="908986"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a:spcBef>
                <a:spcPct val="0"/>
              </a:spcBef>
            </a:pPr>
            <a:fld id="{CCFD3A80-25A7-446F-A6EA-764FF8EF1265}" type="slidenum">
              <a:rPr lang="en-US" altLang="en-US" sz="1100"/>
              <a:pPr>
                <a:spcBef>
                  <a:spcPct val="0"/>
                </a:spcBef>
              </a:pPr>
              <a:t>6</a:t>
            </a:fld>
            <a:endParaRPr lang="en-US" alt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146697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276762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3E08D5-A143-4185-82C3-581340A7D50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6B4BA5-65E7-48C1-B35B-B6C113FEE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AU" altLang="en-US" dirty="0">
              <a:latin typeface="Arial" panose="020B0604020202020204" pitchFamily="34" charset="0"/>
              <a:cs typeface="ヒラギノ角ゴ Pro W3" charset="-128"/>
            </a:endParaRPr>
          </a:p>
        </p:txBody>
      </p:sp>
    </p:spTree>
    <p:extLst>
      <p:ext uri="{BB962C8B-B14F-4D97-AF65-F5344CB8AC3E}">
        <p14:creationId xmlns:p14="http://schemas.microsoft.com/office/powerpoint/2010/main" val="1624413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D8469A-94EA-478E-BC8A-F28A509C09DC}"/>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5A3743A-ABB0-4D63-9D76-332BB9A54669}"/>
              </a:ext>
            </a:extLst>
          </p:cNvPr>
          <p:cNvSpPr/>
          <p:nvPr/>
        </p:nvSpPr>
        <p:spPr>
          <a:xfrm>
            <a:off x="0" y="361950"/>
            <a:ext cx="7924800" cy="400050"/>
          </a:xfrm>
          <a:prstGeom prst="rect">
            <a:avLst/>
          </a:prstGeom>
          <a:solidFill>
            <a:srgbClr val="01B4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BDCDC1E6-D5CA-4587-AC21-2144E0992333}"/>
              </a:ext>
            </a:extLst>
          </p:cNvPr>
          <p:cNvPicPr>
            <a:picLocks noChangeAspect="1"/>
          </p:cNvPicPr>
          <p:nvPr userDrawn="1"/>
        </p:nvPicPr>
        <p:blipFill>
          <a:blip r:embed="rId2"/>
          <a:stretch>
            <a:fillRect/>
          </a:stretch>
        </p:blipFill>
        <p:spPr>
          <a:xfrm>
            <a:off x="7946872" y="113617"/>
            <a:ext cx="990600" cy="742950"/>
          </a:xfrm>
          <a:prstGeom prst="rect">
            <a:avLst/>
          </a:prstGeom>
        </p:spPr>
      </p:pic>
    </p:spTree>
    <p:extLst>
      <p:ext uri="{BB962C8B-B14F-4D97-AF65-F5344CB8AC3E}">
        <p14:creationId xmlns:p14="http://schemas.microsoft.com/office/powerpoint/2010/main" val="59476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257175" y="3090048"/>
            <a:ext cx="8629650" cy="349250"/>
          </a:xfrm>
        </p:spPr>
        <p:txBody>
          <a:bodyPr>
            <a:noAutofit/>
          </a:bodyPr>
          <a:lstStyle>
            <a:lvl1pPr marL="0" indent="0" algn="ctr">
              <a:buNone/>
              <a:defRPr lang="en-US" sz="2400" b="1" kern="1200" dirty="0">
                <a:solidFill>
                  <a:srgbClr val="005DAA"/>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257175" y="2473600"/>
            <a:ext cx="8629650" cy="616448"/>
          </a:xfrm>
        </p:spPr>
        <p:txBody>
          <a:bodyPr tIns="0" bIns="91440" anchor="b">
            <a:normAutofit/>
          </a:bodyPr>
          <a:lstStyle>
            <a:lvl1pPr marL="0" indent="0" algn="ctr" defTabSz="685800" rtl="0" eaLnBrk="1" latinLnBrk="0" hangingPunct="1">
              <a:buNone/>
              <a:defRPr lang="en-US" sz="36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7166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8420F8-8F14-4A57-85E0-9850255A750C}"/>
              </a:ext>
            </a:extLst>
          </p:cNvPr>
          <p:cNvSpPr txBox="1"/>
          <p:nvPr/>
        </p:nvSpPr>
        <p:spPr>
          <a:xfrm>
            <a:off x="7086600" y="4857750"/>
            <a:ext cx="16002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0905D9A2-353A-42DD-8CFD-7A5DD967B41D}" type="slidenum">
              <a:rPr lang="en-US" altLang="en-US" sz="900" smtClean="0">
                <a:solidFill>
                  <a:srgbClr val="58585A"/>
                </a:solidFill>
                <a:latin typeface="Arial Narrow" panose="020B0606020202030204" pitchFamily="34" charset="0"/>
              </a:rPr>
              <a:pPr algn="r">
                <a:defRPr/>
              </a:pPr>
              <a:t>‹#›</a:t>
            </a:fld>
            <a:r>
              <a:rPr lang="en-US" altLang="en-US" sz="900">
                <a:solidFill>
                  <a:srgbClr val="58585A"/>
                </a:solidFill>
                <a:latin typeface="Arial Narrow" panose="020B0606020202030204" pitchFamily="34" charset="0"/>
              </a:rPr>
              <a:t>  </a:t>
            </a:r>
          </a:p>
        </p:txBody>
      </p:sp>
      <p:pic>
        <p:nvPicPr>
          <p:cNvPr id="4" name="Picture 4">
            <a:extLst>
              <a:ext uri="{FF2B5EF4-FFF2-40B4-BE49-F238E27FC236}">
                <a16:creationId xmlns:a16="http://schemas.microsoft.com/office/drawing/2014/main" id="{E2591E7C-FF2D-42F5-82E4-AB4DF7B188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767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2A5E3ED-50BE-42F0-AC39-FE04A2DE06CB}"/>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5E1113A5-6632-4135-BEC8-A8D29A255ED4}"/>
              </a:ext>
            </a:extLst>
          </p:cNvPr>
          <p:cNvSpPr/>
          <p:nvPr/>
        </p:nvSpPr>
        <p:spPr>
          <a:xfrm>
            <a:off x="0" y="1962150"/>
            <a:ext cx="9144000" cy="12001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76016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171450"/>
            <a:ext cx="8763000" cy="400050"/>
          </a:xfrm>
          <a:prstGeom prst="rect">
            <a:avLst/>
          </a:prstGeom>
        </p:spPr>
        <p:txBody>
          <a:bodyPr lIns="0" tIns="0" rIns="0" bIns="0" anchor="ctr" anchorCtr="0"/>
          <a:lstStyle>
            <a:lvl1pPr algn="l">
              <a:defRPr sz="32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27328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0" i="0" cap="all">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rgbClr val="000000"/>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7553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solidFill>
                  <a:srgbClr val="000000"/>
                </a:solidFill>
                <a:latin typeface="Georgia"/>
                <a:cs typeface="Georgia"/>
              </a:defRPr>
            </a:lvl1pPr>
            <a:lvl2pPr>
              <a:defRPr sz="2400">
                <a:solidFill>
                  <a:srgbClr val="000000"/>
                </a:solidFill>
                <a:latin typeface="Georgia"/>
                <a:cs typeface="Georgia"/>
              </a:defRPr>
            </a:lvl2pPr>
            <a:lvl3pPr>
              <a:defRPr sz="2000">
                <a:solidFill>
                  <a:srgbClr val="000000"/>
                </a:solidFill>
                <a:latin typeface="Georgia"/>
                <a:cs typeface="Georgia"/>
              </a:defRPr>
            </a:lvl3pPr>
            <a:lvl4pPr>
              <a:defRPr sz="1800">
                <a:solidFill>
                  <a:srgbClr val="000000"/>
                </a:solidFill>
                <a:latin typeface="Georgia"/>
                <a:cs typeface="Georgia"/>
              </a:defRPr>
            </a:lvl4pPr>
            <a:lvl5pPr>
              <a:defRPr sz="1800">
                <a:solidFill>
                  <a:srgbClr val="000000"/>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solidFill>
                  <a:srgbClr val="000000"/>
                </a:solidFill>
                <a:latin typeface="Georgia"/>
                <a:cs typeface="Georgia"/>
              </a:defRPr>
            </a:lvl1pPr>
            <a:lvl2pPr>
              <a:defRPr sz="2400">
                <a:solidFill>
                  <a:srgbClr val="000000"/>
                </a:solidFill>
                <a:latin typeface="Georgia"/>
                <a:cs typeface="Georgia"/>
              </a:defRPr>
            </a:lvl2pPr>
            <a:lvl3pPr>
              <a:defRPr sz="2000">
                <a:solidFill>
                  <a:srgbClr val="000000"/>
                </a:solidFill>
                <a:latin typeface="Georgia"/>
                <a:cs typeface="Georgia"/>
              </a:defRPr>
            </a:lvl3pPr>
            <a:lvl4pPr>
              <a:defRPr sz="1800">
                <a:solidFill>
                  <a:srgbClr val="000000"/>
                </a:solidFill>
                <a:latin typeface="Georgia"/>
                <a:cs typeface="Georgia"/>
              </a:defRPr>
            </a:lvl4pPr>
            <a:lvl5pPr>
              <a:defRPr sz="1800">
                <a:solidFill>
                  <a:srgbClr val="000000"/>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685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solidFill>
                  <a:srgbClr val="0000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solidFill>
                  <a:srgbClr val="000000"/>
                </a:solidFill>
                <a:latin typeface="Georgia"/>
                <a:cs typeface="Georgia"/>
              </a:defRPr>
            </a:lvl1pPr>
            <a:lvl2pPr>
              <a:defRPr sz="2000">
                <a:solidFill>
                  <a:srgbClr val="000000"/>
                </a:solidFill>
                <a:latin typeface="Georgia"/>
                <a:cs typeface="Georgia"/>
              </a:defRPr>
            </a:lvl2pPr>
            <a:lvl3pPr>
              <a:defRPr sz="1800">
                <a:solidFill>
                  <a:srgbClr val="000000"/>
                </a:solidFill>
                <a:latin typeface="Georgia"/>
                <a:cs typeface="Georgia"/>
              </a:defRPr>
            </a:lvl3pPr>
            <a:lvl4pPr>
              <a:defRPr sz="1600">
                <a:solidFill>
                  <a:srgbClr val="000000"/>
                </a:solidFill>
                <a:latin typeface="Georgia"/>
                <a:cs typeface="Georgia"/>
              </a:defRPr>
            </a:lvl4pPr>
            <a:lvl5pPr>
              <a:defRPr sz="1600">
                <a:solidFill>
                  <a:srgbClr val="000000"/>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solidFill>
                  <a:srgbClr val="0000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solidFill>
                  <a:srgbClr val="000000"/>
                </a:solidFill>
                <a:latin typeface="Georgia"/>
                <a:cs typeface="Georgia"/>
              </a:defRPr>
            </a:lvl1pPr>
            <a:lvl2pPr>
              <a:defRPr sz="2000">
                <a:solidFill>
                  <a:srgbClr val="000000"/>
                </a:solidFill>
                <a:latin typeface="Georgia"/>
                <a:cs typeface="Georgia"/>
              </a:defRPr>
            </a:lvl2pPr>
            <a:lvl3pPr>
              <a:defRPr sz="1800">
                <a:solidFill>
                  <a:srgbClr val="000000"/>
                </a:solidFill>
                <a:latin typeface="Georgia"/>
                <a:cs typeface="Georgia"/>
              </a:defRPr>
            </a:lvl3pPr>
            <a:lvl4pPr>
              <a:defRPr sz="1600">
                <a:solidFill>
                  <a:srgbClr val="000000"/>
                </a:solidFill>
                <a:latin typeface="Georgia"/>
                <a:cs typeface="Georgia"/>
              </a:defRPr>
            </a:lvl4pPr>
            <a:lvl5pPr>
              <a:defRPr sz="1600">
                <a:solidFill>
                  <a:srgbClr val="000000"/>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34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sz="3600">
                <a:solidFill>
                  <a:srgbClr val="000000"/>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6070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00" b="1">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solidFill>
                  <a:srgbClr val="000000"/>
                </a:solidFill>
                <a:latin typeface="Georgia"/>
                <a:cs typeface="Georgia"/>
              </a:defRPr>
            </a:lvl1pPr>
            <a:lvl2pPr>
              <a:defRPr sz="2800">
                <a:solidFill>
                  <a:srgbClr val="000000"/>
                </a:solidFill>
                <a:latin typeface="Georgia"/>
                <a:cs typeface="Georgia"/>
              </a:defRPr>
            </a:lvl2pPr>
            <a:lvl3pPr>
              <a:defRPr sz="2400">
                <a:solidFill>
                  <a:srgbClr val="000000"/>
                </a:solidFill>
                <a:latin typeface="Georgia"/>
                <a:cs typeface="Georgia"/>
              </a:defRPr>
            </a:lvl3pPr>
            <a:lvl4pPr>
              <a:defRPr sz="2000">
                <a:solidFill>
                  <a:srgbClr val="000000"/>
                </a:solidFill>
                <a:latin typeface="Georgia"/>
                <a:cs typeface="Georgia"/>
              </a:defRPr>
            </a:lvl4pPr>
            <a:lvl5pPr>
              <a:defRPr sz="2000">
                <a:solidFill>
                  <a:srgbClr val="000000"/>
                </a:solidFill>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076327"/>
            <a:ext cx="3008313" cy="3518297"/>
          </a:xfrm>
          <a:prstGeom prst="rect">
            <a:avLst/>
          </a:prstGeom>
        </p:spPr>
        <p:txBody>
          <a:bodyPr/>
          <a:lstStyle>
            <a:lvl1pPr marL="0" indent="0">
              <a:buNone/>
              <a:defRPr sz="1400">
                <a:solidFill>
                  <a:srgbClr val="000000"/>
                </a:solidFill>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4110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solidFill>
                  <a:srgbClr val="000000"/>
                </a:solidFill>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6315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83AF3F-761F-42E0-97DD-C30A23E1F4BA}"/>
              </a:ext>
            </a:extLst>
          </p:cNvPr>
          <p:cNvSpPr txBox="1"/>
          <p:nvPr/>
        </p:nvSpPr>
        <p:spPr>
          <a:xfrm>
            <a:off x="7086600" y="4857750"/>
            <a:ext cx="16002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905A4A2A-770E-4133-A882-4C2519800F4E}" type="slidenum">
              <a:rPr lang="en-US" altLang="en-US" sz="900" smtClean="0">
                <a:solidFill>
                  <a:srgbClr val="58585A"/>
                </a:solidFill>
                <a:latin typeface="Arial Narrow" panose="020B0606020202030204" pitchFamily="34" charset="0"/>
              </a:rPr>
              <a:pPr algn="r">
                <a:defRPr/>
              </a:pPr>
              <a:t>‹#›</a:t>
            </a:fld>
            <a:r>
              <a:rPr lang="en-US" altLang="en-US" sz="900">
                <a:solidFill>
                  <a:srgbClr val="58585A"/>
                </a:solidFill>
                <a:latin typeface="Arial Narrow" panose="020B0606020202030204" pitchFamily="34" charset="0"/>
              </a:rPr>
              <a:t>  </a:t>
            </a:r>
          </a:p>
        </p:txBody>
      </p:sp>
      <p:pic>
        <p:nvPicPr>
          <p:cNvPr id="1027" name="Picture 3">
            <a:extLst>
              <a:ext uri="{FF2B5EF4-FFF2-40B4-BE49-F238E27FC236}">
                <a16:creationId xmlns:a16="http://schemas.microsoft.com/office/drawing/2014/main" id="{ACB63F72-4816-467C-8F9E-2B1DC451C7C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44767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83"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5" r:id="rId10"/>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84" r:id="rId1"/>
  </p:sldLayoutIdLst>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www.shelterboxaustralia.org.au/your-support-in-2018/" TargetMode="External"/><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operationcleft.org.au/" TargetMode="External"/><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rawcs.org.a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rawcs.org.au/projects-2/"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sdgs.un.org/goals/goal3" TargetMode="External"/><Relationship Id="rId5" Type="http://schemas.openxmlformats.org/officeDocument/2006/relationships/hyperlink" Target="https://ram.rawcs.com.au/"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www.cia.gov/the-world-factboo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hyperlink" Target="https://www.worldometers.info/coronavirus/"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tleuOOLhyH8"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my-cms.rotary.org/en/learning-reference/about-rotary/areas-focus?embed=true" TargetMode="External"/><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Global%20Grants/Sample%20successful%20water%20global%20grant/20201022%20Rotary%20PNG%20WASH%20Projects%20Global%20Grant%20Process%20Map%20WN.pdf" TargetMode="External"/><Relationship Id="rId5" Type="http://schemas.openxmlformats.org/officeDocument/2006/relationships/hyperlink" Target="../Global%20Grants/Sample%20successful%20water%20global%20grant/20210430%20Sausi%20WASH%20Project%20GG2013405%20Global%20Grant%20application%20-%20approved.pdf" TargetMode="External"/><Relationship Id="rId4" Type="http://schemas.openxmlformats.org/officeDocument/2006/relationships/hyperlink" Target="https://my.rotary.org/en/take-action/apply-grants/global-grant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rawcs.org.au/register-projects/" TargetMode="External"/><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cia.gov/the-world-factbook" TargetMode="External"/><Relationship Id="rId11" Type="http://schemas.openxmlformats.org/officeDocument/2006/relationships/image" Target="../media/image39.png"/><Relationship Id="rId5" Type="http://schemas.openxmlformats.org/officeDocument/2006/relationships/hyperlink" Target="https://www.economicsandpeace.org/wp-content/uploads/2020/08/GPI_2020_web-1.pdf" TargetMode="External"/><Relationship Id="rId10" Type="http://schemas.openxmlformats.org/officeDocument/2006/relationships/image" Target="../media/image38.png"/><Relationship Id="rId4" Type="http://schemas.openxmlformats.org/officeDocument/2006/relationships/hyperlink" Target="https://sustainabledevelopment.un.org/?menu=1300" TargetMode="External"/><Relationship Id="rId9" Type="http://schemas.openxmlformats.org/officeDocument/2006/relationships/hyperlink" Target="https://www.acnc.gov.au/charity/b60dd4703dab3386afb6bbb3c1efb20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RmKY_YcxsH0"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lubrunner.blob.core.windows.net/00000050201/en-ca/files/sitepage/international-service/role-of-club-international-service-chair/rotary-club-international-service-chair-duties-and-responsibilitie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76368" y="5220269"/>
            <a:ext cx="3997489" cy="740715"/>
          </a:xfrm>
          <a:prstGeom prst="rect">
            <a:avLst/>
          </a:prstGeom>
          <a:noFill/>
          <a:ln w="44450">
            <a:noFill/>
          </a:ln>
        </p:spPr>
        <p:txBody>
          <a:bodyPr vert="horz" lIns="68580" tIns="0" rIns="6858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2700" b="1" dirty="0">
                <a:solidFill>
                  <a:srgbClr val="DA1A5A"/>
                </a:solidFill>
              </a:rPr>
              <a:t>Title Page Option</a:t>
            </a:r>
            <a:endParaRPr lang="en-US" sz="2700" b="1" dirty="0">
              <a:solidFill>
                <a:srgbClr val="DA1A5A"/>
              </a:solidFill>
              <a:latin typeface="Arial" panose="020B0604020202020204" pitchFamily="34" charset="0"/>
              <a:ea typeface="Arial" charset="0"/>
              <a:cs typeface="Arial" panose="020B0604020202020204" pitchFamily="34" charset="0"/>
            </a:endParaRP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a:xfrm>
            <a:off x="257175" y="3931183"/>
            <a:ext cx="8629650" cy="349250"/>
          </a:xfrm>
        </p:spPr>
        <p:txBody>
          <a:bodyPr/>
          <a:lstStyle/>
          <a:p>
            <a:pPr algn="r"/>
            <a:r>
              <a:rPr lang="en-US" sz="1350" dirty="0"/>
              <a:t>May 23, 2021</a:t>
            </a:r>
          </a:p>
          <a:p>
            <a:pPr algn="r"/>
            <a:r>
              <a:rPr lang="en-US" sz="1350" dirty="0"/>
              <a:t>Kerry Kirk</a:t>
            </a:r>
          </a:p>
          <a:p>
            <a:pPr algn="r"/>
            <a:r>
              <a:rPr lang="en-US" sz="1350" dirty="0"/>
              <a:t>International Service Chair</a:t>
            </a: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a:xfrm>
            <a:off x="257175" y="2931546"/>
            <a:ext cx="8629650" cy="616448"/>
          </a:xfrm>
        </p:spPr>
        <p:txBody>
          <a:bodyPr vert="horz" lIns="68580" tIns="34290" rIns="68580" bIns="34290" rtlCol="0" anchor="b">
            <a:noAutofit/>
          </a:bodyPr>
          <a:lstStyle/>
          <a:p>
            <a:pPr>
              <a:spcBef>
                <a:spcPts val="750"/>
              </a:spcBef>
              <a:buFont typeface="Arial" panose="020B0604020202020204" pitchFamily="34" charset="0"/>
            </a:pPr>
            <a:r>
              <a:rPr lang="en-US" altLang="en-US" sz="2400" dirty="0">
                <a:latin typeface="+mn-lt"/>
                <a:cs typeface="+mn-cs"/>
              </a:rPr>
              <a:t>District 9790 Assembly 2021 -22</a:t>
            </a:r>
            <a:br>
              <a:rPr lang="en-US" altLang="en-US" sz="2400" dirty="0">
                <a:latin typeface="+mn-lt"/>
                <a:cs typeface="+mn-cs"/>
              </a:rPr>
            </a:br>
            <a:r>
              <a:rPr lang="en-US" altLang="en-US" sz="2400" dirty="0">
                <a:latin typeface="+mn-lt"/>
                <a:cs typeface="+mn-cs"/>
              </a:rPr>
              <a:t> International Service</a:t>
            </a:r>
          </a:p>
        </p:txBody>
      </p:sp>
      <p:pic>
        <p:nvPicPr>
          <p:cNvPr id="3" name="Picture 2">
            <a:extLst>
              <a:ext uri="{FF2B5EF4-FFF2-40B4-BE49-F238E27FC236}">
                <a16:creationId xmlns:a16="http://schemas.microsoft.com/office/drawing/2014/main" id="{8660D8C1-1D49-4B8D-AE73-512B1D150C12}"/>
              </a:ext>
            </a:extLst>
          </p:cNvPr>
          <p:cNvPicPr>
            <a:picLocks noChangeAspect="1"/>
          </p:cNvPicPr>
          <p:nvPr/>
        </p:nvPicPr>
        <p:blipFill>
          <a:blip r:embed="rId4"/>
          <a:stretch>
            <a:fillRect/>
          </a:stretch>
        </p:blipFill>
        <p:spPr>
          <a:xfrm>
            <a:off x="3238500" y="95159"/>
            <a:ext cx="2667000" cy="2000250"/>
          </a:xfrm>
          <a:prstGeom prst="rect">
            <a:avLst/>
          </a:prstGeom>
        </p:spPr>
      </p:pic>
    </p:spTree>
    <p:custDataLst>
      <p:tags r:id="rId1"/>
    </p:custDataLst>
    <p:extLst>
      <p:ext uri="{BB962C8B-B14F-4D97-AF65-F5344CB8AC3E}">
        <p14:creationId xmlns:p14="http://schemas.microsoft.com/office/powerpoint/2010/main" val="190796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9E0BC2-88D9-488D-BD1A-38CD02473BAE}"/>
              </a:ext>
            </a:extLst>
          </p:cNvPr>
          <p:cNvPicPr>
            <a:picLocks noChangeAspect="1"/>
          </p:cNvPicPr>
          <p:nvPr/>
        </p:nvPicPr>
        <p:blipFill rotWithShape="1">
          <a:blip r:embed="rId3"/>
          <a:srcRect l="17223" r="4973"/>
          <a:stretch/>
        </p:blipFill>
        <p:spPr>
          <a:xfrm>
            <a:off x="2171700" y="853709"/>
            <a:ext cx="5181600" cy="3791681"/>
          </a:xfrm>
          <a:prstGeom prst="rect">
            <a:avLst/>
          </a:prstGeom>
        </p:spPr>
      </p:pic>
      <p:sp>
        <p:nvSpPr>
          <p:cNvPr id="52226" name="TextBox 14">
            <a:extLst>
              <a:ext uri="{FF2B5EF4-FFF2-40B4-BE49-F238E27FC236}">
                <a16:creationId xmlns:a16="http://schemas.microsoft.com/office/drawing/2014/main" id="{CB1476C1-5283-450F-A167-84C8EFD2DB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00:32</a:t>
            </a:r>
          </a:p>
        </p:txBody>
      </p:sp>
      <p:sp>
        <p:nvSpPr>
          <p:cNvPr id="52227" name="Title 1">
            <a:extLst>
              <a:ext uri="{FF2B5EF4-FFF2-40B4-BE49-F238E27FC236}">
                <a16:creationId xmlns:a16="http://schemas.microsoft.com/office/drawing/2014/main" id="{1D103C5F-3473-419B-B24B-C317B2B00B24}"/>
              </a:ext>
            </a:extLst>
          </p:cNvPr>
          <p:cNvSpPr>
            <a:spLocks noGrp="1"/>
          </p:cNvSpPr>
          <p:nvPr>
            <p:ph type="title"/>
          </p:nvPr>
        </p:nvSpPr>
        <p:spPr bwMode="auto">
          <a:xfrm>
            <a:off x="381000" y="266700"/>
            <a:ext cx="87630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compatLnSpc="1">
            <a:prstTxWarp prst="textNoShape">
              <a:avLst/>
            </a:prstTxWarp>
          </a:bodyPr>
          <a:lstStyle/>
          <a:p>
            <a:r>
              <a:rPr lang="en-US" altLang="en-US" dirty="0">
                <a:latin typeface="Arial Narrow" panose="020B0606020202030204" pitchFamily="34" charset="0"/>
              </a:rPr>
              <a:t>How to access it and when</a:t>
            </a:r>
          </a:p>
        </p:txBody>
      </p:sp>
      <p:sp>
        <p:nvSpPr>
          <p:cNvPr id="2" name="Oval 1">
            <a:extLst>
              <a:ext uri="{FF2B5EF4-FFF2-40B4-BE49-F238E27FC236}">
                <a16:creationId xmlns:a16="http://schemas.microsoft.com/office/drawing/2014/main" id="{AE466710-3860-4282-BD25-4EB85D64BF83}"/>
              </a:ext>
            </a:extLst>
          </p:cNvPr>
          <p:cNvSpPr/>
          <p:nvPr/>
        </p:nvSpPr>
        <p:spPr>
          <a:xfrm>
            <a:off x="2171700" y="4452991"/>
            <a:ext cx="1143000" cy="1923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TextBox 6">
            <a:extLst>
              <a:ext uri="{FF2B5EF4-FFF2-40B4-BE49-F238E27FC236}">
                <a16:creationId xmlns:a16="http://schemas.microsoft.com/office/drawing/2014/main" id="{3119DD86-C420-4FF9-8152-DC718551ED0A}"/>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00.30</a:t>
            </a:r>
          </a:p>
        </p:txBody>
      </p:sp>
    </p:spTree>
    <p:extLst>
      <p:ext uri="{BB962C8B-B14F-4D97-AF65-F5344CB8AC3E}">
        <p14:creationId xmlns:p14="http://schemas.microsoft.com/office/powerpoint/2010/main" val="1970426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2645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Regarding you…</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00:33</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00.32</a:t>
            </a:r>
          </a:p>
        </p:txBody>
      </p:sp>
      <p:sp>
        <p:nvSpPr>
          <p:cNvPr id="2" name="TextBox 1">
            <a:extLst>
              <a:ext uri="{FF2B5EF4-FFF2-40B4-BE49-F238E27FC236}">
                <a16:creationId xmlns:a16="http://schemas.microsoft.com/office/drawing/2014/main" id="{EB52A726-73B6-415C-AA99-E38B3456EDB4}"/>
              </a:ext>
            </a:extLst>
          </p:cNvPr>
          <p:cNvSpPr txBox="1"/>
          <p:nvPr/>
        </p:nvSpPr>
        <p:spPr>
          <a:xfrm>
            <a:off x="133509" y="1276350"/>
            <a:ext cx="9226244" cy="3416320"/>
          </a:xfrm>
          <a:prstGeom prst="rect">
            <a:avLst/>
          </a:prstGeom>
          <a:noFill/>
        </p:spPr>
        <p:txBody>
          <a:bodyPr wrap="none" rtlCol="0">
            <a:spAutoFit/>
          </a:bodyPr>
          <a:lstStyle/>
          <a:p>
            <a:pPr marL="342900" indent="-342900">
              <a:buFont typeface="Arial" panose="020B0604020202020204" pitchFamily="34" charset="0"/>
              <a:buChar char="•"/>
            </a:pPr>
            <a:r>
              <a:rPr lang="en-US" dirty="0"/>
              <a:t>Do you Work in a health or allied health field?</a:t>
            </a:r>
          </a:p>
          <a:p>
            <a:pPr marL="342900" indent="-342900">
              <a:buFont typeface="Arial" panose="020B0604020202020204" pitchFamily="34" charset="0"/>
              <a:buChar char="•"/>
            </a:pPr>
            <a:r>
              <a:rPr lang="en-US" dirty="0"/>
              <a:t>Do you have a Mental Health or St Johns First Aid qualification?</a:t>
            </a:r>
          </a:p>
          <a:p>
            <a:pPr marL="342900" indent="-342900">
              <a:buFont typeface="Arial" panose="020B0604020202020204" pitchFamily="34" charset="0"/>
              <a:buChar char="•"/>
            </a:pPr>
            <a:r>
              <a:rPr lang="en-US" dirty="0"/>
              <a:t>Are you a peace fellow, past exchange student, </a:t>
            </a:r>
            <a:r>
              <a:rPr lang="en-US" dirty="0" err="1"/>
              <a:t>RYLArian</a:t>
            </a:r>
            <a:r>
              <a:rPr lang="en-US" dirty="0"/>
              <a:t>? </a:t>
            </a:r>
          </a:p>
          <a:p>
            <a:pPr marL="342900" indent="-342900">
              <a:buFont typeface="Arial" panose="020B0604020202020204" pitchFamily="34" charset="0"/>
              <a:buChar char="•"/>
            </a:pPr>
            <a:r>
              <a:rPr lang="en-US" dirty="0"/>
              <a:t>Have you run a project or lived in a country of interest?</a:t>
            </a:r>
          </a:p>
          <a:p>
            <a:pPr marL="342900" indent="-342900">
              <a:buFont typeface="Arial" panose="020B0604020202020204" pitchFamily="34" charset="0"/>
              <a:buChar char="•"/>
            </a:pPr>
            <a:r>
              <a:rPr lang="en-US" dirty="0"/>
              <a:t>Have you run one or more KFA projects?</a:t>
            </a:r>
          </a:p>
          <a:p>
            <a:pPr marL="342900" indent="-342900">
              <a:buFont typeface="Arial" panose="020B0604020202020204" pitchFamily="34" charset="0"/>
              <a:buChar char="•"/>
            </a:pPr>
            <a:r>
              <a:rPr lang="en-US" dirty="0"/>
              <a:t> Are you qualified/experienced in </a:t>
            </a:r>
            <a:br>
              <a:rPr lang="en-US" dirty="0"/>
            </a:br>
            <a:r>
              <a:rPr lang="en-US" dirty="0"/>
              <a:t>something that could benefit another project?</a:t>
            </a:r>
          </a:p>
          <a:p>
            <a:pPr marL="342900" indent="-342900">
              <a:buFont typeface="Arial" panose="020B0604020202020204" pitchFamily="34" charset="0"/>
              <a:buChar char="•"/>
            </a:pPr>
            <a:r>
              <a:rPr lang="en-US" dirty="0"/>
              <a:t>Would you be prepared to take a phone call?</a:t>
            </a:r>
          </a:p>
          <a:p>
            <a:endParaRPr lang="en-US" dirty="0"/>
          </a:p>
        </p:txBody>
      </p:sp>
      <p:pic>
        <p:nvPicPr>
          <p:cNvPr id="8" name="Picture 2" descr="7 Areas of Focus | Rotary Club of Nome">
            <a:extLst>
              <a:ext uri="{FF2B5EF4-FFF2-40B4-BE49-F238E27FC236}">
                <a16:creationId xmlns:a16="http://schemas.microsoft.com/office/drawing/2014/main" id="{883E2559-1479-4D39-99A4-D8040ECA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557" y="2799844"/>
            <a:ext cx="2481943" cy="63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071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980E8EBE-A81D-4536-BA83-DCCC5E62A92E}"/>
              </a:ext>
            </a:extLst>
          </p:cNvPr>
          <p:cNvSpPr>
            <a:spLocks noGrp="1"/>
          </p:cNvSpPr>
          <p:nvPr>
            <p:ph type="ctrTitle" idx="4294967295"/>
          </p:nvPr>
        </p:nvSpPr>
        <p:spPr bwMode="auto">
          <a:xfrm>
            <a:off x="0" y="2000250"/>
            <a:ext cx="914400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r>
              <a:rPr lang="en-US" altLang="en-US" sz="4000" b="1">
                <a:latin typeface="Arial Narrow" panose="020B0606020202030204" pitchFamily="34" charset="0"/>
              </a:rPr>
              <a:t>Sustainability of existing initiatives</a:t>
            </a:r>
          </a:p>
        </p:txBody>
      </p:sp>
      <p:sp>
        <p:nvSpPr>
          <p:cNvPr id="21507" name="TextBox 2">
            <a:extLst>
              <a:ext uri="{FF2B5EF4-FFF2-40B4-BE49-F238E27FC236}">
                <a16:creationId xmlns:a16="http://schemas.microsoft.com/office/drawing/2014/main" id="{CA7D4543-7831-4153-B6C1-88B503320CEF}"/>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00:34</a:t>
            </a:r>
          </a:p>
        </p:txBody>
      </p:sp>
      <p:sp>
        <p:nvSpPr>
          <p:cNvPr id="4" name="TextBox 6">
            <a:extLst>
              <a:ext uri="{FF2B5EF4-FFF2-40B4-BE49-F238E27FC236}">
                <a16:creationId xmlns:a16="http://schemas.microsoft.com/office/drawing/2014/main" id="{258F404C-50CB-48C8-9A94-E2BAFF03E3A1}"/>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00.33</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D12475D-251E-4158-9962-C3288B5C05F4}"/>
              </a:ext>
            </a:extLst>
          </p:cNvPr>
          <p:cNvSpPr>
            <a:spLocks noGrp="1" noChangeArrowheads="1"/>
          </p:cNvSpPr>
          <p:nvPr>
            <p:ph type="title" idx="4294967295"/>
          </p:nvPr>
        </p:nvSpPr>
        <p:spPr bwMode="auto">
          <a:xfrm>
            <a:off x="0" y="285750"/>
            <a:ext cx="91440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GB" altLang="en-US" sz="2000" dirty="0">
                <a:solidFill>
                  <a:schemeClr val="bg1"/>
                </a:solidFill>
              </a:rPr>
              <a:t>International Service 9790 Representatives at National Committees</a:t>
            </a:r>
            <a:endParaRPr lang="en-AU" altLang="en-US" sz="2000" dirty="0">
              <a:solidFill>
                <a:schemeClr val="bg1"/>
              </a:solidFill>
            </a:endParaRPr>
          </a:p>
        </p:txBody>
      </p:sp>
      <p:graphicFrame>
        <p:nvGraphicFramePr>
          <p:cNvPr id="76895" name="Group 95">
            <a:extLst>
              <a:ext uri="{FF2B5EF4-FFF2-40B4-BE49-F238E27FC236}">
                <a16:creationId xmlns:a16="http://schemas.microsoft.com/office/drawing/2014/main" id="{5D0B4CE3-789A-4B2D-8A23-D802593EA799}"/>
              </a:ext>
            </a:extLst>
          </p:cNvPr>
          <p:cNvGraphicFramePr>
            <a:graphicFrameLocks noGrp="1"/>
          </p:cNvGraphicFramePr>
          <p:nvPr>
            <p:ph idx="4294967295"/>
            <p:extLst>
              <p:ext uri="{D42A27DB-BD31-4B8C-83A1-F6EECF244321}">
                <p14:modId xmlns:p14="http://schemas.microsoft.com/office/powerpoint/2010/main" val="1129880135"/>
              </p:ext>
            </p:extLst>
          </p:nvPr>
        </p:nvGraphicFramePr>
        <p:xfrm>
          <a:off x="216921" y="902970"/>
          <a:ext cx="7696200" cy="4178808"/>
        </p:xfrm>
        <a:graphic>
          <a:graphicData uri="http://schemas.openxmlformats.org/drawingml/2006/table">
            <a:tbl>
              <a:tblPr/>
              <a:tblGrid>
                <a:gridCol w="25908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304800">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400" b="0" i="0" u="none" strike="noStrike" cap="none" normalizeH="0" baseline="0" dirty="0">
                          <a:ln>
                            <a:noFill/>
                          </a:ln>
                          <a:solidFill>
                            <a:schemeClr val="tx2"/>
                          </a:solidFill>
                          <a:effectLst/>
                          <a:latin typeface="Calibri" pitchFamily="34" charset="0"/>
                          <a:ea typeface="MS PGothic" pitchFamily="34" charset="-128"/>
                        </a:rPr>
                        <a:t>9790 Role 2021-2022</a:t>
                      </a:r>
                      <a:endParaRPr kumimoji="0" lang="en-AU" altLang="en-US" sz="1400" b="0" i="0" u="none" strike="noStrike" cap="none" normalizeH="0" baseline="0" dirty="0">
                        <a:ln>
                          <a:noFill/>
                        </a:ln>
                        <a:solidFill>
                          <a:schemeClr val="tx2"/>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400" b="0" i="0" u="none" strike="noStrike" cap="none" normalizeH="0" baseline="0" dirty="0">
                          <a:ln>
                            <a:noFill/>
                          </a:ln>
                          <a:solidFill>
                            <a:schemeClr val="tx2"/>
                          </a:solidFill>
                          <a:effectLst/>
                          <a:latin typeface="Calibri" pitchFamily="34" charset="0"/>
                          <a:ea typeface="MS PGothic" pitchFamily="34" charset="-128"/>
                        </a:rPr>
                        <a:t>9790 Representative/Club</a:t>
                      </a:r>
                      <a:endParaRPr kumimoji="0" lang="en-AU" altLang="en-US" sz="1400" b="0" i="0" u="none" strike="noStrike" cap="none" normalizeH="0" baseline="0" dirty="0">
                        <a:ln>
                          <a:noFill/>
                        </a:ln>
                        <a:solidFill>
                          <a:schemeClr val="tx2"/>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6542">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1" i="0" u="none" strike="noStrike" cap="none" normalizeH="0" baseline="0" dirty="0">
                          <a:ln>
                            <a:noFill/>
                          </a:ln>
                          <a:solidFill>
                            <a:schemeClr val="tx1"/>
                          </a:solidFill>
                          <a:effectLst/>
                          <a:latin typeface="Calibri" pitchFamily="34" charset="0"/>
                          <a:ea typeface="MS PGothic" pitchFamily="34" charset="-128"/>
                        </a:rPr>
                        <a:t>RAWCS</a:t>
                      </a:r>
                      <a:endParaRPr kumimoji="0" lang="en-AU" altLang="en-US" sz="1200" b="1"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1" i="0" u="none" strike="noStrike" cap="none" normalizeH="0" baseline="0" dirty="0">
                          <a:ln>
                            <a:noFill/>
                          </a:ln>
                          <a:solidFill>
                            <a:schemeClr val="tx1"/>
                          </a:solidFill>
                          <a:effectLst/>
                          <a:latin typeface="Calibri" pitchFamily="34" charset="0"/>
                          <a:ea typeface="MS PGothic" pitchFamily="34" charset="-128"/>
                        </a:rPr>
                        <a:t>(new) David Earle – Shepparton Central</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AU" altLang="en-US" sz="1200" b="1"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5568">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ROMAC</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Bruce Walker – Benalla</a:t>
                      </a:r>
                      <a:br>
                        <a:rPr kumimoji="0" lang="en-GB" altLang="en-US" sz="1200" b="0" i="0" u="none" strike="noStrike" cap="none" normalizeH="0" baseline="0" dirty="0">
                          <a:ln>
                            <a:noFill/>
                          </a:ln>
                          <a:solidFill>
                            <a:schemeClr val="tx1"/>
                          </a:solidFill>
                          <a:effectLst/>
                          <a:latin typeface="Calibri" pitchFamily="34" charset="0"/>
                          <a:ea typeface="MS PGothic" pitchFamily="34" charset="-128"/>
                        </a:rPr>
                      </a:b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7497">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err="1">
                          <a:ln>
                            <a:noFill/>
                          </a:ln>
                          <a:solidFill>
                            <a:schemeClr val="tx1"/>
                          </a:solidFill>
                          <a:effectLst/>
                          <a:latin typeface="Calibri" pitchFamily="34" charset="0"/>
                          <a:ea typeface="MS PGothic" pitchFamily="34" charset="-128"/>
                        </a:rPr>
                        <a:t>Interplast</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Chris Sutton – Numurkah </a:t>
                      </a:r>
                      <a:br>
                        <a:rPr kumimoji="0" lang="en-GB" altLang="en-US" sz="1200" b="0" i="0" u="none" strike="noStrike" cap="none" normalizeH="0" baseline="0" dirty="0">
                          <a:ln>
                            <a:noFill/>
                          </a:ln>
                          <a:solidFill>
                            <a:schemeClr val="tx1"/>
                          </a:solidFill>
                          <a:effectLst/>
                          <a:latin typeface="Calibri" pitchFamily="34" charset="0"/>
                          <a:ea typeface="MS PGothic" pitchFamily="34" charset="-128"/>
                        </a:rPr>
                      </a:b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3755">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1" i="0" u="none" strike="noStrike" cap="none" normalizeH="0" baseline="0" dirty="0">
                          <a:ln>
                            <a:noFill/>
                          </a:ln>
                          <a:solidFill>
                            <a:schemeClr val="tx1"/>
                          </a:solidFill>
                          <a:effectLst/>
                          <a:latin typeface="Calibri" pitchFamily="34" charset="0"/>
                          <a:ea typeface="MS PGothic" pitchFamily="34" charset="-128"/>
                        </a:rPr>
                        <a:t>RAM</a:t>
                      </a:r>
                      <a:endParaRPr kumimoji="0" lang="en-AU" altLang="en-US" sz="1200" b="1"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1" i="0" u="none" strike="noStrike" cap="none" normalizeH="0" baseline="0" dirty="0">
                          <a:ln>
                            <a:noFill/>
                          </a:ln>
                          <a:solidFill>
                            <a:schemeClr val="tx1"/>
                          </a:solidFill>
                          <a:effectLst/>
                          <a:latin typeface="Calibri" pitchFamily="34" charset="0"/>
                          <a:ea typeface="MS PGothic" pitchFamily="34" charset="-128"/>
                        </a:rPr>
                        <a:t>(new) Bryce McNair - Albury</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Hamish Jones – Strathmore</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4779">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Operation Cleft</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1" i="0" u="none" strike="noStrike" cap="none" normalizeH="0" baseline="0" dirty="0">
                          <a:ln>
                            <a:noFill/>
                          </a:ln>
                          <a:solidFill>
                            <a:schemeClr val="tx1"/>
                          </a:solidFill>
                          <a:effectLst/>
                          <a:latin typeface="Calibri" pitchFamily="34" charset="0"/>
                          <a:ea typeface="MS PGothic" pitchFamily="34" charset="-128"/>
                        </a:rPr>
                        <a:t>(new) Trevor Moyle, Moreland</a:t>
                      </a:r>
                      <a:br>
                        <a:rPr kumimoji="0" lang="en-GB" altLang="en-US" sz="1200" b="1" i="0" u="none" strike="noStrike" cap="none" normalizeH="0" baseline="0" dirty="0">
                          <a:ln>
                            <a:noFill/>
                          </a:ln>
                          <a:solidFill>
                            <a:schemeClr val="tx1"/>
                          </a:solidFill>
                          <a:effectLst/>
                          <a:latin typeface="Calibri" pitchFamily="34" charset="0"/>
                          <a:ea typeface="MS PGothic" pitchFamily="34" charset="-128"/>
                        </a:rPr>
                      </a:br>
                      <a:endParaRPr kumimoji="0" lang="en-AU" altLang="en-US" sz="1200" b="1"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8600">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a:ln>
                            <a:noFill/>
                          </a:ln>
                          <a:solidFill>
                            <a:schemeClr val="tx1"/>
                          </a:solidFill>
                          <a:effectLst/>
                          <a:latin typeface="Calibri" pitchFamily="34" charset="0"/>
                          <a:ea typeface="MS PGothic" pitchFamily="34" charset="-128"/>
                        </a:rPr>
                        <a:t>Shelterbox</a:t>
                      </a:r>
                      <a:endParaRPr kumimoji="0" lang="en-AU" altLang="en-US" sz="1200" b="0" i="0" u="none" strike="noStrike" cap="none" normalizeH="0" baseline="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Steve </a:t>
                      </a:r>
                      <a:r>
                        <a:rPr kumimoji="0" lang="en-GB" altLang="en-US" sz="1200" b="0" i="0" u="none" strike="noStrike" cap="none" normalizeH="0" baseline="0" dirty="0" err="1">
                          <a:ln>
                            <a:noFill/>
                          </a:ln>
                          <a:solidFill>
                            <a:schemeClr val="tx1"/>
                          </a:solidFill>
                          <a:effectLst/>
                          <a:latin typeface="Calibri" pitchFamily="34" charset="0"/>
                          <a:ea typeface="MS PGothic" pitchFamily="34" charset="-128"/>
                        </a:rPr>
                        <a:t>Crosling</a:t>
                      </a: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 – Diamond Creek</a:t>
                      </a:r>
                      <a:br>
                        <a:rPr kumimoji="0" lang="en-GB" altLang="en-US" sz="1200" b="0" i="0" u="none" strike="noStrike" cap="none" normalizeH="0" baseline="0" dirty="0">
                          <a:ln>
                            <a:noFill/>
                          </a:ln>
                          <a:solidFill>
                            <a:schemeClr val="tx1"/>
                          </a:solidFill>
                          <a:effectLst/>
                          <a:latin typeface="Calibri" pitchFamily="34" charset="0"/>
                          <a:ea typeface="MS PGothic" pitchFamily="34" charset="-128"/>
                        </a:rPr>
                      </a:br>
                      <a:endParaRPr kumimoji="0" lang="en-GB"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4424">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US" altLang="en-US" sz="1200" b="0" i="0" u="none" strike="noStrike" cap="none" normalizeH="0" baseline="0" dirty="0">
                          <a:ln>
                            <a:noFill/>
                          </a:ln>
                          <a:solidFill>
                            <a:schemeClr val="tx1"/>
                          </a:solidFill>
                          <a:effectLst/>
                          <a:latin typeface="Calibri" pitchFamily="34" charset="0"/>
                          <a:ea typeface="MS PGothic" pitchFamily="34" charset="-128"/>
                        </a:rPr>
                        <a:t>Rotary Friends Exchange</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US" altLang="en-US" sz="1200" b="0" i="0" u="none" strike="noStrike" cap="none" normalizeH="0" baseline="0" dirty="0">
                          <a:ln>
                            <a:noFill/>
                          </a:ln>
                          <a:solidFill>
                            <a:schemeClr val="tx1"/>
                          </a:solidFill>
                          <a:effectLst/>
                          <a:latin typeface="Calibri" pitchFamily="34" charset="0"/>
                          <a:ea typeface="MS PGothic" pitchFamily="34" charset="-128"/>
                        </a:rPr>
                        <a:t>Ann Kimberley – Benalla</a:t>
                      </a: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968746"/>
                  </a:ext>
                </a:extLst>
              </a:tr>
              <a:tr h="344424">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DIK</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GB" altLang="en-US" sz="1200" b="0" i="0" u="none" strike="noStrike" cap="none" normalizeH="0" baseline="0" dirty="0">
                        <a:ln>
                          <a:noFill/>
                        </a:ln>
                        <a:solidFill>
                          <a:schemeClr val="tx1"/>
                        </a:solidFill>
                        <a:effectLst/>
                        <a:latin typeface="Calibri" pitchFamily="34" charset="0"/>
                        <a:ea typeface="MS PGothic"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ea typeface="MS PGothic" pitchFamily="34" charset="-128"/>
                        </a:defRPr>
                      </a:lvl1pPr>
                      <a:lvl2pPr defTabSz="457200">
                        <a:spcBef>
                          <a:spcPct val="20000"/>
                        </a:spcBef>
                        <a:buFont typeface="Arial" pitchFamily="34" charset="0"/>
                        <a:defRPr sz="2400">
                          <a:solidFill>
                            <a:schemeClr val="tx1"/>
                          </a:solidFill>
                          <a:latin typeface="Calibri" pitchFamily="34" charset="0"/>
                          <a:ea typeface="MS PGothic" pitchFamily="34" charset="-128"/>
                        </a:defRPr>
                      </a:lvl2pPr>
                      <a:lvl3pPr defTabSz="457200">
                        <a:spcBef>
                          <a:spcPct val="20000"/>
                        </a:spcBef>
                        <a:buFont typeface="Arial" pitchFamily="34" charset="0"/>
                        <a:defRPr sz="2000">
                          <a:solidFill>
                            <a:schemeClr val="tx1"/>
                          </a:solidFill>
                          <a:latin typeface="Calibri" pitchFamily="34" charset="0"/>
                          <a:ea typeface="MS PGothic" pitchFamily="34" charset="-128"/>
                        </a:defRPr>
                      </a:lvl3pPr>
                      <a:lvl4pPr defTabSz="457200">
                        <a:spcBef>
                          <a:spcPct val="20000"/>
                        </a:spcBef>
                        <a:buFont typeface="Arial" pitchFamily="34" charset="0"/>
                        <a:defRPr>
                          <a:solidFill>
                            <a:schemeClr val="tx1"/>
                          </a:solidFill>
                          <a:latin typeface="Calibri" pitchFamily="34" charset="0"/>
                          <a:ea typeface="MS PGothic" pitchFamily="34" charset="-128"/>
                        </a:defRPr>
                      </a:lvl4pPr>
                      <a:lvl5pPr defTabSz="457200">
                        <a:spcBef>
                          <a:spcPct val="20000"/>
                        </a:spcBef>
                        <a:buFont typeface="Arial" pitchFamily="34" charset="0"/>
                        <a:defRPr>
                          <a:solidFill>
                            <a:schemeClr val="tx1"/>
                          </a:solidFill>
                          <a:latin typeface="Calibri" pitchFamily="34" charset="0"/>
                          <a:ea typeface="MS PGothic" pitchFamily="34" charset="-128"/>
                        </a:defRPr>
                      </a:lvl5pPr>
                      <a:lvl6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en-GB" altLang="en-US" sz="1200" b="0" i="0" u="none" strike="noStrike" cap="none" normalizeH="0" baseline="0" dirty="0">
                          <a:ln>
                            <a:noFill/>
                          </a:ln>
                          <a:solidFill>
                            <a:schemeClr val="tx1"/>
                          </a:solidFill>
                          <a:effectLst/>
                          <a:latin typeface="Calibri" pitchFamily="34" charset="0"/>
                          <a:ea typeface="MS PGothic" pitchFamily="34" charset="-128"/>
                        </a:rPr>
                        <a:t>TBA</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AU" altLang="en-US" sz="1200" b="0" i="0" u="none" strike="noStrike" cap="none" normalizeH="0" baseline="0" dirty="0">
                        <a:ln>
                          <a:noFill/>
                        </a:ln>
                        <a:solidFill>
                          <a:schemeClr val="tx1"/>
                        </a:solidFill>
                        <a:effectLst/>
                        <a:latin typeface="Calibri"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3514960"/>
                  </a:ext>
                </a:extLst>
              </a:tr>
            </a:tbl>
          </a:graphicData>
        </a:graphic>
      </p:graphicFrame>
      <p:sp>
        <p:nvSpPr>
          <p:cNvPr id="20521" name="TextBox 52">
            <a:extLst>
              <a:ext uri="{FF2B5EF4-FFF2-40B4-BE49-F238E27FC236}">
                <a16:creationId xmlns:a16="http://schemas.microsoft.com/office/drawing/2014/main" id="{A7B009E5-1BEE-4E49-AA77-F7C2ECAACBFD}"/>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00:37</a:t>
            </a:r>
          </a:p>
        </p:txBody>
      </p:sp>
      <p:sp>
        <p:nvSpPr>
          <p:cNvPr id="5" name="TextBox 6">
            <a:extLst>
              <a:ext uri="{FF2B5EF4-FFF2-40B4-BE49-F238E27FC236}">
                <a16:creationId xmlns:a16="http://schemas.microsoft.com/office/drawing/2014/main" id="{2FEEFE6E-EA26-456F-9563-E11CC8AE6108}"/>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00.34</a:t>
            </a:r>
          </a:p>
        </p:txBody>
      </p:sp>
      <p:pic>
        <p:nvPicPr>
          <p:cNvPr id="3" name="Graphic 2" descr="Cheers">
            <a:extLst>
              <a:ext uri="{FF2B5EF4-FFF2-40B4-BE49-F238E27FC236}">
                <a16:creationId xmlns:a16="http://schemas.microsoft.com/office/drawing/2014/main" id="{E19F01AE-D2AF-4178-9C7B-D81C09FE7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831" y="1809750"/>
            <a:ext cx="914400" cy="914400"/>
          </a:xfrm>
          <a:prstGeom prst="rect">
            <a:avLst/>
          </a:prstGeom>
        </p:spPr>
      </p:pic>
      <p:sp>
        <p:nvSpPr>
          <p:cNvPr id="4" name="TextBox 3">
            <a:extLst>
              <a:ext uri="{FF2B5EF4-FFF2-40B4-BE49-F238E27FC236}">
                <a16:creationId xmlns:a16="http://schemas.microsoft.com/office/drawing/2014/main" id="{3B728ADC-DE46-499A-9612-976E753B5E2C}"/>
              </a:ext>
            </a:extLst>
          </p:cNvPr>
          <p:cNvSpPr txBox="1"/>
          <p:nvPr/>
        </p:nvSpPr>
        <p:spPr>
          <a:xfrm>
            <a:off x="8024530" y="2724150"/>
            <a:ext cx="1071126" cy="1015663"/>
          </a:xfrm>
          <a:prstGeom prst="rect">
            <a:avLst/>
          </a:prstGeom>
          <a:noFill/>
        </p:spPr>
        <p:txBody>
          <a:bodyPr wrap="none" rtlCol="0">
            <a:spAutoFit/>
          </a:bodyPr>
          <a:lstStyle/>
          <a:p>
            <a:pPr algn="ctr"/>
            <a:r>
              <a:rPr lang="en-US" sz="1200" dirty="0"/>
              <a:t>International </a:t>
            </a:r>
          </a:p>
          <a:p>
            <a:pPr algn="ctr"/>
            <a:r>
              <a:rPr lang="en-US" sz="1200" dirty="0"/>
              <a:t>Team</a:t>
            </a:r>
          </a:p>
          <a:p>
            <a:pPr algn="ctr"/>
            <a:endParaRPr lang="en-US" sz="1200" dirty="0"/>
          </a:p>
          <a:p>
            <a:pPr algn="ctr"/>
            <a:r>
              <a:rPr lang="en-AU" sz="1200" dirty="0"/>
              <a:t>Committee</a:t>
            </a:r>
          </a:p>
          <a:p>
            <a:pPr algn="ctr"/>
            <a:r>
              <a:rPr lang="en-AU" sz="1200" dirty="0"/>
              <a:t>Vacancies</a:t>
            </a:r>
          </a:p>
        </p:txBody>
      </p:sp>
      <p:grpSp>
        <p:nvGrpSpPr>
          <p:cNvPr id="8" name="Group 7">
            <a:extLst>
              <a:ext uri="{FF2B5EF4-FFF2-40B4-BE49-F238E27FC236}">
                <a16:creationId xmlns:a16="http://schemas.microsoft.com/office/drawing/2014/main" id="{255D91D1-2E26-4CDB-A323-66DC02761AF8}"/>
              </a:ext>
            </a:extLst>
          </p:cNvPr>
          <p:cNvGrpSpPr/>
          <p:nvPr/>
        </p:nvGrpSpPr>
        <p:grpSpPr>
          <a:xfrm>
            <a:off x="6799851" y="1770458"/>
            <a:ext cx="794896" cy="233951"/>
            <a:chOff x="165100" y="1487488"/>
            <a:chExt cx="2813050" cy="1701003"/>
          </a:xfrm>
        </p:grpSpPr>
        <p:pic>
          <p:nvPicPr>
            <p:cNvPr id="9" name="Picture 9">
              <a:extLst>
                <a:ext uri="{FF2B5EF4-FFF2-40B4-BE49-F238E27FC236}">
                  <a16:creationId xmlns:a16="http://schemas.microsoft.com/office/drawing/2014/main" id="{8976E87B-E34C-490B-A1A7-A6C2AA057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487488"/>
              <a:ext cx="28130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4">
              <a:extLst>
                <a:ext uri="{FF2B5EF4-FFF2-40B4-BE49-F238E27FC236}">
                  <a16:creationId xmlns:a16="http://schemas.microsoft.com/office/drawing/2014/main" id="{0836DAED-7F27-4A30-A734-98A72F295113}"/>
                </a:ext>
              </a:extLst>
            </p:cNvPr>
            <p:cNvSpPr txBox="1">
              <a:spLocks noChangeArrowheads="1"/>
            </p:cNvSpPr>
            <p:nvPr/>
          </p:nvSpPr>
          <p:spPr bwMode="auto">
            <a:xfrm>
              <a:off x="344488" y="2133601"/>
              <a:ext cx="2566704" cy="105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900" dirty="0"/>
                <a:t>romac.org.au</a:t>
              </a:r>
            </a:p>
          </p:txBody>
        </p:sp>
      </p:grpSp>
      <p:grpSp>
        <p:nvGrpSpPr>
          <p:cNvPr id="11" name="Group 10">
            <a:extLst>
              <a:ext uri="{FF2B5EF4-FFF2-40B4-BE49-F238E27FC236}">
                <a16:creationId xmlns:a16="http://schemas.microsoft.com/office/drawing/2014/main" id="{AABA1F86-B132-41FB-8003-FDFC5C74F7A5}"/>
              </a:ext>
            </a:extLst>
          </p:cNvPr>
          <p:cNvGrpSpPr/>
          <p:nvPr/>
        </p:nvGrpSpPr>
        <p:grpSpPr>
          <a:xfrm>
            <a:off x="6543713" y="3177444"/>
            <a:ext cx="1189061" cy="365883"/>
            <a:chOff x="5943600" y="976313"/>
            <a:chExt cx="3266738" cy="1231649"/>
          </a:xfrm>
        </p:grpSpPr>
        <p:pic>
          <p:nvPicPr>
            <p:cNvPr id="12" name="Picture 2" descr="Operation Cleft">
              <a:hlinkClick r:id="rId6"/>
              <a:extLst>
                <a:ext uri="{FF2B5EF4-FFF2-40B4-BE49-F238E27FC236}">
                  <a16:creationId xmlns:a16="http://schemas.microsoft.com/office/drawing/2014/main" id="{E50C1764-0FAB-49F8-B6CF-0D77E4D91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976313"/>
              <a:ext cx="25908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1">
              <a:extLst>
                <a:ext uri="{FF2B5EF4-FFF2-40B4-BE49-F238E27FC236}">
                  <a16:creationId xmlns:a16="http://schemas.microsoft.com/office/drawing/2014/main" id="{F999C8E9-A33A-4F42-A648-B8992231F844}"/>
                </a:ext>
              </a:extLst>
            </p:cNvPr>
            <p:cNvSpPr txBox="1">
              <a:spLocks noChangeArrowheads="1"/>
            </p:cNvSpPr>
            <p:nvPr/>
          </p:nvSpPr>
          <p:spPr bwMode="auto">
            <a:xfrm>
              <a:off x="6113464" y="1482726"/>
              <a:ext cx="3096874" cy="72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operationcleft.org.au</a:t>
              </a:r>
            </a:p>
          </p:txBody>
        </p:sp>
      </p:grpSp>
      <p:grpSp>
        <p:nvGrpSpPr>
          <p:cNvPr id="14" name="Group 13">
            <a:extLst>
              <a:ext uri="{FF2B5EF4-FFF2-40B4-BE49-F238E27FC236}">
                <a16:creationId xmlns:a16="http://schemas.microsoft.com/office/drawing/2014/main" id="{F44EFA88-A4AA-4128-B309-D4B700CD7AA6}"/>
              </a:ext>
            </a:extLst>
          </p:cNvPr>
          <p:cNvGrpSpPr/>
          <p:nvPr/>
        </p:nvGrpSpPr>
        <p:grpSpPr>
          <a:xfrm>
            <a:off x="5458038" y="3574798"/>
            <a:ext cx="1372492" cy="530571"/>
            <a:chOff x="5876816" y="1895227"/>
            <a:chExt cx="4067118" cy="1245957"/>
          </a:xfrm>
        </p:grpSpPr>
        <p:pic>
          <p:nvPicPr>
            <p:cNvPr id="15" name="Picture 4">
              <a:hlinkClick r:id="rId8"/>
              <a:extLst>
                <a:ext uri="{FF2B5EF4-FFF2-40B4-BE49-F238E27FC236}">
                  <a16:creationId xmlns:a16="http://schemas.microsoft.com/office/drawing/2014/main" id="{E3DF3FE1-B3F8-422D-9F1C-968EDA354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172" t="7565" r="81075" b="83955"/>
            <a:stretch>
              <a:fillRect/>
            </a:stretch>
          </p:blipFill>
          <p:spPr bwMode="auto">
            <a:xfrm>
              <a:off x="6177729" y="1895227"/>
              <a:ext cx="2190750" cy="70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9">
              <a:extLst>
                <a:ext uri="{FF2B5EF4-FFF2-40B4-BE49-F238E27FC236}">
                  <a16:creationId xmlns:a16="http://schemas.microsoft.com/office/drawing/2014/main" id="{827D68D2-CFDD-49A9-86A6-54C1FE26314A}"/>
                </a:ext>
              </a:extLst>
            </p:cNvPr>
            <p:cNvSpPr txBox="1">
              <a:spLocks noChangeArrowheads="1"/>
            </p:cNvSpPr>
            <p:nvPr/>
          </p:nvSpPr>
          <p:spPr bwMode="auto">
            <a:xfrm>
              <a:off x="5876816" y="2635250"/>
              <a:ext cx="4067118" cy="50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shelterboxaustralia.org.au</a:t>
              </a:r>
            </a:p>
          </p:txBody>
        </p:sp>
      </p:grpSp>
      <p:grpSp>
        <p:nvGrpSpPr>
          <p:cNvPr id="17" name="Group 16">
            <a:extLst>
              <a:ext uri="{FF2B5EF4-FFF2-40B4-BE49-F238E27FC236}">
                <a16:creationId xmlns:a16="http://schemas.microsoft.com/office/drawing/2014/main" id="{9B0CE99F-ACD4-42B5-BFE3-47DA8EED7EF8}"/>
              </a:ext>
            </a:extLst>
          </p:cNvPr>
          <p:cNvGrpSpPr/>
          <p:nvPr/>
        </p:nvGrpSpPr>
        <p:grpSpPr>
          <a:xfrm>
            <a:off x="5972380" y="2188371"/>
            <a:ext cx="936386" cy="405329"/>
            <a:chOff x="6135688" y="3245213"/>
            <a:chExt cx="2670460" cy="1304644"/>
          </a:xfrm>
        </p:grpSpPr>
        <p:pic>
          <p:nvPicPr>
            <p:cNvPr id="18" name="Picture 8">
              <a:extLst>
                <a:ext uri="{FF2B5EF4-FFF2-40B4-BE49-F238E27FC236}">
                  <a16:creationId xmlns:a16="http://schemas.microsoft.com/office/drawing/2014/main" id="{B5F3AC61-E312-4688-81CF-5F9C7154F7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5688" y="3245213"/>
              <a:ext cx="22669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1C008C6C-14E8-4C13-B512-E9F273FCD138}"/>
                </a:ext>
              </a:extLst>
            </p:cNvPr>
            <p:cNvSpPr txBox="1">
              <a:spLocks noChangeArrowheads="1"/>
            </p:cNvSpPr>
            <p:nvPr/>
          </p:nvSpPr>
          <p:spPr bwMode="auto">
            <a:xfrm>
              <a:off x="6167438" y="3856401"/>
              <a:ext cx="2638710" cy="69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a:t>interplast.org.au</a:t>
              </a:r>
            </a:p>
          </p:txBody>
        </p:sp>
      </p:grpSp>
      <p:grpSp>
        <p:nvGrpSpPr>
          <p:cNvPr id="20" name="Group 19">
            <a:extLst>
              <a:ext uri="{FF2B5EF4-FFF2-40B4-BE49-F238E27FC236}">
                <a16:creationId xmlns:a16="http://schemas.microsoft.com/office/drawing/2014/main" id="{5CC30464-AE93-445E-8F06-0C8BC1C42F71}"/>
              </a:ext>
            </a:extLst>
          </p:cNvPr>
          <p:cNvGrpSpPr/>
          <p:nvPr/>
        </p:nvGrpSpPr>
        <p:grpSpPr>
          <a:xfrm>
            <a:off x="4997819" y="2614135"/>
            <a:ext cx="1024639" cy="592634"/>
            <a:chOff x="3446052" y="1046164"/>
            <a:chExt cx="2735565" cy="1619503"/>
          </a:xfrm>
        </p:grpSpPr>
        <p:pic>
          <p:nvPicPr>
            <p:cNvPr id="21" name="Picture 24">
              <a:extLst>
                <a:ext uri="{FF2B5EF4-FFF2-40B4-BE49-F238E27FC236}">
                  <a16:creationId xmlns:a16="http://schemas.microsoft.com/office/drawing/2014/main" id="{06428834-6F7E-4071-924F-CD77FB55A5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84616"/>
            <a:stretch>
              <a:fillRect/>
            </a:stretch>
          </p:blipFill>
          <p:spPr bwMode="auto">
            <a:xfrm>
              <a:off x="3962400" y="1046164"/>
              <a:ext cx="892175" cy="11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0">
              <a:extLst>
                <a:ext uri="{FF2B5EF4-FFF2-40B4-BE49-F238E27FC236}">
                  <a16:creationId xmlns:a16="http://schemas.microsoft.com/office/drawing/2014/main" id="{40709C96-EC2F-456A-88F8-4468CCA4C638}"/>
                </a:ext>
              </a:extLst>
            </p:cNvPr>
            <p:cNvSpPr txBox="1">
              <a:spLocks noChangeArrowheads="1"/>
            </p:cNvSpPr>
            <p:nvPr/>
          </p:nvSpPr>
          <p:spPr bwMode="auto">
            <a:xfrm>
              <a:off x="3446052" y="2076919"/>
              <a:ext cx="2735565" cy="58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ram.rawcs.com.au</a:t>
              </a:r>
            </a:p>
          </p:txBody>
        </p:sp>
      </p:grpSp>
      <p:grpSp>
        <p:nvGrpSpPr>
          <p:cNvPr id="23" name="Group 22">
            <a:extLst>
              <a:ext uri="{FF2B5EF4-FFF2-40B4-BE49-F238E27FC236}">
                <a16:creationId xmlns:a16="http://schemas.microsoft.com/office/drawing/2014/main" id="{EABB3F69-94F3-44F3-971B-E80644592AB1}"/>
              </a:ext>
            </a:extLst>
          </p:cNvPr>
          <p:cNvGrpSpPr/>
          <p:nvPr/>
        </p:nvGrpSpPr>
        <p:grpSpPr>
          <a:xfrm>
            <a:off x="6477000" y="4414103"/>
            <a:ext cx="988055" cy="667675"/>
            <a:chOff x="3644708" y="2503488"/>
            <a:chExt cx="1510831" cy="1203584"/>
          </a:xfrm>
        </p:grpSpPr>
        <p:pic>
          <p:nvPicPr>
            <p:cNvPr id="24" name="Picture 23">
              <a:extLst>
                <a:ext uri="{FF2B5EF4-FFF2-40B4-BE49-F238E27FC236}">
                  <a16:creationId xmlns:a16="http://schemas.microsoft.com/office/drawing/2014/main" id="{72236500-A9FC-4936-9165-0EC53AB050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0782" y="2503488"/>
              <a:ext cx="765474" cy="76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17">
              <a:extLst>
                <a:ext uri="{FF2B5EF4-FFF2-40B4-BE49-F238E27FC236}">
                  <a16:creationId xmlns:a16="http://schemas.microsoft.com/office/drawing/2014/main" id="{266FE9D9-08D5-4772-8DDD-B3BDC08BA0F6}"/>
                </a:ext>
              </a:extLst>
            </p:cNvPr>
            <p:cNvSpPr txBox="1">
              <a:spLocks noChangeArrowheads="1"/>
            </p:cNvSpPr>
            <p:nvPr/>
          </p:nvSpPr>
          <p:spPr bwMode="auto">
            <a:xfrm>
              <a:off x="3644708" y="3282346"/>
              <a:ext cx="1510831" cy="4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rotarydik.org</a:t>
              </a:r>
            </a:p>
          </p:txBody>
        </p:sp>
      </p:grpSp>
      <p:grpSp>
        <p:nvGrpSpPr>
          <p:cNvPr id="26" name="Group 25">
            <a:extLst>
              <a:ext uri="{FF2B5EF4-FFF2-40B4-BE49-F238E27FC236}">
                <a16:creationId xmlns:a16="http://schemas.microsoft.com/office/drawing/2014/main" id="{5CB40853-BD74-4471-AFD2-235E187A80D5}"/>
              </a:ext>
            </a:extLst>
          </p:cNvPr>
          <p:cNvGrpSpPr/>
          <p:nvPr/>
        </p:nvGrpSpPr>
        <p:grpSpPr>
          <a:xfrm>
            <a:off x="5631463" y="1264444"/>
            <a:ext cx="1084942" cy="384776"/>
            <a:chOff x="-1065815" y="749300"/>
            <a:chExt cx="3373737" cy="1445682"/>
          </a:xfrm>
        </p:grpSpPr>
        <p:pic>
          <p:nvPicPr>
            <p:cNvPr id="27" name="Picture 8">
              <a:extLst>
                <a:ext uri="{FF2B5EF4-FFF2-40B4-BE49-F238E27FC236}">
                  <a16:creationId xmlns:a16="http://schemas.microsoft.com/office/drawing/2014/main" id="{D7000590-BA3F-44C6-A8B3-25B0A76654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815" y="749300"/>
              <a:ext cx="32289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2">
              <a:extLst>
                <a:ext uri="{FF2B5EF4-FFF2-40B4-BE49-F238E27FC236}">
                  <a16:creationId xmlns:a16="http://schemas.microsoft.com/office/drawing/2014/main" id="{0F476E7A-3E5B-40E1-8473-1CF0C357BEA1}"/>
                </a:ext>
              </a:extLst>
            </p:cNvPr>
            <p:cNvSpPr txBox="1">
              <a:spLocks noChangeArrowheads="1"/>
            </p:cNvSpPr>
            <p:nvPr/>
          </p:nvSpPr>
          <p:spPr bwMode="auto">
            <a:xfrm>
              <a:off x="-100685" y="1385515"/>
              <a:ext cx="2408607" cy="80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rawcs.org.au</a:t>
              </a:r>
            </a:p>
          </p:txBody>
        </p:sp>
      </p:grpSp>
    </p:spTree>
    <p:extLst>
      <p:ext uri="{BB962C8B-B14F-4D97-AF65-F5344CB8AC3E}">
        <p14:creationId xmlns:p14="http://schemas.microsoft.com/office/powerpoint/2010/main" val="389924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8745010E-F5E9-4C32-8063-68B3CE285883}"/>
              </a:ext>
            </a:extLst>
          </p:cNvPr>
          <p:cNvPicPr>
            <a:picLocks noChangeAspect="1"/>
          </p:cNvPicPr>
          <p:nvPr/>
        </p:nvPicPr>
        <p:blipFill>
          <a:blip r:embed="rId4"/>
          <a:stretch>
            <a:fillRect/>
          </a:stretch>
        </p:blipFill>
        <p:spPr>
          <a:xfrm>
            <a:off x="3537453" y="915790"/>
            <a:ext cx="5411080" cy="3330437"/>
          </a:xfrm>
          <a:prstGeom prst="rect">
            <a:avLst/>
          </a:prstGeom>
        </p:spPr>
      </p:pic>
      <p:sp>
        <p:nvSpPr>
          <p:cNvPr id="26626" name="AutoShape 12" descr="300x150xTownsville-Flood-1">
            <a:extLst>
              <a:ext uri="{FF2B5EF4-FFF2-40B4-BE49-F238E27FC236}">
                <a16:creationId xmlns:a16="http://schemas.microsoft.com/office/drawing/2014/main" id="{F0154B99-54F4-46EF-804B-1AB1F686B983}"/>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27" name="AutoShape 14" descr="300x150xTownsville-Flood-1">
            <a:extLst>
              <a:ext uri="{FF2B5EF4-FFF2-40B4-BE49-F238E27FC236}">
                <a16:creationId xmlns:a16="http://schemas.microsoft.com/office/drawing/2014/main" id="{208199DD-CC33-4654-AECD-EEBD76B8A317}"/>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28" name="AutoShape 16" descr="Floods">
            <a:extLst>
              <a:ext uri="{FF2B5EF4-FFF2-40B4-BE49-F238E27FC236}">
                <a16:creationId xmlns:a16="http://schemas.microsoft.com/office/drawing/2014/main" id="{8CB4295D-7A26-4447-AE5E-2B654B2D3908}"/>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29" name="AutoShape 18" descr="Floods">
            <a:extLst>
              <a:ext uri="{FF2B5EF4-FFF2-40B4-BE49-F238E27FC236}">
                <a16:creationId xmlns:a16="http://schemas.microsoft.com/office/drawing/2014/main" id="{8CD26B75-0D51-4F76-8FD0-579EC500E9E4}"/>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30" name="AutoShape 20" descr="Floods">
            <a:extLst>
              <a:ext uri="{FF2B5EF4-FFF2-40B4-BE49-F238E27FC236}">
                <a16:creationId xmlns:a16="http://schemas.microsoft.com/office/drawing/2014/main" id="{48E4BC3D-A205-4830-858E-BCD5F63209BE}"/>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31" name="AutoShape 22" descr="94jRjzTbdkMCcnYb+6NhLtS5sLVkdNWAHkBAi5ch35AAAAAAAAAAAA==">
            <a:extLst>
              <a:ext uri="{FF2B5EF4-FFF2-40B4-BE49-F238E27FC236}">
                <a16:creationId xmlns:a16="http://schemas.microsoft.com/office/drawing/2014/main" id="{EFE5222D-F973-4D16-821B-22D1FDE3D779}"/>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a:p>
        </p:txBody>
      </p:sp>
      <p:sp>
        <p:nvSpPr>
          <p:cNvPr id="26632" name="Text Box 28">
            <a:extLst>
              <a:ext uri="{FF2B5EF4-FFF2-40B4-BE49-F238E27FC236}">
                <a16:creationId xmlns:a16="http://schemas.microsoft.com/office/drawing/2014/main" id="{194A1FC4-D25D-44A2-A1D8-E81C5C708F85}"/>
              </a:ext>
            </a:extLst>
          </p:cNvPr>
          <p:cNvSpPr txBox="1">
            <a:spLocks noChangeArrowheads="1"/>
          </p:cNvSpPr>
          <p:nvPr/>
        </p:nvSpPr>
        <p:spPr bwMode="auto">
          <a:xfrm>
            <a:off x="25710" y="757433"/>
            <a:ext cx="4012889"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AU" altLang="en-US" sz="1100" dirty="0">
                <a:hlinkClick r:id="rId3"/>
              </a:rPr>
              <a:t>https://rawcs.org.au/</a:t>
            </a:r>
            <a:endParaRPr lang="en-AU" altLang="en-US" sz="1100" dirty="0"/>
          </a:p>
          <a:p>
            <a:pPr>
              <a:buFont typeface="Arial" panose="020B0604020202020204" pitchFamily="34" charset="0"/>
              <a:buChar char="•"/>
            </a:pPr>
            <a:endParaRPr lang="en-GB" altLang="en-US" sz="1100" dirty="0"/>
          </a:p>
          <a:p>
            <a:pPr>
              <a:buFont typeface="Arial" panose="020B0604020202020204" pitchFamily="34" charset="0"/>
              <a:buChar char="•"/>
            </a:pPr>
            <a:r>
              <a:rPr lang="en-GB" altLang="en-US" sz="1100" b="1" dirty="0"/>
              <a:t>30 Current 9790 Club sponsored Projects registered (up from 24 last year) </a:t>
            </a:r>
            <a:br>
              <a:rPr lang="en-GB" altLang="en-US" sz="1100" b="1" dirty="0"/>
            </a:br>
            <a:r>
              <a:rPr lang="en-GB" altLang="en-US" sz="1100" b="1" dirty="0"/>
              <a:t>(24 RAOAF (up from 19 last year)</a:t>
            </a:r>
          </a:p>
          <a:p>
            <a:pPr>
              <a:buFont typeface="Arial" panose="020B0604020202020204" pitchFamily="34" charset="0"/>
              <a:buChar char="•"/>
            </a:pPr>
            <a:endParaRPr lang="en-GB" altLang="en-US" sz="1100" b="1" dirty="0"/>
          </a:p>
          <a:p>
            <a:pPr>
              <a:buFont typeface="Arial" panose="020B0604020202020204" pitchFamily="34" charset="0"/>
              <a:buChar char="•"/>
            </a:pPr>
            <a:r>
              <a:rPr lang="en-GB" altLang="en-US" sz="1100" b="1" dirty="0"/>
              <a:t>Thank you to the 25 clubs and others that went online and supported our most recent District 9790 International project last year to send beds to Sri Lanka for COVID-19.</a:t>
            </a:r>
          </a:p>
          <a:p>
            <a:pPr>
              <a:buFont typeface="Arial" panose="020B0604020202020204" pitchFamily="34" charset="0"/>
              <a:buChar char="•"/>
            </a:pPr>
            <a:endParaRPr lang="en-GB" altLang="en-US" sz="1100" b="1" dirty="0"/>
          </a:p>
          <a:p>
            <a:pPr>
              <a:buFont typeface="Arial" panose="020B0604020202020204" pitchFamily="34" charset="0"/>
              <a:buChar char="•"/>
            </a:pPr>
            <a:r>
              <a:rPr lang="en-GB" altLang="en-US" sz="1100" b="1" dirty="0"/>
              <a:t>Read through the many excellent projects here and see if your club can provide any financial assistance to one of more of them and when creating a new International project, enter it into RAWCS and let other clubs find and donate to yours.</a:t>
            </a:r>
          </a:p>
          <a:p>
            <a:pPr>
              <a:buFont typeface="Arial" panose="020B0604020202020204" pitchFamily="34" charset="0"/>
              <a:buChar char="•"/>
            </a:pPr>
            <a:endParaRPr lang="en-GB" altLang="en-US" sz="1100" b="1" dirty="0"/>
          </a:p>
          <a:p>
            <a:pPr>
              <a:buFont typeface="Arial" panose="020B0604020202020204" pitchFamily="34" charset="0"/>
              <a:buChar char="•"/>
            </a:pPr>
            <a:r>
              <a:rPr lang="en-GB" altLang="en-US" sz="1100" b="1" dirty="0"/>
              <a:t>Thank you Mani Seneviratne for your service to RAWCS and</a:t>
            </a:r>
          </a:p>
          <a:p>
            <a:pPr>
              <a:buFont typeface="Arial" panose="020B0604020202020204" pitchFamily="34" charset="0"/>
              <a:buChar char="•"/>
            </a:pPr>
            <a:r>
              <a:rPr lang="en-GB" altLang="en-US" sz="1100" b="1" dirty="0"/>
              <a:t>Welcome David Earle the new 9790 RAWCS coordinator for 2021-22</a:t>
            </a:r>
            <a:endParaRPr lang="en-AU" altLang="en-US" sz="1100" b="1" dirty="0"/>
          </a:p>
        </p:txBody>
      </p:sp>
      <p:sp>
        <p:nvSpPr>
          <p:cNvPr id="26633" name="Text Box 29">
            <a:hlinkClick r:id="rId5"/>
            <a:extLst>
              <a:ext uri="{FF2B5EF4-FFF2-40B4-BE49-F238E27FC236}">
                <a16:creationId xmlns:a16="http://schemas.microsoft.com/office/drawing/2014/main" id="{90414435-5ED3-45B0-9AF0-B17566D4EE17}"/>
              </a:ext>
            </a:extLst>
          </p:cNvPr>
          <p:cNvSpPr txBox="1">
            <a:spLocks noChangeArrowheads="1"/>
          </p:cNvSpPr>
          <p:nvPr/>
        </p:nvSpPr>
        <p:spPr bwMode="auto">
          <a:xfrm>
            <a:off x="7756525" y="436403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a:t>…</a:t>
            </a:r>
            <a:endParaRPr lang="en-AU" altLang="en-US"/>
          </a:p>
        </p:txBody>
      </p:sp>
      <p:sp>
        <p:nvSpPr>
          <p:cNvPr id="26634" name="TextBox 16">
            <a:extLst>
              <a:ext uri="{FF2B5EF4-FFF2-40B4-BE49-F238E27FC236}">
                <a16:creationId xmlns:a16="http://schemas.microsoft.com/office/drawing/2014/main" id="{EDAD0766-F803-480B-B308-7E28917DA6DC}"/>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00:39</a:t>
            </a:r>
          </a:p>
        </p:txBody>
      </p:sp>
      <p:sp>
        <p:nvSpPr>
          <p:cNvPr id="2" name="TextBox 1">
            <a:extLst>
              <a:ext uri="{FF2B5EF4-FFF2-40B4-BE49-F238E27FC236}">
                <a16:creationId xmlns:a16="http://schemas.microsoft.com/office/drawing/2014/main" id="{33DE26A9-9BD3-40A3-BE87-42B4EC90AD72}"/>
              </a:ext>
            </a:extLst>
          </p:cNvPr>
          <p:cNvSpPr txBox="1"/>
          <p:nvPr/>
        </p:nvSpPr>
        <p:spPr>
          <a:xfrm>
            <a:off x="499241" y="379352"/>
            <a:ext cx="5743752" cy="400110"/>
          </a:xfrm>
          <a:prstGeom prst="rect">
            <a:avLst/>
          </a:prstGeom>
          <a:noFill/>
        </p:spPr>
        <p:txBody>
          <a:bodyPr wrap="none" rtlCol="0">
            <a:spAutoFit/>
          </a:bodyPr>
          <a:lstStyle/>
          <a:p>
            <a:r>
              <a:rPr lang="en-US" sz="2000" b="1" dirty="0">
                <a:solidFill>
                  <a:schemeClr val="bg1"/>
                </a:solidFill>
                <a:latin typeface="+mj-lt"/>
              </a:rPr>
              <a:t>RAWCS – Rotary Australia World Community Service</a:t>
            </a:r>
            <a:endParaRPr lang="en-AU" sz="2000" b="1" dirty="0">
              <a:solidFill>
                <a:schemeClr val="bg1"/>
              </a:solidFill>
              <a:latin typeface="+mj-lt"/>
            </a:endParaRPr>
          </a:p>
        </p:txBody>
      </p:sp>
      <p:sp>
        <p:nvSpPr>
          <p:cNvPr id="3" name="Oval 2">
            <a:extLst>
              <a:ext uri="{FF2B5EF4-FFF2-40B4-BE49-F238E27FC236}">
                <a16:creationId xmlns:a16="http://schemas.microsoft.com/office/drawing/2014/main" id="{2CE9CA28-4528-4B20-90F3-560700729B01}"/>
              </a:ext>
            </a:extLst>
          </p:cNvPr>
          <p:cNvSpPr/>
          <p:nvPr/>
        </p:nvSpPr>
        <p:spPr>
          <a:xfrm>
            <a:off x="6756343" y="1251930"/>
            <a:ext cx="783489" cy="24163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28A4D8AB-B90D-4222-9C29-85DAC748DB47}"/>
              </a:ext>
            </a:extLst>
          </p:cNvPr>
          <p:cNvSpPr/>
          <p:nvPr/>
        </p:nvSpPr>
        <p:spPr>
          <a:xfrm>
            <a:off x="8166100" y="1251930"/>
            <a:ext cx="533400" cy="241633"/>
          </a:xfrm>
          <a:prstGeom prst="ellipse">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2">
                  <a:lumMod val="60000"/>
                  <a:lumOff val="40000"/>
                </a:schemeClr>
              </a:solidFill>
            </a:endParaRPr>
          </a:p>
        </p:txBody>
      </p:sp>
      <p:sp>
        <p:nvSpPr>
          <p:cNvPr id="15" name="TextBox 6">
            <a:extLst>
              <a:ext uri="{FF2B5EF4-FFF2-40B4-BE49-F238E27FC236}">
                <a16:creationId xmlns:a16="http://schemas.microsoft.com/office/drawing/2014/main" id="{E47CBC74-7B98-479E-B822-42777A5A0A96}"/>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00.37</a:t>
            </a:r>
          </a:p>
        </p:txBody>
      </p:sp>
      <p:sp>
        <p:nvSpPr>
          <p:cNvPr id="16" name="Oval 15">
            <a:extLst>
              <a:ext uri="{FF2B5EF4-FFF2-40B4-BE49-F238E27FC236}">
                <a16:creationId xmlns:a16="http://schemas.microsoft.com/office/drawing/2014/main" id="{D5E4086D-B981-4A90-A57E-9AFD8866CA2B}"/>
              </a:ext>
            </a:extLst>
          </p:cNvPr>
          <p:cNvSpPr/>
          <p:nvPr/>
        </p:nvSpPr>
        <p:spPr>
          <a:xfrm>
            <a:off x="254110" y="2594647"/>
            <a:ext cx="1383931" cy="2416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A42805D3-41C6-4CF0-8108-300975C6BA79}"/>
              </a:ext>
            </a:extLst>
          </p:cNvPr>
          <p:cNvSpPr/>
          <p:nvPr/>
        </p:nvSpPr>
        <p:spPr>
          <a:xfrm>
            <a:off x="2367669" y="2952750"/>
            <a:ext cx="1003448" cy="241633"/>
          </a:xfrm>
          <a:prstGeom prst="ellipse">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48878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Rotarians against Malaria - RAM</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00:40</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00.39</a:t>
            </a:r>
          </a:p>
        </p:txBody>
      </p:sp>
      <p:grpSp>
        <p:nvGrpSpPr>
          <p:cNvPr id="16" name="Group 15">
            <a:extLst>
              <a:ext uri="{FF2B5EF4-FFF2-40B4-BE49-F238E27FC236}">
                <a16:creationId xmlns:a16="http://schemas.microsoft.com/office/drawing/2014/main" id="{4953F629-263E-4A6F-BD8A-66D5BF5EFC32}"/>
              </a:ext>
            </a:extLst>
          </p:cNvPr>
          <p:cNvGrpSpPr/>
          <p:nvPr/>
        </p:nvGrpSpPr>
        <p:grpSpPr>
          <a:xfrm>
            <a:off x="3733800" y="1047750"/>
            <a:ext cx="4363496" cy="3328414"/>
            <a:chOff x="76200" y="1042180"/>
            <a:chExt cx="4363496" cy="3328414"/>
          </a:xfrm>
        </p:grpSpPr>
        <p:pic>
          <p:nvPicPr>
            <p:cNvPr id="4" name="Picture 3">
              <a:extLst>
                <a:ext uri="{FF2B5EF4-FFF2-40B4-BE49-F238E27FC236}">
                  <a16:creationId xmlns:a16="http://schemas.microsoft.com/office/drawing/2014/main" id="{6CF32788-B189-4C44-9FFE-34AD29D05E74}"/>
                </a:ext>
              </a:extLst>
            </p:cNvPr>
            <p:cNvPicPr>
              <a:picLocks noChangeAspect="1"/>
            </p:cNvPicPr>
            <p:nvPr/>
          </p:nvPicPr>
          <p:blipFill>
            <a:blip r:embed="rId3"/>
            <a:stretch>
              <a:fillRect/>
            </a:stretch>
          </p:blipFill>
          <p:spPr>
            <a:xfrm>
              <a:off x="144800" y="1042180"/>
              <a:ext cx="4267039" cy="2132395"/>
            </a:xfrm>
            <a:prstGeom prst="rect">
              <a:avLst/>
            </a:prstGeom>
          </p:spPr>
        </p:pic>
        <p:grpSp>
          <p:nvGrpSpPr>
            <p:cNvPr id="11" name="Group 10">
              <a:extLst>
                <a:ext uri="{FF2B5EF4-FFF2-40B4-BE49-F238E27FC236}">
                  <a16:creationId xmlns:a16="http://schemas.microsoft.com/office/drawing/2014/main" id="{5EEB65FA-BC05-4EE2-A56A-8D8ECEAC1D18}"/>
                </a:ext>
              </a:extLst>
            </p:cNvPr>
            <p:cNvGrpSpPr/>
            <p:nvPr/>
          </p:nvGrpSpPr>
          <p:grpSpPr>
            <a:xfrm>
              <a:off x="76200" y="2922794"/>
              <a:ext cx="4363496" cy="1447800"/>
              <a:chOff x="131922" y="2325688"/>
              <a:chExt cx="4363496" cy="1447800"/>
            </a:xfrm>
          </p:grpSpPr>
          <p:pic>
            <p:nvPicPr>
              <p:cNvPr id="9" name="Picture 8">
                <a:extLst>
                  <a:ext uri="{FF2B5EF4-FFF2-40B4-BE49-F238E27FC236}">
                    <a16:creationId xmlns:a16="http://schemas.microsoft.com/office/drawing/2014/main" id="{A9C3DE73-0FDF-48B5-8665-44D8A5F94C05}"/>
                  </a:ext>
                </a:extLst>
              </p:cNvPr>
              <p:cNvPicPr>
                <a:picLocks noChangeAspect="1"/>
              </p:cNvPicPr>
              <p:nvPr/>
            </p:nvPicPr>
            <p:blipFill>
              <a:blip r:embed="rId4"/>
              <a:stretch>
                <a:fillRect/>
              </a:stretch>
            </p:blipFill>
            <p:spPr>
              <a:xfrm>
                <a:off x="249409" y="2325688"/>
                <a:ext cx="4169266" cy="1447800"/>
              </a:xfrm>
              <a:prstGeom prst="rect">
                <a:avLst/>
              </a:prstGeom>
            </p:spPr>
          </p:pic>
          <p:sp>
            <p:nvSpPr>
              <p:cNvPr id="10" name="Rectangle 9">
                <a:extLst>
                  <a:ext uri="{FF2B5EF4-FFF2-40B4-BE49-F238E27FC236}">
                    <a16:creationId xmlns:a16="http://schemas.microsoft.com/office/drawing/2014/main" id="{C8C476BF-30BD-4A1D-A49D-9257C8E682B2}"/>
                  </a:ext>
                </a:extLst>
              </p:cNvPr>
              <p:cNvSpPr/>
              <p:nvPr/>
            </p:nvSpPr>
            <p:spPr>
              <a:xfrm>
                <a:off x="131922" y="2941866"/>
                <a:ext cx="4363496" cy="2154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grpSp>
        <p:nvGrpSpPr>
          <p:cNvPr id="15" name="Group 14">
            <a:extLst>
              <a:ext uri="{FF2B5EF4-FFF2-40B4-BE49-F238E27FC236}">
                <a16:creationId xmlns:a16="http://schemas.microsoft.com/office/drawing/2014/main" id="{59F25269-AA2A-468D-85B7-E6CA431BCC2E}"/>
              </a:ext>
            </a:extLst>
          </p:cNvPr>
          <p:cNvGrpSpPr/>
          <p:nvPr/>
        </p:nvGrpSpPr>
        <p:grpSpPr>
          <a:xfrm>
            <a:off x="444352" y="984691"/>
            <a:ext cx="2668970" cy="3377678"/>
            <a:chOff x="5638800" y="1042180"/>
            <a:chExt cx="2668970" cy="3377678"/>
          </a:xfrm>
        </p:grpSpPr>
        <p:sp>
          <p:nvSpPr>
            <p:cNvPr id="6" name="TextBox 5">
              <a:extLst>
                <a:ext uri="{FF2B5EF4-FFF2-40B4-BE49-F238E27FC236}">
                  <a16:creationId xmlns:a16="http://schemas.microsoft.com/office/drawing/2014/main" id="{435D2FDC-2BF9-48F9-800D-35AAC81F5F84}"/>
                </a:ext>
              </a:extLst>
            </p:cNvPr>
            <p:cNvSpPr txBox="1"/>
            <p:nvPr/>
          </p:nvSpPr>
          <p:spPr>
            <a:xfrm>
              <a:off x="5638800" y="1042180"/>
              <a:ext cx="2668970" cy="523220"/>
            </a:xfrm>
            <a:prstGeom prst="rect">
              <a:avLst/>
            </a:prstGeom>
            <a:noFill/>
          </p:spPr>
          <p:txBody>
            <a:bodyPr wrap="square">
              <a:spAutoFit/>
            </a:bodyPr>
            <a:lstStyle/>
            <a:p>
              <a:r>
                <a:rPr lang="en-AU" sz="1400" dirty="0">
                  <a:hlinkClick r:id="rId5"/>
                </a:rPr>
                <a:t>https://ram.rawcs.com.au/</a:t>
              </a:r>
              <a:endParaRPr lang="en-AU" sz="1400" dirty="0"/>
            </a:p>
            <a:p>
              <a:r>
                <a:rPr lang="en-AU" sz="1400" dirty="0">
                  <a:hlinkClick r:id="rId6"/>
                </a:rPr>
                <a:t>https://sdgs.un.org/goals/goal3</a:t>
              </a:r>
              <a:endParaRPr lang="en-AU" sz="1400" dirty="0"/>
            </a:p>
          </p:txBody>
        </p:sp>
        <p:pic>
          <p:nvPicPr>
            <p:cNvPr id="13" name="Picture 12">
              <a:hlinkClick r:id="rId6"/>
              <a:extLst>
                <a:ext uri="{FF2B5EF4-FFF2-40B4-BE49-F238E27FC236}">
                  <a16:creationId xmlns:a16="http://schemas.microsoft.com/office/drawing/2014/main" id="{579147FB-24E3-427F-B43C-297A1273BB91}"/>
                </a:ext>
              </a:extLst>
            </p:cNvPr>
            <p:cNvPicPr>
              <a:picLocks noChangeAspect="1"/>
            </p:cNvPicPr>
            <p:nvPr/>
          </p:nvPicPr>
          <p:blipFill>
            <a:blip r:embed="rId7"/>
            <a:stretch>
              <a:fillRect/>
            </a:stretch>
          </p:blipFill>
          <p:spPr>
            <a:xfrm>
              <a:off x="6020785" y="1565400"/>
              <a:ext cx="1905000" cy="2854458"/>
            </a:xfrm>
            <a:prstGeom prst="rect">
              <a:avLst/>
            </a:prstGeom>
          </p:spPr>
        </p:pic>
      </p:grpSp>
      <p:sp>
        <p:nvSpPr>
          <p:cNvPr id="2" name="TextBox 1">
            <a:extLst>
              <a:ext uri="{FF2B5EF4-FFF2-40B4-BE49-F238E27FC236}">
                <a16:creationId xmlns:a16="http://schemas.microsoft.com/office/drawing/2014/main" id="{1F63E536-B60E-4843-BF43-9B88C9357C96}"/>
              </a:ext>
            </a:extLst>
          </p:cNvPr>
          <p:cNvSpPr txBox="1"/>
          <p:nvPr/>
        </p:nvSpPr>
        <p:spPr>
          <a:xfrm>
            <a:off x="2895600" y="4481208"/>
            <a:ext cx="6118983" cy="461665"/>
          </a:xfrm>
          <a:prstGeom prst="rect">
            <a:avLst/>
          </a:prstGeom>
          <a:noFill/>
        </p:spPr>
        <p:txBody>
          <a:bodyPr wrap="none" rtlCol="0">
            <a:spAutoFit/>
          </a:bodyPr>
          <a:lstStyle/>
          <a:p>
            <a:r>
              <a:rPr lang="en-US" sz="1200" dirty="0"/>
              <a:t>Our thanks to Jen </a:t>
            </a:r>
            <a:r>
              <a:rPr lang="en-US" sz="1200" dirty="0" err="1"/>
              <a:t>Parer</a:t>
            </a:r>
            <a:r>
              <a:rPr lang="en-US" sz="1200" dirty="0"/>
              <a:t> Holbrook who is handing over RAM coordinator responsibilities</a:t>
            </a:r>
          </a:p>
          <a:p>
            <a:r>
              <a:rPr lang="en-US" sz="1200" dirty="0"/>
              <a:t> to a new coordinator this year Bryce McNair from Albury Wodonga Sunrise club</a:t>
            </a:r>
            <a:endParaRPr lang="en-AU" sz="1200" dirty="0"/>
          </a:p>
        </p:txBody>
      </p:sp>
    </p:spTree>
    <p:extLst>
      <p:ext uri="{BB962C8B-B14F-4D97-AF65-F5344CB8AC3E}">
        <p14:creationId xmlns:p14="http://schemas.microsoft.com/office/powerpoint/2010/main" val="37172536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5277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9790 International Project Portfolio</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00:41</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00.40</a:t>
            </a:r>
          </a:p>
        </p:txBody>
      </p:sp>
      <p:pic>
        <p:nvPicPr>
          <p:cNvPr id="6" name="Picture 2" descr="World Map: A clickable map of world countries :-)">
            <a:extLst>
              <a:ext uri="{FF2B5EF4-FFF2-40B4-BE49-F238E27FC236}">
                <a16:creationId xmlns:a16="http://schemas.microsoft.com/office/drawing/2014/main" id="{235935C2-54C6-4407-AFDB-749DFE443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95350"/>
            <a:ext cx="5526087" cy="3583054"/>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BE0BBEDD-616A-46D9-8EFE-1CBE16CEF1DE}"/>
              </a:ext>
            </a:extLst>
          </p:cNvPr>
          <p:cNvSpPr/>
          <p:nvPr/>
        </p:nvSpPr>
        <p:spPr>
          <a:xfrm>
            <a:off x="5715000" y="3214852"/>
            <a:ext cx="72000" cy="72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2"/>
                </a:solidFill>
              </a:rPr>
              <a:t>2</a:t>
            </a:r>
            <a:endParaRPr lang="en-AU" sz="800" dirty="0">
              <a:solidFill>
                <a:schemeClr val="tx2"/>
              </a:solidFill>
            </a:endParaRPr>
          </a:p>
        </p:txBody>
      </p:sp>
      <p:sp>
        <p:nvSpPr>
          <p:cNvPr id="7" name="Star: 5 Points 6">
            <a:extLst>
              <a:ext uri="{FF2B5EF4-FFF2-40B4-BE49-F238E27FC236}">
                <a16:creationId xmlns:a16="http://schemas.microsoft.com/office/drawing/2014/main" id="{9016ADC7-5373-43C0-9F46-F083C27E9EE2}"/>
              </a:ext>
            </a:extLst>
          </p:cNvPr>
          <p:cNvSpPr/>
          <p:nvPr/>
        </p:nvSpPr>
        <p:spPr>
          <a:xfrm>
            <a:off x="5715000" y="2864068"/>
            <a:ext cx="152400" cy="1524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2"/>
                </a:solidFill>
              </a:rPr>
              <a:t>4</a:t>
            </a:r>
            <a:endParaRPr lang="en-AU" sz="800" dirty="0">
              <a:solidFill>
                <a:schemeClr val="tx2"/>
              </a:solidFill>
            </a:endParaRPr>
          </a:p>
        </p:txBody>
      </p:sp>
      <p:sp>
        <p:nvSpPr>
          <p:cNvPr id="21" name="Star: 5 Points 20">
            <a:extLst>
              <a:ext uri="{FF2B5EF4-FFF2-40B4-BE49-F238E27FC236}">
                <a16:creationId xmlns:a16="http://schemas.microsoft.com/office/drawing/2014/main" id="{9E4D2F3A-DB92-45F6-AC1A-152F3EB7E4CD}"/>
              </a:ext>
            </a:extLst>
          </p:cNvPr>
          <p:cNvSpPr/>
          <p:nvPr/>
        </p:nvSpPr>
        <p:spPr>
          <a:xfrm flipV="1">
            <a:off x="5208931" y="3243890"/>
            <a:ext cx="72000" cy="45719"/>
          </a:xfrm>
          <a:prstGeom prst="star5">
            <a:avLst/>
          </a:prstGeom>
          <a:solidFill>
            <a:srgbClr val="0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Star: 5 Points 21">
            <a:extLst>
              <a:ext uri="{FF2B5EF4-FFF2-40B4-BE49-F238E27FC236}">
                <a16:creationId xmlns:a16="http://schemas.microsoft.com/office/drawing/2014/main" id="{D8C5F3E9-4563-41FD-B7AD-734BE99A4DB6}"/>
              </a:ext>
            </a:extLst>
          </p:cNvPr>
          <p:cNvSpPr/>
          <p:nvPr/>
        </p:nvSpPr>
        <p:spPr>
          <a:xfrm>
            <a:off x="6364800" y="3181350"/>
            <a:ext cx="36000" cy="36000"/>
          </a:xfrm>
          <a:prstGeom prst="star5">
            <a:avLst/>
          </a:prstGeom>
          <a:solidFill>
            <a:srgbClr val="0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Star: 5 Points 22">
            <a:extLst>
              <a:ext uri="{FF2B5EF4-FFF2-40B4-BE49-F238E27FC236}">
                <a16:creationId xmlns:a16="http://schemas.microsoft.com/office/drawing/2014/main" id="{6C4E02C8-F546-47FB-A468-CB3EB266E44E}"/>
              </a:ext>
            </a:extLst>
          </p:cNvPr>
          <p:cNvSpPr/>
          <p:nvPr/>
        </p:nvSpPr>
        <p:spPr>
          <a:xfrm>
            <a:off x="4459800" y="3257550"/>
            <a:ext cx="36000" cy="36000"/>
          </a:xfrm>
          <a:prstGeom prst="star5">
            <a:avLst/>
          </a:prstGeom>
          <a:solidFill>
            <a:srgbClr val="2AF634"/>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800" dirty="0"/>
          </a:p>
        </p:txBody>
      </p:sp>
      <p:sp>
        <p:nvSpPr>
          <p:cNvPr id="24" name="Star: 5 Points 23">
            <a:extLst>
              <a:ext uri="{FF2B5EF4-FFF2-40B4-BE49-F238E27FC236}">
                <a16:creationId xmlns:a16="http://schemas.microsoft.com/office/drawing/2014/main" id="{0CE75953-E466-4B6B-8636-1C3D369CA5BC}"/>
              </a:ext>
            </a:extLst>
          </p:cNvPr>
          <p:cNvSpPr/>
          <p:nvPr/>
        </p:nvSpPr>
        <p:spPr>
          <a:xfrm>
            <a:off x="4876800" y="3831150"/>
            <a:ext cx="36000" cy="36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5" name="Star: 5 Points 24">
            <a:extLst>
              <a:ext uri="{FF2B5EF4-FFF2-40B4-BE49-F238E27FC236}">
                <a16:creationId xmlns:a16="http://schemas.microsoft.com/office/drawing/2014/main" id="{3945DB3B-48C4-46B9-ABFE-61F924B234A2}"/>
              </a:ext>
            </a:extLst>
          </p:cNvPr>
          <p:cNvSpPr/>
          <p:nvPr/>
        </p:nvSpPr>
        <p:spPr>
          <a:xfrm>
            <a:off x="6136200" y="3181350"/>
            <a:ext cx="36000" cy="36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6" name="Star: 5 Points 25">
            <a:extLst>
              <a:ext uri="{FF2B5EF4-FFF2-40B4-BE49-F238E27FC236}">
                <a16:creationId xmlns:a16="http://schemas.microsoft.com/office/drawing/2014/main" id="{70BE24B4-BB76-4DF6-AC66-72049D226D85}"/>
              </a:ext>
            </a:extLst>
          </p:cNvPr>
          <p:cNvSpPr/>
          <p:nvPr/>
        </p:nvSpPr>
        <p:spPr>
          <a:xfrm>
            <a:off x="6705600" y="3486150"/>
            <a:ext cx="36000" cy="36000"/>
          </a:xfrm>
          <a:prstGeom prst="star5">
            <a:avLst/>
          </a:prstGeom>
          <a:solidFill>
            <a:srgbClr val="2AF634"/>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Star: 5 Points 26">
            <a:extLst>
              <a:ext uri="{FF2B5EF4-FFF2-40B4-BE49-F238E27FC236}">
                <a16:creationId xmlns:a16="http://schemas.microsoft.com/office/drawing/2014/main" id="{2DDE2A11-BCC2-4A4B-BCDA-8B94472ECCD8}"/>
              </a:ext>
            </a:extLst>
          </p:cNvPr>
          <p:cNvSpPr/>
          <p:nvPr/>
        </p:nvSpPr>
        <p:spPr>
          <a:xfrm>
            <a:off x="6248143" y="3373950"/>
            <a:ext cx="36000" cy="36000"/>
          </a:xfrm>
          <a:prstGeom prst="star5">
            <a:avLst/>
          </a:prstGeom>
          <a:solidFill>
            <a:srgbClr val="2AF634"/>
          </a:solidFill>
          <a:ln>
            <a:solidFill>
              <a:srgbClr val="2AF6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1" name="Star: 5 Points 30">
            <a:extLst>
              <a:ext uri="{FF2B5EF4-FFF2-40B4-BE49-F238E27FC236}">
                <a16:creationId xmlns:a16="http://schemas.microsoft.com/office/drawing/2014/main" id="{C7CEEB01-09BD-4922-8AC8-B6A947A5AC93}"/>
              </a:ext>
            </a:extLst>
          </p:cNvPr>
          <p:cNvSpPr/>
          <p:nvPr/>
        </p:nvSpPr>
        <p:spPr>
          <a:xfrm>
            <a:off x="5562600" y="2916750"/>
            <a:ext cx="36000" cy="36000"/>
          </a:xfrm>
          <a:prstGeom prst="star5">
            <a:avLst/>
          </a:prstGeom>
          <a:solidFill>
            <a:srgbClr val="0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1</a:t>
            </a:r>
            <a:endParaRPr lang="en-AU" sz="800" dirty="0"/>
          </a:p>
        </p:txBody>
      </p:sp>
      <p:sp>
        <p:nvSpPr>
          <p:cNvPr id="32" name="Star: 5 Points 31">
            <a:extLst>
              <a:ext uri="{FF2B5EF4-FFF2-40B4-BE49-F238E27FC236}">
                <a16:creationId xmlns:a16="http://schemas.microsoft.com/office/drawing/2014/main" id="{DACBA1DD-33BB-4232-A71C-CEF7ABDFBE96}"/>
              </a:ext>
            </a:extLst>
          </p:cNvPr>
          <p:cNvSpPr/>
          <p:nvPr/>
        </p:nvSpPr>
        <p:spPr>
          <a:xfrm>
            <a:off x="5029200" y="3367252"/>
            <a:ext cx="72000" cy="72000"/>
          </a:xfrm>
          <a:prstGeom prst="star5">
            <a:avLst/>
          </a:prstGeom>
          <a:solidFill>
            <a:srgbClr val="0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3" name="Star: 5 Points 32">
            <a:extLst>
              <a:ext uri="{FF2B5EF4-FFF2-40B4-BE49-F238E27FC236}">
                <a16:creationId xmlns:a16="http://schemas.microsoft.com/office/drawing/2014/main" id="{83DBEE16-9039-4471-AEDB-6DDE62830759}"/>
              </a:ext>
            </a:extLst>
          </p:cNvPr>
          <p:cNvSpPr/>
          <p:nvPr/>
        </p:nvSpPr>
        <p:spPr>
          <a:xfrm>
            <a:off x="4993200" y="3450150"/>
            <a:ext cx="72000" cy="72000"/>
          </a:xfrm>
          <a:prstGeom prst="star5">
            <a:avLst/>
          </a:prstGeom>
          <a:solidFill>
            <a:srgbClr val="2AF634"/>
          </a:solidFill>
          <a:ln>
            <a:solidFill>
              <a:srgbClr val="2AF6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4" name="Star: 5 Points 33">
            <a:extLst>
              <a:ext uri="{FF2B5EF4-FFF2-40B4-BE49-F238E27FC236}">
                <a16:creationId xmlns:a16="http://schemas.microsoft.com/office/drawing/2014/main" id="{AB9AD28A-D4BE-4AE2-9857-314BCB405722}"/>
              </a:ext>
            </a:extLst>
          </p:cNvPr>
          <p:cNvSpPr/>
          <p:nvPr/>
        </p:nvSpPr>
        <p:spPr>
          <a:xfrm>
            <a:off x="4953000" y="3257550"/>
            <a:ext cx="72000" cy="72000"/>
          </a:xfrm>
          <a:prstGeom prst="star5">
            <a:avLst/>
          </a:prstGeom>
          <a:solidFill>
            <a:srgbClr val="0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Star: 5 Points 34">
            <a:extLst>
              <a:ext uri="{FF2B5EF4-FFF2-40B4-BE49-F238E27FC236}">
                <a16:creationId xmlns:a16="http://schemas.microsoft.com/office/drawing/2014/main" id="{9E73B817-30BF-4941-9ED9-086D9973C2D8}"/>
              </a:ext>
            </a:extLst>
          </p:cNvPr>
          <p:cNvSpPr/>
          <p:nvPr/>
        </p:nvSpPr>
        <p:spPr>
          <a:xfrm>
            <a:off x="4953000" y="3333750"/>
            <a:ext cx="72000" cy="72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6" name="Star: 5 Points 35">
            <a:extLst>
              <a:ext uri="{FF2B5EF4-FFF2-40B4-BE49-F238E27FC236}">
                <a16:creationId xmlns:a16="http://schemas.microsoft.com/office/drawing/2014/main" id="{2BE89461-934C-46F9-8209-871427692D79}"/>
              </a:ext>
            </a:extLst>
          </p:cNvPr>
          <p:cNvSpPr/>
          <p:nvPr/>
        </p:nvSpPr>
        <p:spPr>
          <a:xfrm>
            <a:off x="6062700" y="3185550"/>
            <a:ext cx="72000" cy="72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7" name="Star: 5 Points 36">
            <a:extLst>
              <a:ext uri="{FF2B5EF4-FFF2-40B4-BE49-F238E27FC236}">
                <a16:creationId xmlns:a16="http://schemas.microsoft.com/office/drawing/2014/main" id="{604F328A-D49F-42B5-9FBD-F30A7FC5E4E9}"/>
              </a:ext>
            </a:extLst>
          </p:cNvPr>
          <p:cNvSpPr/>
          <p:nvPr/>
        </p:nvSpPr>
        <p:spPr>
          <a:xfrm>
            <a:off x="7239000" y="3638550"/>
            <a:ext cx="72000" cy="720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4F5401FA-F506-4010-BB93-E7D02D29CFB0}"/>
              </a:ext>
            </a:extLst>
          </p:cNvPr>
          <p:cNvSpPr txBox="1"/>
          <p:nvPr/>
        </p:nvSpPr>
        <p:spPr>
          <a:xfrm>
            <a:off x="195282" y="1504950"/>
            <a:ext cx="1709718" cy="2092881"/>
          </a:xfrm>
          <a:prstGeom prst="rect">
            <a:avLst/>
          </a:prstGeom>
          <a:noFill/>
        </p:spPr>
        <p:txBody>
          <a:bodyPr wrap="square">
            <a:spAutoFit/>
          </a:bodyPr>
          <a:lstStyle/>
          <a:p>
            <a:pPr algn="ctr">
              <a:buFont typeface="Arial" pitchFamily="34" charset="0"/>
              <a:buNone/>
              <a:defRPr/>
            </a:pPr>
            <a:r>
              <a:rPr lang="en-AU" altLang="en-US" sz="1600" dirty="0">
                <a:solidFill>
                  <a:srgbClr val="082A0A"/>
                </a:solidFill>
                <a:latin typeface="Georgia" pitchFamily="18" charset="0"/>
              </a:rPr>
              <a:t>Ghana </a:t>
            </a:r>
            <a:r>
              <a:rPr lang="en-AU" altLang="en-US" sz="1000" dirty="0">
                <a:solidFill>
                  <a:srgbClr val="082A0A"/>
                </a:solidFill>
                <a:latin typeface="Georgia" pitchFamily="18" charset="0"/>
              </a:rPr>
              <a:t>(43*)</a:t>
            </a:r>
          </a:p>
          <a:p>
            <a:pPr algn="ctr">
              <a:defRPr/>
            </a:pPr>
            <a:r>
              <a:rPr lang="en-AU" altLang="en-US" sz="1600" dirty="0">
                <a:solidFill>
                  <a:srgbClr val="FF0000"/>
                </a:solidFill>
                <a:latin typeface="Georgia" pitchFamily="18" charset="0"/>
              </a:rPr>
              <a:t>Kenya</a:t>
            </a:r>
            <a:r>
              <a:rPr lang="en-AU" altLang="en-US" sz="1000" dirty="0">
                <a:solidFill>
                  <a:srgbClr val="FF0000"/>
                </a:solidFill>
                <a:latin typeface="Georgia" pitchFamily="18" charset="0"/>
              </a:rPr>
              <a:t> (125)</a:t>
            </a:r>
            <a:endParaRPr lang="en-AU" altLang="en-US" sz="1600" dirty="0">
              <a:solidFill>
                <a:srgbClr val="FF0000"/>
              </a:solidFill>
              <a:latin typeface="Georgia" pitchFamily="18" charset="0"/>
            </a:endParaRPr>
          </a:p>
          <a:p>
            <a:pPr algn="ctr">
              <a:buFont typeface="Arial" pitchFamily="34" charset="0"/>
              <a:buNone/>
              <a:defRPr/>
            </a:pPr>
            <a:r>
              <a:rPr lang="en-AU" altLang="en-US" sz="1600" dirty="0">
                <a:solidFill>
                  <a:schemeClr val="accent6">
                    <a:lumMod val="75000"/>
                  </a:schemeClr>
                </a:solidFill>
                <a:latin typeface="Georgia" pitchFamily="18" charset="0"/>
              </a:rPr>
              <a:t>Uganda </a:t>
            </a:r>
            <a:r>
              <a:rPr lang="en-AU" altLang="en-US" sz="1000" dirty="0">
                <a:solidFill>
                  <a:schemeClr val="accent6">
                    <a:lumMod val="75000"/>
                  </a:schemeClr>
                </a:solidFill>
                <a:latin typeface="Georgia" pitchFamily="18" charset="0"/>
              </a:rPr>
              <a:t>(109)</a:t>
            </a:r>
            <a:endParaRPr lang="en-AU" altLang="en-US" sz="1600" dirty="0">
              <a:solidFill>
                <a:schemeClr val="accent6">
                  <a:lumMod val="75000"/>
                </a:schemeClr>
              </a:solidFill>
              <a:latin typeface="Georgia" pitchFamily="18" charset="0"/>
            </a:endParaRPr>
          </a:p>
          <a:p>
            <a:pPr algn="ctr">
              <a:buFont typeface="Arial" pitchFamily="34" charset="0"/>
              <a:buNone/>
              <a:defRPr/>
            </a:pPr>
            <a:r>
              <a:rPr lang="en-AU" altLang="en-US" sz="1600" dirty="0">
                <a:solidFill>
                  <a:srgbClr val="082A0A"/>
                </a:solidFill>
                <a:latin typeface="Georgia" pitchFamily="18" charset="0"/>
              </a:rPr>
              <a:t>Tanzania </a:t>
            </a:r>
            <a:r>
              <a:rPr lang="en-AU" altLang="en-US" sz="1000" dirty="0">
                <a:solidFill>
                  <a:srgbClr val="082A0A"/>
                </a:solidFill>
                <a:latin typeface="Georgia" pitchFamily="18" charset="0"/>
              </a:rPr>
              <a:t>(52)</a:t>
            </a:r>
          </a:p>
          <a:p>
            <a:pPr algn="ctr">
              <a:buFont typeface="Arial" pitchFamily="34" charset="0"/>
              <a:buNone/>
              <a:defRPr/>
            </a:pPr>
            <a:r>
              <a:rPr lang="en-AU" altLang="en-US" sz="1600" dirty="0">
                <a:solidFill>
                  <a:srgbClr val="FF0000"/>
                </a:solidFill>
                <a:latin typeface="Georgia" pitchFamily="18" charset="0"/>
              </a:rPr>
              <a:t>Somalia</a:t>
            </a:r>
            <a:r>
              <a:rPr lang="en-AU" altLang="en-US" sz="1000" dirty="0">
                <a:solidFill>
                  <a:srgbClr val="FF0000"/>
                </a:solidFill>
                <a:latin typeface="Georgia" pitchFamily="18" charset="0"/>
              </a:rPr>
              <a:t> (158)</a:t>
            </a:r>
            <a:endParaRPr lang="en-AU" altLang="en-US" sz="1600" dirty="0">
              <a:solidFill>
                <a:srgbClr val="FF0000"/>
              </a:solidFill>
              <a:latin typeface="Georgia" pitchFamily="18" charset="0"/>
            </a:endParaRPr>
          </a:p>
          <a:p>
            <a:pPr algn="ctr">
              <a:defRPr/>
            </a:pPr>
            <a:r>
              <a:rPr lang="en-AU" altLang="en-US" sz="1600" dirty="0">
                <a:solidFill>
                  <a:srgbClr val="FF0000"/>
                </a:solidFill>
                <a:latin typeface="Georgia" pitchFamily="18" charset="0"/>
              </a:rPr>
              <a:t>South Sudan</a:t>
            </a:r>
            <a:r>
              <a:rPr lang="en-AU" altLang="en-US" sz="1000" dirty="0">
                <a:solidFill>
                  <a:srgbClr val="FF0000"/>
                </a:solidFill>
                <a:latin typeface="Georgia" pitchFamily="18" charset="0"/>
              </a:rPr>
              <a:t> (160)</a:t>
            </a:r>
            <a:endParaRPr lang="en-AU" altLang="en-US" sz="1600" dirty="0">
              <a:solidFill>
                <a:srgbClr val="FF0000"/>
              </a:solidFill>
              <a:latin typeface="Georgia" pitchFamily="18" charset="0"/>
            </a:endParaRPr>
          </a:p>
          <a:p>
            <a:pPr algn="ctr">
              <a:defRPr/>
            </a:pPr>
            <a:r>
              <a:rPr lang="en-AU" altLang="en-US" sz="1600" dirty="0">
                <a:solidFill>
                  <a:schemeClr val="accent6">
                    <a:lumMod val="75000"/>
                  </a:schemeClr>
                </a:solidFill>
                <a:latin typeface="Georgia" pitchFamily="18" charset="0"/>
              </a:rPr>
              <a:t>South Africa</a:t>
            </a:r>
            <a:r>
              <a:rPr lang="en-AU" altLang="en-US" sz="1000" dirty="0">
                <a:solidFill>
                  <a:schemeClr val="accent6">
                    <a:lumMod val="75000"/>
                  </a:schemeClr>
                </a:solidFill>
                <a:latin typeface="Georgia" pitchFamily="18" charset="0"/>
              </a:rPr>
              <a:t> (123)</a:t>
            </a:r>
            <a:endParaRPr lang="en-AU" altLang="en-US" sz="1600" dirty="0">
              <a:solidFill>
                <a:schemeClr val="accent6">
                  <a:lumMod val="75000"/>
                </a:schemeClr>
              </a:solidFill>
              <a:latin typeface="Georgia" pitchFamily="18" charset="0"/>
            </a:endParaRPr>
          </a:p>
          <a:p>
            <a:pPr algn="ctr">
              <a:buFont typeface="Arial" pitchFamily="34" charset="0"/>
              <a:buNone/>
              <a:defRPr/>
            </a:pPr>
            <a:endParaRPr lang="en-AU" altLang="en-US" sz="1600" dirty="0">
              <a:solidFill>
                <a:schemeClr val="tx2"/>
              </a:solidFill>
              <a:latin typeface="Georgia" pitchFamily="18" charset="0"/>
            </a:endParaRPr>
          </a:p>
        </p:txBody>
      </p:sp>
      <p:sp>
        <p:nvSpPr>
          <p:cNvPr id="41" name="TextBox 40">
            <a:extLst>
              <a:ext uri="{FF2B5EF4-FFF2-40B4-BE49-F238E27FC236}">
                <a16:creationId xmlns:a16="http://schemas.microsoft.com/office/drawing/2014/main" id="{D09DEB12-D08C-440C-9FDE-6740AAA78ADA}"/>
              </a:ext>
            </a:extLst>
          </p:cNvPr>
          <p:cNvSpPr txBox="1"/>
          <p:nvPr/>
        </p:nvSpPr>
        <p:spPr>
          <a:xfrm>
            <a:off x="7391400" y="1385739"/>
            <a:ext cx="1948463" cy="1569660"/>
          </a:xfrm>
          <a:prstGeom prst="rect">
            <a:avLst/>
          </a:prstGeom>
          <a:noFill/>
        </p:spPr>
        <p:txBody>
          <a:bodyPr wrap="square">
            <a:spAutoFit/>
          </a:bodyPr>
          <a:lstStyle/>
          <a:p>
            <a:pPr algn="ctr">
              <a:defRPr/>
            </a:pPr>
            <a:r>
              <a:rPr lang="en-AU" altLang="en-US" sz="1600" dirty="0">
                <a:solidFill>
                  <a:srgbClr val="C00000"/>
                </a:solidFill>
                <a:latin typeface="Georgia" pitchFamily="18" charset="0"/>
              </a:rPr>
              <a:t>Cambodia </a:t>
            </a:r>
            <a:r>
              <a:rPr lang="en-AU" altLang="en-US" sz="1000" dirty="0">
                <a:solidFill>
                  <a:srgbClr val="C00000"/>
                </a:solidFill>
                <a:latin typeface="Georgia" pitchFamily="18" charset="0"/>
              </a:rPr>
              <a:t>(78)</a:t>
            </a:r>
          </a:p>
          <a:p>
            <a:pPr algn="ctr">
              <a:defRPr/>
            </a:pPr>
            <a:r>
              <a:rPr lang="en-AU" altLang="en-US" sz="1600" dirty="0">
                <a:solidFill>
                  <a:srgbClr val="082A0A"/>
                </a:solidFill>
                <a:latin typeface="Georgia" pitchFamily="18" charset="0"/>
              </a:rPr>
              <a:t>Indonesia </a:t>
            </a:r>
            <a:r>
              <a:rPr lang="en-AU" altLang="en-US" sz="1000" dirty="0">
                <a:solidFill>
                  <a:srgbClr val="082A0A"/>
                </a:solidFill>
                <a:latin typeface="Georgia" pitchFamily="18" charset="0"/>
              </a:rPr>
              <a:t>(49)</a:t>
            </a:r>
          </a:p>
          <a:p>
            <a:pPr algn="ctr">
              <a:defRPr/>
            </a:pPr>
            <a:r>
              <a:rPr lang="en-AU" altLang="en-US" sz="1600" dirty="0">
                <a:solidFill>
                  <a:schemeClr val="accent6">
                    <a:lumMod val="75000"/>
                  </a:schemeClr>
                </a:solidFill>
                <a:latin typeface="Georgia" pitchFamily="18" charset="0"/>
              </a:rPr>
              <a:t>Nepal </a:t>
            </a:r>
            <a:r>
              <a:rPr lang="en-AU" altLang="en-US" sz="1000" dirty="0">
                <a:solidFill>
                  <a:schemeClr val="accent6">
                    <a:lumMod val="75000"/>
                  </a:schemeClr>
                </a:solidFill>
                <a:latin typeface="Georgia" pitchFamily="18" charset="0"/>
              </a:rPr>
              <a:t>(73)</a:t>
            </a:r>
          </a:p>
          <a:p>
            <a:pPr algn="ctr">
              <a:defRPr/>
            </a:pPr>
            <a:r>
              <a:rPr lang="en-AU" altLang="en-US" sz="1600" dirty="0">
                <a:solidFill>
                  <a:schemeClr val="accent6">
                    <a:lumMod val="75000"/>
                  </a:schemeClr>
                </a:solidFill>
                <a:latin typeface="Georgia" pitchFamily="18" charset="0"/>
              </a:rPr>
              <a:t>Sri Lanka </a:t>
            </a:r>
            <a:r>
              <a:rPr lang="en-AU" altLang="en-US" sz="1000" dirty="0">
                <a:solidFill>
                  <a:schemeClr val="accent6">
                    <a:lumMod val="75000"/>
                  </a:schemeClr>
                </a:solidFill>
                <a:latin typeface="Georgia" pitchFamily="18" charset="0"/>
              </a:rPr>
              <a:t>(77)</a:t>
            </a:r>
          </a:p>
          <a:p>
            <a:pPr algn="ctr">
              <a:defRPr/>
            </a:pPr>
            <a:r>
              <a:rPr lang="en-AU" altLang="en-US" sz="1600" dirty="0">
                <a:solidFill>
                  <a:schemeClr val="accent6">
                    <a:lumMod val="75000"/>
                  </a:schemeClr>
                </a:solidFill>
                <a:latin typeface="Georgia" pitchFamily="18" charset="0"/>
              </a:rPr>
              <a:t>Vietnam </a:t>
            </a:r>
            <a:r>
              <a:rPr lang="en-AU" altLang="en-US" sz="1000" dirty="0">
                <a:solidFill>
                  <a:schemeClr val="accent6">
                    <a:lumMod val="75000"/>
                  </a:schemeClr>
                </a:solidFill>
                <a:latin typeface="Georgia" pitchFamily="18" charset="0"/>
              </a:rPr>
              <a:t>(64)</a:t>
            </a:r>
          </a:p>
          <a:p>
            <a:pPr algn="ctr">
              <a:defRPr/>
            </a:pPr>
            <a:r>
              <a:rPr lang="en-AU" altLang="en-US" sz="1600" dirty="0">
                <a:solidFill>
                  <a:srgbClr val="FF0000"/>
                </a:solidFill>
                <a:latin typeface="Georgia" pitchFamily="18" charset="0"/>
              </a:rPr>
              <a:t>Philippines</a:t>
            </a:r>
            <a:r>
              <a:rPr lang="en-AU" altLang="en-US" sz="1000" dirty="0">
                <a:solidFill>
                  <a:srgbClr val="FF0000"/>
                </a:solidFill>
                <a:latin typeface="Georgia" pitchFamily="18" charset="0"/>
              </a:rPr>
              <a:t> (129)</a:t>
            </a:r>
            <a:endParaRPr lang="en-AU" altLang="en-US" sz="1600" dirty="0">
              <a:solidFill>
                <a:srgbClr val="FF0000"/>
              </a:solidFill>
              <a:latin typeface="Georgia" pitchFamily="18" charset="0"/>
            </a:endParaRPr>
          </a:p>
        </p:txBody>
      </p:sp>
      <p:sp>
        <p:nvSpPr>
          <p:cNvPr id="43" name="TextBox 42">
            <a:extLst>
              <a:ext uri="{FF2B5EF4-FFF2-40B4-BE49-F238E27FC236}">
                <a16:creationId xmlns:a16="http://schemas.microsoft.com/office/drawing/2014/main" id="{E84DB32C-6E8F-49B9-BCFF-220653750590}"/>
              </a:ext>
            </a:extLst>
          </p:cNvPr>
          <p:cNvSpPr txBox="1"/>
          <p:nvPr/>
        </p:nvSpPr>
        <p:spPr>
          <a:xfrm>
            <a:off x="7543800" y="3710550"/>
            <a:ext cx="1524000" cy="584775"/>
          </a:xfrm>
          <a:prstGeom prst="rect">
            <a:avLst/>
          </a:prstGeom>
          <a:noFill/>
        </p:spPr>
        <p:txBody>
          <a:bodyPr wrap="square">
            <a:spAutoFit/>
          </a:bodyPr>
          <a:lstStyle/>
          <a:p>
            <a:pPr algn="ctr">
              <a:buFont typeface="Arial" pitchFamily="34" charset="0"/>
              <a:buNone/>
              <a:defRPr/>
            </a:pPr>
            <a:r>
              <a:rPr lang="en-AU" altLang="en-US" sz="1600" dirty="0">
                <a:solidFill>
                  <a:schemeClr val="tx2"/>
                </a:solidFill>
                <a:latin typeface="Georgia" pitchFamily="18" charset="0"/>
              </a:rPr>
              <a:t>PNG </a:t>
            </a:r>
            <a:r>
              <a:rPr lang="en-AU" altLang="en-US" sz="1000" dirty="0">
                <a:solidFill>
                  <a:schemeClr val="tx2"/>
                </a:solidFill>
                <a:latin typeface="Georgia" pitchFamily="18" charset="0"/>
              </a:rPr>
              <a:t>(101)</a:t>
            </a:r>
          </a:p>
          <a:p>
            <a:pPr algn="ctr">
              <a:buFont typeface="Arial" pitchFamily="34" charset="0"/>
              <a:buNone/>
              <a:defRPr/>
            </a:pPr>
            <a:r>
              <a:rPr lang="en-AU" altLang="en-US" sz="1600" dirty="0">
                <a:solidFill>
                  <a:schemeClr val="tx2"/>
                </a:solidFill>
                <a:latin typeface="Georgia" pitchFamily="18" charset="0"/>
              </a:rPr>
              <a:t>Fiji </a:t>
            </a:r>
            <a:r>
              <a:rPr lang="en-AU" altLang="en-US" sz="1000" dirty="0">
                <a:solidFill>
                  <a:schemeClr val="tx2"/>
                </a:solidFill>
                <a:latin typeface="Georgia" pitchFamily="18" charset="0"/>
              </a:rPr>
              <a:t>(Not Rated)</a:t>
            </a:r>
          </a:p>
        </p:txBody>
      </p:sp>
      <p:pic>
        <p:nvPicPr>
          <p:cNvPr id="45" name="Picture 2" descr="7 Areas of Focus | Rotary Club of Nome">
            <a:extLst>
              <a:ext uri="{FF2B5EF4-FFF2-40B4-BE49-F238E27FC236}">
                <a16:creationId xmlns:a16="http://schemas.microsoft.com/office/drawing/2014/main" id="{04CA9183-A003-4599-AEB5-17B91A2B7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632387"/>
            <a:ext cx="2962547" cy="755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44CC50-8379-4191-9AF2-5AE2614F9D45}"/>
              </a:ext>
            </a:extLst>
          </p:cNvPr>
          <p:cNvSpPr txBox="1"/>
          <p:nvPr/>
        </p:nvSpPr>
        <p:spPr>
          <a:xfrm>
            <a:off x="2291905" y="4801573"/>
            <a:ext cx="4937570" cy="246221"/>
          </a:xfrm>
          <a:prstGeom prst="rect">
            <a:avLst/>
          </a:prstGeom>
          <a:noFill/>
        </p:spPr>
        <p:txBody>
          <a:bodyPr wrap="none" rtlCol="0">
            <a:spAutoFit/>
          </a:bodyPr>
          <a:lstStyle/>
          <a:p>
            <a:r>
              <a:rPr lang="en-US" sz="1000" dirty="0"/>
              <a:t>* Global </a:t>
            </a:r>
            <a:r>
              <a:rPr lang="en-US" sz="1000" dirty="0">
                <a:solidFill>
                  <a:srgbClr val="2AF634"/>
                </a:solidFill>
              </a:rPr>
              <a:t>Peace</a:t>
            </a:r>
            <a:r>
              <a:rPr lang="en-US" sz="1000" dirty="0"/>
              <a:t> </a:t>
            </a:r>
            <a:r>
              <a:rPr lang="en-US" sz="1000" dirty="0">
                <a:solidFill>
                  <a:srgbClr val="FFC000"/>
                </a:solidFill>
              </a:rPr>
              <a:t>Index</a:t>
            </a:r>
            <a:r>
              <a:rPr lang="en-US" sz="1000" dirty="0"/>
              <a:t> </a:t>
            </a:r>
            <a:r>
              <a:rPr lang="en-US" sz="1000" dirty="0">
                <a:solidFill>
                  <a:srgbClr val="FF0000"/>
                </a:solidFill>
              </a:rPr>
              <a:t>Rating</a:t>
            </a:r>
            <a:r>
              <a:rPr lang="en-US" sz="1000" dirty="0"/>
              <a:t> (By Comparison </a:t>
            </a:r>
            <a:r>
              <a:rPr lang="en-US" sz="1000" dirty="0" err="1"/>
              <a:t>Aus</a:t>
            </a:r>
            <a:r>
              <a:rPr lang="en-US" sz="1000" dirty="0"/>
              <a:t> 13, NZ 2, Iceland 1 and USA 121)</a:t>
            </a:r>
            <a:endParaRPr lang="en-AU" sz="1000" dirty="0"/>
          </a:p>
        </p:txBody>
      </p:sp>
      <p:grpSp>
        <p:nvGrpSpPr>
          <p:cNvPr id="8" name="Group 7">
            <a:extLst>
              <a:ext uri="{FF2B5EF4-FFF2-40B4-BE49-F238E27FC236}">
                <a16:creationId xmlns:a16="http://schemas.microsoft.com/office/drawing/2014/main" id="{DEEFC7E6-DC07-43F2-9E40-A75C97CA6598}"/>
              </a:ext>
            </a:extLst>
          </p:cNvPr>
          <p:cNvGrpSpPr/>
          <p:nvPr/>
        </p:nvGrpSpPr>
        <p:grpSpPr>
          <a:xfrm>
            <a:off x="4208714" y="4597764"/>
            <a:ext cx="1103952" cy="215444"/>
            <a:chOff x="7467600" y="4832350"/>
            <a:chExt cx="1103952" cy="215444"/>
          </a:xfrm>
        </p:grpSpPr>
        <p:sp>
          <p:nvSpPr>
            <p:cNvPr id="40" name="Star: 5 Points 39">
              <a:extLst>
                <a:ext uri="{FF2B5EF4-FFF2-40B4-BE49-F238E27FC236}">
                  <a16:creationId xmlns:a16="http://schemas.microsoft.com/office/drawing/2014/main" id="{A4492CA1-E872-426D-954D-7D79B0BE719F}"/>
                </a:ext>
              </a:extLst>
            </p:cNvPr>
            <p:cNvSpPr/>
            <p:nvPr/>
          </p:nvSpPr>
          <p:spPr>
            <a:xfrm>
              <a:off x="7467600" y="4832350"/>
              <a:ext cx="152400" cy="1524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2"/>
                  </a:solidFill>
                </a:rPr>
                <a:t>4</a:t>
              </a:r>
              <a:endParaRPr lang="en-AU" sz="800" dirty="0">
                <a:solidFill>
                  <a:schemeClr val="tx2"/>
                </a:solidFill>
              </a:endParaRPr>
            </a:p>
          </p:txBody>
        </p:sp>
        <p:sp>
          <p:nvSpPr>
            <p:cNvPr id="4" name="TextBox 3">
              <a:extLst>
                <a:ext uri="{FF2B5EF4-FFF2-40B4-BE49-F238E27FC236}">
                  <a16:creationId xmlns:a16="http://schemas.microsoft.com/office/drawing/2014/main" id="{5343CBDE-1041-4646-AA30-974AC62DA839}"/>
                </a:ext>
              </a:extLst>
            </p:cNvPr>
            <p:cNvSpPr txBox="1"/>
            <p:nvPr/>
          </p:nvSpPr>
          <p:spPr>
            <a:xfrm>
              <a:off x="7553325" y="4832350"/>
              <a:ext cx="1018227" cy="215444"/>
            </a:xfrm>
            <a:prstGeom prst="rect">
              <a:avLst/>
            </a:prstGeom>
            <a:noFill/>
          </p:spPr>
          <p:txBody>
            <a:bodyPr wrap="none" rtlCol="0">
              <a:spAutoFit/>
            </a:bodyPr>
            <a:lstStyle/>
            <a:p>
              <a:r>
                <a:rPr lang="en-US" sz="800" dirty="0"/>
                <a:t># of 9790 Projects</a:t>
              </a:r>
              <a:endParaRPr lang="en-AU" sz="800" dirty="0"/>
            </a:p>
          </p:txBody>
        </p:sp>
      </p:grpSp>
    </p:spTree>
    <p:extLst>
      <p:ext uri="{BB962C8B-B14F-4D97-AF65-F5344CB8AC3E}">
        <p14:creationId xmlns:p14="http://schemas.microsoft.com/office/powerpoint/2010/main" val="11816077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6993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World Snapshot – What we are responding too</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00:44</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00.41</a:t>
            </a:r>
          </a:p>
        </p:txBody>
      </p:sp>
      <p:pic>
        <p:nvPicPr>
          <p:cNvPr id="6" name="Picture 5">
            <a:hlinkClick r:id="rId3"/>
            <a:extLst>
              <a:ext uri="{FF2B5EF4-FFF2-40B4-BE49-F238E27FC236}">
                <a16:creationId xmlns:a16="http://schemas.microsoft.com/office/drawing/2014/main" id="{FE7028DC-88DD-4A6D-994C-B15CC72CDEAC}"/>
              </a:ext>
            </a:extLst>
          </p:cNvPr>
          <p:cNvPicPr>
            <a:picLocks noChangeAspect="1"/>
          </p:cNvPicPr>
          <p:nvPr/>
        </p:nvPicPr>
        <p:blipFill>
          <a:blip r:embed="rId4"/>
          <a:stretch>
            <a:fillRect/>
          </a:stretch>
        </p:blipFill>
        <p:spPr>
          <a:xfrm>
            <a:off x="86668" y="803434"/>
            <a:ext cx="3477673" cy="1752600"/>
          </a:xfrm>
          <a:prstGeom prst="rect">
            <a:avLst/>
          </a:prstGeom>
        </p:spPr>
      </p:pic>
      <p:sp>
        <p:nvSpPr>
          <p:cNvPr id="7" name="Text Placeholder 7">
            <a:extLst>
              <a:ext uri="{FF2B5EF4-FFF2-40B4-BE49-F238E27FC236}">
                <a16:creationId xmlns:a16="http://schemas.microsoft.com/office/drawing/2014/main" id="{2AE67BCE-192E-4BDB-94E3-807971D79CD3}"/>
              </a:ext>
            </a:extLst>
          </p:cNvPr>
          <p:cNvSpPr txBox="1">
            <a:spLocks/>
          </p:cNvSpPr>
          <p:nvPr/>
        </p:nvSpPr>
        <p:spPr>
          <a:xfrm>
            <a:off x="3817442" y="971550"/>
            <a:ext cx="4041775" cy="47982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tx1">
                    <a:lumMod val="50000"/>
                  </a:schemeClr>
                </a:solidFill>
              </a:rPr>
              <a:t>2021-2</a:t>
            </a:r>
            <a:endParaRPr lang="en-AU" dirty="0">
              <a:solidFill>
                <a:schemeClr val="tx1">
                  <a:lumMod val="50000"/>
                </a:schemeClr>
              </a:solidFill>
            </a:endParaRPr>
          </a:p>
        </p:txBody>
      </p:sp>
      <p:sp>
        <p:nvSpPr>
          <p:cNvPr id="8" name="Content Placeholder 8">
            <a:extLst>
              <a:ext uri="{FF2B5EF4-FFF2-40B4-BE49-F238E27FC236}">
                <a16:creationId xmlns:a16="http://schemas.microsoft.com/office/drawing/2014/main" id="{29B61C24-6100-4901-BFC5-1BC3CA966D0F}"/>
              </a:ext>
            </a:extLst>
          </p:cNvPr>
          <p:cNvSpPr txBox="1">
            <a:spLocks/>
          </p:cNvSpPr>
          <p:nvPr/>
        </p:nvSpPr>
        <p:spPr>
          <a:xfrm>
            <a:off x="3741242" y="1451372"/>
            <a:ext cx="5316090" cy="2963466"/>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50000"/>
                  </a:schemeClr>
                </a:solidFill>
              </a:rPr>
              <a:t>7.7 Billion people growing rapidly*</a:t>
            </a:r>
          </a:p>
          <a:p>
            <a:r>
              <a:rPr lang="en-US" sz="1200" dirty="0">
                <a:solidFill>
                  <a:schemeClr val="tx1">
                    <a:lumMod val="50000"/>
                  </a:schemeClr>
                </a:solidFill>
              </a:rPr>
              <a:t>~70% water, 30% land – 195 Countries</a:t>
            </a:r>
          </a:p>
          <a:p>
            <a:r>
              <a:rPr lang="en-US" sz="1200" dirty="0">
                <a:solidFill>
                  <a:schemeClr val="tx1">
                    <a:lumMod val="50000"/>
                  </a:schemeClr>
                </a:solidFill>
              </a:rPr>
              <a:t> ~60% urbanization</a:t>
            </a:r>
          </a:p>
          <a:p>
            <a:r>
              <a:rPr lang="en-AU" sz="1200" dirty="0">
                <a:solidFill>
                  <a:schemeClr val="tx1">
                    <a:lumMod val="50000"/>
                  </a:schemeClr>
                </a:solidFill>
              </a:rPr>
              <a:t>Environmental Issues </a:t>
            </a:r>
            <a:r>
              <a:rPr lang="en-AU" sz="800" dirty="0">
                <a:solidFill>
                  <a:schemeClr val="tx1">
                    <a:lumMod val="50000"/>
                  </a:schemeClr>
                </a:solidFill>
              </a:rPr>
              <a:t>- large areas subject to overpopulation, industrial disasters, pollution (air, water, acid rain, toxic substances), loss of vegetation (overgrazing, deforestation, desertification)…</a:t>
            </a:r>
          </a:p>
          <a:p>
            <a:r>
              <a:rPr lang="en-AU" sz="1200" dirty="0">
                <a:solidFill>
                  <a:schemeClr val="tx1">
                    <a:lumMod val="50000"/>
                  </a:schemeClr>
                </a:solidFill>
              </a:rPr>
              <a:t>Global Avg life expectancy is increasing – currently 70 </a:t>
            </a:r>
            <a:r>
              <a:rPr lang="en-AU" sz="1200" dirty="0" err="1">
                <a:solidFill>
                  <a:schemeClr val="tx1">
                    <a:lumMod val="50000"/>
                  </a:schemeClr>
                </a:solidFill>
              </a:rPr>
              <a:t>yrs</a:t>
            </a:r>
            <a:endParaRPr lang="en-AU" sz="1200" dirty="0">
              <a:solidFill>
                <a:schemeClr val="tx1">
                  <a:lumMod val="50000"/>
                </a:schemeClr>
              </a:solidFill>
            </a:endParaRPr>
          </a:p>
          <a:p>
            <a:r>
              <a:rPr lang="en-AU" sz="1200" dirty="0">
                <a:solidFill>
                  <a:schemeClr val="tx1">
                    <a:lumMod val="50000"/>
                  </a:schemeClr>
                </a:solidFill>
              </a:rPr>
              <a:t>10% of GDP spent on Health (Military 2%)</a:t>
            </a:r>
          </a:p>
          <a:p>
            <a:r>
              <a:rPr lang="en-AU" sz="1200" dirty="0">
                <a:solidFill>
                  <a:schemeClr val="tx1">
                    <a:lumMod val="50000"/>
                  </a:schemeClr>
                </a:solidFill>
              </a:rPr>
              <a:t>Threats:</a:t>
            </a:r>
          </a:p>
          <a:p>
            <a:pPr lvl="1"/>
            <a:r>
              <a:rPr lang="en-AU" sz="800" dirty="0">
                <a:solidFill>
                  <a:schemeClr val="tx1">
                    <a:lumMod val="50000"/>
                  </a:schemeClr>
                </a:solidFill>
              </a:rPr>
              <a:t>Maritime Privacy | Resource competition | border issues | Ethnic and culture clashes | Stateless armed entities</a:t>
            </a:r>
          </a:p>
          <a:p>
            <a:pPr lvl="1"/>
            <a:r>
              <a:rPr lang="en-AU" sz="800" dirty="0">
                <a:solidFill>
                  <a:schemeClr val="tx1">
                    <a:lumMod val="50000"/>
                  </a:schemeClr>
                </a:solidFill>
              </a:rPr>
              <a:t>Refugee Crisis 2020 ~80M displaced persons **</a:t>
            </a:r>
          </a:p>
          <a:p>
            <a:pPr lvl="1"/>
            <a:r>
              <a:rPr lang="en-US" sz="800" dirty="0">
                <a:solidFill>
                  <a:schemeClr val="tx1">
                    <a:lumMod val="50000"/>
                  </a:schemeClr>
                </a:solidFill>
              </a:rPr>
              <a:t>20.9 million people in 2012 were victims of forced labor, representing the full range of human trafficking (also referred to as 'modern-day slavery’)</a:t>
            </a:r>
            <a:endParaRPr lang="en-AU" sz="800" dirty="0">
              <a:solidFill>
                <a:schemeClr val="tx1">
                  <a:lumMod val="50000"/>
                </a:schemeClr>
              </a:solidFill>
            </a:endParaRPr>
          </a:p>
          <a:p>
            <a:pPr lvl="1"/>
            <a:r>
              <a:rPr lang="en-AU" sz="800" dirty="0">
                <a:solidFill>
                  <a:schemeClr val="tx1">
                    <a:lumMod val="50000"/>
                  </a:schemeClr>
                </a:solidFill>
              </a:rPr>
              <a:t>As at 18/5/21 164M COVID-19 cases world wide , 17.8M Active (101K serious or critical), 3.4 Million deaths and  only 7% pop had  1st vaccine***</a:t>
            </a:r>
          </a:p>
          <a:p>
            <a:pPr lvl="1"/>
            <a:r>
              <a:rPr lang="en-AU" sz="800" dirty="0">
                <a:solidFill>
                  <a:schemeClr val="tx1">
                    <a:lumMod val="50000"/>
                  </a:schemeClr>
                </a:solidFill>
              </a:rPr>
              <a:t>Other natural disasters not abating</a:t>
            </a:r>
            <a:endParaRPr lang="en-AU" sz="1200" dirty="0">
              <a:solidFill>
                <a:schemeClr val="tx1">
                  <a:lumMod val="50000"/>
                </a:schemeClr>
              </a:solidFill>
            </a:endParaRPr>
          </a:p>
          <a:p>
            <a:endParaRPr lang="en-AU" sz="1200" dirty="0">
              <a:solidFill>
                <a:schemeClr val="tx1">
                  <a:lumMod val="50000"/>
                </a:schemeClr>
              </a:solidFill>
            </a:endParaRPr>
          </a:p>
        </p:txBody>
      </p:sp>
      <p:sp>
        <p:nvSpPr>
          <p:cNvPr id="9" name="TextBox 8">
            <a:extLst>
              <a:ext uri="{FF2B5EF4-FFF2-40B4-BE49-F238E27FC236}">
                <a16:creationId xmlns:a16="http://schemas.microsoft.com/office/drawing/2014/main" id="{5FE1CF66-8879-4C59-BD7A-3C8C6DCAC533}"/>
              </a:ext>
            </a:extLst>
          </p:cNvPr>
          <p:cNvSpPr txBox="1"/>
          <p:nvPr/>
        </p:nvSpPr>
        <p:spPr>
          <a:xfrm>
            <a:off x="1898678" y="4577962"/>
            <a:ext cx="6001964" cy="507831"/>
          </a:xfrm>
          <a:prstGeom prst="rect">
            <a:avLst/>
          </a:prstGeom>
          <a:noFill/>
        </p:spPr>
        <p:txBody>
          <a:bodyPr wrap="none" rtlCol="0">
            <a:spAutoFit/>
          </a:bodyPr>
          <a:lstStyle/>
          <a:p>
            <a:r>
              <a:rPr lang="en-AU" sz="900" b="0" i="0" dirty="0">
                <a:solidFill>
                  <a:srgbClr val="000000"/>
                </a:solidFill>
                <a:effectLst/>
                <a:latin typeface="GT America Extended"/>
              </a:rPr>
              <a:t>*from 1 b in 1820 to 2 b in 1930, 3 b in 1960, 4 b in 1974, 5 b in 1987, 6 b in 1999, and 7 b in 2012. (110, 30, ~12)</a:t>
            </a:r>
            <a:br>
              <a:rPr lang="en-AU" sz="900" b="0" i="0" dirty="0">
                <a:solidFill>
                  <a:srgbClr val="000000"/>
                </a:solidFill>
                <a:effectLst/>
                <a:latin typeface="GT America Extended"/>
              </a:rPr>
            </a:br>
            <a:r>
              <a:rPr lang="en-AU" sz="900" b="0" i="0" dirty="0">
                <a:solidFill>
                  <a:srgbClr val="000000"/>
                </a:solidFill>
                <a:effectLst/>
                <a:latin typeface="GT America Extended"/>
              </a:rPr>
              <a:t>** </a:t>
            </a:r>
            <a:r>
              <a:rPr lang="en-US" sz="900" b="0" i="0" dirty="0">
                <a:solidFill>
                  <a:srgbClr val="000000"/>
                </a:solidFill>
                <a:effectLst/>
                <a:latin typeface="GT America Extended"/>
              </a:rPr>
              <a:t>45.7 million conflict IDPs, 26.3 million refugees, 4.2 million asylum seekers, and 3.6 million Venezuelans displaced abroad</a:t>
            </a:r>
          </a:p>
          <a:p>
            <a:r>
              <a:rPr lang="en-US" sz="900" dirty="0">
                <a:solidFill>
                  <a:srgbClr val="000000"/>
                </a:solidFill>
                <a:latin typeface="GT America Extended"/>
              </a:rPr>
              <a:t>*** Source </a:t>
            </a:r>
            <a:r>
              <a:rPr lang="en-US" sz="900" dirty="0">
                <a:solidFill>
                  <a:srgbClr val="000000"/>
                </a:solidFill>
                <a:latin typeface="GT America Extended"/>
                <a:hlinkClick r:id="rId5"/>
              </a:rPr>
              <a:t>https://www.worldometers.info/coronavirus/</a:t>
            </a:r>
            <a:r>
              <a:rPr lang="en-US" sz="900" dirty="0">
                <a:solidFill>
                  <a:srgbClr val="000000"/>
                </a:solidFill>
                <a:latin typeface="GT America Extended"/>
              </a:rPr>
              <a:t> &amp; UN Reports on COVID vaccine rollout</a:t>
            </a:r>
            <a:endParaRPr lang="en-AU" sz="900" dirty="0"/>
          </a:p>
        </p:txBody>
      </p:sp>
      <p:pic>
        <p:nvPicPr>
          <p:cNvPr id="2050" name="Picture 2" descr="A view of the world by night. The brightest areas of the Earth are the most urbanized, but not necessarily the most populated. (Compare Western Europe with China and India.) Cities tend to grow along coastlines and transportation networks. The US interstate highway system appears as a lattice connecting the brighter dots of city centers. In Russia, the Trans-Siberian railroad is a thin line stretching eastward. The Nile River, from the Aswan Dam to the Mediterranean Sea, is another bright thread through an otherwise dark region. Image courtesy of NASA.">
            <a:extLst>
              <a:ext uri="{FF2B5EF4-FFF2-40B4-BE49-F238E27FC236}">
                <a16:creationId xmlns:a16="http://schemas.microsoft.com/office/drawing/2014/main" id="{BF6B5B4F-8129-4482-A80C-0CD0F20AA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8" y="2645649"/>
            <a:ext cx="3505198"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722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Next..</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00:46</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00.44</a:t>
            </a:r>
          </a:p>
        </p:txBody>
      </p:sp>
      <p:pic>
        <p:nvPicPr>
          <p:cNvPr id="3" name="Picture 2">
            <a:extLst>
              <a:ext uri="{FF2B5EF4-FFF2-40B4-BE49-F238E27FC236}">
                <a16:creationId xmlns:a16="http://schemas.microsoft.com/office/drawing/2014/main" id="{E3DF2F29-C530-4143-A0F9-3E7B003E5FC3}"/>
              </a:ext>
            </a:extLst>
          </p:cNvPr>
          <p:cNvPicPr>
            <a:picLocks noChangeAspect="1"/>
          </p:cNvPicPr>
          <p:nvPr/>
        </p:nvPicPr>
        <p:blipFill rotWithShape="1">
          <a:blip r:embed="rId3"/>
          <a:srcRect l="1507" t="15822" r="51766" b="22233"/>
          <a:stretch/>
        </p:blipFill>
        <p:spPr>
          <a:xfrm>
            <a:off x="228600" y="1018981"/>
            <a:ext cx="1600201" cy="1651820"/>
          </a:xfrm>
          <a:prstGeom prst="rect">
            <a:avLst/>
          </a:prstGeom>
        </p:spPr>
      </p:pic>
      <p:grpSp>
        <p:nvGrpSpPr>
          <p:cNvPr id="22" name="Group 21">
            <a:extLst>
              <a:ext uri="{FF2B5EF4-FFF2-40B4-BE49-F238E27FC236}">
                <a16:creationId xmlns:a16="http://schemas.microsoft.com/office/drawing/2014/main" id="{A6D9396C-EC01-4CA6-BB18-75DB86C02169}"/>
              </a:ext>
            </a:extLst>
          </p:cNvPr>
          <p:cNvGrpSpPr/>
          <p:nvPr/>
        </p:nvGrpSpPr>
        <p:grpSpPr>
          <a:xfrm>
            <a:off x="201378" y="3266022"/>
            <a:ext cx="1600201" cy="1242504"/>
            <a:chOff x="228600" y="2933015"/>
            <a:chExt cx="1600201" cy="1242504"/>
          </a:xfrm>
        </p:grpSpPr>
        <p:pic>
          <p:nvPicPr>
            <p:cNvPr id="1026" name="Picture 2" descr="Flash Floods, Indonesia">
              <a:extLst>
                <a:ext uri="{FF2B5EF4-FFF2-40B4-BE49-F238E27FC236}">
                  <a16:creationId xmlns:a16="http://schemas.microsoft.com/office/drawing/2014/main" id="{9D073503-FA6C-4407-9399-2ECC48FB8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33015"/>
              <a:ext cx="1600201" cy="10652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5C385D-0285-4F12-9DE6-0B8EDC7EEFC6}"/>
                </a:ext>
              </a:extLst>
            </p:cNvPr>
            <p:cNvSpPr txBox="1"/>
            <p:nvPr/>
          </p:nvSpPr>
          <p:spPr>
            <a:xfrm>
              <a:off x="444352" y="3960075"/>
              <a:ext cx="1218603" cy="215444"/>
            </a:xfrm>
            <a:prstGeom prst="rect">
              <a:avLst/>
            </a:prstGeom>
            <a:noFill/>
          </p:spPr>
          <p:txBody>
            <a:bodyPr wrap="none" rtlCol="0">
              <a:spAutoFit/>
            </a:bodyPr>
            <a:lstStyle/>
            <a:p>
              <a:r>
                <a:rPr lang="en-US" sz="800" dirty="0"/>
                <a:t>Flash floods Indonesia</a:t>
              </a:r>
              <a:endParaRPr lang="en-AU" sz="800" dirty="0"/>
            </a:p>
          </p:txBody>
        </p:sp>
      </p:grpSp>
      <p:grpSp>
        <p:nvGrpSpPr>
          <p:cNvPr id="4" name="Group 3">
            <a:extLst>
              <a:ext uri="{FF2B5EF4-FFF2-40B4-BE49-F238E27FC236}">
                <a16:creationId xmlns:a16="http://schemas.microsoft.com/office/drawing/2014/main" id="{3A083C55-D8CB-41D3-8512-371DA4300123}"/>
              </a:ext>
            </a:extLst>
          </p:cNvPr>
          <p:cNvGrpSpPr/>
          <p:nvPr/>
        </p:nvGrpSpPr>
        <p:grpSpPr>
          <a:xfrm>
            <a:off x="2097226" y="1009286"/>
            <a:ext cx="1545251" cy="1855316"/>
            <a:chOff x="1905000" y="1018981"/>
            <a:chExt cx="1545251" cy="1855316"/>
          </a:xfrm>
        </p:grpSpPr>
        <p:pic>
          <p:nvPicPr>
            <p:cNvPr id="6" name="Picture 5">
              <a:extLst>
                <a:ext uri="{FF2B5EF4-FFF2-40B4-BE49-F238E27FC236}">
                  <a16:creationId xmlns:a16="http://schemas.microsoft.com/office/drawing/2014/main" id="{94B133BE-D5A5-4692-B04A-C4E5A22FAE87}"/>
                </a:ext>
              </a:extLst>
            </p:cNvPr>
            <p:cNvPicPr>
              <a:picLocks noChangeAspect="1"/>
            </p:cNvPicPr>
            <p:nvPr/>
          </p:nvPicPr>
          <p:blipFill rotWithShape="1">
            <a:blip r:embed="rId3"/>
            <a:srcRect l="51249" t="17490" r="5040" b="22501"/>
            <a:stretch/>
          </p:blipFill>
          <p:spPr>
            <a:xfrm>
              <a:off x="1905000" y="1018981"/>
              <a:ext cx="1545251" cy="1651820"/>
            </a:xfrm>
            <a:prstGeom prst="rect">
              <a:avLst/>
            </a:prstGeom>
          </p:spPr>
        </p:pic>
        <p:sp>
          <p:nvSpPr>
            <p:cNvPr id="17" name="TextBox 16">
              <a:extLst>
                <a:ext uri="{FF2B5EF4-FFF2-40B4-BE49-F238E27FC236}">
                  <a16:creationId xmlns:a16="http://schemas.microsoft.com/office/drawing/2014/main" id="{B8C86564-19E4-4CD3-BE6B-49C44B68BABA}"/>
                </a:ext>
              </a:extLst>
            </p:cNvPr>
            <p:cNvSpPr txBox="1"/>
            <p:nvPr/>
          </p:nvSpPr>
          <p:spPr>
            <a:xfrm>
              <a:off x="2366550" y="2658853"/>
              <a:ext cx="659155" cy="215444"/>
            </a:xfrm>
            <a:prstGeom prst="rect">
              <a:avLst/>
            </a:prstGeom>
            <a:noFill/>
          </p:spPr>
          <p:txBody>
            <a:bodyPr wrap="none" rtlCol="0">
              <a:spAutoFit/>
            </a:bodyPr>
            <a:lstStyle/>
            <a:p>
              <a:r>
                <a:rPr lang="en-US" sz="800" dirty="0"/>
                <a:t>COVID-19</a:t>
              </a:r>
              <a:endParaRPr lang="en-AU" sz="800" dirty="0"/>
            </a:p>
          </p:txBody>
        </p:sp>
      </p:grpSp>
      <p:grpSp>
        <p:nvGrpSpPr>
          <p:cNvPr id="8" name="Group 7">
            <a:extLst>
              <a:ext uri="{FF2B5EF4-FFF2-40B4-BE49-F238E27FC236}">
                <a16:creationId xmlns:a16="http://schemas.microsoft.com/office/drawing/2014/main" id="{4667064F-064C-4690-9C43-EF94247962EF}"/>
              </a:ext>
            </a:extLst>
          </p:cNvPr>
          <p:cNvGrpSpPr/>
          <p:nvPr/>
        </p:nvGrpSpPr>
        <p:grpSpPr>
          <a:xfrm>
            <a:off x="2083405" y="3015335"/>
            <a:ext cx="1609898" cy="1544098"/>
            <a:chOff x="1895302" y="2948445"/>
            <a:chExt cx="1609898" cy="1544098"/>
          </a:xfrm>
        </p:grpSpPr>
        <p:sp>
          <p:nvSpPr>
            <p:cNvPr id="9" name="TextBox 8">
              <a:extLst>
                <a:ext uri="{FF2B5EF4-FFF2-40B4-BE49-F238E27FC236}">
                  <a16:creationId xmlns:a16="http://schemas.microsoft.com/office/drawing/2014/main" id="{83BA5796-9F8D-4EED-8944-1DF429CB0DFA}"/>
                </a:ext>
              </a:extLst>
            </p:cNvPr>
            <p:cNvSpPr txBox="1"/>
            <p:nvPr/>
          </p:nvSpPr>
          <p:spPr>
            <a:xfrm>
              <a:off x="1895302" y="4277099"/>
              <a:ext cx="1609898" cy="215444"/>
            </a:xfrm>
            <a:prstGeom prst="rect">
              <a:avLst/>
            </a:prstGeom>
            <a:noFill/>
          </p:spPr>
          <p:txBody>
            <a:bodyPr wrap="square" rtlCol="0">
              <a:spAutoFit/>
            </a:bodyPr>
            <a:lstStyle/>
            <a:p>
              <a:r>
                <a:rPr lang="en-US" sz="800" dirty="0"/>
                <a:t>Volcanic Eruption - </a:t>
              </a:r>
              <a:r>
                <a:rPr lang="en-US" sz="800" dirty="0" err="1"/>
                <a:t>Phillipinnes</a:t>
              </a:r>
              <a:endParaRPr lang="en-AU" sz="800" dirty="0"/>
            </a:p>
          </p:txBody>
        </p:sp>
        <p:pic>
          <p:nvPicPr>
            <p:cNvPr id="1028" name="Picture 4" descr="Philippines Volcano Eruption">
              <a:extLst>
                <a:ext uri="{FF2B5EF4-FFF2-40B4-BE49-F238E27FC236}">
                  <a16:creationId xmlns:a16="http://schemas.microsoft.com/office/drawing/2014/main" id="{A1851588-30E6-4A0A-9D7E-0CCB2BE30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3611" y="2948445"/>
              <a:ext cx="1352550" cy="1352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23FC882-5B15-4F5A-AAC3-A36E374EA58B}"/>
              </a:ext>
            </a:extLst>
          </p:cNvPr>
          <p:cNvGrpSpPr/>
          <p:nvPr/>
        </p:nvGrpSpPr>
        <p:grpSpPr>
          <a:xfrm>
            <a:off x="4086613" y="1018981"/>
            <a:ext cx="2098651" cy="1702288"/>
            <a:chOff x="3457662" y="1020633"/>
            <a:chExt cx="2098651" cy="1702288"/>
          </a:xfrm>
        </p:grpSpPr>
        <p:sp>
          <p:nvSpPr>
            <p:cNvPr id="16" name="TextBox 15">
              <a:extLst>
                <a:ext uri="{FF2B5EF4-FFF2-40B4-BE49-F238E27FC236}">
                  <a16:creationId xmlns:a16="http://schemas.microsoft.com/office/drawing/2014/main" id="{2A0DABDA-5BAD-46A6-B93C-62D6F1AD163A}"/>
                </a:ext>
              </a:extLst>
            </p:cNvPr>
            <p:cNvSpPr txBox="1"/>
            <p:nvPr/>
          </p:nvSpPr>
          <p:spPr>
            <a:xfrm>
              <a:off x="3457662" y="2384367"/>
              <a:ext cx="2098651" cy="338554"/>
            </a:xfrm>
            <a:prstGeom prst="rect">
              <a:avLst/>
            </a:prstGeom>
            <a:noFill/>
          </p:spPr>
          <p:txBody>
            <a:bodyPr wrap="none" rtlCol="0">
              <a:spAutoFit/>
            </a:bodyPr>
            <a:lstStyle/>
            <a:p>
              <a:r>
                <a:rPr lang="en-US" sz="800" dirty="0"/>
                <a:t>Earthquakes China-India-Iran-Philippines-</a:t>
              </a:r>
              <a:br>
                <a:rPr lang="en-US" sz="800" dirty="0"/>
              </a:br>
              <a:r>
                <a:rPr lang="en-US" sz="800" dirty="0"/>
                <a:t>Russia-Turkey-The Caribbean </a:t>
              </a:r>
              <a:endParaRPr lang="en-AU" sz="800" dirty="0"/>
            </a:p>
          </p:txBody>
        </p:sp>
        <p:pic>
          <p:nvPicPr>
            <p:cNvPr id="1030" name="Picture 6" descr="Earthquakes">
              <a:extLst>
                <a:ext uri="{FF2B5EF4-FFF2-40B4-BE49-F238E27FC236}">
                  <a16:creationId xmlns:a16="http://schemas.microsoft.com/office/drawing/2014/main" id="{F2B305FE-A340-4AEB-A6CE-D7E981AEA5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647" y="1020633"/>
              <a:ext cx="2053137" cy="13653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C787DD2-4552-4EE8-A6E8-BC7D0F669B7D}"/>
              </a:ext>
            </a:extLst>
          </p:cNvPr>
          <p:cNvGrpSpPr/>
          <p:nvPr/>
        </p:nvGrpSpPr>
        <p:grpSpPr>
          <a:xfrm>
            <a:off x="3930431" y="2882576"/>
            <a:ext cx="2233304" cy="1669189"/>
            <a:chOff x="3818947" y="2749470"/>
            <a:chExt cx="2233304" cy="1669189"/>
          </a:xfrm>
        </p:grpSpPr>
        <p:sp>
          <p:nvSpPr>
            <p:cNvPr id="10" name="TextBox 9">
              <a:extLst>
                <a:ext uri="{FF2B5EF4-FFF2-40B4-BE49-F238E27FC236}">
                  <a16:creationId xmlns:a16="http://schemas.microsoft.com/office/drawing/2014/main" id="{01D13742-9EF6-4B35-ADCA-8E70F6DC3536}"/>
                </a:ext>
              </a:extLst>
            </p:cNvPr>
            <p:cNvSpPr txBox="1"/>
            <p:nvPr/>
          </p:nvSpPr>
          <p:spPr>
            <a:xfrm>
              <a:off x="3818947" y="4203215"/>
              <a:ext cx="2233304" cy="215444"/>
            </a:xfrm>
            <a:prstGeom prst="rect">
              <a:avLst/>
            </a:prstGeom>
            <a:noFill/>
          </p:spPr>
          <p:txBody>
            <a:bodyPr wrap="none" rtlCol="0">
              <a:spAutoFit/>
            </a:bodyPr>
            <a:lstStyle/>
            <a:p>
              <a:r>
                <a:rPr lang="en-US" sz="800" dirty="0"/>
                <a:t>Locusts: Asia, East Africa, India, Middle East</a:t>
              </a:r>
              <a:endParaRPr lang="en-AU" sz="800" dirty="0"/>
            </a:p>
          </p:txBody>
        </p:sp>
        <p:pic>
          <p:nvPicPr>
            <p:cNvPr id="1032" name="Picture 8" descr="Locust Swarms">
              <a:extLst>
                <a:ext uri="{FF2B5EF4-FFF2-40B4-BE49-F238E27FC236}">
                  <a16:creationId xmlns:a16="http://schemas.microsoft.com/office/drawing/2014/main" id="{5637478E-5E7F-45D0-89D8-39ED29BD9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905" y="2749470"/>
              <a:ext cx="1997389" cy="1498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DF39C911-6B57-48DC-8BDA-D1DFCD4E73F8}"/>
              </a:ext>
            </a:extLst>
          </p:cNvPr>
          <p:cNvGrpSpPr/>
          <p:nvPr/>
        </p:nvGrpSpPr>
        <p:grpSpPr>
          <a:xfrm>
            <a:off x="6629400" y="1009286"/>
            <a:ext cx="1936749" cy="1562464"/>
            <a:chOff x="5506852" y="1018981"/>
            <a:chExt cx="1936749" cy="1562464"/>
          </a:xfrm>
        </p:grpSpPr>
        <p:sp>
          <p:nvSpPr>
            <p:cNvPr id="11" name="TextBox 10">
              <a:extLst>
                <a:ext uri="{FF2B5EF4-FFF2-40B4-BE49-F238E27FC236}">
                  <a16:creationId xmlns:a16="http://schemas.microsoft.com/office/drawing/2014/main" id="{8CE11E3D-BB35-4ECF-937D-6D1F620A661D}"/>
                </a:ext>
              </a:extLst>
            </p:cNvPr>
            <p:cNvSpPr txBox="1"/>
            <p:nvPr/>
          </p:nvSpPr>
          <p:spPr>
            <a:xfrm>
              <a:off x="5506852" y="2366001"/>
              <a:ext cx="1936749" cy="215444"/>
            </a:xfrm>
            <a:prstGeom prst="rect">
              <a:avLst/>
            </a:prstGeom>
            <a:noFill/>
          </p:spPr>
          <p:txBody>
            <a:bodyPr wrap="none" rtlCol="0">
              <a:spAutoFit/>
            </a:bodyPr>
            <a:lstStyle/>
            <a:p>
              <a:r>
                <a:rPr lang="en-US" sz="800" dirty="0"/>
                <a:t>Cyclones, </a:t>
              </a:r>
              <a:r>
                <a:rPr lang="en-US" sz="800" dirty="0" err="1"/>
                <a:t>Amphan</a:t>
              </a:r>
              <a:r>
                <a:rPr lang="en-US" sz="800" dirty="0"/>
                <a:t>, Bangladesh, India</a:t>
              </a:r>
              <a:endParaRPr lang="en-AU" sz="800" dirty="0"/>
            </a:p>
          </p:txBody>
        </p:sp>
        <p:pic>
          <p:nvPicPr>
            <p:cNvPr id="1034" name="Picture 10" descr="Cyclone Amphan">
              <a:extLst>
                <a:ext uri="{FF2B5EF4-FFF2-40B4-BE49-F238E27FC236}">
                  <a16:creationId xmlns:a16="http://schemas.microsoft.com/office/drawing/2014/main" id="{251417F1-1A35-45A6-87CD-2CFD86F0DA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8809" y="1018981"/>
              <a:ext cx="1580191" cy="1383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366708C-D148-4363-A058-F798B04EE5EB}"/>
              </a:ext>
            </a:extLst>
          </p:cNvPr>
          <p:cNvGrpSpPr/>
          <p:nvPr/>
        </p:nvGrpSpPr>
        <p:grpSpPr>
          <a:xfrm>
            <a:off x="6281693" y="2877072"/>
            <a:ext cx="2455922" cy="1580698"/>
            <a:chOff x="5653864" y="2759265"/>
            <a:chExt cx="2455922" cy="1580698"/>
          </a:xfrm>
        </p:grpSpPr>
        <p:sp>
          <p:nvSpPr>
            <p:cNvPr id="12" name="TextBox 11">
              <a:extLst>
                <a:ext uri="{FF2B5EF4-FFF2-40B4-BE49-F238E27FC236}">
                  <a16:creationId xmlns:a16="http://schemas.microsoft.com/office/drawing/2014/main" id="{9C9E3E04-9278-4A81-A11B-C49AC1F1BDD2}"/>
                </a:ext>
              </a:extLst>
            </p:cNvPr>
            <p:cNvSpPr txBox="1"/>
            <p:nvPr/>
          </p:nvSpPr>
          <p:spPr>
            <a:xfrm>
              <a:off x="6213212" y="4124519"/>
              <a:ext cx="1337226" cy="215444"/>
            </a:xfrm>
            <a:prstGeom prst="rect">
              <a:avLst/>
            </a:prstGeom>
            <a:noFill/>
          </p:spPr>
          <p:txBody>
            <a:bodyPr wrap="none" rtlCol="0">
              <a:spAutoFit/>
            </a:bodyPr>
            <a:lstStyle/>
            <a:p>
              <a:r>
                <a:rPr lang="en-US" sz="800" dirty="0"/>
                <a:t>Green snow in Antarctica</a:t>
              </a:r>
              <a:endParaRPr lang="en-AU" sz="800" dirty="0"/>
            </a:p>
          </p:txBody>
        </p:sp>
        <p:pic>
          <p:nvPicPr>
            <p:cNvPr id="1036" name="Picture 12" descr="Climate change is turning Antarctica's snow green | World News,The Indian  Express">
              <a:extLst>
                <a:ext uri="{FF2B5EF4-FFF2-40B4-BE49-F238E27FC236}">
                  <a16:creationId xmlns:a16="http://schemas.microsoft.com/office/drawing/2014/main" id="{B63E401A-1A54-4F01-B065-7BCE343D64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3864" y="2759265"/>
              <a:ext cx="2455922" cy="13652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01512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6EFCE11-A393-49F9-9BBE-B1A06AF30510}"/>
              </a:ext>
            </a:extLst>
          </p:cNvPr>
          <p:cNvSpPr>
            <a:spLocks noGrp="1"/>
          </p:cNvSpPr>
          <p:nvPr>
            <p:ph type="title" idx="4294967295"/>
          </p:nvPr>
        </p:nvSpPr>
        <p:spPr bwMode="auto">
          <a:xfrm>
            <a:off x="381000" y="342900"/>
            <a:ext cx="87630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a:r>
              <a:rPr lang="en-AU" altLang="en-US" sz="3200" dirty="0">
                <a:solidFill>
                  <a:schemeClr val="bg1"/>
                </a:solidFill>
                <a:latin typeface="Arial Narrow" panose="020B0606020202030204" pitchFamily="34" charset="0"/>
              </a:rPr>
              <a:t>Looking for a project opportunity</a:t>
            </a:r>
          </a:p>
        </p:txBody>
      </p:sp>
      <p:sp>
        <p:nvSpPr>
          <p:cNvPr id="10243" name="Content Placeholder 2">
            <a:extLst>
              <a:ext uri="{FF2B5EF4-FFF2-40B4-BE49-F238E27FC236}">
                <a16:creationId xmlns:a16="http://schemas.microsoft.com/office/drawing/2014/main" id="{112DF8A7-513C-44C0-AB17-6AD8075BA630}"/>
              </a:ext>
            </a:extLst>
          </p:cNvPr>
          <p:cNvSpPr>
            <a:spLocks noGrp="1"/>
          </p:cNvSpPr>
          <p:nvPr>
            <p:ph idx="4294967295"/>
          </p:nvPr>
        </p:nvSpPr>
        <p:spPr bwMode="auto">
          <a:xfrm>
            <a:off x="141288" y="1630491"/>
            <a:ext cx="4038600" cy="2514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ct val="20000"/>
              </a:spcAft>
            </a:pPr>
            <a:r>
              <a:rPr lang="en-US" altLang="en-US" sz="1400" dirty="0">
                <a:solidFill>
                  <a:srgbClr val="000000"/>
                </a:solidFill>
                <a:latin typeface="Georgia" panose="02040502050405020303" pitchFamily="18" charset="0"/>
              </a:rPr>
              <a:t>UN SDGs –list/link to global problems to solve</a:t>
            </a:r>
          </a:p>
          <a:p>
            <a:pPr>
              <a:spcAft>
                <a:spcPct val="20000"/>
              </a:spcAft>
            </a:pPr>
            <a:r>
              <a:rPr lang="en-AU" altLang="en-US" sz="1400" dirty="0">
                <a:solidFill>
                  <a:srgbClr val="000000"/>
                </a:solidFill>
                <a:latin typeface="Georgia" panose="02040502050405020303" pitchFamily="18" charset="0"/>
              </a:rPr>
              <a:t>UN 17 goals to target poverty, inequality, injustice and climate change by 2030.  </a:t>
            </a:r>
          </a:p>
          <a:p>
            <a:pPr>
              <a:spcAft>
                <a:spcPct val="20000"/>
              </a:spcAft>
            </a:pPr>
            <a:r>
              <a:rPr lang="en-GB" altLang="en-US" sz="1400" dirty="0">
                <a:solidFill>
                  <a:srgbClr val="000000"/>
                </a:solidFill>
                <a:latin typeface="Georgia" panose="02040502050405020303" pitchFamily="18" charset="0"/>
              </a:rPr>
              <a:t>169 Objectives - Each goal is broken down into a number of objectives/Targets</a:t>
            </a:r>
            <a:r>
              <a:rPr lang="en-US" altLang="en-US" sz="1400" dirty="0">
                <a:solidFill>
                  <a:srgbClr val="000000"/>
                </a:solidFill>
                <a:latin typeface="Georgia" panose="02040502050405020303" pitchFamily="18" charset="0"/>
              </a:rPr>
              <a:t>.</a:t>
            </a:r>
          </a:p>
        </p:txBody>
      </p:sp>
      <p:sp>
        <p:nvSpPr>
          <p:cNvPr id="41988" name="TextBox 14">
            <a:extLst>
              <a:ext uri="{FF2B5EF4-FFF2-40B4-BE49-F238E27FC236}">
                <a16:creationId xmlns:a16="http://schemas.microsoft.com/office/drawing/2014/main" id="{FC863DCD-32F4-4512-AA21-A5F294BBFE4A}"/>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00:50</a:t>
            </a:r>
          </a:p>
        </p:txBody>
      </p:sp>
      <p:sp>
        <p:nvSpPr>
          <p:cNvPr id="13" name="TextBox 6">
            <a:extLst>
              <a:ext uri="{FF2B5EF4-FFF2-40B4-BE49-F238E27FC236}">
                <a16:creationId xmlns:a16="http://schemas.microsoft.com/office/drawing/2014/main" id="{C9C4DC18-E14C-44D8-A460-8A443A9A035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00.46</a:t>
            </a:r>
          </a:p>
        </p:txBody>
      </p:sp>
      <p:grpSp>
        <p:nvGrpSpPr>
          <p:cNvPr id="6" name="Group 5">
            <a:extLst>
              <a:ext uri="{FF2B5EF4-FFF2-40B4-BE49-F238E27FC236}">
                <a16:creationId xmlns:a16="http://schemas.microsoft.com/office/drawing/2014/main" id="{2797E112-BB8D-4309-8C77-05FDC103220A}"/>
              </a:ext>
            </a:extLst>
          </p:cNvPr>
          <p:cNvGrpSpPr/>
          <p:nvPr/>
        </p:nvGrpSpPr>
        <p:grpSpPr>
          <a:xfrm>
            <a:off x="4259263" y="2011363"/>
            <a:ext cx="4875212" cy="3036431"/>
            <a:chOff x="4259263" y="2011363"/>
            <a:chExt cx="4875212" cy="3036431"/>
          </a:xfrm>
        </p:grpSpPr>
        <p:grpSp>
          <p:nvGrpSpPr>
            <p:cNvPr id="12" name="Group 11">
              <a:extLst>
                <a:ext uri="{FF2B5EF4-FFF2-40B4-BE49-F238E27FC236}">
                  <a16:creationId xmlns:a16="http://schemas.microsoft.com/office/drawing/2014/main" id="{7FB92357-3777-4B2C-9D0B-60F2D1593EFF}"/>
                </a:ext>
              </a:extLst>
            </p:cNvPr>
            <p:cNvGrpSpPr>
              <a:grpSpLocks/>
            </p:cNvGrpSpPr>
            <p:nvPr/>
          </p:nvGrpSpPr>
          <p:grpSpPr bwMode="auto">
            <a:xfrm>
              <a:off x="4259263" y="2011363"/>
              <a:ext cx="4875212" cy="2944812"/>
              <a:chOff x="4156093" y="1075526"/>
              <a:chExt cx="4875750" cy="2944949"/>
            </a:xfrm>
          </p:grpSpPr>
          <p:pic>
            <p:nvPicPr>
              <p:cNvPr id="41991" name="Picture 4">
                <a:hlinkClick r:id="rId3"/>
                <a:extLst>
                  <a:ext uri="{FF2B5EF4-FFF2-40B4-BE49-F238E27FC236}">
                    <a16:creationId xmlns:a16="http://schemas.microsoft.com/office/drawing/2014/main" id="{E65211A9-B96E-4E70-A25C-C3972058E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6093" y="1075526"/>
                <a:ext cx="4875750" cy="28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B4445D00-E6C6-46B3-8742-533E9F6F6325}"/>
                  </a:ext>
                </a:extLst>
              </p:cNvPr>
              <p:cNvSpPr/>
              <p:nvPr/>
            </p:nvSpPr>
            <p:spPr>
              <a:xfrm>
                <a:off x="4953106" y="2342410"/>
                <a:ext cx="990709" cy="992233"/>
              </a:xfrm>
              <a:prstGeom prst="ellipse">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9" name="Oval 18">
                <a:extLst>
                  <a:ext uri="{FF2B5EF4-FFF2-40B4-BE49-F238E27FC236}">
                    <a16:creationId xmlns:a16="http://schemas.microsoft.com/office/drawing/2014/main" id="{85FB8DA1-91D2-4D03-965B-5CF5D4DB27B3}"/>
                  </a:ext>
                </a:extLst>
              </p:cNvPr>
              <p:cNvSpPr/>
              <p:nvPr/>
            </p:nvSpPr>
            <p:spPr>
              <a:xfrm>
                <a:off x="5715190" y="1580374"/>
                <a:ext cx="990709" cy="99064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20" name="Oval 19">
                <a:extLst>
                  <a:ext uri="{FF2B5EF4-FFF2-40B4-BE49-F238E27FC236}">
                    <a16:creationId xmlns:a16="http://schemas.microsoft.com/office/drawing/2014/main" id="{0009418F-01DF-4CBE-B657-6CC0C277EE8A}"/>
                  </a:ext>
                </a:extLst>
              </p:cNvPr>
              <p:cNvSpPr/>
              <p:nvPr/>
            </p:nvSpPr>
            <p:spPr>
              <a:xfrm>
                <a:off x="7985566" y="1580374"/>
                <a:ext cx="990709" cy="990646"/>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23" name="Oval 22">
                <a:extLst>
                  <a:ext uri="{FF2B5EF4-FFF2-40B4-BE49-F238E27FC236}">
                    <a16:creationId xmlns:a16="http://schemas.microsoft.com/office/drawing/2014/main" id="{D084411B-ACB9-4B32-B7F7-1152BB9903C0}"/>
                  </a:ext>
                </a:extLst>
              </p:cNvPr>
              <p:cNvSpPr/>
              <p:nvPr/>
            </p:nvSpPr>
            <p:spPr>
              <a:xfrm>
                <a:off x="6477274" y="3028242"/>
                <a:ext cx="990709" cy="992233"/>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ln>
                    <a:solidFill>
                      <a:srgbClr val="58585A"/>
                    </a:solidFill>
                  </a:ln>
                </a:endParaRPr>
              </a:p>
            </p:txBody>
          </p:sp>
          <p:sp>
            <p:nvSpPr>
              <p:cNvPr id="24" name="Oval 23">
                <a:extLst>
                  <a:ext uri="{FF2B5EF4-FFF2-40B4-BE49-F238E27FC236}">
                    <a16:creationId xmlns:a16="http://schemas.microsoft.com/office/drawing/2014/main" id="{D22753E9-B76D-43EE-BE38-9C15AB4AD820}"/>
                  </a:ext>
                </a:extLst>
              </p:cNvPr>
              <p:cNvSpPr/>
              <p:nvPr/>
            </p:nvSpPr>
            <p:spPr>
              <a:xfrm>
                <a:off x="6477274" y="1580374"/>
                <a:ext cx="990709" cy="990646"/>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grpSp>
        <p:sp>
          <p:nvSpPr>
            <p:cNvPr id="2" name="Oval 1">
              <a:extLst>
                <a:ext uri="{FF2B5EF4-FFF2-40B4-BE49-F238E27FC236}">
                  <a16:creationId xmlns:a16="http://schemas.microsoft.com/office/drawing/2014/main" id="{BD3B1DF5-9E5B-441C-99FF-799E7147F84F}"/>
                </a:ext>
              </a:extLst>
            </p:cNvPr>
            <p:cNvSpPr/>
            <p:nvPr/>
          </p:nvSpPr>
          <p:spPr>
            <a:xfrm>
              <a:off x="4259263" y="3963988"/>
              <a:ext cx="2549525" cy="1083806"/>
            </a:xfrm>
            <a:prstGeom prst="ellipse">
              <a:avLst/>
            </a:prstGeom>
            <a:noFill/>
            <a:ln>
              <a:solidFill>
                <a:srgbClr val="32DA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F10E2800-363D-437D-BC2A-C57F7F7434AC}"/>
                </a:ext>
              </a:extLst>
            </p:cNvPr>
            <p:cNvSpPr/>
            <p:nvPr/>
          </p:nvSpPr>
          <p:spPr>
            <a:xfrm>
              <a:off x="6582103" y="3286253"/>
              <a:ext cx="976313" cy="858838"/>
            </a:xfrm>
            <a:prstGeom prst="ellipse">
              <a:avLst/>
            </a:prstGeom>
            <a:no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pic>
        <p:nvPicPr>
          <p:cNvPr id="1026" name="Picture 2" descr="7 Areas of Focus | Rotary Club of Nome">
            <a:extLst>
              <a:ext uri="{FF2B5EF4-FFF2-40B4-BE49-F238E27FC236}">
                <a16:creationId xmlns:a16="http://schemas.microsoft.com/office/drawing/2014/main" id="{40746E2E-9DE2-4CD3-B51D-4FB63B46F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201" y="971104"/>
            <a:ext cx="4181475" cy="1065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AAAC0-6613-4FEE-B22D-0FF06886525A}"/>
              </a:ext>
            </a:extLst>
          </p:cNvPr>
          <p:cNvSpPr txBox="1"/>
          <p:nvPr/>
        </p:nvSpPr>
        <p:spPr>
          <a:xfrm>
            <a:off x="141288" y="1101397"/>
            <a:ext cx="2167581" cy="469359"/>
          </a:xfrm>
          <a:prstGeom prst="rect">
            <a:avLst/>
          </a:prstGeom>
          <a:noFill/>
        </p:spPr>
        <p:txBody>
          <a:bodyPr wrap="none" rtlCol="0">
            <a:spAutoFit/>
          </a:bodyPr>
          <a:lstStyle/>
          <a:p>
            <a:r>
              <a:rPr lang="en-AU" altLang="en-US" sz="1400" dirty="0">
                <a:solidFill>
                  <a:srgbClr val="000000"/>
                </a:solidFill>
                <a:latin typeface="Georgia" panose="02040502050405020303" pitchFamily="18" charset="0"/>
              </a:rPr>
              <a:t>Rotary’s 7 Areas of Focus</a:t>
            </a:r>
          </a:p>
          <a:p>
            <a:endParaRPr lang="en-AU" sz="1000" dirty="0"/>
          </a:p>
        </p:txBody>
      </p:sp>
    </p:spTree>
    <p:extLst>
      <p:ext uri="{BB962C8B-B14F-4D97-AF65-F5344CB8AC3E}">
        <p14:creationId xmlns:p14="http://schemas.microsoft.com/office/powerpoint/2010/main" val="15265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93E67DBB-EB98-44C8-BB5B-7CB28C4424C0}"/>
              </a:ext>
            </a:extLst>
          </p:cNvPr>
          <p:cNvSpPr>
            <a:spLocks noGrp="1"/>
          </p:cNvSpPr>
          <p:nvPr>
            <p:ph type="title"/>
          </p:nvPr>
        </p:nvSpPr>
        <p:spPr bwMode="auto">
          <a:xfrm>
            <a:off x="457200" y="342900"/>
            <a:ext cx="60960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Arial Narrow" panose="020B0606020202030204" pitchFamily="34" charset="0"/>
              </a:rPr>
              <a:t>Agenda – 9790 International Service</a:t>
            </a:r>
          </a:p>
        </p:txBody>
      </p:sp>
      <p:sp>
        <p:nvSpPr>
          <p:cNvPr id="8195" name="TextBox 1">
            <a:extLst>
              <a:ext uri="{FF2B5EF4-FFF2-40B4-BE49-F238E27FC236}">
                <a16:creationId xmlns:a16="http://schemas.microsoft.com/office/drawing/2014/main" id="{70CDC5A5-A50E-48EA-8636-0B9E073A5AA2}"/>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00.05</a:t>
            </a:r>
          </a:p>
        </p:txBody>
      </p:sp>
      <p:sp>
        <p:nvSpPr>
          <p:cNvPr id="8204" name="TextBox 6">
            <a:extLst>
              <a:ext uri="{FF2B5EF4-FFF2-40B4-BE49-F238E27FC236}">
                <a16:creationId xmlns:a16="http://schemas.microsoft.com/office/drawing/2014/main" id="{6FEB4A93-5700-4C5C-84A2-1DF896370034}"/>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00.04</a:t>
            </a:r>
          </a:p>
        </p:txBody>
      </p:sp>
      <p:sp>
        <p:nvSpPr>
          <p:cNvPr id="11" name="Content Placeholder 2">
            <a:extLst>
              <a:ext uri="{FF2B5EF4-FFF2-40B4-BE49-F238E27FC236}">
                <a16:creationId xmlns:a16="http://schemas.microsoft.com/office/drawing/2014/main" id="{182FE020-4328-4A5A-AECF-41566C8AD1F2}"/>
              </a:ext>
            </a:extLst>
          </p:cNvPr>
          <p:cNvSpPr txBox="1">
            <a:spLocks/>
          </p:cNvSpPr>
          <p:nvPr/>
        </p:nvSpPr>
        <p:spPr>
          <a:xfrm>
            <a:off x="457200" y="971550"/>
            <a:ext cx="8458200" cy="353139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AU" sz="2000" dirty="0">
                <a:solidFill>
                  <a:srgbClr val="00B0F0"/>
                </a:solidFill>
              </a:rPr>
              <a:t>New to International Service? Introductions</a:t>
            </a:r>
          </a:p>
          <a:p>
            <a:pPr marL="857250" lvl="1" indent="-457200"/>
            <a:r>
              <a:rPr lang="en-AU" sz="1800" dirty="0">
                <a:solidFill>
                  <a:srgbClr val="00B0F0"/>
                </a:solidFill>
              </a:rPr>
              <a:t>Recap the basics – our Vision, our roles, our progress against plan            15m</a:t>
            </a:r>
          </a:p>
          <a:p>
            <a:pPr marL="457200" indent="-457200">
              <a:buFont typeface="+mj-lt"/>
              <a:buAutoNum type="arabicPeriod"/>
            </a:pPr>
            <a:r>
              <a:rPr lang="en-US" sz="2000" dirty="0">
                <a:solidFill>
                  <a:srgbClr val="00B0F0"/>
                </a:solidFill>
              </a:rPr>
              <a:t>New District Resource Network Demonstration - your input required 15m</a:t>
            </a:r>
          </a:p>
          <a:p>
            <a:pPr marL="457200" indent="-457200">
              <a:buFont typeface="+mj-lt"/>
              <a:buAutoNum type="arabicPeriod"/>
            </a:pPr>
            <a:r>
              <a:rPr lang="en-AU" sz="2000" dirty="0">
                <a:solidFill>
                  <a:srgbClr val="00B0F0"/>
                </a:solidFill>
              </a:rPr>
              <a:t>Sustaining our current International Project Portfolio                             10m</a:t>
            </a:r>
          </a:p>
          <a:p>
            <a:pPr marL="457200" indent="-457200">
              <a:buFont typeface="+mj-lt"/>
              <a:buAutoNum type="arabicPeriod"/>
            </a:pPr>
            <a:r>
              <a:rPr lang="en-AU" sz="2000" dirty="0">
                <a:solidFill>
                  <a:srgbClr val="00B0F0"/>
                </a:solidFill>
              </a:rPr>
              <a:t>Identifying new project opportunities - The Global scenario                  10m</a:t>
            </a:r>
          </a:p>
          <a:p>
            <a:pPr marL="457200" indent="-457200">
              <a:buFont typeface="+mj-lt"/>
              <a:buAutoNum type="arabicPeriod"/>
            </a:pPr>
            <a:r>
              <a:rPr lang="en-AU" sz="2000" dirty="0">
                <a:solidFill>
                  <a:srgbClr val="00B0F0"/>
                </a:solidFill>
              </a:rPr>
              <a:t>Opportunities to serve – partner (mini shark tank)                                  30m</a:t>
            </a:r>
          </a:p>
          <a:p>
            <a:pPr marL="457200" indent="-457200">
              <a:buFont typeface="+mj-lt"/>
              <a:buAutoNum type="arabicPeriod"/>
            </a:pPr>
            <a:r>
              <a:rPr lang="en-AU" sz="2000" dirty="0">
                <a:solidFill>
                  <a:srgbClr val="00B0F0"/>
                </a:solidFill>
              </a:rPr>
              <a:t>Going for a Global Grant										      5m</a:t>
            </a:r>
          </a:p>
          <a:p>
            <a:pPr marL="457200" indent="-457200">
              <a:buFont typeface="+mj-lt"/>
              <a:buAutoNum type="arabicPeriod"/>
            </a:pPr>
            <a:r>
              <a:rPr lang="en-AU" sz="2000" dirty="0">
                <a:solidFill>
                  <a:srgbClr val="00B0F0"/>
                </a:solidFill>
              </a:rPr>
              <a:t>Your next steps and Q&amp;A										    10m</a:t>
            </a:r>
          </a:p>
          <a:p>
            <a:endParaRPr lang="en-AU" sz="2000" dirty="0"/>
          </a:p>
          <a:p>
            <a:endParaRPr lang="en-AU" sz="2000" dirty="0"/>
          </a:p>
          <a:p>
            <a:endParaRPr lang="en-AU" sz="2000" dirty="0"/>
          </a:p>
        </p:txBody>
      </p:sp>
    </p:spTree>
    <p:extLst>
      <p:ext uri="{BB962C8B-B14F-4D97-AF65-F5344CB8AC3E}">
        <p14:creationId xmlns:p14="http://schemas.microsoft.com/office/powerpoint/2010/main" val="3203524969"/>
      </p:ext>
    </p:extLst>
  </p:cSld>
  <p:clrMapOvr>
    <a:masterClrMapping/>
  </p:clrMapOvr>
  <p:transition spd="med" advClick="0" advTm="4372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a:extLst>
              <a:ext uri="{FF2B5EF4-FFF2-40B4-BE49-F238E27FC236}">
                <a16:creationId xmlns:a16="http://schemas.microsoft.com/office/drawing/2014/main" id="{B64226F4-A333-48D2-BDFC-61CDB5A6D647}"/>
              </a:ext>
            </a:extLst>
          </p:cNvPr>
          <p:cNvSpPr>
            <a:spLocks noGrp="1"/>
          </p:cNvSpPr>
          <p:nvPr>
            <p:ph type="title"/>
          </p:nvPr>
        </p:nvSpPr>
        <p:spPr bwMode="auto">
          <a:xfrm>
            <a:off x="457200" y="361950"/>
            <a:ext cx="83058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Arial Narrow" panose="020B0606020202030204" pitchFamily="34" charset="0"/>
              </a:rPr>
              <a:t>2020/21 Shark Tank</a:t>
            </a:r>
            <a:endParaRPr lang="en-US" altLang="en-US" dirty="0">
              <a:solidFill>
                <a:srgbClr val="FF0000"/>
              </a:solidFill>
              <a:latin typeface="Arial Narrow" panose="020B0606020202030204" pitchFamily="34" charset="0"/>
            </a:endParaRPr>
          </a:p>
        </p:txBody>
      </p:sp>
      <p:sp>
        <p:nvSpPr>
          <p:cNvPr id="54275" name="TextBox 1">
            <a:extLst>
              <a:ext uri="{FF2B5EF4-FFF2-40B4-BE49-F238E27FC236}">
                <a16:creationId xmlns:a16="http://schemas.microsoft.com/office/drawing/2014/main" id="{A302C21F-BBC2-41F6-ABAB-EA7174CE0C20}"/>
              </a:ext>
            </a:extLst>
          </p:cNvPr>
          <p:cNvSpPr txBox="1">
            <a:spLocks noChangeArrowheads="1"/>
          </p:cNvSpPr>
          <p:nvPr/>
        </p:nvSpPr>
        <p:spPr bwMode="auto">
          <a:xfrm>
            <a:off x="8699500" y="4832350"/>
            <a:ext cx="4235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800" dirty="0">
                <a:latin typeface="Georgia" panose="02040502050405020303" pitchFamily="18" charset="0"/>
              </a:rPr>
              <a:t>01:15</a:t>
            </a:r>
            <a:endParaRPr lang="en-AU" altLang="en-US" sz="800" dirty="0">
              <a:latin typeface="Georgia" panose="02040502050405020303" pitchFamily="18" charset="0"/>
            </a:endParaRPr>
          </a:p>
        </p:txBody>
      </p:sp>
      <p:pic>
        <p:nvPicPr>
          <p:cNvPr id="54278" name="Picture 7">
            <a:hlinkClick r:id="rId3"/>
            <a:extLst>
              <a:ext uri="{FF2B5EF4-FFF2-40B4-BE49-F238E27FC236}">
                <a16:creationId xmlns:a16="http://schemas.microsoft.com/office/drawing/2014/main" id="{329E7233-B7C3-4B15-B4CD-18F56D54768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186785" y="1808956"/>
            <a:ext cx="2706586" cy="15255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81" name="TextBox 1">
            <a:extLst>
              <a:ext uri="{FF2B5EF4-FFF2-40B4-BE49-F238E27FC236}">
                <a16:creationId xmlns:a16="http://schemas.microsoft.com/office/drawing/2014/main" id="{498552ED-9528-482C-90EB-FDF0616C7802}"/>
              </a:ext>
            </a:extLst>
          </p:cNvPr>
          <p:cNvSpPr txBox="1">
            <a:spLocks noChangeArrowheads="1"/>
          </p:cNvSpPr>
          <p:nvPr/>
        </p:nvSpPr>
        <p:spPr bwMode="auto">
          <a:xfrm>
            <a:off x="9525" y="9525"/>
            <a:ext cx="4539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latin typeface="Georgia" panose="02040502050405020303" pitchFamily="18" charset="0"/>
              </a:rPr>
              <a:t>00.50</a:t>
            </a:r>
          </a:p>
        </p:txBody>
      </p:sp>
      <p:graphicFrame>
        <p:nvGraphicFramePr>
          <p:cNvPr id="7" name="Table 2">
            <a:extLst>
              <a:ext uri="{FF2B5EF4-FFF2-40B4-BE49-F238E27FC236}">
                <a16:creationId xmlns:a16="http://schemas.microsoft.com/office/drawing/2014/main" id="{A0709169-C570-4CCB-8314-2F6DEEA1BD61}"/>
              </a:ext>
            </a:extLst>
          </p:cNvPr>
          <p:cNvGraphicFramePr>
            <a:graphicFrameLocks noGrp="1"/>
          </p:cNvGraphicFramePr>
          <p:nvPr>
            <p:extLst>
              <p:ext uri="{D42A27DB-BD31-4B8C-83A1-F6EECF244321}">
                <p14:modId xmlns:p14="http://schemas.microsoft.com/office/powerpoint/2010/main" val="569803601"/>
              </p:ext>
            </p:extLst>
          </p:nvPr>
        </p:nvGraphicFramePr>
        <p:xfrm>
          <a:off x="3048000" y="1276350"/>
          <a:ext cx="5791200" cy="2814320"/>
        </p:xfrm>
        <a:graphic>
          <a:graphicData uri="http://schemas.openxmlformats.org/drawingml/2006/table">
            <a:tbl>
              <a:tblPr firstRow="1" bandRow="1">
                <a:tableStyleId>{5C22544A-7EE6-4342-B048-85BDC9FD1C3A}</a:tableStyleId>
              </a:tblPr>
              <a:tblGrid>
                <a:gridCol w="1519327">
                  <a:extLst>
                    <a:ext uri="{9D8B030D-6E8A-4147-A177-3AD203B41FA5}">
                      <a16:colId xmlns:a16="http://schemas.microsoft.com/office/drawing/2014/main" val="1155875751"/>
                    </a:ext>
                  </a:extLst>
                </a:gridCol>
                <a:gridCol w="1447800">
                  <a:extLst>
                    <a:ext uri="{9D8B030D-6E8A-4147-A177-3AD203B41FA5}">
                      <a16:colId xmlns:a16="http://schemas.microsoft.com/office/drawing/2014/main" val="1124446214"/>
                    </a:ext>
                  </a:extLst>
                </a:gridCol>
                <a:gridCol w="2824073">
                  <a:extLst>
                    <a:ext uri="{9D8B030D-6E8A-4147-A177-3AD203B41FA5}">
                      <a16:colId xmlns:a16="http://schemas.microsoft.com/office/drawing/2014/main" val="499566003"/>
                    </a:ext>
                  </a:extLst>
                </a:gridCol>
              </a:tblGrid>
              <a:tr h="370840">
                <a:tc>
                  <a:txBody>
                    <a:bodyPr/>
                    <a:lstStyle/>
                    <a:p>
                      <a:r>
                        <a:rPr lang="en-US" sz="1800" dirty="0"/>
                        <a:t>Name</a:t>
                      </a:r>
                      <a:endParaRPr lang="en-AU" sz="1800" dirty="0"/>
                    </a:p>
                  </a:txBody>
                  <a:tcPr/>
                </a:tc>
                <a:tc>
                  <a:txBody>
                    <a:bodyPr/>
                    <a:lstStyle/>
                    <a:p>
                      <a:r>
                        <a:rPr lang="en-US" sz="1800" dirty="0"/>
                        <a:t>Club/Cause</a:t>
                      </a:r>
                      <a:endParaRPr lang="en-AU" sz="1800" dirty="0"/>
                    </a:p>
                  </a:txBody>
                  <a:tcPr/>
                </a:tc>
                <a:tc>
                  <a:txBody>
                    <a:bodyPr/>
                    <a:lstStyle/>
                    <a:p>
                      <a:r>
                        <a:rPr lang="en-US" sz="1800" dirty="0"/>
                        <a:t>Country/Project / KFA</a:t>
                      </a:r>
                      <a:endParaRPr lang="en-AU" sz="1800" dirty="0"/>
                    </a:p>
                  </a:txBody>
                  <a:tcPr/>
                </a:tc>
                <a:extLst>
                  <a:ext uri="{0D108BD9-81ED-4DB2-BD59-A6C34878D82A}">
                    <a16:rowId xmlns:a16="http://schemas.microsoft.com/office/drawing/2014/main" val="2529819204"/>
                  </a:ext>
                </a:extLst>
              </a:tr>
              <a:tr h="370840">
                <a:tc>
                  <a:txBody>
                    <a:bodyPr/>
                    <a:lstStyle/>
                    <a:p>
                      <a:r>
                        <a:rPr lang="en-US" sz="1400" dirty="0"/>
                        <a:t>PP Janine Reinking</a:t>
                      </a:r>
                      <a:endParaRPr lang="en-AU" sz="1400" dirty="0"/>
                    </a:p>
                  </a:txBody>
                  <a:tcPr/>
                </a:tc>
                <a:tc>
                  <a:txBody>
                    <a:bodyPr/>
                    <a:lstStyle/>
                    <a:p>
                      <a:r>
                        <a:rPr lang="en-US" sz="1400" dirty="0"/>
                        <a:t>Sunbury</a:t>
                      </a:r>
                      <a:endParaRPr lang="en-AU" sz="1400" dirty="0"/>
                    </a:p>
                  </a:txBody>
                  <a:tcPr/>
                </a:tc>
                <a:tc>
                  <a:txBody>
                    <a:bodyPr/>
                    <a:lstStyle/>
                    <a:p>
                      <a:r>
                        <a:rPr lang="en-US" sz="1400" dirty="0"/>
                        <a:t>Cambodia/Maternal and Child Health</a:t>
                      </a:r>
                      <a:endParaRPr lang="en-AU" sz="1400" dirty="0"/>
                    </a:p>
                  </a:txBody>
                  <a:tcPr/>
                </a:tc>
                <a:extLst>
                  <a:ext uri="{0D108BD9-81ED-4DB2-BD59-A6C34878D82A}">
                    <a16:rowId xmlns:a16="http://schemas.microsoft.com/office/drawing/2014/main" val="1626392893"/>
                  </a:ext>
                </a:extLst>
              </a:tr>
              <a:tr h="370840">
                <a:tc>
                  <a:txBody>
                    <a:bodyPr/>
                    <a:lstStyle/>
                    <a:p>
                      <a:r>
                        <a:rPr lang="en-US" sz="1400" dirty="0"/>
                        <a:t>PP Trevor Moyle</a:t>
                      </a:r>
                      <a:endParaRPr lang="en-AU" sz="1400" dirty="0"/>
                    </a:p>
                  </a:txBody>
                  <a:tcPr/>
                </a:tc>
                <a:tc>
                  <a:txBody>
                    <a:bodyPr/>
                    <a:lstStyle/>
                    <a:p>
                      <a:r>
                        <a:rPr lang="en-US" sz="1400" dirty="0"/>
                        <a:t>Moreland</a:t>
                      </a:r>
                      <a:endParaRPr lang="en-AU" sz="1400" dirty="0"/>
                    </a:p>
                  </a:txBody>
                  <a:tcPr/>
                </a:tc>
                <a:tc>
                  <a:txBody>
                    <a:bodyPr/>
                    <a:lstStyle/>
                    <a:p>
                      <a:r>
                        <a:rPr lang="en-US" sz="1400" dirty="0"/>
                        <a:t>Nepal / </a:t>
                      </a:r>
                      <a:r>
                        <a:rPr lang="en-US" sz="1400" dirty="0" err="1"/>
                        <a:t>Ghyangphedi</a:t>
                      </a:r>
                      <a:r>
                        <a:rPr lang="en-US" sz="1400" dirty="0"/>
                        <a:t> Comm Dev Project</a:t>
                      </a:r>
                      <a:endParaRPr lang="en-AU" sz="1400" dirty="0"/>
                    </a:p>
                  </a:txBody>
                  <a:tcPr/>
                </a:tc>
                <a:extLst>
                  <a:ext uri="{0D108BD9-81ED-4DB2-BD59-A6C34878D82A}">
                    <a16:rowId xmlns:a16="http://schemas.microsoft.com/office/drawing/2014/main" val="2688149274"/>
                  </a:ext>
                </a:extLst>
              </a:tr>
              <a:tr h="370840">
                <a:tc>
                  <a:txBody>
                    <a:bodyPr/>
                    <a:lstStyle/>
                    <a:p>
                      <a:r>
                        <a:rPr lang="en-US" sz="1400" dirty="0"/>
                        <a:t>PP Bryce McNair</a:t>
                      </a:r>
                      <a:endParaRPr lang="en-AU" sz="1400" dirty="0"/>
                    </a:p>
                  </a:txBody>
                  <a:tcPr/>
                </a:tc>
                <a:tc>
                  <a:txBody>
                    <a:bodyPr/>
                    <a:lstStyle/>
                    <a:p>
                      <a:r>
                        <a:rPr lang="en-US" sz="1400" dirty="0"/>
                        <a:t>Albury Wodonga Sunrise - RAM</a:t>
                      </a:r>
                      <a:endParaRPr lang="en-AU" sz="1400" dirty="0"/>
                    </a:p>
                  </a:txBody>
                  <a:tcPr/>
                </a:tc>
                <a:tc>
                  <a:txBody>
                    <a:bodyPr/>
                    <a:lstStyle/>
                    <a:p>
                      <a:r>
                        <a:rPr lang="en-US" sz="1400" dirty="0"/>
                        <a:t>Vanuatu / End Malaria in Vanuatu for Good (RAM)</a:t>
                      </a:r>
                      <a:endParaRPr lang="en-AU" sz="1400" dirty="0"/>
                    </a:p>
                  </a:txBody>
                  <a:tcPr/>
                </a:tc>
                <a:extLst>
                  <a:ext uri="{0D108BD9-81ED-4DB2-BD59-A6C34878D82A}">
                    <a16:rowId xmlns:a16="http://schemas.microsoft.com/office/drawing/2014/main" val="2741216321"/>
                  </a:ext>
                </a:extLst>
              </a:tr>
              <a:tr h="370840">
                <a:tc>
                  <a:txBody>
                    <a:bodyPr/>
                    <a:lstStyle/>
                    <a:p>
                      <a:r>
                        <a:rPr lang="en-US" sz="1400" dirty="0"/>
                        <a:t>Peter Elias</a:t>
                      </a:r>
                      <a:endParaRPr lang="en-AU" sz="1400" dirty="0"/>
                    </a:p>
                  </a:txBody>
                  <a:tcPr/>
                </a:tc>
                <a:tc>
                  <a:txBody>
                    <a:bodyPr/>
                    <a:lstStyle/>
                    <a:p>
                      <a:r>
                        <a:rPr lang="en-US" sz="1400" dirty="0"/>
                        <a:t>Albury</a:t>
                      </a:r>
                      <a:endParaRPr lang="en-AU" sz="1400" dirty="0"/>
                    </a:p>
                  </a:txBody>
                  <a:tcPr/>
                </a:tc>
                <a:tc>
                  <a:txBody>
                    <a:bodyPr/>
                    <a:lstStyle/>
                    <a:p>
                      <a:r>
                        <a:rPr lang="en-US" sz="1400" dirty="0"/>
                        <a:t>Nepal/Covid-19 Community relief Fund</a:t>
                      </a:r>
                      <a:endParaRPr lang="en-AU" sz="1400" dirty="0"/>
                    </a:p>
                  </a:txBody>
                  <a:tcPr/>
                </a:tc>
                <a:extLst>
                  <a:ext uri="{0D108BD9-81ED-4DB2-BD59-A6C34878D82A}">
                    <a16:rowId xmlns:a16="http://schemas.microsoft.com/office/drawing/2014/main" val="2912204355"/>
                  </a:ext>
                </a:extLst>
              </a:tr>
              <a:tr h="370840">
                <a:tc>
                  <a:txBody>
                    <a:bodyPr/>
                    <a:lstStyle/>
                    <a:p>
                      <a:r>
                        <a:rPr lang="en-US" sz="1400" dirty="0"/>
                        <a:t>Pam Woods</a:t>
                      </a:r>
                      <a:endParaRPr lang="en-AU" sz="1400" dirty="0"/>
                    </a:p>
                  </a:txBody>
                  <a:tcPr/>
                </a:tc>
                <a:tc>
                  <a:txBody>
                    <a:bodyPr/>
                    <a:lstStyle/>
                    <a:p>
                      <a:r>
                        <a:rPr lang="en-US" sz="1400" dirty="0"/>
                        <a:t>Bundoora</a:t>
                      </a:r>
                      <a:endParaRPr lang="en-AU" sz="1400" dirty="0"/>
                    </a:p>
                  </a:txBody>
                  <a:tcPr/>
                </a:tc>
                <a:tc>
                  <a:txBody>
                    <a:bodyPr/>
                    <a:lstStyle/>
                    <a:p>
                      <a:r>
                        <a:rPr lang="en-US" sz="1400" dirty="0"/>
                        <a:t>Uganda – The </a:t>
                      </a:r>
                      <a:r>
                        <a:rPr lang="en-US" sz="1400" dirty="0" err="1"/>
                        <a:t>Amasiko</a:t>
                      </a:r>
                      <a:r>
                        <a:rPr lang="en-US" sz="1400" dirty="0"/>
                        <a:t> Partnership</a:t>
                      </a:r>
                      <a:endParaRPr lang="en-AU" sz="1400" dirty="0"/>
                    </a:p>
                  </a:txBody>
                  <a:tcPr/>
                </a:tc>
                <a:extLst>
                  <a:ext uri="{0D108BD9-81ED-4DB2-BD59-A6C34878D82A}">
                    <a16:rowId xmlns:a16="http://schemas.microsoft.com/office/drawing/2014/main" val="1722289071"/>
                  </a:ext>
                </a:extLst>
              </a:tr>
            </a:tbl>
          </a:graphicData>
        </a:graphic>
      </p:graphicFrame>
    </p:spTree>
  </p:cSld>
  <p:clrMapOvr>
    <a:masterClrMapping/>
  </p:clrMapOvr>
  <p:transition spd="med" advClick="0" advTm="54908">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a:extLst>
              <a:ext uri="{FF2B5EF4-FFF2-40B4-BE49-F238E27FC236}">
                <a16:creationId xmlns:a16="http://schemas.microsoft.com/office/drawing/2014/main" id="{B64226F4-A333-48D2-BDFC-61CDB5A6D647}"/>
              </a:ext>
            </a:extLst>
          </p:cNvPr>
          <p:cNvSpPr>
            <a:spLocks noGrp="1"/>
          </p:cNvSpPr>
          <p:nvPr>
            <p:ph type="title"/>
          </p:nvPr>
        </p:nvSpPr>
        <p:spPr bwMode="auto">
          <a:xfrm>
            <a:off x="457200" y="361950"/>
            <a:ext cx="83058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Arial Narrow" panose="020B0606020202030204" pitchFamily="34" charset="0"/>
              </a:rPr>
              <a:t>Thank you to our Project Managers and Sharks</a:t>
            </a:r>
            <a:endParaRPr lang="en-US" altLang="en-US" dirty="0">
              <a:solidFill>
                <a:srgbClr val="FF0000"/>
              </a:solidFill>
              <a:latin typeface="Arial Narrow" panose="020B0606020202030204" pitchFamily="34" charset="0"/>
            </a:endParaRPr>
          </a:p>
        </p:txBody>
      </p:sp>
      <p:sp>
        <p:nvSpPr>
          <p:cNvPr id="54275" name="TextBox 1">
            <a:extLst>
              <a:ext uri="{FF2B5EF4-FFF2-40B4-BE49-F238E27FC236}">
                <a16:creationId xmlns:a16="http://schemas.microsoft.com/office/drawing/2014/main" id="{A302C21F-BBC2-41F6-ABAB-EA7174CE0C20}"/>
              </a:ext>
            </a:extLst>
          </p:cNvPr>
          <p:cNvSpPr txBox="1">
            <a:spLocks noChangeArrowheads="1"/>
          </p:cNvSpPr>
          <p:nvPr/>
        </p:nvSpPr>
        <p:spPr bwMode="auto">
          <a:xfrm>
            <a:off x="8699500" y="4832350"/>
            <a:ext cx="4267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800" dirty="0">
                <a:latin typeface="Georgia" panose="02040502050405020303" pitchFamily="18" charset="0"/>
              </a:rPr>
              <a:t>01:16</a:t>
            </a:r>
            <a:endParaRPr lang="en-AU" altLang="en-US" sz="800" dirty="0">
              <a:latin typeface="Georgia" panose="02040502050405020303" pitchFamily="18" charset="0"/>
            </a:endParaRPr>
          </a:p>
        </p:txBody>
      </p:sp>
      <p:sp>
        <p:nvSpPr>
          <p:cNvPr id="54281" name="TextBox 1">
            <a:extLst>
              <a:ext uri="{FF2B5EF4-FFF2-40B4-BE49-F238E27FC236}">
                <a16:creationId xmlns:a16="http://schemas.microsoft.com/office/drawing/2014/main" id="{498552ED-9528-482C-90EB-FDF0616C7802}"/>
              </a:ext>
            </a:extLst>
          </p:cNvPr>
          <p:cNvSpPr txBox="1">
            <a:spLocks noChangeArrowheads="1"/>
          </p:cNvSpPr>
          <p:nvPr/>
        </p:nvSpPr>
        <p:spPr bwMode="auto">
          <a:xfrm>
            <a:off x="9525" y="9525"/>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latin typeface="Georgia" panose="02040502050405020303" pitchFamily="18" charset="0"/>
              </a:rPr>
              <a:t>01.15</a:t>
            </a:r>
          </a:p>
        </p:txBody>
      </p:sp>
      <p:pic>
        <p:nvPicPr>
          <p:cNvPr id="1026" name="Picture 2" descr="Shark Tank | KidsAquariumsQuotes and More">
            <a:extLst>
              <a:ext uri="{FF2B5EF4-FFF2-40B4-BE49-F238E27FC236}">
                <a16:creationId xmlns:a16="http://schemas.microsoft.com/office/drawing/2014/main" id="{CAB3315E-FB36-4219-B188-31AD72B6A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058862"/>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77375"/>
      </p:ext>
    </p:extLst>
  </p:cSld>
  <p:clrMapOvr>
    <a:masterClrMapping/>
  </p:clrMapOvr>
  <p:transition spd="med" advClick="0" advTm="54908">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3964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Global Grant Applications</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01:19</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01.16</a:t>
            </a:r>
          </a:p>
        </p:txBody>
      </p:sp>
      <p:sp>
        <p:nvSpPr>
          <p:cNvPr id="10" name="TextBox 9">
            <a:extLst>
              <a:ext uri="{FF2B5EF4-FFF2-40B4-BE49-F238E27FC236}">
                <a16:creationId xmlns:a16="http://schemas.microsoft.com/office/drawing/2014/main" id="{7AF1DFAE-D0DD-4B5D-B1BD-C6D893DA058B}"/>
              </a:ext>
            </a:extLst>
          </p:cNvPr>
          <p:cNvSpPr txBox="1"/>
          <p:nvPr/>
        </p:nvSpPr>
        <p:spPr>
          <a:xfrm>
            <a:off x="292324" y="1048256"/>
            <a:ext cx="3593876" cy="3093154"/>
          </a:xfrm>
          <a:prstGeom prst="rect">
            <a:avLst/>
          </a:prstGeom>
          <a:noFill/>
        </p:spPr>
        <p:txBody>
          <a:bodyPr wrap="square" rtlCol="0">
            <a:spAutoFit/>
          </a:bodyPr>
          <a:lstStyle/>
          <a:p>
            <a:pPr marL="457200" indent="-457200">
              <a:buFont typeface="Arial" panose="020B0604020202020204" pitchFamily="34" charset="0"/>
              <a:buChar char="•"/>
            </a:pPr>
            <a:r>
              <a:rPr lang="en-US" sz="1300" dirty="0">
                <a:solidFill>
                  <a:srgbClr val="000000"/>
                </a:solidFill>
                <a:latin typeface="Open Sans" panose="020B0606030504020204" pitchFamily="34" charset="0"/>
              </a:rPr>
              <a:t>Support large international activities with sustainable, measurable outcomes in Rotary’s </a:t>
            </a:r>
            <a:r>
              <a:rPr lang="en-US" sz="1300" dirty="0">
                <a:solidFill>
                  <a:srgbClr val="005DAA"/>
                </a:solidFill>
                <a:latin typeface="Open Sans" panose="020B0606030504020204" pitchFamily="34" charset="0"/>
                <a:hlinkClick r:id="rId3"/>
              </a:rPr>
              <a:t>areas of focus</a:t>
            </a:r>
            <a:r>
              <a:rPr lang="en-US" sz="1300" dirty="0">
                <a:solidFill>
                  <a:srgbClr val="000000"/>
                </a:solidFill>
                <a:latin typeface="Open Sans" panose="020B0606030504020204" pitchFamily="34" charset="0"/>
              </a:rPr>
              <a:t>.</a:t>
            </a:r>
          </a:p>
          <a:p>
            <a:pPr marL="457200" indent="-457200">
              <a:buFont typeface="Arial" panose="020B0604020202020204" pitchFamily="34" charset="0"/>
              <a:buChar char="•"/>
            </a:pPr>
            <a:r>
              <a:rPr lang="en-US" sz="1300" dirty="0">
                <a:solidFill>
                  <a:srgbClr val="000000"/>
                </a:solidFill>
                <a:latin typeface="Open Sans" panose="020B0606030504020204" pitchFamily="34" charset="0"/>
              </a:rPr>
              <a:t>$30K - $400K USD</a:t>
            </a:r>
          </a:p>
          <a:p>
            <a:pPr marL="457200" indent="-457200">
              <a:buFont typeface="Arial" panose="020B0604020202020204" pitchFamily="34" charset="0"/>
              <a:buChar char="•"/>
            </a:pPr>
            <a:r>
              <a:rPr lang="en-US" sz="1300" dirty="0">
                <a:solidFill>
                  <a:srgbClr val="000000"/>
                </a:solidFill>
                <a:latin typeface="Open Sans" panose="020B0606030504020204" pitchFamily="34" charset="0"/>
              </a:rPr>
              <a:t>By working together to respond to real community needs, clubs and districts strengthen their global partnerships.</a:t>
            </a:r>
            <a:r>
              <a:rPr lang="en-US" sz="1300" dirty="0">
                <a:hlinkClick r:id="rId4"/>
              </a:rPr>
              <a:t> </a:t>
            </a:r>
          </a:p>
          <a:p>
            <a:pPr marL="457200" indent="-457200">
              <a:buFont typeface="Arial" panose="020B0604020202020204" pitchFamily="34" charset="0"/>
              <a:buChar char="•"/>
            </a:pPr>
            <a:r>
              <a:rPr lang="en-US" sz="1300" dirty="0">
                <a:solidFill>
                  <a:srgbClr val="000000"/>
                </a:solidFill>
                <a:latin typeface="Open Sans" panose="020B0606030504020204" pitchFamily="34" charset="0"/>
              </a:rPr>
              <a:t>Lots of Rules and traps for new players incl Community Assessment</a:t>
            </a:r>
          </a:p>
          <a:p>
            <a:pPr marL="457200" indent="-457200">
              <a:buFont typeface="Arial" panose="020B0604020202020204" pitchFamily="34" charset="0"/>
              <a:buChar char="•"/>
            </a:pPr>
            <a:r>
              <a:rPr lang="en-US" sz="1300" dirty="0"/>
              <a:t>Sample of a D 9600 successful global grant </a:t>
            </a:r>
            <a:r>
              <a:rPr lang="en-US" sz="1300" dirty="0">
                <a:hlinkClick r:id="rId5" action="ppaction://hlinkfile"/>
              </a:rPr>
              <a:t>application</a:t>
            </a:r>
            <a:r>
              <a:rPr lang="en-US" sz="1300" dirty="0"/>
              <a:t> for a water project in PNG and their application </a:t>
            </a:r>
            <a:r>
              <a:rPr lang="en-US" sz="1300" dirty="0">
                <a:hlinkClick r:id="rId6" action="ppaction://hlinkfile"/>
              </a:rPr>
              <a:t>process map</a:t>
            </a:r>
            <a:endParaRPr lang="en-AU" sz="1300" dirty="0"/>
          </a:p>
          <a:p>
            <a:pPr marL="457200" indent="-457200">
              <a:buFont typeface="Arial" panose="020B0604020202020204" pitchFamily="34" charset="0"/>
              <a:buChar char="•"/>
            </a:pPr>
            <a:r>
              <a:rPr lang="en-US" sz="1300" dirty="0">
                <a:hlinkClick r:id="rId4"/>
              </a:rPr>
              <a:t>https://my.rotary.org/en/take-action/apply-grants/global-grants</a:t>
            </a:r>
            <a:endParaRPr lang="en-US" sz="1300" dirty="0"/>
          </a:p>
        </p:txBody>
      </p:sp>
      <p:pic>
        <p:nvPicPr>
          <p:cNvPr id="9" name="Picture 8">
            <a:extLst>
              <a:ext uri="{FF2B5EF4-FFF2-40B4-BE49-F238E27FC236}">
                <a16:creationId xmlns:a16="http://schemas.microsoft.com/office/drawing/2014/main" id="{65657F9D-F195-430F-A908-A77F9B1428B9}"/>
              </a:ext>
            </a:extLst>
          </p:cNvPr>
          <p:cNvPicPr>
            <a:picLocks noChangeAspect="1"/>
          </p:cNvPicPr>
          <p:nvPr/>
        </p:nvPicPr>
        <p:blipFill>
          <a:blip r:embed="rId7"/>
          <a:stretch>
            <a:fillRect/>
          </a:stretch>
        </p:blipFill>
        <p:spPr>
          <a:xfrm>
            <a:off x="3886200" y="1032860"/>
            <a:ext cx="4965476" cy="3790950"/>
          </a:xfrm>
          <a:prstGeom prst="rect">
            <a:avLst/>
          </a:prstGeom>
        </p:spPr>
      </p:pic>
    </p:spTree>
    <p:extLst>
      <p:ext uri="{BB962C8B-B14F-4D97-AF65-F5344CB8AC3E}">
        <p14:creationId xmlns:p14="http://schemas.microsoft.com/office/powerpoint/2010/main" val="27239184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Box 3">
            <a:extLst>
              <a:ext uri="{FF2B5EF4-FFF2-40B4-BE49-F238E27FC236}">
                <a16:creationId xmlns:a16="http://schemas.microsoft.com/office/drawing/2014/main" id="{E55B07D8-DDEA-4976-B949-6DDFDF93070B}"/>
              </a:ext>
            </a:extLst>
          </p:cNvPr>
          <p:cNvSpPr txBox="1">
            <a:spLocks noChangeArrowheads="1"/>
          </p:cNvSpPr>
          <p:nvPr/>
        </p:nvSpPr>
        <p:spPr bwMode="auto">
          <a:xfrm>
            <a:off x="8699500" y="4787926"/>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01:22</a:t>
            </a:r>
          </a:p>
        </p:txBody>
      </p:sp>
      <p:sp>
        <p:nvSpPr>
          <p:cNvPr id="7" name="Rectangle 2">
            <a:extLst>
              <a:ext uri="{FF2B5EF4-FFF2-40B4-BE49-F238E27FC236}">
                <a16:creationId xmlns:a16="http://schemas.microsoft.com/office/drawing/2014/main" id="{DBCE575D-6504-4C77-8AC8-6770F7892939}"/>
              </a:ext>
            </a:extLst>
          </p:cNvPr>
          <p:cNvSpPr txBox="1">
            <a:spLocks noChangeArrowheads="1"/>
          </p:cNvSpPr>
          <p:nvPr/>
        </p:nvSpPr>
        <p:spPr bwMode="auto">
          <a:xfrm>
            <a:off x="0" y="27901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GB" altLang="en-US" sz="2800" b="1" dirty="0">
                <a:solidFill>
                  <a:schemeClr val="bg1"/>
                </a:solidFill>
              </a:rPr>
              <a:t>My final asks of you when you return to your clubs</a:t>
            </a:r>
            <a:endParaRPr lang="en-AU" altLang="en-US" sz="2800" b="1" dirty="0">
              <a:solidFill>
                <a:schemeClr val="bg1"/>
              </a:solidFill>
            </a:endParaRPr>
          </a:p>
        </p:txBody>
      </p:sp>
      <p:sp>
        <p:nvSpPr>
          <p:cNvPr id="8" name="TextBox 6">
            <a:extLst>
              <a:ext uri="{FF2B5EF4-FFF2-40B4-BE49-F238E27FC236}">
                <a16:creationId xmlns:a16="http://schemas.microsoft.com/office/drawing/2014/main" id="{EAC1135A-0999-4568-A362-9DF3FCE40C72}"/>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01.19</a:t>
            </a:r>
          </a:p>
        </p:txBody>
      </p:sp>
      <p:sp>
        <p:nvSpPr>
          <p:cNvPr id="3" name="TextBox 2">
            <a:extLst>
              <a:ext uri="{FF2B5EF4-FFF2-40B4-BE49-F238E27FC236}">
                <a16:creationId xmlns:a16="http://schemas.microsoft.com/office/drawing/2014/main" id="{A2785B08-376A-4306-BF14-374FBA9ABA88}"/>
              </a:ext>
            </a:extLst>
          </p:cNvPr>
          <p:cNvSpPr txBox="1"/>
          <p:nvPr/>
        </p:nvSpPr>
        <p:spPr>
          <a:xfrm>
            <a:off x="222176" y="1202329"/>
            <a:ext cx="8812924" cy="3693319"/>
          </a:xfrm>
          <a:prstGeom prst="rect">
            <a:avLst/>
          </a:prstGeom>
          <a:noFill/>
        </p:spPr>
        <p:txBody>
          <a:bodyPr wrap="square" rtlCol="0">
            <a:spAutoFit/>
          </a:bodyPr>
          <a:lstStyle/>
          <a:p>
            <a:pPr marL="457200" indent="-457200">
              <a:buFont typeface="+mj-lt"/>
              <a:buAutoNum type="arabicPeriod"/>
            </a:pPr>
            <a:r>
              <a:rPr lang="en-US" sz="1800" dirty="0"/>
              <a:t>Know the % of your Club spend on International projects</a:t>
            </a:r>
          </a:p>
          <a:p>
            <a:pPr marL="457200" indent="-457200">
              <a:buFont typeface="+mj-lt"/>
              <a:buAutoNum type="arabicPeriod"/>
            </a:pPr>
            <a:r>
              <a:rPr lang="en-US" sz="1800" dirty="0"/>
              <a:t>Donate each year to sustain the key District Sponsored International Projects</a:t>
            </a:r>
            <a:br>
              <a:rPr lang="en-US" sz="1800" dirty="0"/>
            </a:br>
            <a:r>
              <a:rPr lang="en-US" sz="1800" dirty="0"/>
              <a:t>(ROMAC, RAM, Interplast, Operation Cleft &amp; ShelterBox) </a:t>
            </a:r>
          </a:p>
          <a:p>
            <a:pPr marL="457200" indent="-457200">
              <a:buFont typeface="+mj-lt"/>
              <a:buAutoNum type="arabicPeriod"/>
            </a:pPr>
            <a:r>
              <a:rPr lang="en-US" sz="1800" dirty="0"/>
              <a:t>Tell your Club about the DRN, </a:t>
            </a:r>
            <a:br>
              <a:rPr lang="en-US" sz="1800" dirty="0"/>
            </a:br>
            <a:r>
              <a:rPr lang="en-US" sz="1800" dirty="0"/>
              <a:t>Watch out for a communication for the DRN to be released, </a:t>
            </a:r>
            <a:br>
              <a:rPr lang="en-US" sz="1800" dirty="0"/>
            </a:br>
            <a:r>
              <a:rPr lang="en-US" sz="1800" dirty="0"/>
              <a:t>likely be a training session and enter your data/expertise into it.</a:t>
            </a:r>
          </a:p>
          <a:p>
            <a:pPr marL="457200" indent="-457200">
              <a:buFont typeface="+mj-lt"/>
              <a:buAutoNum type="arabicPeriod"/>
            </a:pPr>
            <a:r>
              <a:rPr lang="en-US" sz="1800" dirty="0"/>
              <a:t>Consider Registering all new International projects in RAWCS – </a:t>
            </a:r>
            <a:br>
              <a:rPr lang="en-US" sz="1800" dirty="0"/>
            </a:br>
            <a:r>
              <a:rPr lang="en-US" sz="1800" dirty="0"/>
              <a:t>(Transparency, Registered Charity Tick &amp; Donations)</a:t>
            </a:r>
          </a:p>
          <a:p>
            <a:pPr marL="457200" indent="-457200">
              <a:buFont typeface="+mj-lt"/>
              <a:buAutoNum type="arabicPeriod"/>
            </a:pPr>
            <a:r>
              <a:rPr lang="en-US" sz="1800" dirty="0"/>
              <a:t>Keep me updated on your new International Projects, so I can promote them</a:t>
            </a:r>
            <a:br>
              <a:rPr lang="en-US" sz="1800" dirty="0"/>
            </a:br>
            <a:r>
              <a:rPr lang="en-US" sz="1800" dirty="0"/>
              <a:t>and try and get you extra support</a:t>
            </a:r>
          </a:p>
          <a:p>
            <a:pPr marL="457200" indent="-457200">
              <a:buFont typeface="+mj-lt"/>
              <a:buAutoNum type="arabicPeriod"/>
            </a:pPr>
            <a:endParaRPr lang="en-US" sz="1800" dirty="0"/>
          </a:p>
          <a:p>
            <a:pPr marL="457200" indent="-457200">
              <a:buFont typeface="+mj-lt"/>
              <a:buAutoNum type="arabicPeriod"/>
            </a:pPr>
            <a:endParaRPr lang="en-US" sz="1800" dirty="0"/>
          </a:p>
          <a:p>
            <a:pPr marL="457200" indent="-457200">
              <a:buFont typeface="+mj-lt"/>
              <a:buAutoNum type="arabicPeriod"/>
            </a:pPr>
            <a:endParaRPr lang="en-AU" sz="1800" dirty="0"/>
          </a:p>
        </p:txBody>
      </p:sp>
    </p:spTree>
    <p:extLst>
      <p:ext uri="{BB962C8B-B14F-4D97-AF65-F5344CB8AC3E}">
        <p14:creationId xmlns:p14="http://schemas.microsoft.com/office/powerpoint/2010/main" val="2579574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96E3-AE78-48E8-9E9C-943AFEECABA3}"/>
              </a:ext>
            </a:extLst>
          </p:cNvPr>
          <p:cNvSpPr>
            <a:spLocks noGrp="1"/>
          </p:cNvSpPr>
          <p:nvPr>
            <p:ph type="title"/>
          </p:nvPr>
        </p:nvSpPr>
        <p:spPr/>
        <p:txBody>
          <a:bodyPr/>
          <a:lstStyle/>
          <a:p>
            <a:r>
              <a:rPr lang="en-AU" dirty="0"/>
              <a:t>More Links / Resources</a:t>
            </a:r>
          </a:p>
        </p:txBody>
      </p:sp>
      <p:graphicFrame>
        <p:nvGraphicFramePr>
          <p:cNvPr id="4" name="Table 4">
            <a:extLst>
              <a:ext uri="{FF2B5EF4-FFF2-40B4-BE49-F238E27FC236}">
                <a16:creationId xmlns:a16="http://schemas.microsoft.com/office/drawing/2014/main" id="{69C2AAEB-FD2A-481C-9B98-8D8F438115E1}"/>
              </a:ext>
            </a:extLst>
          </p:cNvPr>
          <p:cNvGraphicFramePr>
            <a:graphicFrameLocks noGrp="1"/>
          </p:cNvGraphicFramePr>
          <p:nvPr>
            <p:ph idx="1"/>
            <p:extLst>
              <p:ext uri="{D42A27DB-BD31-4B8C-83A1-F6EECF244321}">
                <p14:modId xmlns:p14="http://schemas.microsoft.com/office/powerpoint/2010/main" val="3704098206"/>
              </p:ext>
            </p:extLst>
          </p:nvPr>
        </p:nvGraphicFramePr>
        <p:xfrm>
          <a:off x="0" y="895350"/>
          <a:ext cx="8991600" cy="359664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3513368051"/>
                    </a:ext>
                  </a:extLst>
                </a:gridCol>
                <a:gridCol w="6629400">
                  <a:extLst>
                    <a:ext uri="{9D8B030D-6E8A-4147-A177-3AD203B41FA5}">
                      <a16:colId xmlns:a16="http://schemas.microsoft.com/office/drawing/2014/main" val="3395152776"/>
                    </a:ext>
                  </a:extLst>
                </a:gridCol>
              </a:tblGrid>
              <a:tr h="209550">
                <a:tc>
                  <a:txBody>
                    <a:bodyPr/>
                    <a:lstStyle/>
                    <a:p>
                      <a:r>
                        <a:rPr lang="en-AU" sz="1400" dirty="0"/>
                        <a:t>What</a:t>
                      </a:r>
                    </a:p>
                  </a:txBody>
                  <a:tcPr/>
                </a:tc>
                <a:tc>
                  <a:txBody>
                    <a:bodyPr/>
                    <a:lstStyle/>
                    <a:p>
                      <a:r>
                        <a:rPr lang="en-AU" sz="1400" dirty="0"/>
                        <a:t>Where</a:t>
                      </a:r>
                    </a:p>
                  </a:txBody>
                  <a:tcPr/>
                </a:tc>
                <a:extLst>
                  <a:ext uri="{0D108BD9-81ED-4DB2-BD59-A6C34878D82A}">
                    <a16:rowId xmlns:a16="http://schemas.microsoft.com/office/drawing/2014/main" val="2004749613"/>
                  </a:ext>
                </a:extLst>
              </a:tr>
              <a:tr h="370840">
                <a:tc>
                  <a:txBody>
                    <a:bodyPr/>
                    <a:lstStyle/>
                    <a:p>
                      <a:r>
                        <a:rPr lang="en-AU" sz="1200" dirty="0"/>
                        <a:t>Where to create a new </a:t>
                      </a:r>
                      <a:br>
                        <a:rPr lang="en-AU" sz="1200" dirty="0"/>
                      </a:br>
                      <a:r>
                        <a:rPr lang="en-AU" sz="1200" dirty="0"/>
                        <a:t>project in RAWCS</a:t>
                      </a:r>
                    </a:p>
                  </a:txBody>
                  <a:tcPr/>
                </a:tc>
                <a:tc>
                  <a:txBody>
                    <a:bodyPr/>
                    <a:lstStyle/>
                    <a:p>
                      <a:r>
                        <a:rPr lang="en-AU" sz="1200" dirty="0">
                          <a:hlinkClick r:id="rId3"/>
                        </a:rPr>
                        <a:t>https://rawcs.org.au/register-projects/</a:t>
                      </a:r>
                      <a:endParaRPr lang="en-AU" sz="1200" dirty="0"/>
                    </a:p>
                    <a:p>
                      <a:endParaRPr lang="en-AU" sz="1200" dirty="0"/>
                    </a:p>
                    <a:p>
                      <a:endParaRPr lang="en-AU" sz="1200" dirty="0"/>
                    </a:p>
                    <a:p>
                      <a:endParaRPr lang="en-AU" sz="1200" dirty="0"/>
                    </a:p>
                  </a:txBody>
                  <a:tcPr/>
                </a:tc>
                <a:extLst>
                  <a:ext uri="{0D108BD9-81ED-4DB2-BD59-A6C34878D82A}">
                    <a16:rowId xmlns:a16="http://schemas.microsoft.com/office/drawing/2014/main" val="1228385314"/>
                  </a:ext>
                </a:extLst>
              </a:tr>
              <a:tr h="370840">
                <a:tc>
                  <a:txBody>
                    <a:bodyPr/>
                    <a:lstStyle/>
                    <a:p>
                      <a:r>
                        <a:rPr lang="en-AU" sz="1200" dirty="0"/>
                        <a:t>Where to get information</a:t>
                      </a:r>
                      <a:br>
                        <a:rPr lang="en-AU" sz="1200" dirty="0"/>
                      </a:br>
                      <a:r>
                        <a:rPr lang="en-AU" sz="1200" dirty="0"/>
                        <a:t>on the United Nations </a:t>
                      </a:r>
                      <a:br>
                        <a:rPr lang="en-AU" sz="1200" dirty="0"/>
                      </a:br>
                      <a:r>
                        <a:rPr lang="en-AU" sz="1200" dirty="0"/>
                        <a:t>Sustainable Development </a:t>
                      </a:r>
                      <a:br>
                        <a:rPr lang="en-AU" sz="1200" dirty="0"/>
                      </a:br>
                      <a:r>
                        <a:rPr lang="en-AU" sz="1200" dirty="0"/>
                        <a:t>Goals</a:t>
                      </a:r>
                    </a:p>
                  </a:txBody>
                  <a:tcPr/>
                </a:tc>
                <a:tc>
                  <a:txBody>
                    <a:bodyPr/>
                    <a:lstStyle/>
                    <a:p>
                      <a:r>
                        <a:rPr lang="en-AU" sz="1200" dirty="0">
                          <a:hlinkClick r:id="rId4"/>
                        </a:rPr>
                        <a:t>https://sustainabledevelopment.un.org/?menu=1300</a:t>
                      </a:r>
                      <a:endParaRPr lang="en-AU" sz="1200" dirty="0"/>
                    </a:p>
                    <a:p>
                      <a:endParaRPr lang="en-AU" sz="1200" dirty="0"/>
                    </a:p>
                    <a:p>
                      <a:r>
                        <a:rPr lang="en-AU" sz="1200" dirty="0"/>
                        <a:t>Click on each Goal for further details on progress </a:t>
                      </a:r>
                      <a:br>
                        <a:rPr lang="en-AU" sz="1200" dirty="0"/>
                      </a:br>
                      <a:r>
                        <a:rPr lang="en-AU" sz="1200" dirty="0"/>
                        <a:t>towards achieving the goal and targets and KPI’s</a:t>
                      </a:r>
                    </a:p>
                    <a:p>
                      <a:endParaRPr lang="en-AU" sz="1200" dirty="0"/>
                    </a:p>
                  </a:txBody>
                  <a:tcPr/>
                </a:tc>
                <a:extLst>
                  <a:ext uri="{0D108BD9-81ED-4DB2-BD59-A6C34878D82A}">
                    <a16:rowId xmlns:a16="http://schemas.microsoft.com/office/drawing/2014/main" val="873755242"/>
                  </a:ext>
                </a:extLst>
              </a:tr>
              <a:tr h="370840">
                <a:tc>
                  <a:txBody>
                    <a:bodyPr/>
                    <a:lstStyle/>
                    <a:p>
                      <a:r>
                        <a:rPr lang="en-AU" sz="1200" dirty="0"/>
                        <a:t>Where to get information on the </a:t>
                      </a:r>
                      <a:br>
                        <a:rPr lang="en-AU" sz="1200" dirty="0"/>
                      </a:br>
                      <a:r>
                        <a:rPr lang="en-AU" sz="1200" dirty="0"/>
                        <a:t>Global Peace Index</a:t>
                      </a:r>
                    </a:p>
                  </a:txBody>
                  <a:tcPr/>
                </a:tc>
                <a:tc>
                  <a:txBody>
                    <a:bodyPr/>
                    <a:lstStyle/>
                    <a:p>
                      <a:r>
                        <a:rPr lang="en-AU" sz="1200" dirty="0">
                          <a:hlinkClick r:id="rId5"/>
                        </a:rPr>
                        <a:t>https://www.economicsandpeace.org/wp-content/uploads/2020/08/GPI_2020_web-1.pdf</a:t>
                      </a:r>
                      <a:endParaRPr lang="en-AU" sz="1200" dirty="0"/>
                    </a:p>
                    <a:p>
                      <a:endParaRPr lang="en-AU" sz="1200" dirty="0"/>
                    </a:p>
                    <a:p>
                      <a:endParaRPr lang="en-AU" sz="1200" dirty="0"/>
                    </a:p>
                    <a:p>
                      <a:endParaRPr lang="en-AU" sz="1200" dirty="0"/>
                    </a:p>
                  </a:txBody>
                  <a:tcPr/>
                </a:tc>
                <a:extLst>
                  <a:ext uri="{0D108BD9-81ED-4DB2-BD59-A6C34878D82A}">
                    <a16:rowId xmlns:a16="http://schemas.microsoft.com/office/drawing/2014/main" val="3623418205"/>
                  </a:ext>
                </a:extLst>
              </a:tr>
              <a:tr h="370840">
                <a:tc>
                  <a:txBody>
                    <a:bodyPr/>
                    <a:lstStyle/>
                    <a:p>
                      <a:r>
                        <a:rPr lang="en-AU" sz="1200" dirty="0"/>
                        <a:t>Where to get reliable relative statistics on a country for your project</a:t>
                      </a:r>
                    </a:p>
                  </a:txBody>
                  <a:tcPr/>
                </a:tc>
                <a:tc>
                  <a:txBody>
                    <a:bodyPr/>
                    <a:lstStyle/>
                    <a:p>
                      <a:r>
                        <a:rPr lang="en-US" sz="1200" dirty="0">
                          <a:hlinkClick r:id="rId6"/>
                        </a:rPr>
                        <a:t>https://www.cia.gov/the-world-factbook</a:t>
                      </a:r>
                      <a:endParaRPr lang="en-AU" sz="1200" dirty="0"/>
                    </a:p>
                  </a:txBody>
                  <a:tcPr/>
                </a:tc>
                <a:extLst>
                  <a:ext uri="{0D108BD9-81ED-4DB2-BD59-A6C34878D82A}">
                    <a16:rowId xmlns:a16="http://schemas.microsoft.com/office/drawing/2014/main" val="855565642"/>
                  </a:ext>
                </a:extLst>
              </a:tr>
            </a:tbl>
          </a:graphicData>
        </a:graphic>
      </p:graphicFrame>
      <p:pic>
        <p:nvPicPr>
          <p:cNvPr id="6" name="Picture 5">
            <a:hlinkClick r:id="rId4"/>
            <a:extLst>
              <a:ext uri="{FF2B5EF4-FFF2-40B4-BE49-F238E27FC236}">
                <a16:creationId xmlns:a16="http://schemas.microsoft.com/office/drawing/2014/main" id="{B9D5FE87-C433-4AEF-A544-540C12BE60F4}"/>
              </a:ext>
            </a:extLst>
          </p:cNvPr>
          <p:cNvPicPr>
            <a:picLocks noChangeAspect="1"/>
          </p:cNvPicPr>
          <p:nvPr/>
        </p:nvPicPr>
        <p:blipFill>
          <a:blip r:embed="rId7"/>
          <a:stretch>
            <a:fillRect/>
          </a:stretch>
        </p:blipFill>
        <p:spPr>
          <a:xfrm>
            <a:off x="7209315" y="2063512"/>
            <a:ext cx="1509731" cy="866367"/>
          </a:xfrm>
          <a:prstGeom prst="rect">
            <a:avLst/>
          </a:prstGeom>
        </p:spPr>
      </p:pic>
      <p:pic>
        <p:nvPicPr>
          <p:cNvPr id="7" name="Picture 6">
            <a:hlinkClick r:id="rId3"/>
            <a:extLst>
              <a:ext uri="{FF2B5EF4-FFF2-40B4-BE49-F238E27FC236}">
                <a16:creationId xmlns:a16="http://schemas.microsoft.com/office/drawing/2014/main" id="{C7E8274B-50C3-4889-8DFA-DCB42A50CFA9}"/>
              </a:ext>
            </a:extLst>
          </p:cNvPr>
          <p:cNvPicPr>
            <a:picLocks noChangeAspect="1"/>
          </p:cNvPicPr>
          <p:nvPr/>
        </p:nvPicPr>
        <p:blipFill>
          <a:blip r:embed="rId8"/>
          <a:stretch>
            <a:fillRect/>
          </a:stretch>
        </p:blipFill>
        <p:spPr>
          <a:xfrm>
            <a:off x="7010879" y="1191526"/>
            <a:ext cx="953302" cy="604098"/>
          </a:xfrm>
          <a:prstGeom prst="rect">
            <a:avLst/>
          </a:prstGeom>
        </p:spPr>
      </p:pic>
      <p:pic>
        <p:nvPicPr>
          <p:cNvPr id="8" name="Picture 15" descr="Image result for acnc charity tick">
            <a:hlinkClick r:id="rId9"/>
            <a:extLst>
              <a:ext uri="{FF2B5EF4-FFF2-40B4-BE49-F238E27FC236}">
                <a16:creationId xmlns:a16="http://schemas.microsoft.com/office/drawing/2014/main" id="{B50953A1-AB7E-4877-BC81-A951B21951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2342" y="1122100"/>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83397B-11F9-4E1D-BD17-1ED1AA126E3D}"/>
              </a:ext>
            </a:extLst>
          </p:cNvPr>
          <p:cNvPicPr>
            <a:picLocks noChangeAspect="1"/>
          </p:cNvPicPr>
          <p:nvPr/>
        </p:nvPicPr>
        <p:blipFill>
          <a:blip r:embed="rId11"/>
          <a:stretch>
            <a:fillRect/>
          </a:stretch>
        </p:blipFill>
        <p:spPr>
          <a:xfrm>
            <a:off x="6381349" y="3859701"/>
            <a:ext cx="1259060" cy="651146"/>
          </a:xfrm>
          <a:prstGeom prst="rect">
            <a:avLst/>
          </a:prstGeom>
        </p:spPr>
      </p:pic>
      <p:pic>
        <p:nvPicPr>
          <p:cNvPr id="12" name="Picture 11">
            <a:extLst>
              <a:ext uri="{FF2B5EF4-FFF2-40B4-BE49-F238E27FC236}">
                <a16:creationId xmlns:a16="http://schemas.microsoft.com/office/drawing/2014/main" id="{045FC46B-2C41-48B1-8BF7-AF79CC96C9AD}"/>
              </a:ext>
            </a:extLst>
          </p:cNvPr>
          <p:cNvPicPr>
            <a:picLocks noChangeAspect="1"/>
          </p:cNvPicPr>
          <p:nvPr/>
        </p:nvPicPr>
        <p:blipFill>
          <a:blip r:embed="rId12"/>
          <a:stretch>
            <a:fillRect/>
          </a:stretch>
        </p:blipFill>
        <p:spPr>
          <a:xfrm>
            <a:off x="8140773" y="3044179"/>
            <a:ext cx="774519" cy="849630"/>
          </a:xfrm>
          <a:prstGeom prst="rect">
            <a:avLst/>
          </a:prstGeom>
        </p:spPr>
      </p:pic>
      <p:sp>
        <p:nvSpPr>
          <p:cNvPr id="13" name="TextBox 3">
            <a:extLst>
              <a:ext uri="{FF2B5EF4-FFF2-40B4-BE49-F238E27FC236}">
                <a16:creationId xmlns:a16="http://schemas.microsoft.com/office/drawing/2014/main" id="{6BC80223-308A-4077-A1A9-48060C729E0A}"/>
              </a:ext>
            </a:extLst>
          </p:cNvPr>
          <p:cNvSpPr txBox="1">
            <a:spLocks noChangeArrowheads="1"/>
          </p:cNvSpPr>
          <p:nvPr/>
        </p:nvSpPr>
        <p:spPr bwMode="auto">
          <a:xfrm>
            <a:off x="8699500" y="4787926"/>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01:23</a:t>
            </a:r>
          </a:p>
        </p:txBody>
      </p:sp>
      <p:sp>
        <p:nvSpPr>
          <p:cNvPr id="14" name="TextBox 6">
            <a:extLst>
              <a:ext uri="{FF2B5EF4-FFF2-40B4-BE49-F238E27FC236}">
                <a16:creationId xmlns:a16="http://schemas.microsoft.com/office/drawing/2014/main" id="{EDCE5324-8E41-4B7B-97DE-41B95BA5BE8A}"/>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01:22</a:t>
            </a:r>
          </a:p>
        </p:txBody>
      </p:sp>
    </p:spTree>
    <p:extLst>
      <p:ext uri="{BB962C8B-B14F-4D97-AF65-F5344CB8AC3E}">
        <p14:creationId xmlns:p14="http://schemas.microsoft.com/office/powerpoint/2010/main" val="2150441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BE7149C6-E8BC-4F15-B2E2-D4E55B245F15}"/>
              </a:ext>
            </a:extLst>
          </p:cNvPr>
          <p:cNvSpPr>
            <a:spLocks noGrp="1"/>
          </p:cNvSpPr>
          <p:nvPr>
            <p:ph type="title"/>
          </p:nvPr>
        </p:nvSpPr>
        <p:spPr bwMode="auto">
          <a:xfrm>
            <a:off x="1905000" y="3333750"/>
            <a:ext cx="7772400" cy="1022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AU" altLang="en-US" cap="none" dirty="0">
                <a:latin typeface="Arial Narrow" panose="020B0606020202030204" pitchFamily="34" charset="0"/>
              </a:rPr>
              <a:t>  Summary, Thank you</a:t>
            </a:r>
            <a:br>
              <a:rPr lang="en-AU" altLang="en-US" cap="none" dirty="0">
                <a:latin typeface="Arial Narrow" panose="020B0606020202030204" pitchFamily="34" charset="0"/>
              </a:rPr>
            </a:br>
            <a:r>
              <a:rPr lang="en-AU" altLang="en-US" cap="none" dirty="0">
                <a:latin typeface="Arial Narrow" panose="020B0606020202030204" pitchFamily="34" charset="0"/>
              </a:rPr>
              <a:t>        Questions?</a:t>
            </a:r>
          </a:p>
        </p:txBody>
      </p:sp>
      <p:sp>
        <p:nvSpPr>
          <p:cNvPr id="56323" name="TextBox 14">
            <a:extLst>
              <a:ext uri="{FF2B5EF4-FFF2-40B4-BE49-F238E27FC236}">
                <a16:creationId xmlns:a16="http://schemas.microsoft.com/office/drawing/2014/main" id="{5AA4705B-E1C0-417C-B754-8FCBA0B23032}"/>
              </a:ext>
            </a:extLst>
          </p:cNvPr>
          <p:cNvSpPr txBox="1">
            <a:spLocks noChangeArrowheads="1"/>
          </p:cNvSpPr>
          <p:nvPr/>
        </p:nvSpPr>
        <p:spPr bwMode="auto">
          <a:xfrm>
            <a:off x="8699500" y="4832350"/>
            <a:ext cx="442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800" dirty="0">
                <a:latin typeface="Georgia" panose="02040502050405020303" pitchFamily="18" charset="0"/>
              </a:rPr>
              <a:t>01:30</a:t>
            </a:r>
            <a:endParaRPr lang="en-AU" altLang="en-US" sz="800" dirty="0">
              <a:latin typeface="Georgia" panose="02040502050405020303" pitchFamily="18" charset="0"/>
            </a:endParaRPr>
          </a:p>
        </p:txBody>
      </p:sp>
      <p:sp>
        <p:nvSpPr>
          <p:cNvPr id="56324" name="TextBox 9">
            <a:extLst>
              <a:ext uri="{FF2B5EF4-FFF2-40B4-BE49-F238E27FC236}">
                <a16:creationId xmlns:a16="http://schemas.microsoft.com/office/drawing/2014/main" id="{3CEDE1C6-2340-43DE-84C3-DB2B75FE7AB5}"/>
              </a:ext>
            </a:extLst>
          </p:cNvPr>
          <p:cNvSpPr txBox="1">
            <a:spLocks noChangeArrowheads="1"/>
          </p:cNvSpPr>
          <p:nvPr/>
        </p:nvSpPr>
        <p:spPr bwMode="auto">
          <a:xfrm>
            <a:off x="533400" y="209550"/>
            <a:ext cx="14747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00" b="1" dirty="0">
                <a:latin typeface="Georgia" panose="02040502050405020303" pitchFamily="18" charset="0"/>
              </a:rPr>
              <a:t>1. Progress</a:t>
            </a:r>
          </a:p>
          <a:p>
            <a:br>
              <a:rPr lang="en-US" altLang="en-US" sz="1000" b="1" dirty="0">
                <a:solidFill>
                  <a:schemeClr val="accent1"/>
                </a:solidFill>
                <a:latin typeface="Georgia" panose="02040502050405020303" pitchFamily="18" charset="0"/>
              </a:rPr>
            </a:br>
            <a:br>
              <a:rPr lang="en-US" altLang="en-US" sz="1000" b="1" dirty="0">
                <a:solidFill>
                  <a:schemeClr val="accent1"/>
                </a:solidFill>
                <a:latin typeface="Georgia" panose="02040502050405020303" pitchFamily="18" charset="0"/>
              </a:rPr>
            </a:br>
            <a:r>
              <a:rPr lang="en-US" altLang="en-US" sz="1000" b="1" dirty="0">
                <a:solidFill>
                  <a:schemeClr val="accent1"/>
                </a:solidFill>
                <a:latin typeface="Georgia" panose="02040502050405020303" pitchFamily="18" charset="0"/>
              </a:rPr>
              <a:t>(Mostly) On Track</a:t>
            </a:r>
            <a:br>
              <a:rPr lang="en-US" altLang="en-US" sz="1000" b="1" dirty="0">
                <a:solidFill>
                  <a:schemeClr val="accent1"/>
                </a:solidFill>
                <a:latin typeface="Georgia" panose="02040502050405020303" pitchFamily="18" charset="0"/>
              </a:rPr>
            </a:br>
            <a:endParaRPr lang="en-US" altLang="en-US" sz="1000" b="1" dirty="0">
              <a:latin typeface="Georgia" panose="02040502050405020303" pitchFamily="18" charset="0"/>
            </a:endParaRPr>
          </a:p>
        </p:txBody>
      </p:sp>
      <p:sp>
        <p:nvSpPr>
          <p:cNvPr id="56326" name="TextBox 12">
            <a:extLst>
              <a:ext uri="{FF2B5EF4-FFF2-40B4-BE49-F238E27FC236}">
                <a16:creationId xmlns:a16="http://schemas.microsoft.com/office/drawing/2014/main" id="{3A3A08E6-2345-4D95-A8DA-A8297F010DC8}"/>
              </a:ext>
            </a:extLst>
          </p:cNvPr>
          <p:cNvSpPr txBox="1">
            <a:spLocks noChangeArrowheads="1"/>
          </p:cNvSpPr>
          <p:nvPr/>
        </p:nvSpPr>
        <p:spPr bwMode="auto">
          <a:xfrm>
            <a:off x="7010400" y="209550"/>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00" b="1" dirty="0">
                <a:latin typeface="Georgia" panose="02040502050405020303" pitchFamily="18" charset="0"/>
              </a:rPr>
              <a:t>4. Shark tank</a:t>
            </a:r>
          </a:p>
          <a:p>
            <a:endParaRPr lang="en-AU" altLang="en-US" sz="1000" dirty="0">
              <a:latin typeface="Georgia" panose="02040502050405020303" pitchFamily="18" charset="0"/>
            </a:endParaRPr>
          </a:p>
          <a:p>
            <a:br>
              <a:rPr lang="en-AU" altLang="en-US" sz="1000" dirty="0">
                <a:latin typeface="Georgia" panose="02040502050405020303" pitchFamily="18" charset="0"/>
              </a:rPr>
            </a:br>
            <a:r>
              <a:rPr lang="en-AU" altLang="en-US" sz="1000" dirty="0">
                <a:solidFill>
                  <a:srgbClr val="01B4E7"/>
                </a:solidFill>
                <a:latin typeface="Georgia" panose="02040502050405020303" pitchFamily="18" charset="0"/>
              </a:rPr>
              <a:t>Thank you to all participants </a:t>
            </a:r>
          </a:p>
        </p:txBody>
      </p:sp>
      <p:pic>
        <p:nvPicPr>
          <p:cNvPr id="56327" name="Picture 33">
            <a:extLst>
              <a:ext uri="{FF2B5EF4-FFF2-40B4-BE49-F238E27FC236}">
                <a16:creationId xmlns:a16="http://schemas.microsoft.com/office/drawing/2014/main" id="{C65C8E0E-266A-4BED-9093-8358BCA88C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970" y="1555750"/>
            <a:ext cx="1473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7">
            <a:extLst>
              <a:ext uri="{FF2B5EF4-FFF2-40B4-BE49-F238E27FC236}">
                <a16:creationId xmlns:a16="http://schemas.microsoft.com/office/drawing/2014/main" id="{FF6C32A2-3795-435B-8B2A-7936D00D29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58143"/>
            <a:ext cx="1143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11">
            <a:extLst>
              <a:ext uri="{FF2B5EF4-FFF2-40B4-BE49-F238E27FC236}">
                <a16:creationId xmlns:a16="http://schemas.microsoft.com/office/drawing/2014/main" id="{D228251B-2815-4E70-8E4D-01C658374FC5}"/>
              </a:ext>
            </a:extLst>
          </p:cNvPr>
          <p:cNvSpPr txBox="1">
            <a:spLocks noChangeArrowheads="1"/>
          </p:cNvSpPr>
          <p:nvPr/>
        </p:nvSpPr>
        <p:spPr bwMode="auto">
          <a:xfrm>
            <a:off x="5029200" y="201304"/>
            <a:ext cx="160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00" b="1" dirty="0">
                <a:latin typeface="Georgia" panose="02040502050405020303" pitchFamily="18" charset="0"/>
              </a:rPr>
              <a:t>3. Healthy International Portfolio</a:t>
            </a:r>
            <a:endParaRPr lang="en-US" altLang="en-US" sz="1000" b="1" dirty="0">
              <a:solidFill>
                <a:schemeClr val="accent1"/>
              </a:solidFill>
              <a:latin typeface="Georgia" panose="02040502050405020303" pitchFamily="18" charset="0"/>
            </a:endParaRPr>
          </a:p>
          <a:p>
            <a:endParaRPr lang="en-AU" altLang="en-US" sz="1000" dirty="0">
              <a:solidFill>
                <a:srgbClr val="01B4E7"/>
              </a:solidFill>
              <a:latin typeface="Georgia" panose="02040502050405020303" pitchFamily="18" charset="0"/>
            </a:endParaRPr>
          </a:p>
          <a:p>
            <a:r>
              <a:rPr lang="en-US" altLang="en-US" sz="1000" dirty="0">
                <a:solidFill>
                  <a:srgbClr val="01B4E7"/>
                </a:solidFill>
                <a:latin typeface="Georgia" panose="02040502050405020303" pitchFamily="18" charset="0"/>
              </a:rPr>
              <a:t>5</a:t>
            </a:r>
            <a:r>
              <a:rPr lang="en-US" altLang="en-US" sz="1000" baseline="30000" dirty="0">
                <a:solidFill>
                  <a:srgbClr val="01B4E7"/>
                </a:solidFill>
                <a:latin typeface="Georgia" panose="02040502050405020303" pitchFamily="18" charset="0"/>
              </a:rPr>
              <a:t>th</a:t>
            </a:r>
            <a:r>
              <a:rPr lang="en-US" altLang="en-US" sz="1000" dirty="0">
                <a:solidFill>
                  <a:srgbClr val="01B4E7"/>
                </a:solidFill>
                <a:latin typeface="Georgia" panose="02040502050405020303" pitchFamily="18" charset="0"/>
              </a:rPr>
              <a:t> highest District for # of Registered projects  in the District, across 3 Continents</a:t>
            </a:r>
            <a:endParaRPr lang="en-AU" altLang="en-US" sz="1000" dirty="0">
              <a:solidFill>
                <a:srgbClr val="01B4E7"/>
              </a:solidFill>
              <a:latin typeface="Georgia" panose="02040502050405020303" pitchFamily="18" charset="0"/>
            </a:endParaRPr>
          </a:p>
        </p:txBody>
      </p:sp>
      <p:pic>
        <p:nvPicPr>
          <p:cNvPr id="56330" name="Picture 13">
            <a:extLst>
              <a:ext uri="{FF2B5EF4-FFF2-40B4-BE49-F238E27FC236}">
                <a16:creationId xmlns:a16="http://schemas.microsoft.com/office/drawing/2014/main" id="{350F24D7-74A5-4A00-B3B0-062ABD4EF8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57325"/>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Box 14">
            <a:extLst>
              <a:ext uri="{FF2B5EF4-FFF2-40B4-BE49-F238E27FC236}">
                <a16:creationId xmlns:a16="http://schemas.microsoft.com/office/drawing/2014/main" id="{9B7F0A77-CA81-41DC-BC66-79912B159771}"/>
              </a:ext>
            </a:extLst>
          </p:cNvPr>
          <p:cNvSpPr txBox="1">
            <a:spLocks noChangeArrowheads="1"/>
          </p:cNvSpPr>
          <p:nvPr/>
        </p:nvSpPr>
        <p:spPr bwMode="auto">
          <a:xfrm>
            <a:off x="0" y="0"/>
            <a:ext cx="4379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800" dirty="0">
                <a:latin typeface="Georgia" panose="02040502050405020303" pitchFamily="18" charset="0"/>
              </a:rPr>
              <a:t>01:23</a:t>
            </a:r>
            <a:endParaRPr lang="en-AU" altLang="en-US" sz="800" dirty="0">
              <a:latin typeface="Georgia" panose="02040502050405020303" pitchFamily="18" charset="0"/>
            </a:endParaRPr>
          </a:p>
        </p:txBody>
      </p:sp>
      <p:sp>
        <p:nvSpPr>
          <p:cNvPr id="15" name="TextBox 11">
            <a:extLst>
              <a:ext uri="{FF2B5EF4-FFF2-40B4-BE49-F238E27FC236}">
                <a16:creationId xmlns:a16="http://schemas.microsoft.com/office/drawing/2014/main" id="{78F983F9-52BD-4743-8F55-4EE9580C5E7C}"/>
              </a:ext>
            </a:extLst>
          </p:cNvPr>
          <p:cNvSpPr txBox="1">
            <a:spLocks noChangeArrowheads="1"/>
          </p:cNvSpPr>
          <p:nvPr/>
        </p:nvSpPr>
        <p:spPr bwMode="auto">
          <a:xfrm>
            <a:off x="2631280" y="201851"/>
            <a:ext cx="194072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00" b="1" dirty="0">
                <a:latin typeface="Georgia" panose="02040502050405020303" pitchFamily="18" charset="0"/>
              </a:rPr>
              <a:t>2. District Resource Network</a:t>
            </a:r>
          </a:p>
          <a:p>
            <a:endParaRPr lang="en-US" altLang="en-US" sz="1000" b="1" dirty="0">
              <a:solidFill>
                <a:schemeClr val="accent1"/>
              </a:solidFill>
              <a:latin typeface="Georgia" panose="02040502050405020303" pitchFamily="18" charset="0"/>
            </a:endParaRPr>
          </a:p>
          <a:p>
            <a:endParaRPr lang="en-AU" altLang="en-US" sz="1000" dirty="0">
              <a:solidFill>
                <a:srgbClr val="01B4E7"/>
              </a:solidFill>
              <a:latin typeface="Georgia" panose="02040502050405020303" pitchFamily="18" charset="0"/>
            </a:endParaRPr>
          </a:p>
          <a:p>
            <a:r>
              <a:rPr lang="en-US" altLang="en-US" sz="1000" b="1" dirty="0">
                <a:solidFill>
                  <a:srgbClr val="01B4E7"/>
                </a:solidFill>
                <a:latin typeface="Georgia" panose="02040502050405020303" pitchFamily="18" charset="0"/>
              </a:rPr>
              <a:t>Online, Please enter your expertise</a:t>
            </a:r>
            <a:endParaRPr lang="en-AU" altLang="en-US" sz="1000" b="1" dirty="0">
              <a:solidFill>
                <a:srgbClr val="01B4E7"/>
              </a:solidFill>
              <a:latin typeface="Georgia" panose="02040502050405020303" pitchFamily="18" charset="0"/>
            </a:endParaRPr>
          </a:p>
        </p:txBody>
      </p:sp>
      <p:pic>
        <p:nvPicPr>
          <p:cNvPr id="5" name="Picture 4">
            <a:extLst>
              <a:ext uri="{FF2B5EF4-FFF2-40B4-BE49-F238E27FC236}">
                <a16:creationId xmlns:a16="http://schemas.microsoft.com/office/drawing/2014/main" id="{2EE57AE6-E35F-476D-BA66-51E24D9666F5}"/>
              </a:ext>
            </a:extLst>
          </p:cNvPr>
          <p:cNvPicPr>
            <a:picLocks noChangeAspect="1"/>
          </p:cNvPicPr>
          <p:nvPr/>
        </p:nvPicPr>
        <p:blipFill rotWithShape="1">
          <a:blip r:embed="rId6"/>
          <a:srcRect b="13631"/>
          <a:stretch/>
        </p:blipFill>
        <p:spPr>
          <a:xfrm>
            <a:off x="2669380" y="1658143"/>
            <a:ext cx="1600199" cy="1382068"/>
          </a:xfrm>
          <a:prstGeom prst="rect">
            <a:avLst/>
          </a:prstGeom>
        </p:spPr>
      </p:pic>
      <p:pic>
        <p:nvPicPr>
          <p:cNvPr id="20" name="Picture 19">
            <a:extLst>
              <a:ext uri="{FF2B5EF4-FFF2-40B4-BE49-F238E27FC236}">
                <a16:creationId xmlns:a16="http://schemas.microsoft.com/office/drawing/2014/main" id="{D9F4E6F7-084E-4911-AD18-1EFFF6760749}"/>
              </a:ext>
            </a:extLst>
          </p:cNvPr>
          <p:cNvPicPr>
            <a:picLocks noChangeAspect="1"/>
          </p:cNvPicPr>
          <p:nvPr/>
        </p:nvPicPr>
        <p:blipFill>
          <a:blip r:embed="rId7"/>
          <a:stretch>
            <a:fillRect/>
          </a:stretch>
        </p:blipFill>
        <p:spPr>
          <a:xfrm>
            <a:off x="6972300" y="3273425"/>
            <a:ext cx="1524000" cy="1143000"/>
          </a:xfrm>
          <a:prstGeom prst="rect">
            <a:avLst/>
          </a:prstGeom>
        </p:spPr>
      </p:pic>
    </p:spTree>
  </p:cSld>
  <p:clrMapOvr>
    <a:masterClrMapping/>
  </p:clrMapOvr>
  <p:transition spd="slow" advTm="71554"/>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643F62D-EA11-4B33-A5D4-CFE3362C3B24}"/>
              </a:ext>
            </a:extLst>
          </p:cNvPr>
          <p:cNvSpPr>
            <a:spLocks noGrp="1"/>
          </p:cNvSpPr>
          <p:nvPr>
            <p:ph type="title"/>
          </p:nvPr>
        </p:nvSpPr>
        <p:spPr bwMode="auto">
          <a:xfrm>
            <a:off x="76200" y="361950"/>
            <a:ext cx="87630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6020202030204" pitchFamily="34" charset="0"/>
              </a:rPr>
              <a:t>International Service putting Rotary’s vision* into practice</a:t>
            </a:r>
          </a:p>
        </p:txBody>
      </p:sp>
      <p:sp>
        <p:nvSpPr>
          <p:cNvPr id="7171" name="Content Placeholder 2">
            <a:extLst>
              <a:ext uri="{FF2B5EF4-FFF2-40B4-BE49-F238E27FC236}">
                <a16:creationId xmlns:a16="http://schemas.microsoft.com/office/drawing/2014/main" id="{58CEE1CC-412B-48E7-8FC1-5B7262CE92DF}"/>
              </a:ext>
            </a:extLst>
          </p:cNvPr>
          <p:cNvSpPr>
            <a:spLocks noGrp="1"/>
          </p:cNvSpPr>
          <p:nvPr>
            <p:ph idx="1"/>
          </p:nvPr>
        </p:nvSpPr>
        <p:spPr bwMode="auto">
          <a:xfrm>
            <a:off x="381000" y="971550"/>
            <a:ext cx="7966075" cy="3314700"/>
          </a:xfrm>
        </p:spPr>
        <p:txBody>
          <a:bodyPr vert="horz" wrap="square" lIns="0" tIns="0" rIns="0" bIns="0" numCol="1" anchor="t" anchorCtr="0" compatLnSpc="1">
            <a:prstTxWarp prst="textNoShape">
              <a:avLst/>
            </a:prstTxWarp>
          </a:bodyPr>
          <a:lstStyle/>
          <a:p>
            <a:pPr marL="0" indent="0" eaLnBrk="1" hangingPunct="1">
              <a:spcAft>
                <a:spcPts val="300"/>
              </a:spcAft>
              <a:buFont typeface="Arial" panose="020B0604020202020204" pitchFamily="34" charset="0"/>
              <a:buNone/>
              <a:defRPr/>
            </a:pPr>
            <a:endParaRPr lang="en-AU" altLang="en-US" sz="2400" b="1" dirty="0">
              <a:solidFill>
                <a:schemeClr val="accent1"/>
              </a:solidFill>
              <a:latin typeface="Arial" panose="020B0604020202020204" pitchFamily="34" charset="0"/>
              <a:cs typeface="Arial" panose="020B0604020202020204" pitchFamily="34" charset="0"/>
            </a:endParaRPr>
          </a:p>
          <a:p>
            <a:pPr marL="0" indent="0" eaLnBrk="1" hangingPunct="1">
              <a:spcAft>
                <a:spcPts val="300"/>
              </a:spcAft>
              <a:buFont typeface="Arial" panose="020B0604020202020204" pitchFamily="34" charset="0"/>
              <a:buNone/>
              <a:defRPr/>
            </a:pPr>
            <a:r>
              <a:rPr lang="en-AU" altLang="en-US" sz="2400" dirty="0">
                <a:solidFill>
                  <a:schemeClr val="accent1"/>
                </a:solidFill>
                <a:latin typeface="Arial" panose="020B0604020202020204" pitchFamily="34" charset="0"/>
                <a:cs typeface="Arial" panose="020B0604020202020204" pitchFamily="34" charset="0"/>
              </a:rPr>
              <a:t>“Together, we see a </a:t>
            </a:r>
            <a:r>
              <a:rPr lang="en-AU" altLang="en-US" sz="2400" b="1" dirty="0">
                <a:solidFill>
                  <a:schemeClr val="accent1"/>
                </a:solidFill>
                <a:latin typeface="Arial" panose="020B0604020202020204" pitchFamily="34" charset="0"/>
                <a:cs typeface="Arial" panose="020B0604020202020204" pitchFamily="34" charset="0"/>
              </a:rPr>
              <a:t>world</a:t>
            </a:r>
            <a:r>
              <a:rPr lang="en-AU" altLang="en-US" sz="2400" dirty="0">
                <a:solidFill>
                  <a:schemeClr val="accent1"/>
                </a:solidFill>
                <a:latin typeface="Arial" panose="020B0604020202020204" pitchFamily="34" charset="0"/>
                <a:cs typeface="Arial" panose="020B0604020202020204" pitchFamily="34" charset="0"/>
              </a:rPr>
              <a:t> </a:t>
            </a:r>
            <a:r>
              <a:rPr lang="en-AU" altLang="en-US" sz="2400" u="sng" dirty="0">
                <a:solidFill>
                  <a:schemeClr val="accent1"/>
                </a:solidFill>
                <a:latin typeface="Arial" panose="020B0604020202020204" pitchFamily="34" charset="0"/>
                <a:cs typeface="Arial" panose="020B0604020202020204" pitchFamily="34" charset="0"/>
              </a:rPr>
              <a:t>where people unite </a:t>
            </a:r>
            <a:r>
              <a:rPr lang="en-AU" altLang="en-US" sz="2400" dirty="0">
                <a:solidFill>
                  <a:schemeClr val="accent1"/>
                </a:solidFill>
                <a:latin typeface="Arial" panose="020B0604020202020204" pitchFamily="34" charset="0"/>
                <a:cs typeface="Arial" panose="020B0604020202020204" pitchFamily="34" charset="0"/>
              </a:rPr>
              <a:t>and </a:t>
            </a:r>
            <a:r>
              <a:rPr lang="en-AU" altLang="en-US" sz="2400" b="1" dirty="0">
                <a:solidFill>
                  <a:schemeClr val="accent1"/>
                </a:solidFill>
                <a:latin typeface="Arial" panose="020B0604020202020204" pitchFamily="34" charset="0"/>
                <a:cs typeface="Arial" panose="020B0604020202020204" pitchFamily="34" charset="0"/>
              </a:rPr>
              <a:t>take action </a:t>
            </a:r>
            <a:r>
              <a:rPr lang="en-AU" altLang="en-US" sz="2400" dirty="0">
                <a:solidFill>
                  <a:schemeClr val="accent1"/>
                </a:solidFill>
                <a:latin typeface="Arial" panose="020B0604020202020204" pitchFamily="34" charset="0"/>
                <a:cs typeface="Arial" panose="020B0604020202020204" pitchFamily="34" charset="0"/>
              </a:rPr>
              <a:t>to create </a:t>
            </a:r>
            <a:r>
              <a:rPr lang="en-AU" altLang="en-US" sz="2400" b="1" dirty="0">
                <a:solidFill>
                  <a:schemeClr val="accent1"/>
                </a:solidFill>
                <a:latin typeface="Arial" panose="020B0604020202020204" pitchFamily="34" charset="0"/>
                <a:cs typeface="Arial" panose="020B0604020202020204" pitchFamily="34" charset="0"/>
              </a:rPr>
              <a:t>lasting change </a:t>
            </a:r>
            <a:r>
              <a:rPr lang="en-AU" altLang="en-US" sz="2400" dirty="0">
                <a:solidFill>
                  <a:schemeClr val="accent1"/>
                </a:solidFill>
                <a:latin typeface="Arial" panose="020B0604020202020204" pitchFamily="34" charset="0"/>
                <a:cs typeface="Arial" panose="020B0604020202020204" pitchFamily="34" charset="0"/>
              </a:rPr>
              <a:t>– </a:t>
            </a:r>
            <a:r>
              <a:rPr lang="en-AU" altLang="en-US" sz="2400" u="sng" dirty="0">
                <a:solidFill>
                  <a:schemeClr val="accent1"/>
                </a:solidFill>
                <a:latin typeface="Arial" panose="020B0604020202020204" pitchFamily="34" charset="0"/>
                <a:cs typeface="Arial" panose="020B0604020202020204" pitchFamily="34" charset="0"/>
              </a:rPr>
              <a:t>across the globe</a:t>
            </a:r>
            <a:r>
              <a:rPr lang="en-AU" altLang="en-US" sz="2400" dirty="0">
                <a:solidFill>
                  <a:schemeClr val="accent1"/>
                </a:solidFill>
                <a:latin typeface="Arial" panose="020B0604020202020204" pitchFamily="34" charset="0"/>
                <a:cs typeface="Arial" panose="020B0604020202020204" pitchFamily="34" charset="0"/>
              </a:rPr>
              <a:t>, in our communities, and in ourselves. ”</a:t>
            </a:r>
            <a:endParaRPr lang="en-US" altLang="en-US" sz="2400" u="sng" dirty="0">
              <a:solidFill>
                <a:schemeClr val="accent1"/>
              </a:solidFill>
              <a:latin typeface="Arial" panose="020B0604020202020204" pitchFamily="34" charset="0"/>
              <a:cs typeface="Arial" panose="020B0604020202020204" pitchFamily="34" charset="0"/>
            </a:endParaRPr>
          </a:p>
          <a:p>
            <a:pPr>
              <a:spcBef>
                <a:spcPct val="0"/>
              </a:spcBef>
              <a:buFontTx/>
              <a:buNone/>
              <a:defRPr/>
            </a:pPr>
            <a:endParaRPr lang="en-US" altLang="en-US" sz="2400" dirty="0">
              <a:latin typeface="Arial" pitchFamily="34" charset="0"/>
              <a:cs typeface="Arial" panose="020B0604020202020204" pitchFamily="34" charset="0"/>
            </a:endParaRPr>
          </a:p>
          <a:p>
            <a:pPr>
              <a:spcBef>
                <a:spcPct val="0"/>
              </a:spcBef>
              <a:buFontTx/>
              <a:buNone/>
              <a:defRPr/>
            </a:pPr>
            <a:endParaRPr lang="en-US" altLang="en-US" sz="2400" dirty="0">
              <a:latin typeface="Arial" pitchFamily="34" charset="0"/>
              <a:cs typeface="Arial" panose="020B0604020202020204" pitchFamily="34" charset="0"/>
            </a:endParaRPr>
          </a:p>
          <a:p>
            <a:pPr>
              <a:spcBef>
                <a:spcPct val="0"/>
              </a:spcBef>
              <a:buFontTx/>
              <a:buNone/>
              <a:defRPr/>
            </a:pPr>
            <a:endParaRPr lang="en-US" altLang="en-US" sz="2400" dirty="0">
              <a:latin typeface="Arial" pitchFamily="34" charset="0"/>
              <a:cs typeface="Arial" panose="020B0604020202020204" pitchFamily="34" charset="0"/>
            </a:endParaRPr>
          </a:p>
          <a:p>
            <a:pPr marL="0" indent="0">
              <a:buFont typeface="Arial" panose="020B0604020202020204" pitchFamily="34" charset="0"/>
              <a:buNone/>
              <a:defRPr/>
            </a:pPr>
            <a:endParaRPr lang="en-AU" altLang="en-US" sz="2400" dirty="0">
              <a:solidFill>
                <a:schemeClr val="tx1"/>
              </a:solidFill>
              <a:latin typeface="Arial" panose="020B0604020202020204" pitchFamily="34" charset="0"/>
              <a:cs typeface="Arial" panose="020B0604020202020204" pitchFamily="34" charset="0"/>
            </a:endParaRPr>
          </a:p>
          <a:p>
            <a:pPr marL="0" indent="0" eaLnBrk="1" hangingPunct="1">
              <a:defRPr/>
            </a:pPr>
            <a:endParaRPr lang="en-US" altLang="en-US" sz="2400" dirty="0">
              <a:latin typeface="Arial" panose="020B0604020202020204" pitchFamily="34" charset="0"/>
              <a:cs typeface="Arial" panose="020B0604020202020204" pitchFamily="34" charset="0"/>
            </a:endParaRPr>
          </a:p>
        </p:txBody>
      </p:sp>
      <p:sp>
        <p:nvSpPr>
          <p:cNvPr id="10245" name="TextBox 1">
            <a:extLst>
              <a:ext uri="{FF2B5EF4-FFF2-40B4-BE49-F238E27FC236}">
                <a16:creationId xmlns:a16="http://schemas.microsoft.com/office/drawing/2014/main" id="{4B3ED7CB-E165-451D-A85E-0484B3A31D81}"/>
              </a:ext>
            </a:extLst>
          </p:cNvPr>
          <p:cNvSpPr txBox="1">
            <a:spLocks noChangeArrowheads="1"/>
          </p:cNvSpPr>
          <p:nvPr/>
        </p:nvSpPr>
        <p:spPr bwMode="auto">
          <a:xfrm>
            <a:off x="3578329" y="4102584"/>
            <a:ext cx="19873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1200" dirty="0"/>
              <a:t>We are Rotary 2021 Video</a:t>
            </a:r>
          </a:p>
          <a:p>
            <a:endParaRPr lang="en-AU" altLang="en-US" sz="1200" dirty="0"/>
          </a:p>
          <a:p>
            <a:r>
              <a:rPr lang="en-AU" altLang="en-US" sz="1200" dirty="0"/>
              <a:t>Serve to change Lives </a:t>
            </a:r>
          </a:p>
        </p:txBody>
      </p:sp>
      <p:sp>
        <p:nvSpPr>
          <p:cNvPr id="10246" name="TextBox 6">
            <a:extLst>
              <a:ext uri="{FF2B5EF4-FFF2-40B4-BE49-F238E27FC236}">
                <a16:creationId xmlns:a16="http://schemas.microsoft.com/office/drawing/2014/main" id="{89795588-7392-42D6-A528-99A3A319A657}"/>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00:09</a:t>
            </a:r>
          </a:p>
        </p:txBody>
      </p:sp>
      <p:sp>
        <p:nvSpPr>
          <p:cNvPr id="7" name="TextBox 6">
            <a:extLst>
              <a:ext uri="{FF2B5EF4-FFF2-40B4-BE49-F238E27FC236}">
                <a16:creationId xmlns:a16="http://schemas.microsoft.com/office/drawing/2014/main" id="{7107C425-AD88-4FE1-A2FF-910FE7F620C1}"/>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00.05</a:t>
            </a:r>
          </a:p>
        </p:txBody>
      </p:sp>
      <p:pic>
        <p:nvPicPr>
          <p:cNvPr id="5" name="Picture 4">
            <a:hlinkClick r:id="rId3"/>
            <a:extLst>
              <a:ext uri="{FF2B5EF4-FFF2-40B4-BE49-F238E27FC236}">
                <a16:creationId xmlns:a16="http://schemas.microsoft.com/office/drawing/2014/main" id="{D6214D63-D421-4A11-B9B2-4CB7EC753F6A}"/>
              </a:ext>
            </a:extLst>
          </p:cNvPr>
          <p:cNvPicPr>
            <a:picLocks noChangeAspect="1"/>
          </p:cNvPicPr>
          <p:nvPr/>
        </p:nvPicPr>
        <p:blipFill>
          <a:blip r:embed="rId4"/>
          <a:stretch>
            <a:fillRect/>
          </a:stretch>
        </p:blipFill>
        <p:spPr>
          <a:xfrm>
            <a:off x="3395498" y="2654519"/>
            <a:ext cx="2353003" cy="1314633"/>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7725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District International Service Chair DISC (my) ROLE</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00:11</a:t>
            </a:r>
          </a:p>
        </p:txBody>
      </p:sp>
      <p:pic>
        <p:nvPicPr>
          <p:cNvPr id="12292" name="Picture 2">
            <a:extLst>
              <a:ext uri="{FF2B5EF4-FFF2-40B4-BE49-F238E27FC236}">
                <a16:creationId xmlns:a16="http://schemas.microsoft.com/office/drawing/2014/main" id="{DB66D55F-76DB-4549-8747-69ECF1133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9526"/>
            <a:ext cx="4574628" cy="344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00.09</a:t>
            </a:r>
          </a:p>
        </p:txBody>
      </p:sp>
      <p:sp>
        <p:nvSpPr>
          <p:cNvPr id="2" name="TextBox 1">
            <a:extLst>
              <a:ext uri="{FF2B5EF4-FFF2-40B4-BE49-F238E27FC236}">
                <a16:creationId xmlns:a16="http://schemas.microsoft.com/office/drawing/2014/main" id="{3251F1BF-5BA5-4B8C-AE9A-9C80B3DE4167}"/>
              </a:ext>
            </a:extLst>
          </p:cNvPr>
          <p:cNvSpPr txBox="1"/>
          <p:nvPr/>
        </p:nvSpPr>
        <p:spPr>
          <a:xfrm>
            <a:off x="4803228" y="1352550"/>
            <a:ext cx="4340624"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t>Kerry Kirk PP, Rotary Club of Sunbury, PHF</a:t>
            </a:r>
          </a:p>
          <a:p>
            <a:pPr marL="285750" indent="-285750">
              <a:buFont typeface="Arial" panose="020B0604020202020204" pitchFamily="34" charset="0"/>
              <a:buChar char="•"/>
            </a:pPr>
            <a:r>
              <a:rPr lang="en-AU" sz="1400" dirty="0">
                <a:latin typeface="Calibri" panose="020F0502020204030204" pitchFamily="34" charset="0"/>
              </a:rPr>
              <a:t>RAWCS International Project Manager (12-2020-21 Beds to Sri Lanka  RAOAF) &amp; 3 2019-20 local projects (scrub caps &amp; Counselling qualifications)</a:t>
            </a:r>
          </a:p>
          <a:p>
            <a:pPr marL="285750" indent="-285750">
              <a:buFont typeface="Arial" panose="020B0604020202020204" pitchFamily="34" charset="0"/>
              <a:buChar char="•"/>
            </a:pPr>
            <a:r>
              <a:rPr lang="en-AU" sz="1400" dirty="0">
                <a:latin typeface="Calibri" panose="020F0502020204030204" pitchFamily="34" charset="0"/>
              </a:rPr>
              <a:t>Designer of the 9790 DRN system</a:t>
            </a:r>
          </a:p>
          <a:p>
            <a:pPr marL="285750" indent="-285750">
              <a:buFont typeface="Arial" panose="020B0604020202020204" pitchFamily="34" charset="0"/>
              <a:buChar char="•"/>
            </a:pPr>
            <a:endParaRPr lang="en-AU" sz="14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AU" sz="1400" dirty="0" err="1">
                <a:latin typeface="Calibri" panose="020F0502020204030204" pitchFamily="34" charset="0"/>
                <a:ea typeface="Calibri" panose="020F0502020204030204" pitchFamily="34" charset="0"/>
              </a:rPr>
              <a:t>MMgt</a:t>
            </a:r>
            <a:r>
              <a:rPr lang="en-AU" sz="1400" dirty="0">
                <a:latin typeface="Calibri" panose="020F0502020204030204" pitchFamily="34" charset="0"/>
                <a:ea typeface="Calibri" panose="020F0502020204030204" pitchFamily="34" charset="0"/>
              </a:rPr>
              <a:t> (Tech) </a:t>
            </a:r>
            <a:r>
              <a:rPr lang="en-AU" sz="1400" dirty="0" err="1">
                <a:latin typeface="Calibri" panose="020F0502020204030204" pitchFamily="34" charset="0"/>
                <a:ea typeface="Calibri" panose="020F0502020204030204" pitchFamily="34" charset="0"/>
              </a:rPr>
              <a:t>Melb</a:t>
            </a:r>
            <a:r>
              <a:rPr lang="en-AU" sz="1400" dirty="0">
                <a:latin typeface="Calibri" panose="020F0502020204030204" pitchFamily="34" charset="0"/>
                <a:ea typeface="Calibri" panose="020F0502020204030204" pitchFamily="34" charset="0"/>
              </a:rPr>
              <a:t>, MAICD, MAIPM</a:t>
            </a:r>
          </a:p>
          <a:p>
            <a:pPr marL="285750" indent="-285750">
              <a:buFont typeface="Arial" panose="020B0604020202020204" pitchFamily="34" charset="0"/>
              <a:buChar char="•"/>
            </a:pPr>
            <a:r>
              <a:rPr lang="en-AU" sz="1400" dirty="0">
                <a:latin typeface="Calibri" panose="020F0502020204030204" pitchFamily="34" charset="0"/>
              </a:rPr>
              <a:t>Cyber Security &amp; IT Project/Program Manager</a:t>
            </a:r>
          </a:p>
          <a:p>
            <a:pPr marL="285750" indent="-285750">
              <a:buFont typeface="Arial" panose="020B0604020202020204" pitchFamily="34" charset="0"/>
              <a:buChar char="•"/>
            </a:pPr>
            <a:r>
              <a:rPr lang="en-AU" sz="1400" dirty="0">
                <a:latin typeface="Calibri" panose="020F0502020204030204" pitchFamily="34" charset="0"/>
              </a:rPr>
              <a:t>Mother of 2 Jamieson (also a Rotarian) and Zac</a:t>
            </a:r>
          </a:p>
          <a:p>
            <a:pPr marL="285750" indent="-285750">
              <a:buFont typeface="Arial" panose="020B0604020202020204" pitchFamily="34" charset="0"/>
              <a:buChar char="•"/>
            </a:pPr>
            <a:r>
              <a:rPr lang="en-AU" sz="1400" dirty="0">
                <a:latin typeface="Calibri" panose="020F0502020204030204" pitchFamily="34" charset="0"/>
              </a:rPr>
              <a:t>Daughter of Henry (Dec bicycle mechanic) &amp; Eileen (90 year old, Past Rotarian and Australian Unity Company Director)</a:t>
            </a:r>
          </a:p>
          <a:p>
            <a:pPr marL="285750" indent="-285750">
              <a:buFont typeface="Arial" panose="020B0604020202020204" pitchFamily="34" charset="0"/>
              <a:buChar char="•"/>
            </a:pPr>
            <a:endParaRPr lang="en-AU" sz="14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9533532A-95E2-46EA-9354-02408E5D9FE9}"/>
              </a:ext>
            </a:extLst>
          </p:cNvPr>
          <p:cNvPicPr>
            <a:picLocks noChangeAspect="1"/>
          </p:cNvPicPr>
          <p:nvPr/>
        </p:nvPicPr>
        <p:blipFill rotWithShape="1">
          <a:blip r:embed="rId4"/>
          <a:srcRect t="58480" b="13346"/>
          <a:stretch/>
        </p:blipFill>
        <p:spPr>
          <a:xfrm>
            <a:off x="4648200" y="2343150"/>
            <a:ext cx="4589500" cy="1447800"/>
          </a:xfrm>
          <a:prstGeom prst="rect">
            <a:avLst/>
          </a:prstGeom>
        </p:spPr>
      </p:pic>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4637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Introductions ISC Role (Yours)</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00:13</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00.11</a:t>
            </a:r>
          </a:p>
        </p:txBody>
      </p:sp>
      <p:pic>
        <p:nvPicPr>
          <p:cNvPr id="3" name="Picture 2">
            <a:hlinkClick r:id="rId3"/>
            <a:extLst>
              <a:ext uri="{FF2B5EF4-FFF2-40B4-BE49-F238E27FC236}">
                <a16:creationId xmlns:a16="http://schemas.microsoft.com/office/drawing/2014/main" id="{C057FED3-3E77-4CDB-95E5-7E61325E9262}"/>
              </a:ext>
            </a:extLst>
          </p:cNvPr>
          <p:cNvPicPr>
            <a:picLocks noChangeAspect="1"/>
          </p:cNvPicPr>
          <p:nvPr/>
        </p:nvPicPr>
        <p:blipFill rotWithShape="1">
          <a:blip r:embed="rId4"/>
          <a:srcRect b="40643"/>
          <a:stretch/>
        </p:blipFill>
        <p:spPr>
          <a:xfrm>
            <a:off x="-152400" y="971550"/>
            <a:ext cx="5123494" cy="3405036"/>
          </a:xfrm>
          <a:prstGeom prst="rect">
            <a:avLst/>
          </a:prstGeom>
        </p:spPr>
      </p:pic>
    </p:spTree>
    <p:extLst>
      <p:ext uri="{BB962C8B-B14F-4D97-AF65-F5344CB8AC3E}">
        <p14:creationId xmlns:p14="http://schemas.microsoft.com/office/powerpoint/2010/main" val="15451965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65C88B87-8CBE-4C18-89B4-8ABEBFC2974F}"/>
              </a:ext>
            </a:extLst>
          </p:cNvPr>
          <p:cNvSpPr>
            <a:spLocks noGrp="1"/>
          </p:cNvSpPr>
          <p:nvPr>
            <p:ph type="title"/>
          </p:nvPr>
        </p:nvSpPr>
        <p:spPr bwMode="auto">
          <a:xfrm>
            <a:off x="457200" y="342900"/>
            <a:ext cx="74676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6020202030204" pitchFamily="34" charset="0"/>
              </a:rPr>
              <a:t>9790 International – Progress against 3Y plan (2019-22)</a:t>
            </a:r>
          </a:p>
        </p:txBody>
      </p:sp>
      <p:sp>
        <p:nvSpPr>
          <p:cNvPr id="14339" name="TextBox 1">
            <a:extLst>
              <a:ext uri="{FF2B5EF4-FFF2-40B4-BE49-F238E27FC236}">
                <a16:creationId xmlns:a16="http://schemas.microsoft.com/office/drawing/2014/main" id="{5D6F040A-4A2F-4BBB-B7D3-84A5E724B870}"/>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00.15</a:t>
            </a:r>
          </a:p>
        </p:txBody>
      </p:sp>
      <p:sp>
        <p:nvSpPr>
          <p:cNvPr id="6149" name="AutoShape 8">
            <a:extLst>
              <a:ext uri="{FF2B5EF4-FFF2-40B4-BE49-F238E27FC236}">
                <a16:creationId xmlns:a16="http://schemas.microsoft.com/office/drawing/2014/main" id="{441F2D4A-D030-4595-8A5E-4F08C941A33B}"/>
              </a:ext>
            </a:extLst>
          </p:cNvPr>
          <p:cNvSpPr>
            <a:spLocks noChangeArrowheads="1"/>
          </p:cNvSpPr>
          <p:nvPr/>
        </p:nvSpPr>
        <p:spPr bwMode="auto">
          <a:xfrm>
            <a:off x="0" y="990600"/>
            <a:ext cx="2425700" cy="1050925"/>
          </a:xfrm>
          <a:prstGeom prst="chevron">
            <a:avLst>
              <a:gd name="adj" fmla="val 4346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800" b="1" dirty="0">
                <a:solidFill>
                  <a:schemeClr val="bg1"/>
                </a:solidFill>
                <a:latin typeface="Georgia" panose="02040502050405020303" pitchFamily="18" charset="0"/>
                <a:cs typeface="Arial" panose="020B0604020202020204" pitchFamily="34" charset="0"/>
              </a:rPr>
              <a:t>       Work </a:t>
            </a:r>
          </a:p>
          <a:p>
            <a:pPr algn="ctr" eaLnBrk="1" hangingPunct="1"/>
            <a:r>
              <a:rPr lang="en-GB" altLang="en-US" sz="1800" b="1" dirty="0">
                <a:solidFill>
                  <a:schemeClr val="bg1"/>
                </a:solidFill>
                <a:latin typeface="Georgia" panose="02040502050405020303" pitchFamily="18" charset="0"/>
                <a:cs typeface="Arial" panose="020B0604020202020204" pitchFamily="34" charset="0"/>
              </a:rPr>
              <a:t>     Collaboratively</a:t>
            </a:r>
            <a:endParaRPr lang="en-AU" altLang="en-US" sz="1800" b="1" dirty="0">
              <a:solidFill>
                <a:schemeClr val="bg1"/>
              </a:solidFill>
              <a:latin typeface="Georgia" panose="02040502050405020303" pitchFamily="18" charset="0"/>
              <a:cs typeface="Arial" panose="020B0604020202020204" pitchFamily="34" charset="0"/>
            </a:endParaRPr>
          </a:p>
        </p:txBody>
      </p:sp>
      <p:sp>
        <p:nvSpPr>
          <p:cNvPr id="6150" name="AutoShape 11">
            <a:extLst>
              <a:ext uri="{FF2B5EF4-FFF2-40B4-BE49-F238E27FC236}">
                <a16:creationId xmlns:a16="http://schemas.microsoft.com/office/drawing/2014/main" id="{E43EDAFA-8E43-4A64-9222-C2E730C52F6F}"/>
              </a:ext>
            </a:extLst>
          </p:cNvPr>
          <p:cNvSpPr>
            <a:spLocks noChangeArrowheads="1"/>
          </p:cNvSpPr>
          <p:nvPr/>
        </p:nvSpPr>
        <p:spPr bwMode="auto">
          <a:xfrm>
            <a:off x="0" y="2132013"/>
            <a:ext cx="2552700" cy="1050925"/>
          </a:xfrm>
          <a:prstGeom prst="chevron">
            <a:avLst>
              <a:gd name="adj" fmla="val 434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800" b="1">
                <a:solidFill>
                  <a:schemeClr val="bg1"/>
                </a:solidFill>
                <a:latin typeface="Georgia" panose="02040502050405020303" pitchFamily="18" charset="0"/>
                <a:cs typeface="Arial" panose="020B0604020202020204" pitchFamily="34" charset="0"/>
              </a:rPr>
              <a:t>     Sustainable </a:t>
            </a:r>
          </a:p>
          <a:p>
            <a:pPr algn="ctr" eaLnBrk="1" hangingPunct="1"/>
            <a:r>
              <a:rPr lang="en-GB" altLang="en-US" sz="1800" b="1">
                <a:solidFill>
                  <a:schemeClr val="bg1"/>
                </a:solidFill>
                <a:latin typeface="Georgia" panose="02040502050405020303" pitchFamily="18" charset="0"/>
                <a:cs typeface="Arial" panose="020B0604020202020204" pitchFamily="34" charset="0"/>
              </a:rPr>
              <a:t>     9790</a:t>
            </a:r>
          </a:p>
          <a:p>
            <a:pPr algn="ctr" eaLnBrk="1" hangingPunct="1"/>
            <a:r>
              <a:rPr lang="en-GB" altLang="en-US" sz="1800" b="1">
                <a:solidFill>
                  <a:schemeClr val="bg1"/>
                </a:solidFill>
                <a:latin typeface="Georgia" panose="02040502050405020303" pitchFamily="18" charset="0"/>
                <a:cs typeface="Arial" panose="020B0604020202020204" pitchFamily="34" charset="0"/>
              </a:rPr>
              <a:t>     Existing </a:t>
            </a:r>
          </a:p>
          <a:p>
            <a:pPr algn="ctr" eaLnBrk="1" hangingPunct="1"/>
            <a:r>
              <a:rPr lang="en-GB" altLang="en-US" sz="1800" b="1">
                <a:solidFill>
                  <a:schemeClr val="bg1"/>
                </a:solidFill>
                <a:latin typeface="Georgia" panose="02040502050405020303" pitchFamily="18" charset="0"/>
                <a:cs typeface="Arial" panose="020B0604020202020204" pitchFamily="34" charset="0"/>
              </a:rPr>
              <a:t>     Initiatives</a:t>
            </a:r>
            <a:endParaRPr lang="en-AU" altLang="en-US" sz="1800" b="1">
              <a:solidFill>
                <a:schemeClr val="bg1"/>
              </a:solidFill>
              <a:latin typeface="Georgia" panose="02040502050405020303" pitchFamily="18" charset="0"/>
              <a:cs typeface="Arial" panose="020B0604020202020204" pitchFamily="34" charset="0"/>
            </a:endParaRPr>
          </a:p>
        </p:txBody>
      </p:sp>
      <p:sp>
        <p:nvSpPr>
          <p:cNvPr id="6151" name="AutoShape 12">
            <a:extLst>
              <a:ext uri="{FF2B5EF4-FFF2-40B4-BE49-F238E27FC236}">
                <a16:creationId xmlns:a16="http://schemas.microsoft.com/office/drawing/2014/main" id="{F07F98C5-F1F0-4DB5-96CB-7EF378EBAC29}"/>
              </a:ext>
            </a:extLst>
          </p:cNvPr>
          <p:cNvSpPr>
            <a:spLocks noChangeArrowheads="1"/>
          </p:cNvSpPr>
          <p:nvPr/>
        </p:nvSpPr>
        <p:spPr bwMode="auto">
          <a:xfrm>
            <a:off x="0" y="3273425"/>
            <a:ext cx="2552700" cy="1050925"/>
          </a:xfrm>
          <a:prstGeom prst="chevron">
            <a:avLst>
              <a:gd name="adj" fmla="val 434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800" b="1">
                <a:solidFill>
                  <a:schemeClr val="bg1"/>
                </a:solidFill>
                <a:latin typeface="Georgia" panose="02040502050405020303" pitchFamily="18" charset="0"/>
                <a:cs typeface="Arial" panose="020B0604020202020204" pitchFamily="34" charset="0"/>
              </a:rPr>
              <a:t>     New 9790 </a:t>
            </a:r>
          </a:p>
          <a:p>
            <a:pPr algn="ctr" eaLnBrk="1" hangingPunct="1"/>
            <a:r>
              <a:rPr lang="en-GB" altLang="en-US" sz="1800" b="1">
                <a:solidFill>
                  <a:schemeClr val="bg1"/>
                </a:solidFill>
                <a:latin typeface="Georgia" panose="02040502050405020303" pitchFamily="18" charset="0"/>
                <a:cs typeface="Arial" panose="020B0604020202020204" pitchFamily="34" charset="0"/>
              </a:rPr>
              <a:t>     International </a:t>
            </a:r>
          </a:p>
          <a:p>
            <a:pPr algn="ctr" eaLnBrk="1" hangingPunct="1"/>
            <a:r>
              <a:rPr lang="en-GB" altLang="en-US" sz="1800" b="1">
                <a:solidFill>
                  <a:schemeClr val="bg1"/>
                </a:solidFill>
                <a:latin typeface="Georgia" panose="02040502050405020303" pitchFamily="18" charset="0"/>
                <a:cs typeface="Arial" panose="020B0604020202020204" pitchFamily="34" charset="0"/>
              </a:rPr>
              <a:t>     Projects</a:t>
            </a:r>
            <a:endParaRPr lang="en-AU" altLang="en-US" sz="1800" b="1">
              <a:solidFill>
                <a:schemeClr val="bg1"/>
              </a:solidFill>
              <a:latin typeface="Georgia" panose="02040502050405020303" pitchFamily="18" charset="0"/>
              <a:cs typeface="Arial" panose="020B0604020202020204" pitchFamily="34" charset="0"/>
            </a:endParaRPr>
          </a:p>
        </p:txBody>
      </p:sp>
      <p:sp>
        <p:nvSpPr>
          <p:cNvPr id="6152" name="AutoShape 13">
            <a:extLst>
              <a:ext uri="{FF2B5EF4-FFF2-40B4-BE49-F238E27FC236}">
                <a16:creationId xmlns:a16="http://schemas.microsoft.com/office/drawing/2014/main" id="{A614C0D6-27C7-413B-9309-082C2F2215E6}"/>
              </a:ext>
            </a:extLst>
          </p:cNvPr>
          <p:cNvSpPr>
            <a:spLocks noChangeArrowheads="1"/>
          </p:cNvSpPr>
          <p:nvPr/>
        </p:nvSpPr>
        <p:spPr bwMode="auto">
          <a:xfrm>
            <a:off x="2057400" y="990600"/>
            <a:ext cx="2489200" cy="1050925"/>
          </a:xfrm>
          <a:prstGeom prst="chevron">
            <a:avLst>
              <a:gd name="adj" fmla="val 42371"/>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200" dirty="0">
                <a:latin typeface="Georgia" panose="02040502050405020303" pitchFamily="18" charset="0"/>
                <a:cs typeface="Arial" panose="020B0604020202020204" pitchFamily="34" charset="0"/>
              </a:rPr>
              <a:t>            </a:t>
            </a:r>
            <a:r>
              <a:rPr lang="en-GB" altLang="en-US" sz="1100" b="1" dirty="0">
                <a:latin typeface="Georgia" panose="02040502050405020303" pitchFamily="18" charset="0"/>
                <a:cs typeface="Arial" panose="020B0604020202020204" pitchFamily="34" charset="0"/>
              </a:rPr>
              <a:t>Focus Connections</a:t>
            </a:r>
          </a:p>
          <a:p>
            <a:pPr algn="ctr" eaLnBrk="1" hangingPunct="1"/>
            <a:r>
              <a:rPr lang="en-GB" altLang="en-US" sz="1100" dirty="0">
                <a:latin typeface="Georgia" panose="02040502050405020303" pitchFamily="18" charset="0"/>
                <a:cs typeface="Arial" panose="020B0604020202020204" pitchFamily="34" charset="0"/>
              </a:rPr>
              <a:t>             Rotary UN, &amp; </a:t>
            </a:r>
            <a:br>
              <a:rPr lang="en-GB" altLang="en-US" sz="1100" dirty="0">
                <a:latin typeface="Georgia" panose="02040502050405020303" pitchFamily="18" charset="0"/>
                <a:cs typeface="Arial" panose="020B0604020202020204" pitchFamily="34" charset="0"/>
              </a:rPr>
            </a:br>
            <a:r>
              <a:rPr lang="en-GB" altLang="en-US" sz="1100" dirty="0">
                <a:latin typeface="Georgia" panose="02040502050405020303" pitchFamily="18" charset="0"/>
                <a:cs typeface="Arial" panose="020B0604020202020204" pitchFamily="34" charset="0"/>
              </a:rPr>
              <a:t>            Other 3</a:t>
            </a:r>
            <a:r>
              <a:rPr lang="en-GB" altLang="en-US" sz="1100" baseline="30000" dirty="0">
                <a:latin typeface="Georgia" panose="02040502050405020303" pitchFamily="18" charset="0"/>
                <a:cs typeface="Arial" panose="020B0604020202020204" pitchFamily="34" charset="0"/>
              </a:rPr>
              <a:t>rd</a:t>
            </a:r>
            <a:r>
              <a:rPr lang="en-GB" altLang="en-US" sz="1100" dirty="0">
                <a:latin typeface="Georgia" panose="02040502050405020303" pitchFamily="18" charset="0"/>
                <a:cs typeface="Arial" panose="020B0604020202020204" pitchFamily="34" charset="0"/>
              </a:rPr>
              <a:t> party connections</a:t>
            </a:r>
            <a:endParaRPr lang="en-AU" altLang="en-US" sz="1100" dirty="0">
              <a:latin typeface="Georgia" panose="02040502050405020303" pitchFamily="18" charset="0"/>
              <a:cs typeface="Arial" panose="020B0604020202020204" pitchFamily="34" charset="0"/>
            </a:endParaRPr>
          </a:p>
        </p:txBody>
      </p:sp>
      <p:sp>
        <p:nvSpPr>
          <p:cNvPr id="6153" name="AutoShape 14">
            <a:extLst>
              <a:ext uri="{FF2B5EF4-FFF2-40B4-BE49-F238E27FC236}">
                <a16:creationId xmlns:a16="http://schemas.microsoft.com/office/drawing/2014/main" id="{0ED4B842-0FD7-43DF-92E1-0A1C2E3FD363}"/>
              </a:ext>
            </a:extLst>
          </p:cNvPr>
          <p:cNvSpPr>
            <a:spLocks noChangeArrowheads="1"/>
          </p:cNvSpPr>
          <p:nvPr/>
        </p:nvSpPr>
        <p:spPr bwMode="auto">
          <a:xfrm>
            <a:off x="2195513" y="2132013"/>
            <a:ext cx="2424112" cy="1050925"/>
          </a:xfrm>
          <a:prstGeom prst="chevron">
            <a:avLst>
              <a:gd name="adj" fmla="val 41263"/>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100" dirty="0">
                <a:latin typeface="Georgia" panose="02040502050405020303" pitchFamily="18" charset="0"/>
                <a:cs typeface="Arial" panose="020B0604020202020204" pitchFamily="34" charset="0"/>
              </a:rPr>
              <a:t>         </a:t>
            </a:r>
            <a:r>
              <a:rPr lang="en-GB" altLang="en-US" sz="1100" b="1" dirty="0">
                <a:latin typeface="Georgia" panose="02040502050405020303" pitchFamily="18" charset="0"/>
                <a:cs typeface="Arial" panose="020B0604020202020204" pitchFamily="34" charset="0"/>
              </a:rPr>
              <a:t>Focus Existing Projects</a:t>
            </a:r>
          </a:p>
          <a:p>
            <a:pPr algn="ctr" eaLnBrk="1" hangingPunct="1"/>
            <a:r>
              <a:rPr lang="en-GB" altLang="en-US" sz="1100" dirty="0">
                <a:latin typeface="Georgia" panose="02040502050405020303" pitchFamily="18" charset="0"/>
                <a:cs typeface="Arial" panose="020B0604020202020204" pitchFamily="34" charset="0"/>
              </a:rPr>
              <a:t>         Club giving budgets</a:t>
            </a:r>
          </a:p>
          <a:p>
            <a:pPr algn="ctr" eaLnBrk="1" hangingPunct="1"/>
            <a:r>
              <a:rPr lang="en-GB" altLang="en-US" sz="1100" dirty="0">
                <a:latin typeface="Georgia" panose="02040502050405020303" pitchFamily="18" charset="0"/>
                <a:cs typeface="Arial" panose="020B0604020202020204" pitchFamily="34" charset="0"/>
              </a:rPr>
              <a:t>         Sustainability needs</a:t>
            </a:r>
          </a:p>
          <a:p>
            <a:pPr algn="ctr" eaLnBrk="1" hangingPunct="1"/>
            <a:r>
              <a:rPr lang="en-GB" altLang="en-US" sz="1100" dirty="0">
                <a:latin typeface="Georgia" panose="02040502050405020303" pitchFamily="18" charset="0"/>
                <a:cs typeface="Arial" panose="020B0604020202020204" pitchFamily="34" charset="0"/>
              </a:rPr>
              <a:t>         Standards &amp; Governance</a:t>
            </a:r>
            <a:endParaRPr lang="en-AU" altLang="en-US" sz="1100" dirty="0">
              <a:latin typeface="Georgia" panose="02040502050405020303" pitchFamily="18" charset="0"/>
              <a:cs typeface="Arial" panose="020B0604020202020204" pitchFamily="34" charset="0"/>
            </a:endParaRPr>
          </a:p>
        </p:txBody>
      </p:sp>
      <p:sp>
        <p:nvSpPr>
          <p:cNvPr id="6154" name="AutoShape 15">
            <a:extLst>
              <a:ext uri="{FF2B5EF4-FFF2-40B4-BE49-F238E27FC236}">
                <a16:creationId xmlns:a16="http://schemas.microsoft.com/office/drawing/2014/main" id="{98A1BD33-BB94-4706-9D40-2D5808CC687F}"/>
              </a:ext>
            </a:extLst>
          </p:cNvPr>
          <p:cNvSpPr>
            <a:spLocks noChangeArrowheads="1"/>
          </p:cNvSpPr>
          <p:nvPr/>
        </p:nvSpPr>
        <p:spPr bwMode="auto">
          <a:xfrm>
            <a:off x="2195513" y="3273425"/>
            <a:ext cx="2360612" cy="1050925"/>
          </a:xfrm>
          <a:prstGeom prst="chevron">
            <a:avLst>
              <a:gd name="adj" fmla="val 40182"/>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100">
                <a:latin typeface="Georgia" panose="02040502050405020303" pitchFamily="18" charset="0"/>
                <a:cs typeface="Arial" panose="020B0604020202020204" pitchFamily="34" charset="0"/>
              </a:rPr>
              <a:t>          </a:t>
            </a:r>
            <a:r>
              <a:rPr lang="en-GB" altLang="en-US" sz="1100" b="1">
                <a:latin typeface="Georgia" panose="02040502050405020303" pitchFamily="18" charset="0"/>
                <a:cs typeface="Arial" panose="020B0604020202020204" pitchFamily="34" charset="0"/>
              </a:rPr>
              <a:t>Focus New initiatives</a:t>
            </a:r>
          </a:p>
          <a:p>
            <a:pPr algn="ctr" eaLnBrk="1" hangingPunct="1"/>
            <a:r>
              <a:rPr lang="en-GB" altLang="en-US" sz="1100">
                <a:latin typeface="Georgia" panose="02040502050405020303" pitchFamily="18" charset="0"/>
                <a:cs typeface="Arial" panose="020B0604020202020204" pitchFamily="34" charset="0"/>
              </a:rPr>
              <a:t>          UN SDG’s</a:t>
            </a:r>
          </a:p>
          <a:p>
            <a:pPr algn="ctr" eaLnBrk="1" hangingPunct="1"/>
            <a:r>
              <a:rPr lang="en-GB" altLang="en-US" sz="1100">
                <a:latin typeface="Georgia" panose="02040502050405020303" pitchFamily="18" charset="0"/>
                <a:cs typeface="Arial" panose="020B0604020202020204" pitchFamily="34" charset="0"/>
              </a:rPr>
              <a:t>          Wicked Problems</a:t>
            </a:r>
          </a:p>
          <a:p>
            <a:pPr algn="ctr" eaLnBrk="1" hangingPunct="1"/>
            <a:r>
              <a:rPr lang="en-GB" altLang="en-US" sz="1100">
                <a:latin typeface="Georgia" panose="02040502050405020303" pitchFamily="18" charset="0"/>
                <a:cs typeface="Arial" panose="020B0604020202020204" pitchFamily="34" charset="0"/>
              </a:rPr>
              <a:t>          </a:t>
            </a:r>
            <a:endParaRPr lang="en-AU" altLang="en-US" sz="1100">
              <a:latin typeface="Georgia" panose="02040502050405020303" pitchFamily="18" charset="0"/>
              <a:cs typeface="Arial" panose="020B0604020202020204" pitchFamily="34" charset="0"/>
            </a:endParaRPr>
          </a:p>
        </p:txBody>
      </p:sp>
      <p:pic>
        <p:nvPicPr>
          <p:cNvPr id="6158" name="Picture 3">
            <a:extLst>
              <a:ext uri="{FF2B5EF4-FFF2-40B4-BE49-F238E27FC236}">
                <a16:creationId xmlns:a16="http://schemas.microsoft.com/office/drawing/2014/main" id="{BA9336AA-0FB3-43DF-9DED-07F669E65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83125"/>
            <a:ext cx="2293938"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1A8CFC73-0E97-4DAD-9AEB-46417D0C557F}"/>
              </a:ext>
            </a:extLst>
          </p:cNvPr>
          <p:cNvGrpSpPr/>
          <p:nvPr/>
        </p:nvGrpSpPr>
        <p:grpSpPr>
          <a:xfrm>
            <a:off x="4114800" y="990600"/>
            <a:ext cx="3638550" cy="1050925"/>
            <a:chOff x="4114800" y="990600"/>
            <a:chExt cx="3638550" cy="1050925"/>
          </a:xfrm>
        </p:grpSpPr>
        <p:sp>
          <p:nvSpPr>
            <p:cNvPr id="6155" name="AutoShape 16">
              <a:extLst>
                <a:ext uri="{FF2B5EF4-FFF2-40B4-BE49-F238E27FC236}">
                  <a16:creationId xmlns:a16="http://schemas.microsoft.com/office/drawing/2014/main" id="{80F0A783-F432-4D8B-AB2D-9A3524F68950}"/>
                </a:ext>
              </a:extLst>
            </p:cNvPr>
            <p:cNvSpPr>
              <a:spLocks noChangeArrowheads="1"/>
            </p:cNvSpPr>
            <p:nvPr/>
          </p:nvSpPr>
          <p:spPr bwMode="auto">
            <a:xfrm>
              <a:off x="4114800" y="990600"/>
              <a:ext cx="3638550" cy="1050925"/>
            </a:xfrm>
            <a:prstGeom prst="chevron">
              <a:avLst>
                <a:gd name="adj" fmla="val 61936"/>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100" b="1" dirty="0">
                  <a:latin typeface="Georgia" panose="02040502050405020303" pitchFamily="18" charset="0"/>
                  <a:cs typeface="Arial" panose="020B0604020202020204" pitchFamily="34" charset="0"/>
                </a:rPr>
                <a:t>Actions</a:t>
              </a:r>
            </a:p>
            <a:p>
              <a:pPr algn="ctr" eaLnBrk="1" hangingPunct="1"/>
              <a:r>
                <a:rPr lang="en-GB" altLang="en-US" sz="1100" dirty="0">
                  <a:latin typeface="Georgia" panose="02040502050405020303" pitchFamily="18" charset="0"/>
                  <a:cs typeface="Arial" panose="020B0604020202020204" pitchFamily="34" charset="0"/>
                </a:rPr>
                <a:t>Data collection, Build /publish </a:t>
              </a:r>
            </a:p>
            <a:p>
              <a:pPr algn="ctr" eaLnBrk="1" hangingPunct="1"/>
              <a:r>
                <a:rPr lang="en-GB" altLang="en-US" sz="1100" dirty="0">
                  <a:latin typeface="Georgia" panose="02040502050405020303" pitchFamily="18" charset="0"/>
                  <a:cs typeface="Arial" panose="020B0604020202020204" pitchFamily="34" charset="0"/>
                </a:rPr>
                <a:t>9790 District Resource Network</a:t>
              </a:r>
            </a:p>
            <a:p>
              <a:pPr algn="ctr" eaLnBrk="1" hangingPunct="1"/>
              <a:endParaRPr lang="en-AU" altLang="en-US" sz="1100" dirty="0">
                <a:latin typeface="Georgia" panose="02040502050405020303" pitchFamily="18" charset="0"/>
                <a:cs typeface="Arial" panose="020B0604020202020204" pitchFamily="34" charset="0"/>
              </a:endParaRPr>
            </a:p>
          </p:txBody>
        </p:sp>
        <p:sp>
          <p:nvSpPr>
            <p:cNvPr id="39" name="Oval 38">
              <a:extLst>
                <a:ext uri="{FF2B5EF4-FFF2-40B4-BE49-F238E27FC236}">
                  <a16:creationId xmlns:a16="http://schemas.microsoft.com/office/drawing/2014/main" id="{BB1510AA-4262-4A1E-B3DB-F19391886896}"/>
                </a:ext>
              </a:extLst>
            </p:cNvPr>
            <p:cNvSpPr/>
            <p:nvPr/>
          </p:nvSpPr>
          <p:spPr>
            <a:xfrm>
              <a:off x="7086600" y="1516063"/>
              <a:ext cx="152400" cy="15240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endParaRPr lang="en-AU" altLang="en-US">
                <a:solidFill>
                  <a:srgbClr val="FFFFFF"/>
                </a:solidFill>
                <a:latin typeface="Georgia" pitchFamily="18" charset="0"/>
              </a:endParaRPr>
            </a:p>
          </p:txBody>
        </p:sp>
      </p:grpSp>
      <p:sp>
        <p:nvSpPr>
          <p:cNvPr id="14352" name="TextBox 1">
            <a:extLst>
              <a:ext uri="{FF2B5EF4-FFF2-40B4-BE49-F238E27FC236}">
                <a16:creationId xmlns:a16="http://schemas.microsoft.com/office/drawing/2014/main" id="{D0050ABF-BA79-431E-B019-B4F305F5D472}"/>
              </a:ext>
            </a:extLst>
          </p:cNvPr>
          <p:cNvSpPr txBox="1">
            <a:spLocks noChangeArrowheads="1"/>
          </p:cNvSpPr>
          <p:nvPr/>
        </p:nvSpPr>
        <p:spPr bwMode="auto">
          <a:xfrm>
            <a:off x="0" y="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00.13</a:t>
            </a:r>
          </a:p>
        </p:txBody>
      </p:sp>
      <p:sp>
        <p:nvSpPr>
          <p:cNvPr id="14356" name="TextBox 3">
            <a:extLst>
              <a:ext uri="{FF2B5EF4-FFF2-40B4-BE49-F238E27FC236}">
                <a16:creationId xmlns:a16="http://schemas.microsoft.com/office/drawing/2014/main" id="{A83126D0-57EF-4AB2-9548-1D2F81D1A285}"/>
              </a:ext>
            </a:extLst>
          </p:cNvPr>
          <p:cNvSpPr txBox="1">
            <a:spLocks noChangeArrowheads="1"/>
          </p:cNvSpPr>
          <p:nvPr/>
        </p:nvSpPr>
        <p:spPr bwMode="auto">
          <a:xfrm rot="5400000">
            <a:off x="-731837" y="2535238"/>
            <a:ext cx="2076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3200" dirty="0">
                <a:solidFill>
                  <a:srgbClr val="FF0000"/>
                </a:solidFill>
              </a:rPr>
              <a:t>COVID-19</a:t>
            </a:r>
          </a:p>
        </p:txBody>
      </p:sp>
      <p:grpSp>
        <p:nvGrpSpPr>
          <p:cNvPr id="8" name="Group 7">
            <a:extLst>
              <a:ext uri="{FF2B5EF4-FFF2-40B4-BE49-F238E27FC236}">
                <a16:creationId xmlns:a16="http://schemas.microsoft.com/office/drawing/2014/main" id="{C2328BF3-BD55-474A-9A26-0B809991F725}"/>
              </a:ext>
            </a:extLst>
          </p:cNvPr>
          <p:cNvGrpSpPr/>
          <p:nvPr/>
        </p:nvGrpSpPr>
        <p:grpSpPr>
          <a:xfrm>
            <a:off x="4178300" y="2132013"/>
            <a:ext cx="3509963" cy="1050925"/>
            <a:chOff x="4178300" y="2132013"/>
            <a:chExt cx="3509963" cy="1050925"/>
          </a:xfrm>
        </p:grpSpPr>
        <p:sp>
          <p:nvSpPr>
            <p:cNvPr id="6156" name="AutoShape 17">
              <a:extLst>
                <a:ext uri="{FF2B5EF4-FFF2-40B4-BE49-F238E27FC236}">
                  <a16:creationId xmlns:a16="http://schemas.microsoft.com/office/drawing/2014/main" id="{0B2B7F3D-D2D2-47C5-957E-62B8FE3BD026}"/>
                </a:ext>
              </a:extLst>
            </p:cNvPr>
            <p:cNvSpPr>
              <a:spLocks noChangeArrowheads="1"/>
            </p:cNvSpPr>
            <p:nvPr/>
          </p:nvSpPr>
          <p:spPr bwMode="auto">
            <a:xfrm>
              <a:off x="4178300" y="2132013"/>
              <a:ext cx="3509963" cy="1050925"/>
            </a:xfrm>
            <a:prstGeom prst="chevron">
              <a:avLst>
                <a:gd name="adj" fmla="val 59747"/>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100" dirty="0">
                <a:latin typeface="Georgia" panose="02040502050405020303" pitchFamily="18" charset="0"/>
                <a:cs typeface="Arial" panose="020B0604020202020204" pitchFamily="34" charset="0"/>
              </a:endParaRPr>
            </a:p>
            <a:p>
              <a:pPr algn="ctr" eaLnBrk="1" hangingPunct="1"/>
              <a:r>
                <a:rPr lang="en-GB" altLang="en-US" sz="1100" b="1" dirty="0">
                  <a:latin typeface="Georgia" panose="02040502050405020303" pitchFamily="18" charset="0"/>
                  <a:cs typeface="Arial" panose="020B0604020202020204" pitchFamily="34" charset="0"/>
                </a:rPr>
                <a:t>Actions</a:t>
              </a:r>
            </a:p>
            <a:p>
              <a:pPr algn="ctr" eaLnBrk="1" hangingPunct="1"/>
              <a:r>
                <a:rPr lang="en-GB" altLang="en-US" sz="1100" dirty="0">
                  <a:latin typeface="Georgia" panose="02040502050405020303" pitchFamily="18" charset="0"/>
                  <a:cs typeface="Arial" panose="020B0604020202020204" pitchFamily="34" charset="0"/>
                </a:rPr>
                <a:t>Review Current Projects</a:t>
              </a:r>
            </a:p>
            <a:p>
              <a:pPr algn="ctr" eaLnBrk="1" hangingPunct="1"/>
              <a:r>
                <a:rPr lang="en-GB" altLang="en-US" sz="1100" dirty="0">
                  <a:latin typeface="Georgia" panose="02040502050405020303" pitchFamily="18" charset="0"/>
                  <a:cs typeface="Arial" panose="020B0604020202020204" pitchFamily="34" charset="0"/>
                </a:rPr>
                <a:t>- Intentions / Goals</a:t>
              </a:r>
            </a:p>
            <a:p>
              <a:pPr algn="ctr" eaLnBrk="1" hangingPunct="1"/>
              <a:r>
                <a:rPr lang="en-GB" altLang="en-US" sz="1100" dirty="0">
                  <a:latin typeface="Georgia" panose="02040502050405020303" pitchFamily="18" charset="0"/>
                  <a:cs typeface="Arial" panose="020B0604020202020204" pitchFamily="34" charset="0"/>
                </a:rPr>
                <a:t>- Resource needs</a:t>
              </a:r>
            </a:p>
            <a:p>
              <a:pPr algn="ctr" eaLnBrk="1" hangingPunct="1"/>
              <a:r>
                <a:rPr lang="en-GB" altLang="en-US" sz="1100" dirty="0">
                  <a:latin typeface="Georgia" panose="02040502050405020303" pitchFamily="18" charset="0"/>
                  <a:cs typeface="Arial" panose="020B0604020202020204" pitchFamily="34" charset="0"/>
                </a:rPr>
                <a:t>- Project Management </a:t>
              </a:r>
              <a:br>
                <a:rPr lang="en-GB" altLang="en-US" sz="1100" dirty="0">
                  <a:latin typeface="Georgia" panose="02040502050405020303" pitchFamily="18" charset="0"/>
                  <a:cs typeface="Arial" panose="020B0604020202020204" pitchFamily="34" charset="0"/>
                </a:rPr>
              </a:br>
              <a:r>
                <a:rPr lang="en-GB" altLang="en-US" sz="1100" dirty="0">
                  <a:latin typeface="Georgia" panose="02040502050405020303" pitchFamily="18" charset="0"/>
                  <a:cs typeface="Arial" panose="020B0604020202020204" pitchFamily="34" charset="0"/>
                </a:rPr>
                <a:t>- Standards &amp; Promotion</a:t>
              </a:r>
              <a:endParaRPr lang="en-AU" altLang="en-US" sz="1100" dirty="0">
                <a:latin typeface="Georgia" panose="02040502050405020303" pitchFamily="18" charset="0"/>
                <a:cs typeface="Arial" panose="020B0604020202020204" pitchFamily="34" charset="0"/>
              </a:endParaRPr>
            </a:p>
            <a:p>
              <a:pPr algn="ctr" eaLnBrk="1" hangingPunct="1"/>
              <a:endParaRPr lang="en-AU" altLang="en-US" sz="1100" dirty="0">
                <a:latin typeface="Georgia" panose="02040502050405020303" pitchFamily="18" charset="0"/>
                <a:cs typeface="Arial" panose="020B0604020202020204" pitchFamily="34" charset="0"/>
              </a:endParaRPr>
            </a:p>
          </p:txBody>
        </p:sp>
        <p:sp>
          <p:nvSpPr>
            <p:cNvPr id="6" name="Oval 5">
              <a:extLst>
                <a:ext uri="{FF2B5EF4-FFF2-40B4-BE49-F238E27FC236}">
                  <a16:creationId xmlns:a16="http://schemas.microsoft.com/office/drawing/2014/main" id="{CF63BB23-92DB-4260-8AD0-66BEA5C916D8}"/>
                </a:ext>
              </a:extLst>
            </p:cNvPr>
            <p:cNvSpPr/>
            <p:nvPr/>
          </p:nvSpPr>
          <p:spPr>
            <a:xfrm>
              <a:off x="7103269" y="2670668"/>
              <a:ext cx="152400" cy="152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nvGrpSpPr>
          <p:cNvPr id="3" name="Group 2">
            <a:extLst>
              <a:ext uri="{FF2B5EF4-FFF2-40B4-BE49-F238E27FC236}">
                <a16:creationId xmlns:a16="http://schemas.microsoft.com/office/drawing/2014/main" id="{4DC4E4DC-D89E-423D-9052-718152F618FE}"/>
              </a:ext>
            </a:extLst>
          </p:cNvPr>
          <p:cNvGrpSpPr/>
          <p:nvPr/>
        </p:nvGrpSpPr>
        <p:grpSpPr>
          <a:xfrm>
            <a:off x="4110038" y="3273425"/>
            <a:ext cx="3509962" cy="1050925"/>
            <a:chOff x="4110038" y="3273425"/>
            <a:chExt cx="3509962" cy="1050925"/>
          </a:xfrm>
        </p:grpSpPr>
        <p:grpSp>
          <p:nvGrpSpPr>
            <p:cNvPr id="9" name="Group 8">
              <a:extLst>
                <a:ext uri="{FF2B5EF4-FFF2-40B4-BE49-F238E27FC236}">
                  <a16:creationId xmlns:a16="http://schemas.microsoft.com/office/drawing/2014/main" id="{B7A0F1BC-B5DD-438E-B682-24D6C6668C66}"/>
                </a:ext>
              </a:extLst>
            </p:cNvPr>
            <p:cNvGrpSpPr/>
            <p:nvPr/>
          </p:nvGrpSpPr>
          <p:grpSpPr>
            <a:xfrm>
              <a:off x="4110038" y="3273425"/>
              <a:ext cx="3509962" cy="1050925"/>
              <a:chOff x="4110038" y="3273425"/>
              <a:chExt cx="3509962" cy="1050925"/>
            </a:xfrm>
          </p:grpSpPr>
          <p:sp>
            <p:nvSpPr>
              <p:cNvPr id="6157" name="AutoShape 18">
                <a:extLst>
                  <a:ext uri="{FF2B5EF4-FFF2-40B4-BE49-F238E27FC236}">
                    <a16:creationId xmlns:a16="http://schemas.microsoft.com/office/drawing/2014/main" id="{D066358E-4938-4FFA-A11D-95D4A2DB14B4}"/>
                  </a:ext>
                </a:extLst>
              </p:cNvPr>
              <p:cNvSpPr>
                <a:spLocks noChangeArrowheads="1"/>
              </p:cNvSpPr>
              <p:nvPr/>
            </p:nvSpPr>
            <p:spPr bwMode="auto">
              <a:xfrm>
                <a:off x="4110038" y="3273425"/>
                <a:ext cx="3509962" cy="1050925"/>
              </a:xfrm>
              <a:prstGeom prst="chevron">
                <a:avLst>
                  <a:gd name="adj" fmla="val 59747"/>
                </a:avLst>
              </a:prstGeom>
              <a:solidFill>
                <a:srgbClr val="C8D7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1100" b="1" dirty="0">
                    <a:latin typeface="Georgia" panose="02040502050405020303" pitchFamily="18" charset="0"/>
                    <a:cs typeface="Arial" panose="020B0604020202020204" pitchFamily="34" charset="0"/>
                  </a:rPr>
                  <a:t>Actions</a:t>
                </a:r>
              </a:p>
              <a:p>
                <a:pPr algn="ctr" eaLnBrk="1" hangingPunct="1"/>
                <a:r>
                  <a:rPr lang="en-GB" altLang="en-US" sz="1100" b="1" dirty="0">
                    <a:latin typeface="Georgia" panose="02040502050405020303" pitchFamily="18" charset="0"/>
                    <a:cs typeface="Arial" panose="020B0604020202020204" pitchFamily="34" charset="0"/>
                  </a:rPr>
                  <a:t>1 new project per AG Group</a:t>
                </a:r>
                <a:r>
                  <a:rPr lang="en-GB" altLang="en-US" sz="1100" dirty="0">
                    <a:latin typeface="Georgia" panose="02040502050405020303" pitchFamily="18" charset="0"/>
                    <a:cs typeface="Arial" panose="020B0604020202020204" pitchFamily="34" charset="0"/>
                  </a:rPr>
                  <a:t> </a:t>
                </a:r>
              </a:p>
              <a:p>
                <a:pPr algn="ctr" eaLnBrk="1" hangingPunct="1"/>
                <a:r>
                  <a:rPr lang="en-GB" altLang="en-US" sz="1100" dirty="0">
                    <a:latin typeface="Georgia" panose="02040502050405020303" pitchFamily="18" charset="0"/>
                    <a:cs typeface="Arial" panose="020B0604020202020204" pitchFamily="34" charset="0"/>
                  </a:rPr>
                  <a:t>                                9790 Peace Fellowship                                </a:t>
                </a:r>
              </a:p>
              <a:p>
                <a:pPr algn="ctr" eaLnBrk="1" hangingPunct="1"/>
                <a:r>
                  <a:rPr lang="en-GB" altLang="en-US" sz="1100" dirty="0">
                    <a:latin typeface="Georgia" panose="02040502050405020303" pitchFamily="18" charset="0"/>
                    <a:cs typeface="Arial" panose="020B0604020202020204" pitchFamily="34" charset="0"/>
                  </a:rPr>
                  <a:t>Ocean Project</a:t>
                </a:r>
              </a:p>
              <a:p>
                <a:pPr algn="ctr" eaLnBrk="1" hangingPunct="1"/>
                <a:r>
                  <a:rPr lang="en-GB" altLang="en-US" sz="1100" dirty="0">
                    <a:latin typeface="Georgia" panose="02040502050405020303" pitchFamily="18" charset="0"/>
                    <a:cs typeface="Arial" panose="020B0604020202020204" pitchFamily="34" charset="0"/>
                  </a:rPr>
                  <a:t>Conservation Projects</a:t>
                </a:r>
                <a:endParaRPr lang="en-AU" altLang="en-US" sz="1100" dirty="0">
                  <a:latin typeface="Georgia" panose="02040502050405020303" pitchFamily="18" charset="0"/>
                  <a:cs typeface="Arial" panose="020B0604020202020204" pitchFamily="34" charset="0"/>
                </a:endParaRPr>
              </a:p>
            </p:txBody>
          </p:sp>
          <p:sp>
            <p:nvSpPr>
              <p:cNvPr id="14359" name="TextBox 4">
                <a:extLst>
                  <a:ext uri="{FF2B5EF4-FFF2-40B4-BE49-F238E27FC236}">
                    <a16:creationId xmlns:a16="http://schemas.microsoft.com/office/drawing/2014/main" id="{DDE891B1-4D07-4548-98B4-59C0A0885047}"/>
                  </a:ext>
                </a:extLst>
              </p:cNvPr>
              <p:cNvSpPr txBox="1">
                <a:spLocks noChangeArrowheads="1"/>
              </p:cNvSpPr>
              <p:nvPr/>
            </p:nvSpPr>
            <p:spPr bwMode="auto">
              <a:xfrm>
                <a:off x="6746875" y="3519488"/>
                <a:ext cx="49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dirty="0">
                    <a:solidFill>
                      <a:srgbClr val="32DA36"/>
                    </a:solidFill>
                    <a:latin typeface="Marlett" pitchFamily="2" charset="2"/>
                  </a:rPr>
                  <a:t>b</a:t>
                </a:r>
              </a:p>
            </p:txBody>
          </p:sp>
        </p:grpSp>
        <p:sp>
          <p:nvSpPr>
            <p:cNvPr id="2" name="Oval 1">
              <a:extLst>
                <a:ext uri="{FF2B5EF4-FFF2-40B4-BE49-F238E27FC236}">
                  <a16:creationId xmlns:a16="http://schemas.microsoft.com/office/drawing/2014/main" id="{21F2D073-CDC7-4E9A-8A20-5F46225B3E59}"/>
                </a:ext>
              </a:extLst>
            </p:cNvPr>
            <p:cNvSpPr/>
            <p:nvPr/>
          </p:nvSpPr>
          <p:spPr>
            <a:xfrm>
              <a:off x="6841331" y="3852070"/>
              <a:ext cx="178430" cy="15240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E09A8288-9098-4809-9DEB-DE992FFEF51A}"/>
                </a:ext>
              </a:extLst>
            </p:cNvPr>
            <p:cNvSpPr/>
            <p:nvPr/>
          </p:nvSpPr>
          <p:spPr>
            <a:xfrm>
              <a:off x="6867360" y="4083844"/>
              <a:ext cx="152400" cy="152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4A09EB9E-E2B1-4A42-B625-A080CAF7B4C7}"/>
                </a:ext>
              </a:extLst>
            </p:cNvPr>
            <p:cNvSpPr/>
            <p:nvPr/>
          </p:nvSpPr>
          <p:spPr>
            <a:xfrm>
              <a:off x="6868263" y="3497155"/>
              <a:ext cx="152400" cy="152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4" name="TextBox 3">
            <a:extLst>
              <a:ext uri="{FF2B5EF4-FFF2-40B4-BE49-F238E27FC236}">
                <a16:creationId xmlns:a16="http://schemas.microsoft.com/office/drawing/2014/main" id="{CEAA565A-1A37-44FD-A8C3-B1B1DF679A7F}"/>
              </a:ext>
            </a:extLst>
          </p:cNvPr>
          <p:cNvSpPr txBox="1"/>
          <p:nvPr/>
        </p:nvSpPr>
        <p:spPr>
          <a:xfrm>
            <a:off x="7602520" y="3245666"/>
            <a:ext cx="1511952" cy="1292662"/>
          </a:xfrm>
          <a:prstGeom prst="rect">
            <a:avLst/>
          </a:prstGeom>
          <a:noFill/>
        </p:spPr>
        <p:txBody>
          <a:bodyPr wrap="none" rtlCol="0">
            <a:spAutoFit/>
          </a:bodyPr>
          <a:lstStyle/>
          <a:p>
            <a:r>
              <a:rPr lang="en-US" sz="1300" dirty="0"/>
              <a:t>Now </a:t>
            </a:r>
          </a:p>
          <a:p>
            <a:r>
              <a:rPr lang="en-US" sz="1300" dirty="0"/>
              <a:t>5</a:t>
            </a:r>
            <a:r>
              <a:rPr lang="en-US" sz="1300" baseline="30000" dirty="0"/>
              <a:t>th</a:t>
            </a:r>
            <a:r>
              <a:rPr lang="en-US" sz="1300" dirty="0"/>
              <a:t> highest District</a:t>
            </a:r>
          </a:p>
          <a:p>
            <a:r>
              <a:rPr lang="en-US" sz="1300" dirty="0"/>
              <a:t>For Registered </a:t>
            </a:r>
          </a:p>
          <a:p>
            <a:r>
              <a:rPr lang="en-US" sz="1300" dirty="0" err="1"/>
              <a:t>Intn’l</a:t>
            </a:r>
            <a:r>
              <a:rPr lang="en-US" sz="1300" dirty="0"/>
              <a:t> Projects</a:t>
            </a:r>
            <a:br>
              <a:rPr lang="en-US" sz="1300" dirty="0"/>
            </a:br>
            <a:r>
              <a:rPr lang="en-US" sz="1300" dirty="0"/>
              <a:t>(RAWCS </a:t>
            </a:r>
            <a:br>
              <a:rPr lang="en-US" sz="1300" dirty="0"/>
            </a:br>
            <a:r>
              <a:rPr lang="en-US" sz="1300" dirty="0"/>
              <a:t>as at 19/5/21)</a:t>
            </a:r>
            <a:endParaRPr lang="en-AU" sz="1300" dirty="0"/>
          </a:p>
        </p:txBody>
      </p:sp>
    </p:spTree>
    <p:custDataLst>
      <p:tags r:id="rId1"/>
    </p:custDataLst>
  </p:cSld>
  <p:clrMapOvr>
    <a:masterClrMapping/>
  </p:clrMapOvr>
  <p:transition spd="med" advClick="0" advTm="551583">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2266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Introducing….</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00:16</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00.15</a:t>
            </a:r>
          </a:p>
        </p:txBody>
      </p:sp>
      <p:sp>
        <p:nvSpPr>
          <p:cNvPr id="3" name="TextBox 2">
            <a:extLst>
              <a:ext uri="{FF2B5EF4-FFF2-40B4-BE49-F238E27FC236}">
                <a16:creationId xmlns:a16="http://schemas.microsoft.com/office/drawing/2014/main" id="{E567C81D-7134-4C3A-9AA4-8F46F561FB3A}"/>
              </a:ext>
            </a:extLst>
          </p:cNvPr>
          <p:cNvSpPr txBox="1"/>
          <p:nvPr/>
        </p:nvSpPr>
        <p:spPr>
          <a:xfrm>
            <a:off x="914400" y="814685"/>
            <a:ext cx="6090129" cy="461665"/>
          </a:xfrm>
          <a:prstGeom prst="rect">
            <a:avLst/>
          </a:prstGeom>
          <a:noFill/>
        </p:spPr>
        <p:txBody>
          <a:bodyPr wrap="none" rtlCol="0">
            <a:spAutoFit/>
          </a:bodyPr>
          <a:lstStyle/>
          <a:p>
            <a:r>
              <a:rPr lang="en-US" dirty="0"/>
              <a:t>The 9790 District Resource Network (DRN)</a:t>
            </a:r>
            <a:endParaRPr lang="en-AU" dirty="0"/>
          </a:p>
        </p:txBody>
      </p:sp>
      <p:sp>
        <p:nvSpPr>
          <p:cNvPr id="9" name="Content Placeholder 1">
            <a:extLst>
              <a:ext uri="{FF2B5EF4-FFF2-40B4-BE49-F238E27FC236}">
                <a16:creationId xmlns:a16="http://schemas.microsoft.com/office/drawing/2014/main" id="{7F2A2E56-1BE3-4AEE-AE54-D9EB7C073D40}"/>
              </a:ext>
            </a:extLst>
          </p:cNvPr>
          <p:cNvSpPr>
            <a:spLocks noGrp="1"/>
          </p:cNvSpPr>
          <p:nvPr>
            <p:ph idx="1"/>
          </p:nvPr>
        </p:nvSpPr>
        <p:spPr bwMode="auto">
          <a:xfrm>
            <a:off x="990600" y="1504950"/>
            <a:ext cx="6858000"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dirty="0">
                <a:latin typeface="Georgia" panose="02040502050405020303" pitchFamily="18" charset="0"/>
              </a:rPr>
              <a:t>DRN is like an enhanced directory of our experienced resources, you, your fellow (9790) Rotarians, your collaborators</a:t>
            </a:r>
          </a:p>
          <a:p>
            <a:pPr eaLnBrk="1" hangingPunct="1"/>
            <a:r>
              <a:rPr lang="en-US" altLang="en-US" sz="1600" dirty="0">
                <a:latin typeface="Georgia" panose="02040502050405020303" pitchFamily="18" charset="0"/>
              </a:rPr>
              <a:t>A database of local expertise – people who can provide guidance and technical expertise in </a:t>
            </a:r>
          </a:p>
          <a:p>
            <a:pPr lvl="1" eaLnBrk="1" hangingPunct="1"/>
            <a:r>
              <a:rPr lang="en-US" altLang="en-US" sz="1200" dirty="0">
                <a:latin typeface="Georgia" panose="02040502050405020303" pitchFamily="18" charset="0"/>
              </a:rPr>
              <a:t>project management, </a:t>
            </a:r>
          </a:p>
          <a:p>
            <a:pPr lvl="1" eaLnBrk="1" hangingPunct="1"/>
            <a:r>
              <a:rPr lang="en-US" altLang="en-US" sz="1200" dirty="0">
                <a:latin typeface="Georgia" panose="02040502050405020303" pitchFamily="18" charset="0"/>
              </a:rPr>
              <a:t>global grants or </a:t>
            </a:r>
          </a:p>
          <a:p>
            <a:pPr lvl="1" eaLnBrk="1" hangingPunct="1"/>
            <a:r>
              <a:rPr lang="en-US" altLang="en-US" sz="1200" dirty="0">
                <a:latin typeface="Georgia" panose="02040502050405020303" pitchFamily="18" charset="0"/>
              </a:rPr>
              <a:t>have specific knowledge relating to one or more Rotary key focus areas </a:t>
            </a:r>
          </a:p>
          <a:p>
            <a:pPr eaLnBrk="1" hangingPunct="1"/>
            <a:r>
              <a:rPr lang="en-US" altLang="en-US" sz="1600" dirty="0">
                <a:latin typeface="Georgia" panose="02040502050405020303" pitchFamily="18" charset="0"/>
              </a:rPr>
              <a:t>Opt-in only</a:t>
            </a:r>
          </a:p>
        </p:txBody>
      </p:sp>
    </p:spTree>
    <p:extLst>
      <p:ext uri="{BB962C8B-B14F-4D97-AF65-F5344CB8AC3E}">
        <p14:creationId xmlns:p14="http://schemas.microsoft.com/office/powerpoint/2010/main" val="7869395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4314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Why?  Who do you turn to…</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00:17</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00.16</a:t>
            </a:r>
          </a:p>
        </p:txBody>
      </p:sp>
      <p:sp>
        <p:nvSpPr>
          <p:cNvPr id="2" name="TextBox 1">
            <a:extLst>
              <a:ext uri="{FF2B5EF4-FFF2-40B4-BE49-F238E27FC236}">
                <a16:creationId xmlns:a16="http://schemas.microsoft.com/office/drawing/2014/main" id="{EB52A726-73B6-415C-AA99-E38B3456EDB4}"/>
              </a:ext>
            </a:extLst>
          </p:cNvPr>
          <p:cNvSpPr txBox="1"/>
          <p:nvPr/>
        </p:nvSpPr>
        <p:spPr>
          <a:xfrm>
            <a:off x="192505" y="1047750"/>
            <a:ext cx="9196557" cy="2677656"/>
          </a:xfrm>
          <a:prstGeom prst="rect">
            <a:avLst/>
          </a:prstGeom>
          <a:noFill/>
        </p:spPr>
        <p:txBody>
          <a:bodyPr wrap="none" rtlCol="0">
            <a:spAutoFit/>
          </a:bodyPr>
          <a:lstStyle/>
          <a:p>
            <a:pPr marL="342900" indent="-342900">
              <a:buFont typeface="Arial" panose="020B0604020202020204" pitchFamily="34" charset="0"/>
              <a:buChar char="•"/>
            </a:pPr>
            <a:r>
              <a:rPr lang="en-US" dirty="0"/>
              <a:t>When you need to know the protocols for a certain country?</a:t>
            </a:r>
          </a:p>
          <a:p>
            <a:pPr marL="342900" indent="-342900">
              <a:buFont typeface="Arial" panose="020B0604020202020204" pitchFamily="34" charset="0"/>
              <a:buChar char="•"/>
            </a:pPr>
            <a:r>
              <a:rPr lang="en-US" dirty="0"/>
              <a:t>When you want to for example give a community fresh water, </a:t>
            </a:r>
            <a:br>
              <a:rPr lang="en-US" dirty="0"/>
            </a:br>
            <a:r>
              <a:rPr lang="en-US" dirty="0"/>
              <a:t>but you haven’t done a WASH project before? </a:t>
            </a:r>
          </a:p>
          <a:p>
            <a:pPr marL="342900" indent="-342900">
              <a:buFont typeface="Arial" panose="020B0604020202020204" pitchFamily="34" charset="0"/>
              <a:buChar char="•"/>
            </a:pPr>
            <a:r>
              <a:rPr lang="en-US" dirty="0"/>
              <a:t>When you are struggling with a global grant application?</a:t>
            </a:r>
          </a:p>
          <a:p>
            <a:pPr marL="342900" indent="-342900">
              <a:buFont typeface="Arial" panose="020B0604020202020204" pitchFamily="34" charset="0"/>
              <a:buChar char="•"/>
            </a:pPr>
            <a:r>
              <a:rPr lang="en-US" dirty="0"/>
              <a:t>Your new to Rotary / our District, have some expertise and</a:t>
            </a:r>
            <a:br>
              <a:rPr lang="en-US" dirty="0"/>
            </a:br>
            <a:r>
              <a:rPr lang="en-US" dirty="0"/>
              <a:t>want to work with others to use it?</a:t>
            </a:r>
          </a:p>
          <a:p>
            <a:endParaRPr lang="en-US" dirty="0"/>
          </a:p>
        </p:txBody>
      </p:sp>
      <p:pic>
        <p:nvPicPr>
          <p:cNvPr id="8" name="Picture 2" descr="7 Areas of Focus | Rotary Club of Nome">
            <a:extLst>
              <a:ext uri="{FF2B5EF4-FFF2-40B4-BE49-F238E27FC236}">
                <a16:creationId xmlns:a16="http://schemas.microsoft.com/office/drawing/2014/main" id="{883E2559-1479-4D39-99A4-D8040ECA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551919"/>
            <a:ext cx="5869372" cy="14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381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046618-BEE1-4D1B-934B-654A98766938}"/>
              </a:ext>
            </a:extLst>
          </p:cNvPr>
          <p:cNvSpPr>
            <a:spLocks noChangeArrowheads="1"/>
          </p:cNvSpPr>
          <p:nvPr/>
        </p:nvSpPr>
        <p:spPr bwMode="auto">
          <a:xfrm>
            <a:off x="228600" y="285750"/>
            <a:ext cx="70102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bg1"/>
                </a:solidFill>
              </a:rPr>
              <a:t>New District Resource Network Demonstration</a:t>
            </a:r>
            <a:endParaRPr lang="en-AU" altLang="en-US" dirty="0">
              <a:solidFill>
                <a:schemeClr val="bg1"/>
              </a:solidFill>
            </a:endParaRPr>
          </a:p>
        </p:txBody>
      </p:sp>
      <p:sp>
        <p:nvSpPr>
          <p:cNvPr id="12291" name="TextBox 3">
            <a:extLst>
              <a:ext uri="{FF2B5EF4-FFF2-40B4-BE49-F238E27FC236}">
                <a16:creationId xmlns:a16="http://schemas.microsoft.com/office/drawing/2014/main" id="{ED8901E2-7586-46C5-A7C0-264993A2D079}"/>
              </a:ext>
            </a:extLst>
          </p:cNvPr>
          <p:cNvSpPr txBox="1">
            <a:spLocks noChangeArrowheads="1"/>
          </p:cNvSpPr>
          <p:nvPr/>
        </p:nvSpPr>
        <p:spPr bwMode="auto">
          <a:xfrm>
            <a:off x="8699500" y="4832350"/>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00:30</a:t>
            </a:r>
          </a:p>
        </p:txBody>
      </p:sp>
      <p:sp>
        <p:nvSpPr>
          <p:cNvPr id="5" name="TextBox 6">
            <a:extLst>
              <a:ext uri="{FF2B5EF4-FFF2-40B4-BE49-F238E27FC236}">
                <a16:creationId xmlns:a16="http://schemas.microsoft.com/office/drawing/2014/main" id="{31214EA3-FA29-4C3C-B8DC-C0150D894C2C}"/>
              </a:ext>
            </a:extLst>
          </p:cNvPr>
          <p:cNvSpPr txBox="1">
            <a:spLocks noChangeArrowheads="1"/>
          </p:cNvSpPr>
          <p:nvPr/>
        </p:nvSpPr>
        <p:spPr bwMode="auto">
          <a:xfrm>
            <a:off x="0" y="-1588"/>
            <a:ext cx="444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800" dirty="0"/>
              <a:t>00.17</a:t>
            </a:r>
          </a:p>
        </p:txBody>
      </p:sp>
      <p:sp>
        <p:nvSpPr>
          <p:cNvPr id="3" name="TextBox 2">
            <a:extLst>
              <a:ext uri="{FF2B5EF4-FFF2-40B4-BE49-F238E27FC236}">
                <a16:creationId xmlns:a16="http://schemas.microsoft.com/office/drawing/2014/main" id="{D7CBA350-CA72-4E5A-B7CF-5F61E5B1C006}"/>
              </a:ext>
            </a:extLst>
          </p:cNvPr>
          <p:cNvSpPr txBox="1"/>
          <p:nvPr/>
        </p:nvSpPr>
        <p:spPr>
          <a:xfrm>
            <a:off x="533400" y="1048256"/>
            <a:ext cx="8305800" cy="2677656"/>
          </a:xfrm>
          <a:prstGeom prst="rect">
            <a:avLst/>
          </a:prstGeom>
          <a:noFill/>
        </p:spPr>
        <p:txBody>
          <a:bodyPr wrap="square" rtlCol="0">
            <a:spAutoFit/>
          </a:bodyPr>
          <a:lstStyle/>
          <a:p>
            <a:pPr marL="457200" indent="-457200">
              <a:buAutoNum type="arabicPeriod"/>
            </a:pPr>
            <a:r>
              <a:rPr lang="en-US" dirty="0"/>
              <a:t>Beta Version</a:t>
            </a:r>
          </a:p>
          <a:p>
            <a:pPr marL="457200" indent="-457200">
              <a:buAutoNum type="arabicPeriod"/>
            </a:pPr>
            <a:r>
              <a:rPr lang="en-US" dirty="0"/>
              <a:t>How to find a knowledgeable resource (not a volunteer)</a:t>
            </a:r>
          </a:p>
          <a:p>
            <a:pPr marL="457200" indent="-457200">
              <a:buAutoNum type="arabicPeriod"/>
            </a:pPr>
            <a:r>
              <a:rPr lang="en-US" dirty="0"/>
              <a:t>How to enter your information</a:t>
            </a:r>
          </a:p>
          <a:p>
            <a:pPr marL="457200" indent="-457200">
              <a:buAutoNum type="arabicPeriod"/>
            </a:pPr>
            <a:r>
              <a:rPr lang="en-US" dirty="0"/>
              <a:t>Key Focus Area Coordinators</a:t>
            </a:r>
          </a:p>
          <a:p>
            <a:pPr marL="457200" indent="-457200">
              <a:buFontTx/>
              <a:buAutoNum type="arabicPeriod"/>
            </a:pPr>
            <a:r>
              <a:rPr lang="en-US" dirty="0"/>
              <a:t>Success will rely on us all participating</a:t>
            </a:r>
          </a:p>
          <a:p>
            <a:pPr marL="457200" indent="-457200">
              <a:buAutoNum type="arabicPeriod"/>
            </a:pPr>
            <a:r>
              <a:rPr lang="en-US" b="1" dirty="0"/>
              <a:t>Brief Demonstration – Merv Minett</a:t>
            </a:r>
          </a:p>
          <a:p>
            <a:pPr marL="457200" indent="-457200">
              <a:buFontTx/>
              <a:buAutoNum type="arabicPeriod"/>
            </a:pPr>
            <a:r>
              <a:rPr lang="en-US" dirty="0"/>
              <a:t>How you will access the DRN</a:t>
            </a:r>
          </a:p>
        </p:txBody>
      </p:sp>
    </p:spTree>
    <p:extLst>
      <p:ext uri="{BB962C8B-B14F-4D97-AF65-F5344CB8AC3E}">
        <p14:creationId xmlns:p14="http://schemas.microsoft.com/office/powerpoint/2010/main" val="174911815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7.4|14.4|190.4|235.5"/>
</p:tagLst>
</file>

<file path=ppt/theme/theme1.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10_Custom Design">
      <a:majorFont>
        <a:latin typeface=""/>
        <a:ea typeface="MS PGothic"/>
        <a:cs typeface="ＭＳ Ｐゴシック"/>
      </a:majorFont>
      <a:minorFont>
        <a:latin typeface=""/>
        <a:ea typeface="MS PGothic"/>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TRF-PowerpointDesignEN_Light_DRAFT.pot</Template>
  <TotalTime>41816</TotalTime>
  <Words>2946</Words>
  <Application>Microsoft Office PowerPoint</Application>
  <PresentationFormat>On-screen Show (16:9)</PresentationFormat>
  <Paragraphs>405</Paragraphs>
  <Slides>25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Arial Narrow</vt:lpstr>
      <vt:lpstr>Calibri</vt:lpstr>
      <vt:lpstr>Georgia</vt:lpstr>
      <vt:lpstr>GT America Extended</vt:lpstr>
      <vt:lpstr>Marlett</vt:lpstr>
      <vt:lpstr>Open Sans</vt:lpstr>
      <vt:lpstr>Oswald-Bold</vt:lpstr>
      <vt:lpstr>Roboto</vt:lpstr>
      <vt:lpstr>Custom Design</vt:lpstr>
      <vt:lpstr>10_Custom Design</vt:lpstr>
      <vt:lpstr>District 9790 Assembly 2021 -22  International Service</vt:lpstr>
      <vt:lpstr>Agenda – 9790 International Service</vt:lpstr>
      <vt:lpstr>International Service putting Rotary’s vision* into practice</vt:lpstr>
      <vt:lpstr>PowerPoint Presentation</vt:lpstr>
      <vt:lpstr>PowerPoint Presentation</vt:lpstr>
      <vt:lpstr>9790 International – Progress against 3Y plan (2019-22)</vt:lpstr>
      <vt:lpstr>PowerPoint Presentation</vt:lpstr>
      <vt:lpstr>PowerPoint Presentation</vt:lpstr>
      <vt:lpstr>PowerPoint Presentation</vt:lpstr>
      <vt:lpstr>How to access it and when</vt:lpstr>
      <vt:lpstr>PowerPoint Presentation</vt:lpstr>
      <vt:lpstr>Sustainability of existing initiatives</vt:lpstr>
      <vt:lpstr>International Service 9790 Representatives at National Committees</vt:lpstr>
      <vt:lpstr>PowerPoint Presentation</vt:lpstr>
      <vt:lpstr>PowerPoint Presentation</vt:lpstr>
      <vt:lpstr>PowerPoint Presentation</vt:lpstr>
      <vt:lpstr>PowerPoint Presentation</vt:lpstr>
      <vt:lpstr>PowerPoint Presentation</vt:lpstr>
      <vt:lpstr>Looking for a project opportunity</vt:lpstr>
      <vt:lpstr>2020/21 Shark Tank</vt:lpstr>
      <vt:lpstr>Thank you to our Project Managers and Sharks</vt:lpstr>
      <vt:lpstr>PowerPoint Presentation</vt:lpstr>
      <vt:lpstr>PowerPoint Presentation</vt:lpstr>
      <vt:lpstr>More Links / Resources</vt:lpstr>
      <vt:lpstr>  Summary, Thank you         Questions?</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kerry</cp:lastModifiedBy>
  <cp:revision>916</cp:revision>
  <cp:lastPrinted>2021-05-23T02:02:36Z</cp:lastPrinted>
  <dcterms:created xsi:type="dcterms:W3CDTF">2010-04-16T20:11:30Z</dcterms:created>
  <dcterms:modified xsi:type="dcterms:W3CDTF">2021-05-23T03:08:34Z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Description0">
    <vt:lpwstr>16:9 (Widescreen)</vt:lpwstr>
  </property>
  <property fmtid="{D5CDD505-2E9C-101B-9397-08002B2CF9AE}" pid="4" name="Status">
    <vt:lpwstr>In Review</vt:lpwstr>
  </property>
  <property fmtid="{D5CDD505-2E9C-101B-9397-08002B2CF9AE}" pid="5" name="WhenToUse">
    <vt:lpwstr/>
  </property>
</Properties>
</file>