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7" r:id="rId2"/>
    <p:sldId id="339" r:id="rId3"/>
    <p:sldId id="318" r:id="rId4"/>
    <p:sldId id="319" r:id="rId5"/>
    <p:sldId id="304" r:id="rId6"/>
    <p:sldId id="338" r:id="rId7"/>
    <p:sldId id="337" r:id="rId8"/>
    <p:sldId id="340" r:id="rId9"/>
    <p:sldId id="265" r:id="rId10"/>
    <p:sldId id="315" r:id="rId11"/>
    <p:sldId id="321" r:id="rId12"/>
    <p:sldId id="266" r:id="rId13"/>
    <p:sldId id="320" r:id="rId14"/>
    <p:sldId id="307" r:id="rId15"/>
    <p:sldId id="335" r:id="rId16"/>
    <p:sldId id="296" r:id="rId17"/>
    <p:sldId id="297" r:id="rId18"/>
    <p:sldId id="322" r:id="rId19"/>
    <p:sldId id="325" r:id="rId20"/>
    <p:sldId id="300" r:id="rId21"/>
    <p:sldId id="299" r:id="rId22"/>
    <p:sldId id="301" r:id="rId23"/>
    <p:sldId id="302" r:id="rId24"/>
    <p:sldId id="303" r:id="rId25"/>
    <p:sldId id="326" r:id="rId26"/>
    <p:sldId id="341" r:id="rId27"/>
    <p:sldId id="343" r:id="rId28"/>
    <p:sldId id="344" r:id="rId29"/>
    <p:sldId id="345" r:id="rId30"/>
    <p:sldId id="342" r:id="rId31"/>
    <p:sldId id="27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6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94624" autoAdjust="0"/>
  </p:normalViewPr>
  <p:slideViewPr>
    <p:cSldViewPr snapToGrid="0" snapToObjects="1">
      <p:cViewPr varScale="1">
        <p:scale>
          <a:sx n="78" d="100"/>
          <a:sy n="78" d="100"/>
        </p:scale>
        <p:origin x="40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BDB4C-2CD3-447A-93C3-D4286737AF5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716FE92B-6654-4A90-8FF9-8748F076F753}">
      <dgm:prSet custT="1"/>
      <dgm:spPr>
        <a:solidFill>
          <a:schemeClr val="tx2"/>
        </a:solidFill>
      </dgm:spPr>
      <dgm:t>
        <a:bodyPr/>
        <a:lstStyle/>
        <a:p>
          <a:pPr rtl="0"/>
          <a:r>
            <a:rPr lang="en-US" sz="1600" dirty="0"/>
            <a:t>District must be qualified</a:t>
          </a:r>
        </a:p>
      </dgm:t>
    </dgm:pt>
    <dgm:pt modelId="{BA1671D0-15A9-4385-A937-0D9C67929E3B}" type="parTrans" cxnId="{D36AD514-2D10-42C0-BD99-3C55D9AAFDB7}">
      <dgm:prSet/>
      <dgm:spPr/>
      <dgm:t>
        <a:bodyPr/>
        <a:lstStyle/>
        <a:p>
          <a:endParaRPr lang="en-US"/>
        </a:p>
      </dgm:t>
    </dgm:pt>
    <dgm:pt modelId="{7635EF2B-7D51-4EAF-8814-85D72119E3DB}" type="sibTrans" cxnId="{D36AD514-2D10-42C0-BD99-3C55D9AAFDB7}">
      <dgm:prSet/>
      <dgm:spPr/>
      <dgm:t>
        <a:bodyPr/>
        <a:lstStyle/>
        <a:p>
          <a:endParaRPr lang="en-US"/>
        </a:p>
      </dgm:t>
    </dgm:pt>
    <dgm:pt modelId="{FED98B9A-3B55-4E9B-96FF-6BB119B2B40E}">
      <dgm:prSet custT="1"/>
      <dgm:spPr>
        <a:solidFill>
          <a:schemeClr val="tx2"/>
        </a:solidFill>
      </dgm:spPr>
      <dgm:t>
        <a:bodyPr/>
        <a:lstStyle/>
        <a:p>
          <a:pPr rtl="0"/>
          <a:r>
            <a:rPr lang="en-US" sz="1600" dirty="0"/>
            <a:t>District must submit a spending plan</a:t>
          </a:r>
        </a:p>
      </dgm:t>
    </dgm:pt>
    <dgm:pt modelId="{25048CC9-ECA2-427A-9C1D-173F2A452170}" type="parTrans" cxnId="{6297FEAF-5A8D-459D-BE94-E6E8F686189E}">
      <dgm:prSet/>
      <dgm:spPr/>
      <dgm:t>
        <a:bodyPr/>
        <a:lstStyle/>
        <a:p>
          <a:endParaRPr lang="en-US"/>
        </a:p>
      </dgm:t>
    </dgm:pt>
    <dgm:pt modelId="{61B37DB7-C0DE-4801-A11B-2F9665C25715}" type="sibTrans" cxnId="{6297FEAF-5A8D-459D-BE94-E6E8F686189E}">
      <dgm:prSet/>
      <dgm:spPr/>
      <dgm:t>
        <a:bodyPr/>
        <a:lstStyle/>
        <a:p>
          <a:endParaRPr lang="en-US"/>
        </a:p>
      </dgm:t>
    </dgm:pt>
    <dgm:pt modelId="{61E69029-17B5-4E3B-83B0-AFC1C3539E0B}">
      <dgm:prSet custT="1"/>
      <dgm:spPr/>
      <dgm:t>
        <a:bodyPr/>
        <a:lstStyle/>
        <a:p>
          <a:pPr rtl="0"/>
          <a:r>
            <a:rPr lang="en-US" sz="1600" dirty="0">
              <a:solidFill>
                <a:schemeClr val="bg1"/>
              </a:solidFill>
            </a:rPr>
            <a:t>That is the clubs must have made an application</a:t>
          </a:r>
        </a:p>
      </dgm:t>
    </dgm:pt>
    <dgm:pt modelId="{BEFC9ED8-8B49-46EE-893D-4E57E269425D}" type="parTrans" cxnId="{BE358E48-5197-4B3A-850C-728F66CA7716}">
      <dgm:prSet/>
      <dgm:spPr/>
      <dgm:t>
        <a:bodyPr/>
        <a:lstStyle/>
        <a:p>
          <a:endParaRPr lang="en-US"/>
        </a:p>
      </dgm:t>
    </dgm:pt>
    <dgm:pt modelId="{48488DB8-0638-4714-919F-14FE94FB47E9}" type="sibTrans" cxnId="{BE358E48-5197-4B3A-850C-728F66CA7716}">
      <dgm:prSet/>
      <dgm:spPr/>
      <dgm:t>
        <a:bodyPr/>
        <a:lstStyle/>
        <a:p>
          <a:endParaRPr lang="en-US"/>
        </a:p>
      </dgm:t>
    </dgm:pt>
    <dgm:pt modelId="{D7B1B0BC-B3FC-479F-A1EA-F8673461A2A0}">
      <dgm:prSet custT="1"/>
      <dgm:spPr>
        <a:solidFill>
          <a:schemeClr val="tx2"/>
        </a:solidFill>
      </dgm:spPr>
      <dgm:t>
        <a:bodyPr/>
        <a:lstStyle/>
        <a:p>
          <a:pPr rtl="0"/>
          <a:r>
            <a:rPr lang="en-US" sz="1400" dirty="0"/>
            <a:t>Up to 50% of the DDF can be applied for</a:t>
          </a:r>
        </a:p>
      </dgm:t>
    </dgm:pt>
    <dgm:pt modelId="{2C17F52D-CC3E-41C8-AD66-59BF0C528203}" type="parTrans" cxnId="{74776C85-3D1D-417B-B267-73F5948C53F3}">
      <dgm:prSet/>
      <dgm:spPr/>
      <dgm:t>
        <a:bodyPr/>
        <a:lstStyle/>
        <a:p>
          <a:endParaRPr lang="en-US"/>
        </a:p>
      </dgm:t>
    </dgm:pt>
    <dgm:pt modelId="{1E36B33E-6BEC-4993-859B-355EA253A3EC}" type="sibTrans" cxnId="{74776C85-3D1D-417B-B267-73F5948C53F3}">
      <dgm:prSet/>
      <dgm:spPr/>
      <dgm:t>
        <a:bodyPr/>
        <a:lstStyle/>
        <a:p>
          <a:endParaRPr lang="en-US"/>
        </a:p>
      </dgm:t>
    </dgm:pt>
    <dgm:pt modelId="{6999C056-E99C-41CD-AB37-71990D907CC5}">
      <dgm:prSet custT="1"/>
      <dgm:spPr>
        <a:solidFill>
          <a:schemeClr val="tx2"/>
        </a:solidFill>
      </dgm:spPr>
      <dgm:t>
        <a:bodyPr/>
        <a:lstStyle/>
        <a:p>
          <a:pPr rtl="0"/>
          <a:r>
            <a:rPr lang="en-US" sz="1400" dirty="0"/>
            <a:t>Local rules apply on how the grant is administered</a:t>
          </a:r>
        </a:p>
      </dgm:t>
    </dgm:pt>
    <dgm:pt modelId="{A5B4E64C-A28A-4022-B064-2A0C2F1634E4}" type="parTrans" cxnId="{BA693569-CD68-4762-916D-ACBA4A34BB3B}">
      <dgm:prSet/>
      <dgm:spPr/>
      <dgm:t>
        <a:bodyPr/>
        <a:lstStyle/>
        <a:p>
          <a:endParaRPr lang="en-US"/>
        </a:p>
      </dgm:t>
    </dgm:pt>
    <dgm:pt modelId="{F95B5644-42A2-42C3-9650-A94C00EDC40F}" type="sibTrans" cxnId="{BA693569-CD68-4762-916D-ACBA4A34BB3B}">
      <dgm:prSet/>
      <dgm:spPr/>
      <dgm:t>
        <a:bodyPr/>
        <a:lstStyle/>
        <a:p>
          <a:endParaRPr lang="en-US"/>
        </a:p>
      </dgm:t>
    </dgm:pt>
    <dgm:pt modelId="{E1461B0D-9A80-4990-9496-97A8C658A532}">
      <dgm:prSet custT="1"/>
      <dgm:spPr>
        <a:solidFill>
          <a:schemeClr val="tx2"/>
        </a:solidFill>
      </dgm:spPr>
      <dgm:t>
        <a:bodyPr/>
        <a:lstStyle/>
        <a:p>
          <a:pPr rtl="0"/>
          <a:r>
            <a:rPr lang="en-US" sz="1400" dirty="0"/>
            <a:t>All clubs that receive a grant must report on outcome</a:t>
          </a:r>
        </a:p>
      </dgm:t>
    </dgm:pt>
    <dgm:pt modelId="{3FCD5D04-81D5-4A18-B1F2-1914A2CB37C2}" type="parTrans" cxnId="{3C45A90B-DD71-42D7-B3D6-9A15E91552F7}">
      <dgm:prSet/>
      <dgm:spPr/>
      <dgm:t>
        <a:bodyPr/>
        <a:lstStyle/>
        <a:p>
          <a:endParaRPr lang="en-US"/>
        </a:p>
      </dgm:t>
    </dgm:pt>
    <dgm:pt modelId="{A83DC525-5593-4529-A095-D057DE41D6E8}" type="sibTrans" cxnId="{3C45A90B-DD71-42D7-B3D6-9A15E91552F7}">
      <dgm:prSet/>
      <dgm:spPr/>
      <dgm:t>
        <a:bodyPr/>
        <a:lstStyle/>
        <a:p>
          <a:endParaRPr lang="en-US"/>
        </a:p>
      </dgm:t>
    </dgm:pt>
    <dgm:pt modelId="{4414C469-8A4E-461E-8074-F67F3B4C1648}">
      <dgm:prSet custT="1"/>
      <dgm:spPr>
        <a:noFill/>
      </dgm:spPr>
      <dgm:t>
        <a:bodyPr/>
        <a:lstStyle/>
        <a:p>
          <a:pPr rtl="0"/>
          <a:r>
            <a:rPr lang="en-US" sz="1600" dirty="0">
              <a:solidFill>
                <a:schemeClr val="bg1"/>
              </a:solidFill>
            </a:rPr>
            <a:t>Grants Seminar</a:t>
          </a:r>
        </a:p>
      </dgm:t>
    </dgm:pt>
    <dgm:pt modelId="{1536128A-9F0E-469E-A77A-0A25B79CC0CB}" type="parTrans" cxnId="{D7E5F9A7-B6CE-4564-8B1D-9492FCA1C853}">
      <dgm:prSet/>
      <dgm:spPr/>
      <dgm:t>
        <a:bodyPr/>
        <a:lstStyle/>
        <a:p>
          <a:endParaRPr lang="en-US"/>
        </a:p>
      </dgm:t>
    </dgm:pt>
    <dgm:pt modelId="{1ED181D8-11DD-44FF-9080-D1A463F366D7}" type="sibTrans" cxnId="{D7E5F9A7-B6CE-4564-8B1D-9492FCA1C853}">
      <dgm:prSet/>
      <dgm:spPr/>
      <dgm:t>
        <a:bodyPr/>
        <a:lstStyle/>
        <a:p>
          <a:endParaRPr lang="en-US"/>
        </a:p>
      </dgm:t>
    </dgm:pt>
    <dgm:pt modelId="{525EEC7E-0C59-447F-ACB1-311F7BB02E7F}">
      <dgm:prSet custT="1"/>
      <dgm:spPr>
        <a:noFill/>
      </dgm:spPr>
      <dgm:t>
        <a:bodyPr/>
        <a:lstStyle/>
        <a:p>
          <a:pPr rtl="0"/>
          <a:r>
            <a:rPr lang="en-US" sz="1600" dirty="0">
              <a:solidFill>
                <a:schemeClr val="bg1"/>
              </a:solidFill>
            </a:rPr>
            <a:t>DG, DGE &amp; DRFC complete online MOU.</a:t>
          </a:r>
        </a:p>
      </dgm:t>
    </dgm:pt>
    <dgm:pt modelId="{740B610D-CC06-4325-9EF0-E29B3EA67D47}" type="parTrans" cxnId="{9D3BD4CF-E199-4597-B2B4-160DB6FD653D}">
      <dgm:prSet/>
      <dgm:spPr/>
      <dgm:t>
        <a:bodyPr/>
        <a:lstStyle/>
        <a:p>
          <a:endParaRPr lang="en-US"/>
        </a:p>
      </dgm:t>
    </dgm:pt>
    <dgm:pt modelId="{92D3357F-2719-4D41-BBFD-2CCFB41B2969}" type="sibTrans" cxnId="{9D3BD4CF-E199-4597-B2B4-160DB6FD653D}">
      <dgm:prSet/>
      <dgm:spPr/>
      <dgm:t>
        <a:bodyPr/>
        <a:lstStyle/>
        <a:p>
          <a:endParaRPr lang="en-US"/>
        </a:p>
      </dgm:t>
    </dgm:pt>
    <dgm:pt modelId="{9D2E9520-4E7B-4116-9633-A2E96485982F}">
      <dgm:prSet custT="1"/>
      <dgm:spPr>
        <a:noFill/>
      </dgm:spPr>
      <dgm:t>
        <a:bodyPr/>
        <a:lstStyle/>
        <a:p>
          <a:pPr rtl="0"/>
          <a:r>
            <a:rPr lang="en-US" sz="1600" dirty="0">
              <a:solidFill>
                <a:schemeClr val="bg1"/>
              </a:solidFill>
            </a:rPr>
            <a:t>All previous grants reported on</a:t>
          </a:r>
        </a:p>
      </dgm:t>
    </dgm:pt>
    <dgm:pt modelId="{E7A70980-FDF1-479C-AF40-F1204600C1E2}" type="sibTrans" cxnId="{5D3118CA-DAEF-492E-8577-45F89D79488E}">
      <dgm:prSet/>
      <dgm:spPr/>
      <dgm:t>
        <a:bodyPr/>
        <a:lstStyle/>
        <a:p>
          <a:endParaRPr lang="en-US"/>
        </a:p>
      </dgm:t>
    </dgm:pt>
    <dgm:pt modelId="{D35FF2E4-89A2-4865-A098-FBED2BC7D7AF}" type="parTrans" cxnId="{5D3118CA-DAEF-492E-8577-45F89D79488E}">
      <dgm:prSet/>
      <dgm:spPr/>
      <dgm:t>
        <a:bodyPr/>
        <a:lstStyle/>
        <a:p>
          <a:endParaRPr lang="en-US"/>
        </a:p>
      </dgm:t>
    </dgm:pt>
    <dgm:pt modelId="{D1EBA123-37FE-4014-B09D-5ADA53034F43}" type="pres">
      <dgm:prSet presAssocID="{218BDB4C-2CD3-447A-93C3-D4286737AF5A}" presName="rootnode" presStyleCnt="0">
        <dgm:presLayoutVars>
          <dgm:chMax/>
          <dgm:chPref/>
          <dgm:dir/>
          <dgm:animLvl val="lvl"/>
        </dgm:presLayoutVars>
      </dgm:prSet>
      <dgm:spPr/>
    </dgm:pt>
    <dgm:pt modelId="{F6A2ED5E-A95E-470F-8F09-A42D49B53048}" type="pres">
      <dgm:prSet presAssocID="{716FE92B-6654-4A90-8FF9-8748F076F753}" presName="composite" presStyleCnt="0"/>
      <dgm:spPr/>
    </dgm:pt>
    <dgm:pt modelId="{9D61E210-8DCC-4B96-96ED-8F0F6BEAF9DC}" type="pres">
      <dgm:prSet presAssocID="{716FE92B-6654-4A90-8FF9-8748F076F753}" presName="bentUpArrow1" presStyleLbl="alignImgPlace1" presStyleIdx="0" presStyleCnt="4"/>
      <dgm:spPr>
        <a:solidFill>
          <a:srgbClr val="FF0000"/>
        </a:solidFill>
      </dgm:spPr>
    </dgm:pt>
    <dgm:pt modelId="{B6743D41-FD9F-4776-A5E3-0B69BE5E2643}" type="pres">
      <dgm:prSet presAssocID="{716FE92B-6654-4A90-8FF9-8748F076F753}" presName="ParentText" presStyleLbl="node1" presStyleIdx="0" presStyleCnt="5">
        <dgm:presLayoutVars>
          <dgm:chMax val="1"/>
          <dgm:chPref val="1"/>
          <dgm:bulletEnabled val="1"/>
        </dgm:presLayoutVars>
      </dgm:prSet>
      <dgm:spPr/>
    </dgm:pt>
    <dgm:pt modelId="{A117E8D7-18CE-4BF5-843A-CB1641E14B25}" type="pres">
      <dgm:prSet presAssocID="{716FE92B-6654-4A90-8FF9-8748F076F753}" presName="ChildText" presStyleLbl="revTx" presStyleIdx="0" presStyleCnt="4" custScaleX="357077" custLinFactX="66210" custLinFactNeighborX="100000" custLinFactNeighborY="-5648">
        <dgm:presLayoutVars>
          <dgm:chMax val="0"/>
          <dgm:chPref val="0"/>
          <dgm:bulletEnabled val="1"/>
        </dgm:presLayoutVars>
      </dgm:prSet>
      <dgm:spPr/>
    </dgm:pt>
    <dgm:pt modelId="{23955DDD-62BF-49C9-9434-02162B772411}" type="pres">
      <dgm:prSet presAssocID="{7635EF2B-7D51-4EAF-8814-85D72119E3DB}" presName="sibTrans" presStyleCnt="0"/>
      <dgm:spPr/>
    </dgm:pt>
    <dgm:pt modelId="{9AF807B6-8845-497D-B37A-64C1EC624C8C}" type="pres">
      <dgm:prSet presAssocID="{FED98B9A-3B55-4E9B-96FF-6BB119B2B40E}" presName="composite" presStyleCnt="0"/>
      <dgm:spPr/>
    </dgm:pt>
    <dgm:pt modelId="{55D35959-3BAA-4969-8A0E-45F36CA64890}" type="pres">
      <dgm:prSet presAssocID="{FED98B9A-3B55-4E9B-96FF-6BB119B2B40E}" presName="bentUpArrow1" presStyleLbl="alignImgPlace1" presStyleIdx="1" presStyleCnt="4" custLinFactNeighborX="-66241" custLinFactNeighborY="7967"/>
      <dgm:spPr>
        <a:solidFill>
          <a:srgbClr val="FF0000"/>
        </a:solidFill>
      </dgm:spPr>
    </dgm:pt>
    <dgm:pt modelId="{D0184223-DD0C-48EC-97ED-5B81B20E68B5}" type="pres">
      <dgm:prSet presAssocID="{FED98B9A-3B55-4E9B-96FF-6BB119B2B40E}" presName="ParentText" presStyleLbl="node1" presStyleIdx="1" presStyleCnt="5" custLinFactNeighborX="-49858" custLinFactNeighborY="3416">
        <dgm:presLayoutVars>
          <dgm:chMax val="1"/>
          <dgm:chPref val="1"/>
          <dgm:bulletEnabled val="1"/>
        </dgm:presLayoutVars>
      </dgm:prSet>
      <dgm:spPr/>
    </dgm:pt>
    <dgm:pt modelId="{DD364471-7639-4D0A-8189-EFD7AAA62362}" type="pres">
      <dgm:prSet presAssocID="{FED98B9A-3B55-4E9B-96FF-6BB119B2B40E}" presName="ChildText" presStyleLbl="revTx" presStyleIdx="1" presStyleCnt="4" custScaleX="492374" custLinFactX="49306" custLinFactNeighborX="100000" custLinFactNeighborY="-6245">
        <dgm:presLayoutVars>
          <dgm:chMax val="0"/>
          <dgm:chPref val="0"/>
          <dgm:bulletEnabled val="1"/>
        </dgm:presLayoutVars>
      </dgm:prSet>
      <dgm:spPr/>
    </dgm:pt>
    <dgm:pt modelId="{941D8B6B-8F22-4A0E-ACD0-560CFD9FA40C}" type="pres">
      <dgm:prSet presAssocID="{61B37DB7-C0DE-4801-A11B-2F9665C25715}" presName="sibTrans" presStyleCnt="0"/>
      <dgm:spPr/>
    </dgm:pt>
    <dgm:pt modelId="{BBD61A7A-BAA3-468A-9C15-35CDE264D10A}" type="pres">
      <dgm:prSet presAssocID="{D7B1B0BC-B3FC-479F-A1EA-F8673461A2A0}" presName="composite" presStyleCnt="0"/>
      <dgm:spPr/>
    </dgm:pt>
    <dgm:pt modelId="{AF831CB6-5116-4B5E-A0BB-0F3ED9893031}" type="pres">
      <dgm:prSet presAssocID="{D7B1B0BC-B3FC-479F-A1EA-F8673461A2A0}" presName="bentUpArrow1" presStyleLbl="alignImgPlace1" presStyleIdx="2" presStyleCnt="4"/>
      <dgm:spPr>
        <a:solidFill>
          <a:srgbClr val="FF0000"/>
        </a:solidFill>
      </dgm:spPr>
    </dgm:pt>
    <dgm:pt modelId="{EE8EEABD-7A3A-4929-A188-84D3C4DB4062}" type="pres">
      <dgm:prSet presAssocID="{D7B1B0BC-B3FC-479F-A1EA-F8673461A2A0}" presName="ParentText" presStyleLbl="node1" presStyleIdx="2" presStyleCnt="5">
        <dgm:presLayoutVars>
          <dgm:chMax val="1"/>
          <dgm:chPref val="1"/>
          <dgm:bulletEnabled val="1"/>
        </dgm:presLayoutVars>
      </dgm:prSet>
      <dgm:spPr/>
    </dgm:pt>
    <dgm:pt modelId="{897D9366-DAD3-461B-BD4B-8C8CE532D56F}" type="pres">
      <dgm:prSet presAssocID="{D7B1B0BC-B3FC-479F-A1EA-F8673461A2A0}" presName="ChildText" presStyleLbl="revTx" presStyleIdx="2" presStyleCnt="4">
        <dgm:presLayoutVars>
          <dgm:chMax val="0"/>
          <dgm:chPref val="0"/>
          <dgm:bulletEnabled val="1"/>
        </dgm:presLayoutVars>
      </dgm:prSet>
      <dgm:spPr/>
    </dgm:pt>
    <dgm:pt modelId="{129F2A10-D0FE-43F4-B43F-3696D44B70BD}" type="pres">
      <dgm:prSet presAssocID="{1E36B33E-6BEC-4993-859B-355EA253A3EC}" presName="sibTrans" presStyleCnt="0"/>
      <dgm:spPr/>
    </dgm:pt>
    <dgm:pt modelId="{D597C0A7-CAD5-4DB8-9A86-20E2E9ACD2B9}" type="pres">
      <dgm:prSet presAssocID="{6999C056-E99C-41CD-AB37-71990D907CC5}" presName="composite" presStyleCnt="0"/>
      <dgm:spPr/>
    </dgm:pt>
    <dgm:pt modelId="{C9E25183-1076-4C78-9690-C6928E5A9167}" type="pres">
      <dgm:prSet presAssocID="{6999C056-E99C-41CD-AB37-71990D907CC5}" presName="bentUpArrow1" presStyleLbl="alignImgPlace1" presStyleIdx="3" presStyleCnt="4"/>
      <dgm:spPr>
        <a:solidFill>
          <a:srgbClr val="FF0000"/>
        </a:solidFill>
      </dgm:spPr>
    </dgm:pt>
    <dgm:pt modelId="{214A7A9F-C56B-4C19-9673-C452243B1EFC}" type="pres">
      <dgm:prSet presAssocID="{6999C056-E99C-41CD-AB37-71990D907CC5}" presName="ParentText" presStyleLbl="node1" presStyleIdx="3" presStyleCnt="5" custLinFactNeighborX="-19972" custLinFactNeighborY="-2202">
        <dgm:presLayoutVars>
          <dgm:chMax val="1"/>
          <dgm:chPref val="1"/>
          <dgm:bulletEnabled val="1"/>
        </dgm:presLayoutVars>
      </dgm:prSet>
      <dgm:spPr/>
    </dgm:pt>
    <dgm:pt modelId="{E4E96379-B4D1-400B-B4B6-8372EA054F3A}" type="pres">
      <dgm:prSet presAssocID="{6999C056-E99C-41CD-AB37-71990D907CC5}" presName="ChildText" presStyleLbl="revTx" presStyleIdx="3" presStyleCnt="4">
        <dgm:presLayoutVars>
          <dgm:chMax val="0"/>
          <dgm:chPref val="0"/>
          <dgm:bulletEnabled val="1"/>
        </dgm:presLayoutVars>
      </dgm:prSet>
      <dgm:spPr/>
    </dgm:pt>
    <dgm:pt modelId="{83187A77-5091-4117-B84B-C1C5B7D7336C}" type="pres">
      <dgm:prSet presAssocID="{F95B5644-42A2-42C3-9650-A94C00EDC40F}" presName="sibTrans" presStyleCnt="0"/>
      <dgm:spPr/>
    </dgm:pt>
    <dgm:pt modelId="{22AFA413-0913-43A6-9744-2574943C37D2}" type="pres">
      <dgm:prSet presAssocID="{E1461B0D-9A80-4990-9496-97A8C658A532}" presName="composite" presStyleCnt="0"/>
      <dgm:spPr/>
    </dgm:pt>
    <dgm:pt modelId="{E2C30BC5-844A-4522-9EE6-EB92217940EA}" type="pres">
      <dgm:prSet presAssocID="{E1461B0D-9A80-4990-9496-97A8C658A532}" presName="ParentText" presStyleLbl="node1" presStyleIdx="4" presStyleCnt="5" custScaleX="115662" custLinFactNeighborX="-41009" custLinFactNeighborY="-1790">
        <dgm:presLayoutVars>
          <dgm:chMax val="1"/>
          <dgm:chPref val="1"/>
          <dgm:bulletEnabled val="1"/>
        </dgm:presLayoutVars>
      </dgm:prSet>
      <dgm:spPr/>
    </dgm:pt>
  </dgm:ptLst>
  <dgm:cxnLst>
    <dgm:cxn modelId="{3C45A90B-DD71-42D7-B3D6-9A15E91552F7}" srcId="{218BDB4C-2CD3-447A-93C3-D4286737AF5A}" destId="{E1461B0D-9A80-4990-9496-97A8C658A532}" srcOrd="4" destOrd="0" parTransId="{3FCD5D04-81D5-4A18-B1F2-1914A2CB37C2}" sibTransId="{A83DC525-5593-4529-A095-D057DE41D6E8}"/>
    <dgm:cxn modelId="{D36AD514-2D10-42C0-BD99-3C55D9AAFDB7}" srcId="{218BDB4C-2CD3-447A-93C3-D4286737AF5A}" destId="{716FE92B-6654-4A90-8FF9-8748F076F753}" srcOrd="0" destOrd="0" parTransId="{BA1671D0-15A9-4385-A937-0D9C67929E3B}" sibTransId="{7635EF2B-7D51-4EAF-8814-85D72119E3DB}"/>
    <dgm:cxn modelId="{39595717-70BC-4501-97A6-868B03BF81D7}" type="presOf" srcId="{9D2E9520-4E7B-4116-9633-A2E96485982F}" destId="{A117E8D7-18CE-4BF5-843A-CB1641E14B25}" srcOrd="0" destOrd="2" presId="urn:microsoft.com/office/officeart/2005/8/layout/StepDownProcess"/>
    <dgm:cxn modelId="{0C31DC23-B259-4382-B8D8-4E0D71336E9F}" type="presOf" srcId="{4414C469-8A4E-461E-8074-F67F3B4C1648}" destId="{A117E8D7-18CE-4BF5-843A-CB1641E14B25}" srcOrd="0" destOrd="0" presId="urn:microsoft.com/office/officeart/2005/8/layout/StepDownProcess"/>
    <dgm:cxn modelId="{55518A2B-ECCE-46B7-ACDD-CB6D42D1EE74}" type="presOf" srcId="{61E69029-17B5-4E3B-83B0-AFC1C3539E0B}" destId="{DD364471-7639-4D0A-8189-EFD7AAA62362}" srcOrd="0" destOrd="0" presId="urn:microsoft.com/office/officeart/2005/8/layout/StepDownProcess"/>
    <dgm:cxn modelId="{8C60513A-3F29-417E-8A0C-EE23A283F89E}" type="presOf" srcId="{716FE92B-6654-4A90-8FF9-8748F076F753}" destId="{B6743D41-FD9F-4776-A5E3-0B69BE5E2643}" srcOrd="0" destOrd="0" presId="urn:microsoft.com/office/officeart/2005/8/layout/StepDownProcess"/>
    <dgm:cxn modelId="{DBF2733D-DF18-46CA-B040-4AA1BD8FC25D}" type="presOf" srcId="{E1461B0D-9A80-4990-9496-97A8C658A532}" destId="{E2C30BC5-844A-4522-9EE6-EB92217940EA}" srcOrd="0" destOrd="0" presId="urn:microsoft.com/office/officeart/2005/8/layout/StepDownProcess"/>
    <dgm:cxn modelId="{23E1815D-8B6E-4544-8B4D-FA67A60F569A}" type="presOf" srcId="{6999C056-E99C-41CD-AB37-71990D907CC5}" destId="{214A7A9F-C56B-4C19-9673-C452243B1EFC}" srcOrd="0" destOrd="0" presId="urn:microsoft.com/office/officeart/2005/8/layout/StepDownProcess"/>
    <dgm:cxn modelId="{BE358E48-5197-4B3A-850C-728F66CA7716}" srcId="{FED98B9A-3B55-4E9B-96FF-6BB119B2B40E}" destId="{61E69029-17B5-4E3B-83B0-AFC1C3539E0B}" srcOrd="0" destOrd="0" parTransId="{BEFC9ED8-8B49-46EE-893D-4E57E269425D}" sibTransId="{48488DB8-0638-4714-919F-14FE94FB47E9}"/>
    <dgm:cxn modelId="{BA693569-CD68-4762-916D-ACBA4A34BB3B}" srcId="{218BDB4C-2CD3-447A-93C3-D4286737AF5A}" destId="{6999C056-E99C-41CD-AB37-71990D907CC5}" srcOrd="3" destOrd="0" parTransId="{A5B4E64C-A28A-4022-B064-2A0C2F1634E4}" sibTransId="{F95B5644-42A2-42C3-9650-A94C00EDC40F}"/>
    <dgm:cxn modelId="{B5CD0A6A-2CDB-427F-B40D-700A1D00027B}" type="presOf" srcId="{218BDB4C-2CD3-447A-93C3-D4286737AF5A}" destId="{D1EBA123-37FE-4014-B09D-5ADA53034F43}" srcOrd="0" destOrd="0" presId="urn:microsoft.com/office/officeart/2005/8/layout/StepDownProcess"/>
    <dgm:cxn modelId="{74776C85-3D1D-417B-B267-73F5948C53F3}" srcId="{218BDB4C-2CD3-447A-93C3-D4286737AF5A}" destId="{D7B1B0BC-B3FC-479F-A1EA-F8673461A2A0}" srcOrd="2" destOrd="0" parTransId="{2C17F52D-CC3E-41C8-AD66-59BF0C528203}" sibTransId="{1E36B33E-6BEC-4993-859B-355EA253A3EC}"/>
    <dgm:cxn modelId="{B777D79A-9E7B-4417-8C0F-B6FFA13B4433}" type="presOf" srcId="{FED98B9A-3B55-4E9B-96FF-6BB119B2B40E}" destId="{D0184223-DD0C-48EC-97ED-5B81B20E68B5}" srcOrd="0" destOrd="0" presId="urn:microsoft.com/office/officeart/2005/8/layout/StepDownProcess"/>
    <dgm:cxn modelId="{D7E5F9A7-B6CE-4564-8B1D-9492FCA1C853}" srcId="{716FE92B-6654-4A90-8FF9-8748F076F753}" destId="{4414C469-8A4E-461E-8074-F67F3B4C1648}" srcOrd="0" destOrd="0" parTransId="{1536128A-9F0E-469E-A77A-0A25B79CC0CB}" sibTransId="{1ED181D8-11DD-44FF-9080-D1A463F366D7}"/>
    <dgm:cxn modelId="{6297FEAF-5A8D-459D-BE94-E6E8F686189E}" srcId="{218BDB4C-2CD3-447A-93C3-D4286737AF5A}" destId="{FED98B9A-3B55-4E9B-96FF-6BB119B2B40E}" srcOrd="1" destOrd="0" parTransId="{25048CC9-ECA2-427A-9C1D-173F2A452170}" sibTransId="{61B37DB7-C0DE-4801-A11B-2F9665C25715}"/>
    <dgm:cxn modelId="{A29CDCBF-10B2-4874-BCD3-DDA2A3518492}" type="presOf" srcId="{D7B1B0BC-B3FC-479F-A1EA-F8673461A2A0}" destId="{EE8EEABD-7A3A-4929-A188-84D3C4DB4062}" srcOrd="0" destOrd="0" presId="urn:microsoft.com/office/officeart/2005/8/layout/StepDownProcess"/>
    <dgm:cxn modelId="{5D3118CA-DAEF-492E-8577-45F89D79488E}" srcId="{716FE92B-6654-4A90-8FF9-8748F076F753}" destId="{9D2E9520-4E7B-4116-9633-A2E96485982F}" srcOrd="2" destOrd="0" parTransId="{D35FF2E4-89A2-4865-A098-FBED2BC7D7AF}" sibTransId="{E7A70980-FDF1-479C-AF40-F1204600C1E2}"/>
    <dgm:cxn modelId="{9D3BD4CF-E199-4597-B2B4-160DB6FD653D}" srcId="{716FE92B-6654-4A90-8FF9-8748F076F753}" destId="{525EEC7E-0C59-447F-ACB1-311F7BB02E7F}" srcOrd="1" destOrd="0" parTransId="{740B610D-CC06-4325-9EF0-E29B3EA67D47}" sibTransId="{92D3357F-2719-4D41-BBFD-2CCFB41B2969}"/>
    <dgm:cxn modelId="{A32A2BF5-E79E-44CE-A53B-D8E98431E87C}" type="presOf" srcId="{525EEC7E-0C59-447F-ACB1-311F7BB02E7F}" destId="{A117E8D7-18CE-4BF5-843A-CB1641E14B25}" srcOrd="0" destOrd="1" presId="urn:microsoft.com/office/officeart/2005/8/layout/StepDownProcess"/>
    <dgm:cxn modelId="{4FC1293E-DB6E-4BA9-B7C8-FFF20DDA8DBF}" type="presParOf" srcId="{D1EBA123-37FE-4014-B09D-5ADA53034F43}" destId="{F6A2ED5E-A95E-470F-8F09-A42D49B53048}" srcOrd="0" destOrd="0" presId="urn:microsoft.com/office/officeart/2005/8/layout/StepDownProcess"/>
    <dgm:cxn modelId="{8D67DC4F-3B83-415A-BA45-1A2AC04365F2}" type="presParOf" srcId="{F6A2ED5E-A95E-470F-8F09-A42D49B53048}" destId="{9D61E210-8DCC-4B96-96ED-8F0F6BEAF9DC}" srcOrd="0" destOrd="0" presId="urn:microsoft.com/office/officeart/2005/8/layout/StepDownProcess"/>
    <dgm:cxn modelId="{860B56E2-0A6B-4B55-91D3-4156A4204F76}" type="presParOf" srcId="{F6A2ED5E-A95E-470F-8F09-A42D49B53048}" destId="{B6743D41-FD9F-4776-A5E3-0B69BE5E2643}" srcOrd="1" destOrd="0" presId="urn:microsoft.com/office/officeart/2005/8/layout/StepDownProcess"/>
    <dgm:cxn modelId="{BEDD8FAC-9359-40EE-BB97-85C9BA13481B}" type="presParOf" srcId="{F6A2ED5E-A95E-470F-8F09-A42D49B53048}" destId="{A117E8D7-18CE-4BF5-843A-CB1641E14B25}" srcOrd="2" destOrd="0" presId="urn:microsoft.com/office/officeart/2005/8/layout/StepDownProcess"/>
    <dgm:cxn modelId="{E9D85EBF-B112-441B-8B4C-FAB5BE8A4A1F}" type="presParOf" srcId="{D1EBA123-37FE-4014-B09D-5ADA53034F43}" destId="{23955DDD-62BF-49C9-9434-02162B772411}" srcOrd="1" destOrd="0" presId="urn:microsoft.com/office/officeart/2005/8/layout/StepDownProcess"/>
    <dgm:cxn modelId="{CDC62834-0E93-4033-AA34-59C754947B42}" type="presParOf" srcId="{D1EBA123-37FE-4014-B09D-5ADA53034F43}" destId="{9AF807B6-8845-497D-B37A-64C1EC624C8C}" srcOrd="2" destOrd="0" presId="urn:microsoft.com/office/officeart/2005/8/layout/StepDownProcess"/>
    <dgm:cxn modelId="{F1C324F9-D5AD-436D-81CC-ED282D23672E}" type="presParOf" srcId="{9AF807B6-8845-497D-B37A-64C1EC624C8C}" destId="{55D35959-3BAA-4969-8A0E-45F36CA64890}" srcOrd="0" destOrd="0" presId="urn:microsoft.com/office/officeart/2005/8/layout/StepDownProcess"/>
    <dgm:cxn modelId="{885B10E3-500A-4F49-991D-E372A87A43C3}" type="presParOf" srcId="{9AF807B6-8845-497D-B37A-64C1EC624C8C}" destId="{D0184223-DD0C-48EC-97ED-5B81B20E68B5}" srcOrd="1" destOrd="0" presId="urn:microsoft.com/office/officeart/2005/8/layout/StepDownProcess"/>
    <dgm:cxn modelId="{B0511473-1761-4E58-A22B-1B17A6C7FC7F}" type="presParOf" srcId="{9AF807B6-8845-497D-B37A-64C1EC624C8C}" destId="{DD364471-7639-4D0A-8189-EFD7AAA62362}" srcOrd="2" destOrd="0" presId="urn:microsoft.com/office/officeart/2005/8/layout/StepDownProcess"/>
    <dgm:cxn modelId="{02AC840B-466A-47FD-9887-F93BC5F8F4EA}" type="presParOf" srcId="{D1EBA123-37FE-4014-B09D-5ADA53034F43}" destId="{941D8B6B-8F22-4A0E-ACD0-560CFD9FA40C}" srcOrd="3" destOrd="0" presId="urn:microsoft.com/office/officeart/2005/8/layout/StepDownProcess"/>
    <dgm:cxn modelId="{2F764DD0-F434-4934-A64A-E7F133032E8A}" type="presParOf" srcId="{D1EBA123-37FE-4014-B09D-5ADA53034F43}" destId="{BBD61A7A-BAA3-468A-9C15-35CDE264D10A}" srcOrd="4" destOrd="0" presId="urn:microsoft.com/office/officeart/2005/8/layout/StepDownProcess"/>
    <dgm:cxn modelId="{AD27F5BE-8847-4952-92B8-5F1D89971EA8}" type="presParOf" srcId="{BBD61A7A-BAA3-468A-9C15-35CDE264D10A}" destId="{AF831CB6-5116-4B5E-A0BB-0F3ED9893031}" srcOrd="0" destOrd="0" presId="urn:microsoft.com/office/officeart/2005/8/layout/StepDownProcess"/>
    <dgm:cxn modelId="{6815BE27-BCA1-4946-A2C4-99905D54F480}" type="presParOf" srcId="{BBD61A7A-BAA3-468A-9C15-35CDE264D10A}" destId="{EE8EEABD-7A3A-4929-A188-84D3C4DB4062}" srcOrd="1" destOrd="0" presId="urn:microsoft.com/office/officeart/2005/8/layout/StepDownProcess"/>
    <dgm:cxn modelId="{B0E5E334-6C67-4589-8AE7-D2B09D70334D}" type="presParOf" srcId="{BBD61A7A-BAA3-468A-9C15-35CDE264D10A}" destId="{897D9366-DAD3-461B-BD4B-8C8CE532D56F}" srcOrd="2" destOrd="0" presId="urn:microsoft.com/office/officeart/2005/8/layout/StepDownProcess"/>
    <dgm:cxn modelId="{9F7BBEC6-9C9F-493C-A290-E4CBC8C658A1}" type="presParOf" srcId="{D1EBA123-37FE-4014-B09D-5ADA53034F43}" destId="{129F2A10-D0FE-43F4-B43F-3696D44B70BD}" srcOrd="5" destOrd="0" presId="urn:microsoft.com/office/officeart/2005/8/layout/StepDownProcess"/>
    <dgm:cxn modelId="{25673BEA-C85B-41B4-BAC1-A4B7A0F02AA0}" type="presParOf" srcId="{D1EBA123-37FE-4014-B09D-5ADA53034F43}" destId="{D597C0A7-CAD5-4DB8-9A86-20E2E9ACD2B9}" srcOrd="6" destOrd="0" presId="urn:microsoft.com/office/officeart/2005/8/layout/StepDownProcess"/>
    <dgm:cxn modelId="{4996942A-D484-4207-B195-99B14F7AE8CD}" type="presParOf" srcId="{D597C0A7-CAD5-4DB8-9A86-20E2E9ACD2B9}" destId="{C9E25183-1076-4C78-9690-C6928E5A9167}" srcOrd="0" destOrd="0" presId="urn:microsoft.com/office/officeart/2005/8/layout/StepDownProcess"/>
    <dgm:cxn modelId="{3E4A2C2D-B158-4512-8E69-AB9FFBB82C2D}" type="presParOf" srcId="{D597C0A7-CAD5-4DB8-9A86-20E2E9ACD2B9}" destId="{214A7A9F-C56B-4C19-9673-C452243B1EFC}" srcOrd="1" destOrd="0" presId="urn:microsoft.com/office/officeart/2005/8/layout/StepDownProcess"/>
    <dgm:cxn modelId="{5C78B448-FB4A-4CC3-A17D-13AC9903B795}" type="presParOf" srcId="{D597C0A7-CAD5-4DB8-9A86-20E2E9ACD2B9}" destId="{E4E96379-B4D1-400B-B4B6-8372EA054F3A}" srcOrd="2" destOrd="0" presId="urn:microsoft.com/office/officeart/2005/8/layout/StepDownProcess"/>
    <dgm:cxn modelId="{DEEB9506-03C0-44DB-873E-24EA4E0A507B}" type="presParOf" srcId="{D1EBA123-37FE-4014-B09D-5ADA53034F43}" destId="{83187A77-5091-4117-B84B-C1C5B7D7336C}" srcOrd="7" destOrd="0" presId="urn:microsoft.com/office/officeart/2005/8/layout/StepDownProcess"/>
    <dgm:cxn modelId="{7165E6FB-9B47-4A46-9DD8-454727E52188}" type="presParOf" srcId="{D1EBA123-37FE-4014-B09D-5ADA53034F43}" destId="{22AFA413-0913-43A6-9744-2574943C37D2}" srcOrd="8" destOrd="0" presId="urn:microsoft.com/office/officeart/2005/8/layout/StepDownProcess"/>
    <dgm:cxn modelId="{C255F884-2CF8-4B44-8D60-46346F532746}" type="presParOf" srcId="{22AFA413-0913-43A6-9744-2574943C37D2}" destId="{E2C30BC5-844A-4522-9EE6-EB92217940E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69105-76DF-4488-B5FE-7148B806FB3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AU"/>
        </a:p>
      </dgm:t>
    </dgm:pt>
    <dgm:pt modelId="{3D54266C-4877-4628-85A6-B3D9EEA9C8D0}">
      <dgm:prSet phldrT="[Text]" custT="1"/>
      <dgm:spPr/>
      <dgm:t>
        <a:bodyPr/>
        <a:lstStyle/>
        <a:p>
          <a:r>
            <a:rPr lang="en-AU" sz="2400" dirty="0"/>
            <a:t>31 July 2023</a:t>
          </a:r>
        </a:p>
      </dgm:t>
    </dgm:pt>
    <dgm:pt modelId="{9CD669C6-71F0-4F2D-9416-4AFEBAD76636}" type="parTrans" cxnId="{C9B43DE0-1F83-4110-B6D0-EC37D3174F16}">
      <dgm:prSet/>
      <dgm:spPr/>
      <dgm:t>
        <a:bodyPr/>
        <a:lstStyle/>
        <a:p>
          <a:endParaRPr lang="en-AU"/>
        </a:p>
      </dgm:t>
    </dgm:pt>
    <dgm:pt modelId="{F6422511-7E32-47E3-95AE-266288C42EB2}" type="sibTrans" cxnId="{C9B43DE0-1F83-4110-B6D0-EC37D3174F16}">
      <dgm:prSet/>
      <dgm:spPr/>
      <dgm:t>
        <a:bodyPr/>
        <a:lstStyle/>
        <a:p>
          <a:endParaRPr lang="en-AU"/>
        </a:p>
      </dgm:t>
    </dgm:pt>
    <dgm:pt modelId="{70AC8442-D87C-434D-97FB-F985999A4856}">
      <dgm:prSet phldrT="[Text]" custT="1"/>
      <dgm:spPr/>
      <dgm:t>
        <a:bodyPr/>
        <a:lstStyle/>
        <a:p>
          <a:r>
            <a:rPr lang="en-AU" sz="2400" dirty="0">
              <a:solidFill>
                <a:schemeClr val="tx2"/>
              </a:solidFill>
            </a:rPr>
            <a:t>Submit application</a:t>
          </a:r>
        </a:p>
      </dgm:t>
    </dgm:pt>
    <dgm:pt modelId="{C72B486C-52F0-46A0-BC3A-BC9425103D51}" type="parTrans" cxnId="{1336EA26-5068-4B63-BAD1-E7C5A19F5D30}">
      <dgm:prSet/>
      <dgm:spPr/>
      <dgm:t>
        <a:bodyPr/>
        <a:lstStyle/>
        <a:p>
          <a:endParaRPr lang="en-AU"/>
        </a:p>
      </dgm:t>
    </dgm:pt>
    <dgm:pt modelId="{9986AC63-8226-4971-8053-8E421944C49E}" type="sibTrans" cxnId="{1336EA26-5068-4B63-BAD1-E7C5A19F5D30}">
      <dgm:prSet/>
      <dgm:spPr/>
      <dgm:t>
        <a:bodyPr/>
        <a:lstStyle/>
        <a:p>
          <a:endParaRPr lang="en-AU"/>
        </a:p>
      </dgm:t>
    </dgm:pt>
    <dgm:pt modelId="{E4930F1F-D01A-418E-87CB-D2A4214630C1}">
      <dgm:prSet phldrT="[Text]" custT="1"/>
      <dgm:spPr/>
      <dgm:t>
        <a:bodyPr/>
        <a:lstStyle/>
        <a:p>
          <a:r>
            <a:rPr lang="en-AU" sz="2400" dirty="0">
              <a:solidFill>
                <a:schemeClr val="tx2"/>
              </a:solidFill>
            </a:rPr>
            <a:t>Complete MOU</a:t>
          </a:r>
        </a:p>
      </dgm:t>
    </dgm:pt>
    <dgm:pt modelId="{EEFBBC51-A402-4093-BC7D-8E63D7123692}" type="parTrans" cxnId="{1C42C587-5903-4625-B604-13E3BC0912D5}">
      <dgm:prSet/>
      <dgm:spPr/>
      <dgm:t>
        <a:bodyPr/>
        <a:lstStyle/>
        <a:p>
          <a:endParaRPr lang="en-AU"/>
        </a:p>
      </dgm:t>
    </dgm:pt>
    <dgm:pt modelId="{BD3CFB2A-CE4B-415A-B3A6-EFD7484B862E}" type="sibTrans" cxnId="{1C42C587-5903-4625-B604-13E3BC0912D5}">
      <dgm:prSet/>
      <dgm:spPr/>
      <dgm:t>
        <a:bodyPr/>
        <a:lstStyle/>
        <a:p>
          <a:endParaRPr lang="en-AU"/>
        </a:p>
      </dgm:t>
    </dgm:pt>
    <dgm:pt modelId="{A1AF22C7-4711-4A12-BFD9-B700224B6889}">
      <dgm:prSet phldrT="[Text]" custT="1"/>
      <dgm:spPr/>
      <dgm:t>
        <a:bodyPr/>
        <a:lstStyle/>
        <a:p>
          <a:r>
            <a:rPr lang="en-AU" sz="2400" dirty="0"/>
            <a:t>30 June 2024</a:t>
          </a:r>
        </a:p>
      </dgm:t>
    </dgm:pt>
    <dgm:pt modelId="{6F852470-D7C9-4348-846C-BF9EBAF90D63}" type="parTrans" cxnId="{7784E702-D583-45F9-9F6F-83DD41392138}">
      <dgm:prSet/>
      <dgm:spPr/>
      <dgm:t>
        <a:bodyPr/>
        <a:lstStyle/>
        <a:p>
          <a:endParaRPr lang="en-AU"/>
        </a:p>
      </dgm:t>
    </dgm:pt>
    <dgm:pt modelId="{37EA46C1-9B3C-49D1-8F49-3A4550035B15}" type="sibTrans" cxnId="{7784E702-D583-45F9-9F6F-83DD41392138}">
      <dgm:prSet/>
      <dgm:spPr/>
      <dgm:t>
        <a:bodyPr/>
        <a:lstStyle/>
        <a:p>
          <a:endParaRPr lang="en-AU"/>
        </a:p>
      </dgm:t>
    </dgm:pt>
    <dgm:pt modelId="{536FA972-C054-428C-AF5F-46B652F33C2B}">
      <dgm:prSet phldrT="[Text]" custT="1"/>
      <dgm:spPr/>
      <dgm:t>
        <a:bodyPr/>
        <a:lstStyle/>
        <a:p>
          <a:r>
            <a:rPr lang="en-AU" sz="2400" dirty="0">
              <a:solidFill>
                <a:schemeClr val="tx2"/>
              </a:solidFill>
            </a:rPr>
            <a:t>Spend funds </a:t>
          </a:r>
        </a:p>
      </dgm:t>
    </dgm:pt>
    <dgm:pt modelId="{ACF3AF06-AAB8-45E0-94BE-5E1DFB210FD9}" type="parTrans" cxnId="{2884EDF6-4BD5-4EA5-B530-8B59B8C66452}">
      <dgm:prSet/>
      <dgm:spPr/>
      <dgm:t>
        <a:bodyPr/>
        <a:lstStyle/>
        <a:p>
          <a:endParaRPr lang="en-AU"/>
        </a:p>
      </dgm:t>
    </dgm:pt>
    <dgm:pt modelId="{F4CE18E8-4EB3-48D6-BE7F-6842F9A9D5B7}" type="sibTrans" cxnId="{2884EDF6-4BD5-4EA5-B530-8B59B8C66452}">
      <dgm:prSet/>
      <dgm:spPr/>
      <dgm:t>
        <a:bodyPr/>
        <a:lstStyle/>
        <a:p>
          <a:endParaRPr lang="en-AU"/>
        </a:p>
      </dgm:t>
    </dgm:pt>
    <dgm:pt modelId="{7A9F1645-53D5-486C-8382-7CC624CD4CB9}">
      <dgm:prSet phldrT="[Text]" custT="1"/>
      <dgm:spPr/>
      <dgm:t>
        <a:bodyPr/>
        <a:lstStyle/>
        <a:p>
          <a:r>
            <a:rPr lang="en-AU" sz="2000" dirty="0"/>
            <a:t>Prior to funds transfer</a:t>
          </a:r>
        </a:p>
      </dgm:t>
    </dgm:pt>
    <dgm:pt modelId="{1C2A19BB-185C-4E82-9AC0-1ADE4FE086DF}" type="sibTrans" cxnId="{2E0A735D-0089-4BCA-B3B1-1600C7CEC735}">
      <dgm:prSet/>
      <dgm:spPr/>
      <dgm:t>
        <a:bodyPr/>
        <a:lstStyle/>
        <a:p>
          <a:endParaRPr lang="en-AU"/>
        </a:p>
      </dgm:t>
    </dgm:pt>
    <dgm:pt modelId="{FBAADD38-B556-48E4-AF57-257476613798}" type="parTrans" cxnId="{2E0A735D-0089-4BCA-B3B1-1600C7CEC735}">
      <dgm:prSet/>
      <dgm:spPr/>
      <dgm:t>
        <a:bodyPr/>
        <a:lstStyle/>
        <a:p>
          <a:endParaRPr lang="en-AU"/>
        </a:p>
      </dgm:t>
    </dgm:pt>
    <dgm:pt modelId="{44833ED0-3781-46F9-8967-4335BD15A3AC}">
      <dgm:prSet phldrT="[Text]" custT="1"/>
      <dgm:spPr/>
      <dgm:t>
        <a:bodyPr/>
        <a:lstStyle/>
        <a:p>
          <a:r>
            <a:rPr lang="en-AU" sz="2400" dirty="0">
              <a:solidFill>
                <a:schemeClr val="bg1"/>
              </a:solidFill>
            </a:rPr>
            <a:t>30 June 2024</a:t>
          </a:r>
        </a:p>
      </dgm:t>
    </dgm:pt>
    <dgm:pt modelId="{1199011B-DE72-49A4-B850-48BBB3FFCCE7}" type="parTrans" cxnId="{26F567AE-B864-41AA-A647-F4923C78AECF}">
      <dgm:prSet/>
      <dgm:spPr/>
      <dgm:t>
        <a:bodyPr/>
        <a:lstStyle/>
        <a:p>
          <a:endParaRPr lang="en-AU"/>
        </a:p>
      </dgm:t>
    </dgm:pt>
    <dgm:pt modelId="{FD218369-571C-456C-9052-4666173A333D}" type="sibTrans" cxnId="{26F567AE-B864-41AA-A647-F4923C78AECF}">
      <dgm:prSet/>
      <dgm:spPr/>
      <dgm:t>
        <a:bodyPr/>
        <a:lstStyle/>
        <a:p>
          <a:endParaRPr lang="en-AU"/>
        </a:p>
      </dgm:t>
    </dgm:pt>
    <dgm:pt modelId="{632EB1C3-9655-4BDA-A6C0-BFD33C3FB7D1}">
      <dgm:prSet custT="1"/>
      <dgm:spPr/>
      <dgm:t>
        <a:bodyPr/>
        <a:lstStyle/>
        <a:p>
          <a:r>
            <a:rPr lang="en-AU" sz="2400" dirty="0">
              <a:solidFill>
                <a:schemeClr val="tx2"/>
              </a:solidFill>
            </a:rPr>
            <a:t>Final report on completion of project</a:t>
          </a:r>
          <a:endParaRPr lang="en-AU" sz="2400" dirty="0"/>
        </a:p>
      </dgm:t>
    </dgm:pt>
    <dgm:pt modelId="{8838C62D-DFDA-48AB-83FF-3A2F5BCC3777}" type="parTrans" cxnId="{0A08CA9C-750A-40A2-9086-C0FA03F63B86}">
      <dgm:prSet/>
      <dgm:spPr/>
      <dgm:t>
        <a:bodyPr/>
        <a:lstStyle/>
        <a:p>
          <a:endParaRPr lang="en-AU"/>
        </a:p>
      </dgm:t>
    </dgm:pt>
    <dgm:pt modelId="{E2663D6B-1FD6-4A68-8582-7782EC1FB44C}" type="sibTrans" cxnId="{0A08CA9C-750A-40A2-9086-C0FA03F63B86}">
      <dgm:prSet/>
      <dgm:spPr/>
      <dgm:t>
        <a:bodyPr/>
        <a:lstStyle/>
        <a:p>
          <a:endParaRPr lang="en-AU"/>
        </a:p>
      </dgm:t>
    </dgm:pt>
    <dgm:pt modelId="{CBB6CC87-769F-4D28-9D6F-699F1FE5A42B}">
      <dgm:prSet custT="1"/>
      <dgm:spPr/>
      <dgm:t>
        <a:bodyPr/>
        <a:lstStyle/>
        <a:p>
          <a:r>
            <a:rPr lang="en-AU" sz="2400" dirty="0">
              <a:solidFill>
                <a:schemeClr val="tx2"/>
              </a:solidFill>
            </a:rPr>
            <a:t>No later than 30 June 2024</a:t>
          </a:r>
        </a:p>
      </dgm:t>
    </dgm:pt>
    <dgm:pt modelId="{E9BA7E56-0563-4B4A-A3F5-A83B1636E040}" type="parTrans" cxnId="{D2D2668A-164D-40AF-ADCF-C2DD0E63133E}">
      <dgm:prSet/>
      <dgm:spPr/>
      <dgm:t>
        <a:bodyPr/>
        <a:lstStyle/>
        <a:p>
          <a:endParaRPr lang="en-AU"/>
        </a:p>
      </dgm:t>
    </dgm:pt>
    <dgm:pt modelId="{7A2912E3-95FC-4EC9-9D29-24287A89B64E}" type="sibTrans" cxnId="{D2D2668A-164D-40AF-ADCF-C2DD0E63133E}">
      <dgm:prSet/>
      <dgm:spPr/>
      <dgm:t>
        <a:bodyPr/>
        <a:lstStyle/>
        <a:p>
          <a:endParaRPr lang="en-AU"/>
        </a:p>
      </dgm:t>
    </dgm:pt>
    <dgm:pt modelId="{2BEC2C16-9A17-41D0-BE80-6C5581348C34}">
      <dgm:prSet custT="1"/>
      <dgm:spPr/>
      <dgm:t>
        <a:bodyPr/>
        <a:lstStyle/>
        <a:p>
          <a:r>
            <a:rPr lang="en-AU" sz="2400" dirty="0">
              <a:solidFill>
                <a:schemeClr val="tx2"/>
              </a:solidFill>
            </a:rPr>
            <a:t>Return unspent monies to District /TRF</a:t>
          </a:r>
        </a:p>
      </dgm:t>
    </dgm:pt>
    <dgm:pt modelId="{922D94F8-F8A5-4A22-8030-3ECAB413DDE7}" type="parTrans" cxnId="{56262ADB-B91E-45A8-B444-AC5A4F21BCAC}">
      <dgm:prSet/>
      <dgm:spPr/>
      <dgm:t>
        <a:bodyPr/>
        <a:lstStyle/>
        <a:p>
          <a:endParaRPr lang="en-AU"/>
        </a:p>
      </dgm:t>
    </dgm:pt>
    <dgm:pt modelId="{7118AC0F-91E4-4AB0-B23C-E5D0807230C2}" type="sibTrans" cxnId="{56262ADB-B91E-45A8-B444-AC5A4F21BCAC}">
      <dgm:prSet/>
      <dgm:spPr/>
      <dgm:t>
        <a:bodyPr/>
        <a:lstStyle/>
        <a:p>
          <a:endParaRPr lang="en-AU"/>
        </a:p>
      </dgm:t>
    </dgm:pt>
    <dgm:pt modelId="{9B1C9F46-EBFC-4701-BFAB-CB91B83E719F}">
      <dgm:prSet custT="1"/>
      <dgm:spPr/>
      <dgm:t>
        <a:bodyPr/>
        <a:lstStyle/>
        <a:p>
          <a:r>
            <a:rPr lang="en-AU" sz="2400" dirty="0">
              <a:solidFill>
                <a:schemeClr val="tx2"/>
              </a:solidFill>
            </a:rPr>
            <a:t>No later than 30 June 2024</a:t>
          </a:r>
        </a:p>
      </dgm:t>
    </dgm:pt>
    <dgm:pt modelId="{3D3BE848-2880-4088-BE38-AFB022810966}" type="parTrans" cxnId="{0A515007-CC9B-4DFF-90D9-507A236E7A47}">
      <dgm:prSet/>
      <dgm:spPr/>
      <dgm:t>
        <a:bodyPr/>
        <a:lstStyle/>
        <a:p>
          <a:endParaRPr lang="en-AU"/>
        </a:p>
      </dgm:t>
    </dgm:pt>
    <dgm:pt modelId="{66DC50E1-D804-437D-9452-52546641DE11}" type="sibTrans" cxnId="{0A515007-CC9B-4DFF-90D9-507A236E7A47}">
      <dgm:prSet/>
      <dgm:spPr/>
      <dgm:t>
        <a:bodyPr/>
        <a:lstStyle/>
        <a:p>
          <a:endParaRPr lang="en-AU"/>
        </a:p>
      </dgm:t>
    </dgm:pt>
    <dgm:pt modelId="{962DFB77-BB17-43C0-B5DD-AD330BF0CAAD}">
      <dgm:prSet phldrT="[Text]" custT="1"/>
      <dgm:spPr/>
      <dgm:t>
        <a:bodyPr/>
        <a:lstStyle/>
        <a:p>
          <a:r>
            <a:rPr lang="en-AU" sz="2400" dirty="0">
              <a:solidFill>
                <a:schemeClr val="tx2"/>
              </a:solidFill>
            </a:rPr>
            <a:t>Advise Club grant bank account</a:t>
          </a:r>
        </a:p>
      </dgm:t>
    </dgm:pt>
    <dgm:pt modelId="{13228DEE-1491-4A6E-A558-69FC7E18B1D7}" type="parTrans" cxnId="{D8FABD09-9AB6-4386-9B57-3D70BC51E563}">
      <dgm:prSet/>
      <dgm:spPr/>
      <dgm:t>
        <a:bodyPr/>
        <a:lstStyle/>
        <a:p>
          <a:endParaRPr lang="en-AU"/>
        </a:p>
      </dgm:t>
    </dgm:pt>
    <dgm:pt modelId="{66770103-E594-40E5-A5BC-7CD7F6C11B6E}" type="sibTrans" cxnId="{D8FABD09-9AB6-4386-9B57-3D70BC51E563}">
      <dgm:prSet/>
      <dgm:spPr/>
      <dgm:t>
        <a:bodyPr/>
        <a:lstStyle/>
        <a:p>
          <a:endParaRPr lang="en-AU"/>
        </a:p>
      </dgm:t>
    </dgm:pt>
    <dgm:pt modelId="{97C20B14-18AD-48F8-9282-6F4C7D60F9B5}">
      <dgm:prSet phldrT="[Text]" custT="1"/>
      <dgm:spPr/>
      <dgm:t>
        <a:bodyPr/>
        <a:lstStyle/>
        <a:p>
          <a:r>
            <a:rPr lang="en-AU" sz="2400" dirty="0">
              <a:solidFill>
                <a:schemeClr val="tx2"/>
              </a:solidFill>
            </a:rPr>
            <a:t>Prior to transfer of grant funds</a:t>
          </a:r>
        </a:p>
      </dgm:t>
    </dgm:pt>
    <dgm:pt modelId="{92DAD500-8470-4DC2-A196-D64325A5FB73}" type="parTrans" cxnId="{4FE9E8E1-7B7A-49C2-A100-62B1BF23B6EC}">
      <dgm:prSet/>
      <dgm:spPr/>
      <dgm:t>
        <a:bodyPr/>
        <a:lstStyle/>
        <a:p>
          <a:endParaRPr lang="en-AU"/>
        </a:p>
      </dgm:t>
    </dgm:pt>
    <dgm:pt modelId="{FAD01322-013F-41BF-9121-587F8575635F}" type="sibTrans" cxnId="{4FE9E8E1-7B7A-49C2-A100-62B1BF23B6EC}">
      <dgm:prSet/>
      <dgm:spPr/>
      <dgm:t>
        <a:bodyPr/>
        <a:lstStyle/>
        <a:p>
          <a:endParaRPr lang="en-AU"/>
        </a:p>
      </dgm:t>
    </dgm:pt>
    <dgm:pt modelId="{289E52C4-5993-40EC-9C76-C1EE73CF38F1}" type="pres">
      <dgm:prSet presAssocID="{1F369105-76DF-4488-B5FE-7148B806FB3D}" presName="linearFlow" presStyleCnt="0">
        <dgm:presLayoutVars>
          <dgm:dir/>
          <dgm:animLvl val="lvl"/>
          <dgm:resizeHandles val="exact"/>
        </dgm:presLayoutVars>
      </dgm:prSet>
      <dgm:spPr/>
    </dgm:pt>
    <dgm:pt modelId="{C0B6081F-D316-4CB0-A929-5031905646E4}" type="pres">
      <dgm:prSet presAssocID="{3D54266C-4877-4628-85A6-B3D9EEA9C8D0}" presName="composite" presStyleCnt="0"/>
      <dgm:spPr/>
    </dgm:pt>
    <dgm:pt modelId="{FED1C3AB-81E3-413B-A3AC-9E2F8B28FBA7}" type="pres">
      <dgm:prSet presAssocID="{3D54266C-4877-4628-85A6-B3D9EEA9C8D0}" presName="parentText" presStyleLbl="alignNode1" presStyleIdx="0" presStyleCnt="4">
        <dgm:presLayoutVars>
          <dgm:chMax val="1"/>
          <dgm:bulletEnabled val="1"/>
        </dgm:presLayoutVars>
      </dgm:prSet>
      <dgm:spPr/>
    </dgm:pt>
    <dgm:pt modelId="{463FCB7E-3BD8-4865-AE06-2B7F429DC9FA}" type="pres">
      <dgm:prSet presAssocID="{3D54266C-4877-4628-85A6-B3D9EEA9C8D0}" presName="descendantText" presStyleLbl="alignAcc1" presStyleIdx="0" presStyleCnt="4" custScaleY="100000" custLinFactNeighborX="0" custLinFactNeighborY="-4130">
        <dgm:presLayoutVars>
          <dgm:bulletEnabled val="1"/>
        </dgm:presLayoutVars>
      </dgm:prSet>
      <dgm:spPr/>
    </dgm:pt>
    <dgm:pt modelId="{B5666BB0-3C69-44E7-929A-C31EDC5AEFE5}" type="pres">
      <dgm:prSet presAssocID="{F6422511-7E32-47E3-95AE-266288C42EB2}" presName="sp" presStyleCnt="0"/>
      <dgm:spPr/>
    </dgm:pt>
    <dgm:pt modelId="{7D344A75-744B-4E74-9741-811AECA9A650}" type="pres">
      <dgm:prSet presAssocID="{7A9F1645-53D5-486C-8382-7CC624CD4CB9}" presName="composite" presStyleCnt="0"/>
      <dgm:spPr/>
    </dgm:pt>
    <dgm:pt modelId="{5A3B119C-DF8F-420A-8D8F-8A4588AF75E6}" type="pres">
      <dgm:prSet presAssocID="{7A9F1645-53D5-486C-8382-7CC624CD4CB9}" presName="parentText" presStyleLbl="alignNode1" presStyleIdx="1" presStyleCnt="4">
        <dgm:presLayoutVars>
          <dgm:chMax val="1"/>
          <dgm:bulletEnabled val="1"/>
        </dgm:presLayoutVars>
      </dgm:prSet>
      <dgm:spPr/>
    </dgm:pt>
    <dgm:pt modelId="{D9F8CF62-CEC3-4359-B0A6-86AB793AE28D}" type="pres">
      <dgm:prSet presAssocID="{7A9F1645-53D5-486C-8382-7CC624CD4CB9}" presName="descendantText" presStyleLbl="alignAcc1" presStyleIdx="1" presStyleCnt="4" custScaleY="133690">
        <dgm:presLayoutVars>
          <dgm:bulletEnabled val="1"/>
        </dgm:presLayoutVars>
      </dgm:prSet>
      <dgm:spPr/>
    </dgm:pt>
    <dgm:pt modelId="{60449D76-DA5D-4356-91B9-FF46401B23B7}" type="pres">
      <dgm:prSet presAssocID="{1C2A19BB-185C-4E82-9AC0-1ADE4FE086DF}" presName="sp" presStyleCnt="0"/>
      <dgm:spPr/>
    </dgm:pt>
    <dgm:pt modelId="{043F4BC6-71DD-4AAA-A3BE-E71C55F7B996}" type="pres">
      <dgm:prSet presAssocID="{A1AF22C7-4711-4A12-BFD9-B700224B6889}" presName="composite" presStyleCnt="0"/>
      <dgm:spPr/>
    </dgm:pt>
    <dgm:pt modelId="{3CA0E756-28DA-4728-9CB9-8F777FD862B1}" type="pres">
      <dgm:prSet presAssocID="{A1AF22C7-4711-4A12-BFD9-B700224B6889}" presName="parentText" presStyleLbl="alignNode1" presStyleIdx="2" presStyleCnt="4">
        <dgm:presLayoutVars>
          <dgm:chMax val="1"/>
          <dgm:bulletEnabled val="1"/>
        </dgm:presLayoutVars>
      </dgm:prSet>
      <dgm:spPr/>
    </dgm:pt>
    <dgm:pt modelId="{45296AD8-9645-47FF-A8A8-A597E7C7ED68}" type="pres">
      <dgm:prSet presAssocID="{A1AF22C7-4711-4A12-BFD9-B700224B6889}" presName="descendantText" presStyleLbl="alignAcc1" presStyleIdx="2" presStyleCnt="4" custScaleY="134167" custLinFactNeighborX="0">
        <dgm:presLayoutVars>
          <dgm:bulletEnabled val="1"/>
        </dgm:presLayoutVars>
      </dgm:prSet>
      <dgm:spPr/>
    </dgm:pt>
    <dgm:pt modelId="{868435DF-59E5-44E0-B13D-E57D6F71719F}" type="pres">
      <dgm:prSet presAssocID="{37EA46C1-9B3C-49D1-8F49-3A4550035B15}" presName="sp" presStyleCnt="0"/>
      <dgm:spPr/>
    </dgm:pt>
    <dgm:pt modelId="{716F2410-AF3A-4E2A-8ED7-534133779031}" type="pres">
      <dgm:prSet presAssocID="{44833ED0-3781-46F9-8967-4335BD15A3AC}" presName="composite" presStyleCnt="0"/>
      <dgm:spPr/>
    </dgm:pt>
    <dgm:pt modelId="{8A533FA2-8F62-4DEE-9611-168407EEFD1A}" type="pres">
      <dgm:prSet presAssocID="{44833ED0-3781-46F9-8967-4335BD15A3AC}" presName="parentText" presStyleLbl="alignNode1" presStyleIdx="3" presStyleCnt="4">
        <dgm:presLayoutVars>
          <dgm:chMax val="1"/>
          <dgm:bulletEnabled val="1"/>
        </dgm:presLayoutVars>
      </dgm:prSet>
      <dgm:spPr/>
    </dgm:pt>
    <dgm:pt modelId="{2FD0DD89-911D-4D5F-B344-723E0968610A}" type="pres">
      <dgm:prSet presAssocID="{44833ED0-3781-46F9-8967-4335BD15A3AC}" presName="descendantText" presStyleLbl="alignAcc1" presStyleIdx="3" presStyleCnt="4" custScaleY="102199" custLinFactNeighborX="0">
        <dgm:presLayoutVars>
          <dgm:bulletEnabled val="1"/>
        </dgm:presLayoutVars>
      </dgm:prSet>
      <dgm:spPr/>
    </dgm:pt>
  </dgm:ptLst>
  <dgm:cxnLst>
    <dgm:cxn modelId="{FD628701-73F3-4FDA-AD35-EFD425B59284}" type="presOf" srcId="{2BEC2C16-9A17-41D0-BE80-6C5581348C34}" destId="{45296AD8-9645-47FF-A8A8-A597E7C7ED68}" srcOrd="0" destOrd="1" presId="urn:microsoft.com/office/officeart/2005/8/layout/chevron2"/>
    <dgm:cxn modelId="{7784E702-D583-45F9-9F6F-83DD41392138}" srcId="{1F369105-76DF-4488-B5FE-7148B806FB3D}" destId="{A1AF22C7-4711-4A12-BFD9-B700224B6889}" srcOrd="2" destOrd="0" parTransId="{6F852470-D7C9-4348-846C-BF9EBAF90D63}" sibTransId="{37EA46C1-9B3C-49D1-8F49-3A4550035B15}"/>
    <dgm:cxn modelId="{A3A24507-677B-44B3-B21D-7D78E247C3F5}" type="presOf" srcId="{70AC8442-D87C-434D-97FB-F985999A4856}" destId="{463FCB7E-3BD8-4865-AE06-2B7F429DC9FA}" srcOrd="0" destOrd="0" presId="urn:microsoft.com/office/officeart/2005/8/layout/chevron2"/>
    <dgm:cxn modelId="{0A515007-CC9B-4DFF-90D9-507A236E7A47}" srcId="{A1AF22C7-4711-4A12-BFD9-B700224B6889}" destId="{9B1C9F46-EBFC-4701-BFAB-CB91B83E719F}" srcOrd="2" destOrd="0" parTransId="{3D3BE848-2880-4088-BE38-AFB022810966}" sibTransId="{66DC50E1-D804-437D-9452-52546641DE11}"/>
    <dgm:cxn modelId="{7FC3C708-E4CC-4CE1-AAD0-83852ED6A383}" type="presOf" srcId="{7A9F1645-53D5-486C-8382-7CC624CD4CB9}" destId="{5A3B119C-DF8F-420A-8D8F-8A4588AF75E6}" srcOrd="0" destOrd="0" presId="urn:microsoft.com/office/officeart/2005/8/layout/chevron2"/>
    <dgm:cxn modelId="{D8FABD09-9AB6-4386-9B57-3D70BC51E563}" srcId="{7A9F1645-53D5-486C-8382-7CC624CD4CB9}" destId="{962DFB77-BB17-43C0-B5DD-AD330BF0CAAD}" srcOrd="1" destOrd="0" parTransId="{13228DEE-1491-4A6E-A558-69FC7E18B1D7}" sibTransId="{66770103-E594-40E5-A5BC-7CD7F6C11B6E}"/>
    <dgm:cxn modelId="{A9709818-A287-4288-903F-C1779995008B}" type="presOf" srcId="{1F369105-76DF-4488-B5FE-7148B806FB3D}" destId="{289E52C4-5993-40EC-9C76-C1EE73CF38F1}" srcOrd="0" destOrd="0" presId="urn:microsoft.com/office/officeart/2005/8/layout/chevron2"/>
    <dgm:cxn modelId="{A925A918-9DBF-4587-89F0-9914629C785F}" type="presOf" srcId="{962DFB77-BB17-43C0-B5DD-AD330BF0CAAD}" destId="{D9F8CF62-CEC3-4359-B0A6-86AB793AE28D}" srcOrd="0" destOrd="1" presId="urn:microsoft.com/office/officeart/2005/8/layout/chevron2"/>
    <dgm:cxn modelId="{1336EA26-5068-4B63-BAD1-E7C5A19F5D30}" srcId="{3D54266C-4877-4628-85A6-B3D9EEA9C8D0}" destId="{70AC8442-D87C-434D-97FB-F985999A4856}" srcOrd="0" destOrd="0" parTransId="{C72B486C-52F0-46A0-BC3A-BC9425103D51}" sibTransId="{9986AC63-8226-4971-8053-8E421944C49E}"/>
    <dgm:cxn modelId="{384D912B-8D5C-4D13-937D-A6DC1551C882}" type="presOf" srcId="{97C20B14-18AD-48F8-9282-6F4C7D60F9B5}" destId="{D9F8CF62-CEC3-4359-B0A6-86AB793AE28D}" srcOrd="0" destOrd="2" presId="urn:microsoft.com/office/officeart/2005/8/layout/chevron2"/>
    <dgm:cxn modelId="{8A88AC39-58FD-4CB9-BC1D-8F588DEF13C6}" type="presOf" srcId="{E4930F1F-D01A-418E-87CB-D2A4214630C1}" destId="{D9F8CF62-CEC3-4359-B0A6-86AB793AE28D}" srcOrd="0" destOrd="0" presId="urn:microsoft.com/office/officeart/2005/8/layout/chevron2"/>
    <dgm:cxn modelId="{2E0A735D-0089-4BCA-B3B1-1600C7CEC735}" srcId="{1F369105-76DF-4488-B5FE-7148B806FB3D}" destId="{7A9F1645-53D5-486C-8382-7CC624CD4CB9}" srcOrd="1" destOrd="0" parTransId="{FBAADD38-B556-48E4-AF57-257476613798}" sibTransId="{1C2A19BB-185C-4E82-9AC0-1ADE4FE086DF}"/>
    <dgm:cxn modelId="{AC58C677-82EF-45BD-88B4-1FDB4440A1A1}" type="presOf" srcId="{A1AF22C7-4711-4A12-BFD9-B700224B6889}" destId="{3CA0E756-28DA-4728-9CB9-8F777FD862B1}" srcOrd="0" destOrd="0" presId="urn:microsoft.com/office/officeart/2005/8/layout/chevron2"/>
    <dgm:cxn modelId="{096B6C7F-DC23-4CEE-98DB-78E6E7B68BF2}" type="presOf" srcId="{3D54266C-4877-4628-85A6-B3D9EEA9C8D0}" destId="{FED1C3AB-81E3-413B-A3AC-9E2F8B28FBA7}" srcOrd="0" destOrd="0" presId="urn:microsoft.com/office/officeart/2005/8/layout/chevron2"/>
    <dgm:cxn modelId="{1C42C587-5903-4625-B604-13E3BC0912D5}" srcId="{7A9F1645-53D5-486C-8382-7CC624CD4CB9}" destId="{E4930F1F-D01A-418E-87CB-D2A4214630C1}" srcOrd="0" destOrd="0" parTransId="{EEFBBC51-A402-4093-BC7D-8E63D7123692}" sibTransId="{BD3CFB2A-CE4B-415A-B3A6-EFD7484B862E}"/>
    <dgm:cxn modelId="{D2D2668A-164D-40AF-ADCF-C2DD0E63133E}" srcId="{44833ED0-3781-46F9-8967-4335BD15A3AC}" destId="{CBB6CC87-769F-4D28-9D6F-699F1FE5A42B}" srcOrd="1" destOrd="0" parTransId="{E9BA7E56-0563-4B4A-A3F5-A83B1636E040}" sibTransId="{7A2912E3-95FC-4EC9-9D29-24287A89B64E}"/>
    <dgm:cxn modelId="{35B2AF8B-EA2A-47EB-981D-00DD71BE6079}" type="presOf" srcId="{44833ED0-3781-46F9-8967-4335BD15A3AC}" destId="{8A533FA2-8F62-4DEE-9611-168407EEFD1A}" srcOrd="0" destOrd="0" presId="urn:microsoft.com/office/officeart/2005/8/layout/chevron2"/>
    <dgm:cxn modelId="{D3CD6597-7E71-466E-A4D0-AEDFA9E2D7CA}" type="presOf" srcId="{536FA972-C054-428C-AF5F-46B652F33C2B}" destId="{45296AD8-9645-47FF-A8A8-A597E7C7ED68}" srcOrd="0" destOrd="0" presId="urn:microsoft.com/office/officeart/2005/8/layout/chevron2"/>
    <dgm:cxn modelId="{3996239C-2D92-4D21-8760-E51FC6B3FA9D}" type="presOf" srcId="{9B1C9F46-EBFC-4701-BFAB-CB91B83E719F}" destId="{45296AD8-9645-47FF-A8A8-A597E7C7ED68}" srcOrd="0" destOrd="2" presId="urn:microsoft.com/office/officeart/2005/8/layout/chevron2"/>
    <dgm:cxn modelId="{0A08CA9C-750A-40A2-9086-C0FA03F63B86}" srcId="{44833ED0-3781-46F9-8967-4335BD15A3AC}" destId="{632EB1C3-9655-4BDA-A6C0-BFD33C3FB7D1}" srcOrd="0" destOrd="0" parTransId="{8838C62D-DFDA-48AB-83FF-3A2F5BCC3777}" sibTransId="{E2663D6B-1FD6-4A68-8582-7782EC1FB44C}"/>
    <dgm:cxn modelId="{AF4402A3-73F1-46F1-A968-25963E948C09}" type="presOf" srcId="{CBB6CC87-769F-4D28-9D6F-699F1FE5A42B}" destId="{2FD0DD89-911D-4D5F-B344-723E0968610A}" srcOrd="0" destOrd="1" presId="urn:microsoft.com/office/officeart/2005/8/layout/chevron2"/>
    <dgm:cxn modelId="{26F567AE-B864-41AA-A647-F4923C78AECF}" srcId="{1F369105-76DF-4488-B5FE-7148B806FB3D}" destId="{44833ED0-3781-46F9-8967-4335BD15A3AC}" srcOrd="3" destOrd="0" parTransId="{1199011B-DE72-49A4-B850-48BBB3FFCCE7}" sibTransId="{FD218369-571C-456C-9052-4666173A333D}"/>
    <dgm:cxn modelId="{56262ADB-B91E-45A8-B444-AC5A4F21BCAC}" srcId="{A1AF22C7-4711-4A12-BFD9-B700224B6889}" destId="{2BEC2C16-9A17-41D0-BE80-6C5581348C34}" srcOrd="1" destOrd="0" parTransId="{922D94F8-F8A5-4A22-8030-3ECAB413DDE7}" sibTransId="{7118AC0F-91E4-4AB0-B23C-E5D0807230C2}"/>
    <dgm:cxn modelId="{C9B43DE0-1F83-4110-B6D0-EC37D3174F16}" srcId="{1F369105-76DF-4488-B5FE-7148B806FB3D}" destId="{3D54266C-4877-4628-85A6-B3D9EEA9C8D0}" srcOrd="0" destOrd="0" parTransId="{9CD669C6-71F0-4F2D-9416-4AFEBAD76636}" sibTransId="{F6422511-7E32-47E3-95AE-266288C42EB2}"/>
    <dgm:cxn modelId="{4FE9E8E1-7B7A-49C2-A100-62B1BF23B6EC}" srcId="{7A9F1645-53D5-486C-8382-7CC624CD4CB9}" destId="{97C20B14-18AD-48F8-9282-6F4C7D60F9B5}" srcOrd="2" destOrd="0" parTransId="{92DAD500-8470-4DC2-A196-D64325A5FB73}" sibTransId="{FAD01322-013F-41BF-9121-587F8575635F}"/>
    <dgm:cxn modelId="{D1EC0BEF-BC5E-418A-9779-BFCC5AB43FE6}" type="presOf" srcId="{632EB1C3-9655-4BDA-A6C0-BFD33C3FB7D1}" destId="{2FD0DD89-911D-4D5F-B344-723E0968610A}" srcOrd="0" destOrd="0" presId="urn:microsoft.com/office/officeart/2005/8/layout/chevron2"/>
    <dgm:cxn modelId="{2884EDF6-4BD5-4EA5-B530-8B59B8C66452}" srcId="{A1AF22C7-4711-4A12-BFD9-B700224B6889}" destId="{536FA972-C054-428C-AF5F-46B652F33C2B}" srcOrd="0" destOrd="0" parTransId="{ACF3AF06-AAB8-45E0-94BE-5E1DFB210FD9}" sibTransId="{F4CE18E8-4EB3-48D6-BE7F-6842F9A9D5B7}"/>
    <dgm:cxn modelId="{2E91764D-5751-4C8F-B3A2-B509BEFEC9B0}" type="presParOf" srcId="{289E52C4-5993-40EC-9C76-C1EE73CF38F1}" destId="{C0B6081F-D316-4CB0-A929-5031905646E4}" srcOrd="0" destOrd="0" presId="urn:microsoft.com/office/officeart/2005/8/layout/chevron2"/>
    <dgm:cxn modelId="{87E0AC02-A68A-4FDE-AD15-D4BDDEED27A4}" type="presParOf" srcId="{C0B6081F-D316-4CB0-A929-5031905646E4}" destId="{FED1C3AB-81E3-413B-A3AC-9E2F8B28FBA7}" srcOrd="0" destOrd="0" presId="urn:microsoft.com/office/officeart/2005/8/layout/chevron2"/>
    <dgm:cxn modelId="{958F81E8-4668-4E83-8B39-175EE1ABB1DC}" type="presParOf" srcId="{C0B6081F-D316-4CB0-A929-5031905646E4}" destId="{463FCB7E-3BD8-4865-AE06-2B7F429DC9FA}" srcOrd="1" destOrd="0" presId="urn:microsoft.com/office/officeart/2005/8/layout/chevron2"/>
    <dgm:cxn modelId="{BC1DC577-49F5-4840-9716-9F0E530DCC71}" type="presParOf" srcId="{289E52C4-5993-40EC-9C76-C1EE73CF38F1}" destId="{B5666BB0-3C69-44E7-929A-C31EDC5AEFE5}" srcOrd="1" destOrd="0" presId="urn:microsoft.com/office/officeart/2005/8/layout/chevron2"/>
    <dgm:cxn modelId="{B3A840FB-1373-47CE-98DD-BEFC2F432274}" type="presParOf" srcId="{289E52C4-5993-40EC-9C76-C1EE73CF38F1}" destId="{7D344A75-744B-4E74-9741-811AECA9A650}" srcOrd="2" destOrd="0" presId="urn:microsoft.com/office/officeart/2005/8/layout/chevron2"/>
    <dgm:cxn modelId="{E672AF65-CACC-4FD7-99AB-5E72F3798745}" type="presParOf" srcId="{7D344A75-744B-4E74-9741-811AECA9A650}" destId="{5A3B119C-DF8F-420A-8D8F-8A4588AF75E6}" srcOrd="0" destOrd="0" presId="urn:microsoft.com/office/officeart/2005/8/layout/chevron2"/>
    <dgm:cxn modelId="{2AA69485-A2CC-4D43-BDF3-0E2625299101}" type="presParOf" srcId="{7D344A75-744B-4E74-9741-811AECA9A650}" destId="{D9F8CF62-CEC3-4359-B0A6-86AB793AE28D}" srcOrd="1" destOrd="0" presId="urn:microsoft.com/office/officeart/2005/8/layout/chevron2"/>
    <dgm:cxn modelId="{C2669B5C-C424-4175-9280-E95BBA486833}" type="presParOf" srcId="{289E52C4-5993-40EC-9C76-C1EE73CF38F1}" destId="{60449D76-DA5D-4356-91B9-FF46401B23B7}" srcOrd="3" destOrd="0" presId="urn:microsoft.com/office/officeart/2005/8/layout/chevron2"/>
    <dgm:cxn modelId="{1F5728FA-F282-47AA-910A-96463D06E6F4}" type="presParOf" srcId="{289E52C4-5993-40EC-9C76-C1EE73CF38F1}" destId="{043F4BC6-71DD-4AAA-A3BE-E71C55F7B996}" srcOrd="4" destOrd="0" presId="urn:microsoft.com/office/officeart/2005/8/layout/chevron2"/>
    <dgm:cxn modelId="{97D4B7B0-BC0C-43DE-950C-765269D729A0}" type="presParOf" srcId="{043F4BC6-71DD-4AAA-A3BE-E71C55F7B996}" destId="{3CA0E756-28DA-4728-9CB9-8F777FD862B1}" srcOrd="0" destOrd="0" presId="urn:microsoft.com/office/officeart/2005/8/layout/chevron2"/>
    <dgm:cxn modelId="{F0029D6A-395C-42CE-9DEE-01CB8EFC30EA}" type="presParOf" srcId="{043F4BC6-71DD-4AAA-A3BE-E71C55F7B996}" destId="{45296AD8-9645-47FF-A8A8-A597E7C7ED68}" srcOrd="1" destOrd="0" presId="urn:microsoft.com/office/officeart/2005/8/layout/chevron2"/>
    <dgm:cxn modelId="{8EDB5381-F47A-4B7C-ADDB-C16890608AD4}" type="presParOf" srcId="{289E52C4-5993-40EC-9C76-C1EE73CF38F1}" destId="{868435DF-59E5-44E0-B13D-E57D6F71719F}" srcOrd="5" destOrd="0" presId="urn:microsoft.com/office/officeart/2005/8/layout/chevron2"/>
    <dgm:cxn modelId="{A85AD709-FFC9-4D6B-AEEF-82629FFAAFDE}" type="presParOf" srcId="{289E52C4-5993-40EC-9C76-C1EE73CF38F1}" destId="{716F2410-AF3A-4E2A-8ED7-534133779031}" srcOrd="6" destOrd="0" presId="urn:microsoft.com/office/officeart/2005/8/layout/chevron2"/>
    <dgm:cxn modelId="{1AC17582-5BD3-4340-B838-208A77CC1D60}" type="presParOf" srcId="{716F2410-AF3A-4E2A-8ED7-534133779031}" destId="{8A533FA2-8F62-4DEE-9611-168407EEFD1A}" srcOrd="0" destOrd="0" presId="urn:microsoft.com/office/officeart/2005/8/layout/chevron2"/>
    <dgm:cxn modelId="{EA013792-4492-4CE1-B58A-C9E885A53400}" type="presParOf" srcId="{716F2410-AF3A-4E2A-8ED7-534133779031}" destId="{2FD0DD89-911D-4D5F-B344-723E0968610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1E210-8DCC-4B96-96ED-8F0F6BEAF9DC}">
      <dsp:nvSpPr>
        <dsp:cNvPr id="0" name=""/>
        <dsp:cNvSpPr/>
      </dsp:nvSpPr>
      <dsp:spPr>
        <a:xfrm rot="5400000">
          <a:off x="220153" y="1084562"/>
          <a:ext cx="815258" cy="928142"/>
        </a:xfrm>
        <a:prstGeom prst="bentUpArrow">
          <a:avLst>
            <a:gd name="adj1" fmla="val 32840"/>
            <a:gd name="adj2" fmla="val 25000"/>
            <a:gd name="adj3" fmla="val 3578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43D41-FD9F-4776-A5E3-0B69BE5E2643}">
      <dsp:nvSpPr>
        <dsp:cNvPr id="0" name=""/>
        <dsp:cNvSpPr/>
      </dsp:nvSpPr>
      <dsp:spPr>
        <a:xfrm>
          <a:off x="4159" y="180832"/>
          <a:ext cx="1372414" cy="960645"/>
        </a:xfrm>
        <a:prstGeom prst="roundRect">
          <a:avLst>
            <a:gd name="adj" fmla="val 166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District must be qualified</a:t>
          </a:r>
        </a:p>
      </dsp:txBody>
      <dsp:txXfrm>
        <a:off x="51062" y="227735"/>
        <a:ext cx="1278608" cy="866839"/>
      </dsp:txXfrm>
    </dsp:sp>
    <dsp:sp modelId="{A117E8D7-18CE-4BF5-843A-CB1641E14B25}">
      <dsp:nvSpPr>
        <dsp:cNvPr id="0" name=""/>
        <dsp:cNvSpPr/>
      </dsp:nvSpPr>
      <dsp:spPr>
        <a:xfrm>
          <a:off x="1752597" y="228598"/>
          <a:ext cx="3564213" cy="7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bg1"/>
              </a:solidFill>
            </a:rPr>
            <a:t>Grants Seminar</a:t>
          </a:r>
        </a:p>
        <a:p>
          <a:pPr marL="171450" lvl="1" indent="-171450" algn="l" defTabSz="711200" rtl="0">
            <a:lnSpc>
              <a:spcPct val="90000"/>
            </a:lnSpc>
            <a:spcBef>
              <a:spcPct val="0"/>
            </a:spcBef>
            <a:spcAft>
              <a:spcPct val="15000"/>
            </a:spcAft>
            <a:buChar char="•"/>
          </a:pPr>
          <a:r>
            <a:rPr lang="en-US" sz="1600" kern="1200" dirty="0">
              <a:solidFill>
                <a:schemeClr val="bg1"/>
              </a:solidFill>
            </a:rPr>
            <a:t>DG, DGE &amp; DRFC complete online MOU.</a:t>
          </a:r>
        </a:p>
        <a:p>
          <a:pPr marL="171450" lvl="1" indent="-171450" algn="l" defTabSz="711200" rtl="0">
            <a:lnSpc>
              <a:spcPct val="90000"/>
            </a:lnSpc>
            <a:spcBef>
              <a:spcPct val="0"/>
            </a:spcBef>
            <a:spcAft>
              <a:spcPct val="15000"/>
            </a:spcAft>
            <a:buChar char="•"/>
          </a:pPr>
          <a:r>
            <a:rPr lang="en-US" sz="1600" kern="1200" dirty="0">
              <a:solidFill>
                <a:schemeClr val="bg1"/>
              </a:solidFill>
            </a:rPr>
            <a:t>All previous grants reported on</a:t>
          </a:r>
        </a:p>
      </dsp:txBody>
      <dsp:txXfrm>
        <a:off x="1752597" y="228598"/>
        <a:ext cx="3564213" cy="776436"/>
      </dsp:txXfrm>
    </dsp:sp>
    <dsp:sp modelId="{55D35959-3BAA-4969-8A0E-45F36CA64890}">
      <dsp:nvSpPr>
        <dsp:cNvPr id="0" name=""/>
        <dsp:cNvSpPr/>
      </dsp:nvSpPr>
      <dsp:spPr>
        <a:xfrm rot="5400000">
          <a:off x="1944924" y="2228636"/>
          <a:ext cx="815258" cy="928142"/>
        </a:xfrm>
        <a:prstGeom prst="bentUpArrow">
          <a:avLst>
            <a:gd name="adj1" fmla="val 32840"/>
            <a:gd name="adj2" fmla="val 25000"/>
            <a:gd name="adj3" fmla="val 3578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184223-DD0C-48EC-97ED-5B81B20E68B5}">
      <dsp:nvSpPr>
        <dsp:cNvPr id="0" name=""/>
        <dsp:cNvSpPr/>
      </dsp:nvSpPr>
      <dsp:spPr>
        <a:xfrm>
          <a:off x="1659483" y="1292770"/>
          <a:ext cx="1372414" cy="960645"/>
        </a:xfrm>
        <a:prstGeom prst="roundRect">
          <a:avLst>
            <a:gd name="adj" fmla="val 166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District must submit a spending plan</a:t>
          </a:r>
        </a:p>
      </dsp:txBody>
      <dsp:txXfrm>
        <a:off x="1706386" y="1339673"/>
        <a:ext cx="1278608" cy="866839"/>
      </dsp:txXfrm>
    </dsp:sp>
    <dsp:sp modelId="{DD364471-7639-4D0A-8189-EFD7AAA62362}">
      <dsp:nvSpPr>
        <dsp:cNvPr id="0" name=""/>
        <dsp:cNvSpPr/>
      </dsp:nvSpPr>
      <dsp:spPr>
        <a:xfrm>
          <a:off x="3248207" y="1303085"/>
          <a:ext cx="4914698" cy="7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bg1"/>
              </a:solidFill>
            </a:rPr>
            <a:t>That is the clubs must have made an application</a:t>
          </a:r>
        </a:p>
      </dsp:txBody>
      <dsp:txXfrm>
        <a:off x="3248207" y="1303085"/>
        <a:ext cx="4914698" cy="776436"/>
      </dsp:txXfrm>
    </dsp:sp>
    <dsp:sp modelId="{AF831CB6-5116-4B5E-A0BB-0F3ED9893031}">
      <dsp:nvSpPr>
        <dsp:cNvPr id="0" name=""/>
        <dsp:cNvSpPr/>
      </dsp:nvSpPr>
      <dsp:spPr>
        <a:xfrm rot="5400000">
          <a:off x="3727612" y="3242807"/>
          <a:ext cx="815258" cy="928142"/>
        </a:xfrm>
        <a:prstGeom prst="bentUpArrow">
          <a:avLst>
            <a:gd name="adj1" fmla="val 32840"/>
            <a:gd name="adj2" fmla="val 25000"/>
            <a:gd name="adj3" fmla="val 3578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8EEABD-7A3A-4929-A188-84D3C4DB4062}">
      <dsp:nvSpPr>
        <dsp:cNvPr id="0" name=""/>
        <dsp:cNvSpPr/>
      </dsp:nvSpPr>
      <dsp:spPr>
        <a:xfrm>
          <a:off x="3511618" y="2339077"/>
          <a:ext cx="1372414" cy="960645"/>
        </a:xfrm>
        <a:prstGeom prst="roundRect">
          <a:avLst>
            <a:gd name="adj" fmla="val 166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Up to 50% of the DDF can be applied for</a:t>
          </a:r>
        </a:p>
      </dsp:txBody>
      <dsp:txXfrm>
        <a:off x="3558521" y="2385980"/>
        <a:ext cx="1278608" cy="866839"/>
      </dsp:txXfrm>
    </dsp:sp>
    <dsp:sp modelId="{897D9366-DAD3-461B-BD4B-8C8CE532D56F}">
      <dsp:nvSpPr>
        <dsp:cNvPr id="0" name=""/>
        <dsp:cNvSpPr/>
      </dsp:nvSpPr>
      <dsp:spPr>
        <a:xfrm>
          <a:off x="4884033" y="2430696"/>
          <a:ext cx="998163" cy="776436"/>
        </a:xfrm>
        <a:prstGeom prst="rect">
          <a:avLst/>
        </a:prstGeom>
        <a:noFill/>
        <a:ln>
          <a:noFill/>
        </a:ln>
        <a:effectLst/>
      </dsp:spPr>
      <dsp:style>
        <a:lnRef idx="0">
          <a:scrgbClr r="0" g="0" b="0"/>
        </a:lnRef>
        <a:fillRef idx="0">
          <a:scrgbClr r="0" g="0" b="0"/>
        </a:fillRef>
        <a:effectRef idx="0">
          <a:scrgbClr r="0" g="0" b="0"/>
        </a:effectRef>
        <a:fontRef idx="minor"/>
      </dsp:style>
    </dsp:sp>
    <dsp:sp modelId="{C9E25183-1076-4C78-9690-C6928E5A9167}">
      <dsp:nvSpPr>
        <dsp:cNvPr id="0" name=""/>
        <dsp:cNvSpPr/>
      </dsp:nvSpPr>
      <dsp:spPr>
        <a:xfrm rot="5400000">
          <a:off x="5481342" y="4321929"/>
          <a:ext cx="815258" cy="928142"/>
        </a:xfrm>
        <a:prstGeom prst="bentUpArrow">
          <a:avLst>
            <a:gd name="adj1" fmla="val 32840"/>
            <a:gd name="adj2" fmla="val 25000"/>
            <a:gd name="adj3" fmla="val 3578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4A7A9F-C56B-4C19-9673-C452243B1EFC}">
      <dsp:nvSpPr>
        <dsp:cNvPr id="0" name=""/>
        <dsp:cNvSpPr/>
      </dsp:nvSpPr>
      <dsp:spPr>
        <a:xfrm>
          <a:off x="4991249" y="3397045"/>
          <a:ext cx="1372414" cy="960645"/>
        </a:xfrm>
        <a:prstGeom prst="roundRect">
          <a:avLst>
            <a:gd name="adj" fmla="val 166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Local rules apply on how the grant is administered</a:t>
          </a:r>
        </a:p>
      </dsp:txBody>
      <dsp:txXfrm>
        <a:off x="5038152" y="3443948"/>
        <a:ext cx="1278608" cy="866839"/>
      </dsp:txXfrm>
    </dsp:sp>
    <dsp:sp modelId="{E4E96379-B4D1-400B-B4B6-8372EA054F3A}">
      <dsp:nvSpPr>
        <dsp:cNvPr id="0" name=""/>
        <dsp:cNvSpPr/>
      </dsp:nvSpPr>
      <dsp:spPr>
        <a:xfrm>
          <a:off x="6637763" y="3509818"/>
          <a:ext cx="998163" cy="776436"/>
        </a:xfrm>
        <a:prstGeom prst="rect">
          <a:avLst/>
        </a:prstGeom>
        <a:noFill/>
        <a:ln>
          <a:noFill/>
        </a:ln>
        <a:effectLst/>
      </dsp:spPr>
      <dsp:style>
        <a:lnRef idx="0">
          <a:scrgbClr r="0" g="0" b="0"/>
        </a:lnRef>
        <a:fillRef idx="0">
          <a:scrgbClr r="0" g="0" b="0"/>
        </a:fillRef>
        <a:effectRef idx="0">
          <a:scrgbClr r="0" g="0" b="0"/>
        </a:effectRef>
        <a:fontRef idx="minor"/>
      </dsp:style>
    </dsp:sp>
    <dsp:sp modelId="{E2C30BC5-844A-4522-9EE6-EB92217940EA}">
      <dsp:nvSpPr>
        <dsp:cNvPr id="0" name=""/>
        <dsp:cNvSpPr/>
      </dsp:nvSpPr>
      <dsp:spPr>
        <a:xfrm>
          <a:off x="6456264" y="4480126"/>
          <a:ext cx="1587362" cy="960645"/>
        </a:xfrm>
        <a:prstGeom prst="roundRect">
          <a:avLst>
            <a:gd name="adj" fmla="val 1667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All clubs that receive a grant must report on outcome</a:t>
          </a:r>
        </a:p>
      </dsp:txBody>
      <dsp:txXfrm>
        <a:off x="6503167" y="4527029"/>
        <a:ext cx="1493556" cy="866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1C3AB-81E3-413B-A3AC-9E2F8B28FBA7}">
      <dsp:nvSpPr>
        <dsp:cNvPr id="0" name=""/>
        <dsp:cNvSpPr/>
      </dsp:nvSpPr>
      <dsp:spPr>
        <a:xfrm rot="5400000">
          <a:off x="-192722" y="213217"/>
          <a:ext cx="1284817" cy="8993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AU" sz="2400" kern="1200" dirty="0"/>
            <a:t>31 July 2023</a:t>
          </a:r>
        </a:p>
      </dsp:txBody>
      <dsp:txXfrm rot="-5400000">
        <a:off x="1" y="470180"/>
        <a:ext cx="899372" cy="385445"/>
      </dsp:txXfrm>
    </dsp:sp>
    <dsp:sp modelId="{463FCB7E-3BD8-4865-AE06-2B7F429DC9FA}">
      <dsp:nvSpPr>
        <dsp:cNvPr id="0" name=""/>
        <dsp:cNvSpPr/>
      </dsp:nvSpPr>
      <dsp:spPr>
        <a:xfrm rot="5400000">
          <a:off x="3647297" y="-2747925"/>
          <a:ext cx="835570" cy="63314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AU" sz="2400" kern="1200" dirty="0">
              <a:solidFill>
                <a:schemeClr val="tx2"/>
              </a:solidFill>
            </a:rPr>
            <a:t>Submit application</a:t>
          </a:r>
        </a:p>
      </dsp:txBody>
      <dsp:txXfrm rot="-5400000">
        <a:off x="899372" y="40789"/>
        <a:ext cx="6290632" cy="753992"/>
      </dsp:txXfrm>
    </dsp:sp>
    <dsp:sp modelId="{5A3B119C-DF8F-420A-8D8F-8A4588AF75E6}">
      <dsp:nvSpPr>
        <dsp:cNvPr id="0" name=""/>
        <dsp:cNvSpPr/>
      </dsp:nvSpPr>
      <dsp:spPr>
        <a:xfrm rot="5400000">
          <a:off x="-192722" y="1502833"/>
          <a:ext cx="1284817" cy="8993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kern="1200" dirty="0"/>
            <a:t>Prior to funds transfer</a:t>
          </a:r>
        </a:p>
      </dsp:txBody>
      <dsp:txXfrm rot="-5400000">
        <a:off x="1" y="1759796"/>
        <a:ext cx="899372" cy="385445"/>
      </dsp:txXfrm>
    </dsp:sp>
    <dsp:sp modelId="{D9F8CF62-CEC3-4359-B0A6-86AB793AE28D}">
      <dsp:nvSpPr>
        <dsp:cNvPr id="0" name=""/>
        <dsp:cNvSpPr/>
      </dsp:nvSpPr>
      <dsp:spPr>
        <a:xfrm rot="5400000">
          <a:off x="3506839" y="-1438033"/>
          <a:ext cx="1116487" cy="63314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AU" sz="2400" kern="1200" dirty="0">
              <a:solidFill>
                <a:schemeClr val="tx2"/>
              </a:solidFill>
            </a:rPr>
            <a:t>Complete MOU</a:t>
          </a:r>
        </a:p>
        <a:p>
          <a:pPr marL="228600" lvl="1" indent="-228600" algn="l" defTabSz="1066800">
            <a:lnSpc>
              <a:spcPct val="90000"/>
            </a:lnSpc>
            <a:spcBef>
              <a:spcPct val="0"/>
            </a:spcBef>
            <a:spcAft>
              <a:spcPct val="15000"/>
            </a:spcAft>
            <a:buChar char="•"/>
          </a:pPr>
          <a:r>
            <a:rPr lang="en-AU" sz="2400" kern="1200" dirty="0">
              <a:solidFill>
                <a:schemeClr val="tx2"/>
              </a:solidFill>
            </a:rPr>
            <a:t>Advise Club grant bank account</a:t>
          </a:r>
        </a:p>
        <a:p>
          <a:pPr marL="228600" lvl="1" indent="-228600" algn="l" defTabSz="1066800">
            <a:lnSpc>
              <a:spcPct val="90000"/>
            </a:lnSpc>
            <a:spcBef>
              <a:spcPct val="0"/>
            </a:spcBef>
            <a:spcAft>
              <a:spcPct val="15000"/>
            </a:spcAft>
            <a:buChar char="•"/>
          </a:pPr>
          <a:r>
            <a:rPr lang="en-AU" sz="2400" kern="1200" dirty="0">
              <a:solidFill>
                <a:schemeClr val="tx2"/>
              </a:solidFill>
            </a:rPr>
            <a:t>Prior to transfer of grant funds</a:t>
          </a:r>
        </a:p>
      </dsp:txBody>
      <dsp:txXfrm rot="-5400000">
        <a:off x="899372" y="1223936"/>
        <a:ext cx="6276919" cy="1007483"/>
      </dsp:txXfrm>
    </dsp:sp>
    <dsp:sp modelId="{3CA0E756-28DA-4728-9CB9-8F777FD862B1}">
      <dsp:nvSpPr>
        <dsp:cNvPr id="0" name=""/>
        <dsp:cNvSpPr/>
      </dsp:nvSpPr>
      <dsp:spPr>
        <a:xfrm rot="5400000">
          <a:off x="-192722" y="2794441"/>
          <a:ext cx="1284817" cy="8993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AU" sz="2400" kern="1200" dirty="0"/>
            <a:t>30 June 2024</a:t>
          </a:r>
        </a:p>
      </dsp:txBody>
      <dsp:txXfrm rot="-5400000">
        <a:off x="1" y="3051404"/>
        <a:ext cx="899372" cy="385445"/>
      </dsp:txXfrm>
    </dsp:sp>
    <dsp:sp modelId="{45296AD8-9645-47FF-A8A8-A597E7C7ED68}">
      <dsp:nvSpPr>
        <dsp:cNvPr id="0" name=""/>
        <dsp:cNvSpPr/>
      </dsp:nvSpPr>
      <dsp:spPr>
        <a:xfrm rot="5400000">
          <a:off x="3504847" y="-146426"/>
          <a:ext cx="1120470" cy="63314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AU" sz="2400" kern="1200" dirty="0">
              <a:solidFill>
                <a:schemeClr val="tx2"/>
              </a:solidFill>
            </a:rPr>
            <a:t>Spend funds </a:t>
          </a:r>
        </a:p>
        <a:p>
          <a:pPr marL="228600" lvl="1" indent="-228600" algn="l" defTabSz="1066800">
            <a:lnSpc>
              <a:spcPct val="90000"/>
            </a:lnSpc>
            <a:spcBef>
              <a:spcPct val="0"/>
            </a:spcBef>
            <a:spcAft>
              <a:spcPct val="15000"/>
            </a:spcAft>
            <a:buChar char="•"/>
          </a:pPr>
          <a:r>
            <a:rPr lang="en-AU" sz="2400" kern="1200" dirty="0">
              <a:solidFill>
                <a:schemeClr val="tx2"/>
              </a:solidFill>
            </a:rPr>
            <a:t>Return unspent monies to District /TRF</a:t>
          </a:r>
        </a:p>
        <a:p>
          <a:pPr marL="228600" lvl="1" indent="-228600" algn="l" defTabSz="1066800">
            <a:lnSpc>
              <a:spcPct val="90000"/>
            </a:lnSpc>
            <a:spcBef>
              <a:spcPct val="0"/>
            </a:spcBef>
            <a:spcAft>
              <a:spcPct val="15000"/>
            </a:spcAft>
            <a:buChar char="•"/>
          </a:pPr>
          <a:r>
            <a:rPr lang="en-AU" sz="2400" kern="1200" dirty="0">
              <a:solidFill>
                <a:schemeClr val="tx2"/>
              </a:solidFill>
            </a:rPr>
            <a:t>No later than 30 June 2024</a:t>
          </a:r>
        </a:p>
      </dsp:txBody>
      <dsp:txXfrm rot="-5400000">
        <a:off x="899372" y="2513746"/>
        <a:ext cx="6276724" cy="1011076"/>
      </dsp:txXfrm>
    </dsp:sp>
    <dsp:sp modelId="{8A533FA2-8F62-4DEE-9611-168407EEFD1A}">
      <dsp:nvSpPr>
        <dsp:cNvPr id="0" name=""/>
        <dsp:cNvSpPr/>
      </dsp:nvSpPr>
      <dsp:spPr>
        <a:xfrm rot="5400000">
          <a:off x="-192722" y="3952561"/>
          <a:ext cx="1284817" cy="89937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AU" sz="2400" kern="1200" dirty="0">
              <a:solidFill>
                <a:schemeClr val="bg1"/>
              </a:solidFill>
            </a:rPr>
            <a:t>30 June 2024</a:t>
          </a:r>
        </a:p>
      </dsp:txBody>
      <dsp:txXfrm rot="-5400000">
        <a:off x="1" y="4209524"/>
        <a:ext cx="899372" cy="385445"/>
      </dsp:txXfrm>
    </dsp:sp>
    <dsp:sp modelId="{2FD0DD89-911D-4D5F-B344-723E0968610A}">
      <dsp:nvSpPr>
        <dsp:cNvPr id="0" name=""/>
        <dsp:cNvSpPr/>
      </dsp:nvSpPr>
      <dsp:spPr>
        <a:xfrm rot="5400000">
          <a:off x="3638335" y="1011694"/>
          <a:ext cx="853496" cy="63314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AU" sz="2400" kern="1200" dirty="0">
              <a:solidFill>
                <a:schemeClr val="tx2"/>
              </a:solidFill>
            </a:rPr>
            <a:t>Final report on completion of project</a:t>
          </a:r>
          <a:endParaRPr lang="en-AU" sz="2400" kern="1200" dirty="0"/>
        </a:p>
        <a:p>
          <a:pPr marL="228600" lvl="1" indent="-228600" algn="l" defTabSz="1066800">
            <a:lnSpc>
              <a:spcPct val="90000"/>
            </a:lnSpc>
            <a:spcBef>
              <a:spcPct val="0"/>
            </a:spcBef>
            <a:spcAft>
              <a:spcPct val="15000"/>
            </a:spcAft>
            <a:buChar char="•"/>
          </a:pPr>
          <a:r>
            <a:rPr lang="en-AU" sz="2400" kern="1200" dirty="0">
              <a:solidFill>
                <a:schemeClr val="tx2"/>
              </a:solidFill>
            </a:rPr>
            <a:t>No later than 30 June 2024</a:t>
          </a:r>
        </a:p>
      </dsp:txBody>
      <dsp:txXfrm rot="-5400000">
        <a:off x="899373" y="3792320"/>
        <a:ext cx="6289757" cy="77016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89AE44-E5E2-D840-882D-93B44C1ED33E}" type="datetimeFigureOut">
              <a:rPr lang="en-US" smtClean="0"/>
              <a:pPr/>
              <a:t>4/16/2023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D61A7-4F9D-314D-BC50-81C4574265C6}" type="slidenum">
              <a:rPr lang="en-US" smtClean="0"/>
              <a:pPr/>
              <a:t>‹#›</a:t>
            </a:fld>
            <a:endParaRPr lang="en-US"/>
          </a:p>
        </p:txBody>
      </p:sp>
    </p:spTree>
    <p:extLst>
      <p:ext uri="{BB962C8B-B14F-4D97-AF65-F5344CB8AC3E}">
        <p14:creationId xmlns:p14="http://schemas.microsoft.com/office/powerpoint/2010/main" val="24393218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sz="2400">
                <a:solidFill>
                  <a:schemeClr val="tx1"/>
                </a:solidFill>
                <a:latin typeface="Arial" pitchFamily="34" charset="0"/>
                <a:ea typeface="ヒラギノ角ゴ Pro W3" pitchFamily="-84" charset="-128"/>
              </a:defRPr>
            </a:lvl1pPr>
            <a:lvl2pPr marL="742950" indent="-285750" defTabSz="931863">
              <a:defRPr sz="2400">
                <a:solidFill>
                  <a:schemeClr val="tx1"/>
                </a:solidFill>
                <a:latin typeface="Arial" pitchFamily="34" charset="0"/>
                <a:ea typeface="ヒラギノ角ゴ Pro W3" pitchFamily="-84" charset="-128"/>
              </a:defRPr>
            </a:lvl2pPr>
            <a:lvl3pPr marL="1143000" indent="-228600" defTabSz="931863">
              <a:defRPr sz="2400">
                <a:solidFill>
                  <a:schemeClr val="tx1"/>
                </a:solidFill>
                <a:latin typeface="Arial" pitchFamily="34" charset="0"/>
                <a:ea typeface="ヒラギノ角ゴ Pro W3" pitchFamily="-84" charset="-128"/>
              </a:defRPr>
            </a:lvl3pPr>
            <a:lvl4pPr marL="1600200" indent="-228600" defTabSz="931863">
              <a:defRPr sz="2400">
                <a:solidFill>
                  <a:schemeClr val="tx1"/>
                </a:solidFill>
                <a:latin typeface="Arial" pitchFamily="34" charset="0"/>
                <a:ea typeface="ヒラギノ角ゴ Pro W3" pitchFamily="-84" charset="-128"/>
              </a:defRPr>
            </a:lvl4pPr>
            <a:lvl5pPr marL="2057400" indent="-228600" defTabSz="931863">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8E7A8465-F401-45A7-A7B9-DA9E80D319B9}" type="slidenum">
              <a:rPr lang="en-US" altLang="en-US" sz="1200">
                <a:solidFill>
                  <a:prstClr val="black"/>
                </a:solidFill>
              </a:rPr>
              <a:pPr/>
              <a:t>1</a:t>
            </a:fld>
            <a:endParaRPr lang="en-US" altLang="en-US" sz="120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Arial" pitchFamily="34" charset="0"/>
              <a:ea typeface="ヒラギノ角ゴ Pro W3" pitchFamily="-84" charset="-128"/>
            </a:endParaRPr>
          </a:p>
        </p:txBody>
      </p:sp>
    </p:spTree>
    <p:extLst>
      <p:ext uri="{BB962C8B-B14F-4D97-AF65-F5344CB8AC3E}">
        <p14:creationId xmlns:p14="http://schemas.microsoft.com/office/powerpoint/2010/main" val="386660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Club member can attend the Grant Management Seminar – preferably a member of the Club’s Foundation Committee. Alternatively, it can be completed online through the RI Learning Center and, once completed, the member completing the course online should download the Certificate of Completion and send a copy to the District Foundation Chair for filing.</a:t>
            </a:r>
          </a:p>
        </p:txBody>
      </p:sp>
      <p:sp>
        <p:nvSpPr>
          <p:cNvPr id="4" name="Slide Number Placeholder 3"/>
          <p:cNvSpPr>
            <a:spLocks noGrp="1"/>
          </p:cNvSpPr>
          <p:nvPr>
            <p:ph type="sldNum" sz="quarter" idx="10"/>
          </p:nvPr>
        </p:nvSpPr>
        <p:spPr/>
        <p:txBody>
          <a:bodyPr/>
          <a:lstStyle/>
          <a:p>
            <a:fld id="{09199606-011F-4881-A90D-A7FD514C558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50814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Sustainability – necessary requirement for GG (demonstrate in the GG application)</a:t>
            </a:r>
          </a:p>
          <a:p>
            <a:r>
              <a:rPr lang="en-US" dirty="0"/>
              <a:t>Long-term impact – necessary for GG application</a:t>
            </a:r>
            <a:endParaRPr lang="en-AU" dirty="0"/>
          </a:p>
        </p:txBody>
      </p:sp>
      <p:sp>
        <p:nvSpPr>
          <p:cNvPr id="4" name="Slide Number Placeholder 3"/>
          <p:cNvSpPr>
            <a:spLocks noGrp="1"/>
          </p:cNvSpPr>
          <p:nvPr>
            <p:ph type="sldNum" sz="quarter" idx="5"/>
          </p:nvPr>
        </p:nvSpPr>
        <p:spPr/>
        <p:txBody>
          <a:bodyPr/>
          <a:lstStyle/>
          <a:p>
            <a:fld id="{B4ED61A7-4F9D-314D-BC50-81C4574265C6}" type="slidenum">
              <a:rPr lang="en-US" smtClean="0"/>
              <a:pPr/>
              <a:t>20</a:t>
            </a:fld>
            <a:endParaRPr lang="en-US"/>
          </a:p>
        </p:txBody>
      </p:sp>
    </p:spTree>
    <p:extLst>
      <p:ext uri="{BB962C8B-B14F-4D97-AF65-F5344CB8AC3E}">
        <p14:creationId xmlns:p14="http://schemas.microsoft.com/office/powerpoint/2010/main" val="3411134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Club at the time of submission of the DG application does not have a PE, it should be co-signed by either the IPP or the Club Foundation Chair and their designation given</a:t>
            </a:r>
            <a:endParaRPr lang="en-AU" dirty="0"/>
          </a:p>
        </p:txBody>
      </p:sp>
      <p:sp>
        <p:nvSpPr>
          <p:cNvPr id="4" name="Slide Number Placeholder 3"/>
          <p:cNvSpPr>
            <a:spLocks noGrp="1"/>
          </p:cNvSpPr>
          <p:nvPr>
            <p:ph type="sldNum" sz="quarter" idx="5"/>
          </p:nvPr>
        </p:nvSpPr>
        <p:spPr/>
        <p:txBody>
          <a:bodyPr/>
          <a:lstStyle/>
          <a:p>
            <a:fld id="{B4ED61A7-4F9D-314D-BC50-81C4574265C6}" type="slidenum">
              <a:rPr lang="en-US" smtClean="0"/>
              <a:pPr/>
              <a:t>22</a:t>
            </a:fld>
            <a:endParaRPr lang="en-US"/>
          </a:p>
        </p:txBody>
      </p:sp>
    </p:spTree>
    <p:extLst>
      <p:ext uri="{BB962C8B-B14F-4D97-AF65-F5344CB8AC3E}">
        <p14:creationId xmlns:p14="http://schemas.microsoft.com/office/powerpoint/2010/main" val="1937396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project is not complete within the year, an interim or progress report MUST be provided and show expenditure of TRF funds (invoices, payments </a:t>
            </a:r>
            <a:r>
              <a:rPr lang="en-US" dirty="0" err="1"/>
              <a:t>etc</a:t>
            </a:r>
            <a:r>
              <a:rPr lang="en-US" dirty="0"/>
              <a:t>) for the year on the project</a:t>
            </a:r>
            <a:endParaRPr lang="en-AU" dirty="0"/>
          </a:p>
        </p:txBody>
      </p:sp>
      <p:sp>
        <p:nvSpPr>
          <p:cNvPr id="4" name="Slide Number Placeholder 3"/>
          <p:cNvSpPr>
            <a:spLocks noGrp="1"/>
          </p:cNvSpPr>
          <p:nvPr>
            <p:ph type="sldNum" sz="quarter" idx="10"/>
          </p:nvPr>
        </p:nvSpPr>
        <p:spPr/>
        <p:txBody>
          <a:bodyPr/>
          <a:lstStyle/>
          <a:p>
            <a:fld id="{B4ED61A7-4F9D-314D-BC50-81C4574265C6}"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ea typeface="Arial" pitchFamily="1" charset="0"/>
                <a:cs typeface="Arial" charset="0"/>
              </a:rPr>
              <a:t>We have a number of resources available to help you take full advantage of grant opportunities.</a:t>
            </a:r>
          </a:p>
          <a:p>
            <a:endParaRPr lang="en-US" dirty="0">
              <a:latin typeface="Arial" charset="0"/>
              <a:ea typeface="Arial" pitchFamily="1" charset="0"/>
              <a:cs typeface="Arial" charset="0"/>
            </a:endParaRPr>
          </a:p>
          <a:p>
            <a:pPr lvl="0"/>
            <a:r>
              <a:rPr lang="en-US" dirty="0">
                <a:latin typeface="Arial" charset="0"/>
                <a:ea typeface="Arial" pitchFamily="1" charset="0"/>
                <a:cs typeface="Arial" charset="0"/>
              </a:rPr>
              <a:t>Rotary’s website has a wealth of general and detailed information about grants.</a:t>
            </a:r>
            <a:endParaRPr lang="en-US" sz="1000" dirty="0">
              <a:latin typeface="Arial" charset="0"/>
              <a:ea typeface="Arial" pitchFamily="1" charset="0"/>
              <a:cs typeface="Arial" charset="0"/>
            </a:endParaRPr>
          </a:p>
          <a:p>
            <a:pPr lvl="0"/>
            <a:endParaRPr lang="en-US" dirty="0">
              <a:latin typeface="Arial" charset="0"/>
              <a:ea typeface="Arial" pitchFamily="1" charset="0"/>
              <a:cs typeface="Arial" charset="0"/>
            </a:endParaRPr>
          </a:p>
          <a:p>
            <a:pPr lvl="0"/>
            <a:r>
              <a:rPr lang="en-US" dirty="0">
                <a:latin typeface="Arial" charset="0"/>
                <a:ea typeface="Arial" pitchFamily="1" charset="0"/>
                <a:cs typeface="Arial" charset="0"/>
              </a:rPr>
              <a:t>The learning center offers training resources to help you apply for Foundation grants. </a:t>
            </a:r>
            <a:endParaRPr lang="en-US" sz="1000" dirty="0">
              <a:latin typeface="Arial" charset="0"/>
              <a:ea typeface="Arial" pitchFamily="1" charset="0"/>
              <a:cs typeface="Arial" charset="0"/>
            </a:endParaRPr>
          </a:p>
          <a:p>
            <a:pPr lvl="0"/>
            <a:endParaRPr lang="en-US" dirty="0">
              <a:latin typeface="Arial" charset="0"/>
              <a:ea typeface="Arial" pitchFamily="1" charset="0"/>
              <a:cs typeface="Arial" charset="0"/>
            </a:endParaRPr>
          </a:p>
          <a:p>
            <a:pPr lvl="0"/>
            <a:r>
              <a:rPr lang="en-US" dirty="0">
                <a:latin typeface="Arial" charset="0"/>
                <a:ea typeface="Arial" pitchFamily="1" charset="0"/>
                <a:cs typeface="Arial" charset="0"/>
              </a:rPr>
              <a:t>Our training manuals can help you successfully participate in grants, especially:</a:t>
            </a:r>
            <a:endParaRPr lang="en-US" sz="1000" dirty="0">
              <a:latin typeface="Arial" charset="0"/>
              <a:ea typeface="Arial" pitchFamily="1" charset="0"/>
              <a:cs typeface="Arial" charset="0"/>
            </a:endParaRPr>
          </a:p>
          <a:p>
            <a:pPr lvl="1"/>
            <a:r>
              <a:rPr lang="en-US" dirty="0">
                <a:latin typeface="Arial" charset="0"/>
                <a:ea typeface="Arial" pitchFamily="1" charset="0"/>
                <a:cs typeface="Arial" charset="0"/>
              </a:rPr>
              <a:t>District Rotary Foundation Committee Manual</a:t>
            </a:r>
            <a:endParaRPr lang="en-US" sz="1000" dirty="0">
              <a:latin typeface="Arial" charset="0"/>
              <a:ea typeface="Arial" pitchFamily="1" charset="0"/>
              <a:cs typeface="Arial" charset="0"/>
            </a:endParaRPr>
          </a:p>
          <a:p>
            <a:pPr lvl="1"/>
            <a:r>
              <a:rPr lang="en-US" dirty="0">
                <a:latin typeface="Arial" charset="0"/>
                <a:ea typeface="Arial" pitchFamily="1" charset="0"/>
                <a:cs typeface="Arial" charset="0"/>
              </a:rPr>
              <a:t>District Rotary Foundation Seminar Manual</a:t>
            </a:r>
            <a:endParaRPr lang="en-US" sz="1000" dirty="0">
              <a:latin typeface="Arial" charset="0"/>
              <a:ea typeface="Arial" pitchFamily="1" charset="0"/>
              <a:cs typeface="Arial" charset="0"/>
            </a:endParaRPr>
          </a:p>
          <a:p>
            <a:pPr lvl="1"/>
            <a:r>
              <a:rPr lang="en-US" dirty="0">
                <a:latin typeface="Arial" charset="0"/>
                <a:ea typeface="Arial" pitchFamily="1" charset="0"/>
                <a:cs typeface="Arial" charset="0"/>
              </a:rPr>
              <a:t>Guide to Global Grants</a:t>
            </a:r>
            <a:endParaRPr lang="en-US" sz="1000" dirty="0">
              <a:latin typeface="Arial" charset="0"/>
              <a:ea typeface="Arial" pitchFamily="1" charset="0"/>
              <a:cs typeface="Arial" charset="0"/>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37" eaLnBrk="0" hangingPunct="0">
              <a:defRPr sz="2400">
                <a:solidFill>
                  <a:schemeClr val="tx1"/>
                </a:solidFill>
                <a:latin typeface="Arial" pitchFamily="34" charset="0"/>
                <a:ea typeface="ヒラギノ角ゴ Pro W3" pitchFamily="-84" charset="-128"/>
              </a:defRPr>
            </a:lvl1pPr>
            <a:lvl2pPr marL="729057" indent="-280406" defTabSz="914437" eaLnBrk="0" hangingPunct="0">
              <a:defRPr sz="2400">
                <a:solidFill>
                  <a:schemeClr val="tx1"/>
                </a:solidFill>
                <a:latin typeface="Arial" pitchFamily="34" charset="0"/>
                <a:ea typeface="ヒラギノ角ゴ Pro W3" pitchFamily="-84" charset="-128"/>
              </a:defRPr>
            </a:lvl2pPr>
            <a:lvl3pPr marL="1121626" indent="-224325" defTabSz="914437" eaLnBrk="0" hangingPunct="0">
              <a:defRPr sz="2400">
                <a:solidFill>
                  <a:schemeClr val="tx1"/>
                </a:solidFill>
                <a:latin typeface="Arial" pitchFamily="34" charset="0"/>
                <a:ea typeface="ヒラギノ角ゴ Pro W3" pitchFamily="-84" charset="-128"/>
              </a:defRPr>
            </a:lvl3pPr>
            <a:lvl4pPr marL="1570276" indent="-224325" defTabSz="914437" eaLnBrk="0" hangingPunct="0">
              <a:defRPr sz="2400">
                <a:solidFill>
                  <a:schemeClr val="tx1"/>
                </a:solidFill>
                <a:latin typeface="Arial" pitchFamily="34" charset="0"/>
                <a:ea typeface="ヒラギノ角ゴ Pro W3" pitchFamily="-84" charset="-128"/>
              </a:defRPr>
            </a:lvl4pPr>
            <a:lvl5pPr marL="2018927" indent="-224325" defTabSz="914437" eaLnBrk="0" hangingPunct="0">
              <a:defRPr sz="2400">
                <a:solidFill>
                  <a:schemeClr val="tx1"/>
                </a:solidFill>
                <a:latin typeface="Arial" pitchFamily="34" charset="0"/>
                <a:ea typeface="ヒラギノ角ゴ Pro W3" pitchFamily="-8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31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700">
                <a:solidFill>
                  <a:schemeClr val="bg1"/>
                </a:solidFill>
                <a:latin typeface="Georgia" pitchFamily="18" charset="0"/>
                <a:cs typeface="Arial" charset="0"/>
              </a:defRPr>
            </a:lvl1pPr>
            <a:lvl2pPr marL="757024" indent="-291163" eaLnBrk="0" hangingPunct="0">
              <a:defRPr sz="3700">
                <a:solidFill>
                  <a:schemeClr val="bg1"/>
                </a:solidFill>
                <a:latin typeface="Georgia" pitchFamily="18" charset="0"/>
                <a:cs typeface="Arial" charset="0"/>
              </a:defRPr>
            </a:lvl2pPr>
            <a:lvl3pPr marL="1164653" indent="-232930" eaLnBrk="0" hangingPunct="0">
              <a:defRPr sz="3700">
                <a:solidFill>
                  <a:schemeClr val="bg1"/>
                </a:solidFill>
                <a:latin typeface="Georgia" pitchFamily="18" charset="0"/>
                <a:cs typeface="Arial" charset="0"/>
              </a:defRPr>
            </a:lvl3pPr>
            <a:lvl4pPr marL="1630514" indent="-232930" eaLnBrk="0" hangingPunct="0">
              <a:defRPr sz="3700">
                <a:solidFill>
                  <a:schemeClr val="bg1"/>
                </a:solidFill>
                <a:latin typeface="Georgia" pitchFamily="18" charset="0"/>
                <a:cs typeface="Arial" charset="0"/>
              </a:defRPr>
            </a:lvl4pPr>
            <a:lvl5pPr marL="2096375" indent="-232930" eaLnBrk="0" hangingPunct="0">
              <a:defRPr sz="3700">
                <a:solidFill>
                  <a:schemeClr val="bg1"/>
                </a:solidFill>
                <a:latin typeface="Georgia" pitchFamily="18" charset="0"/>
                <a:cs typeface="Arial" charset="0"/>
              </a:defRPr>
            </a:lvl5pPr>
            <a:lvl6pPr marL="2562236" indent="-232930" eaLnBrk="0" fontAlgn="base" hangingPunct="0">
              <a:spcBef>
                <a:spcPct val="40000"/>
              </a:spcBef>
              <a:spcAft>
                <a:spcPct val="0"/>
              </a:spcAft>
              <a:buClr>
                <a:srgbClr val="FFDA4E"/>
              </a:buClr>
              <a:buSzPct val="60000"/>
              <a:buChar char="•"/>
              <a:defRPr sz="3700">
                <a:solidFill>
                  <a:schemeClr val="bg1"/>
                </a:solidFill>
                <a:latin typeface="Georgia" pitchFamily="18" charset="0"/>
                <a:cs typeface="Arial" charset="0"/>
              </a:defRPr>
            </a:lvl6pPr>
            <a:lvl7pPr marL="3028096" indent="-232930" eaLnBrk="0" fontAlgn="base" hangingPunct="0">
              <a:spcBef>
                <a:spcPct val="40000"/>
              </a:spcBef>
              <a:spcAft>
                <a:spcPct val="0"/>
              </a:spcAft>
              <a:buClr>
                <a:srgbClr val="FFDA4E"/>
              </a:buClr>
              <a:buSzPct val="60000"/>
              <a:buChar char="•"/>
              <a:defRPr sz="3700">
                <a:solidFill>
                  <a:schemeClr val="bg1"/>
                </a:solidFill>
                <a:latin typeface="Georgia" pitchFamily="18" charset="0"/>
                <a:cs typeface="Arial" charset="0"/>
              </a:defRPr>
            </a:lvl7pPr>
            <a:lvl8pPr marL="3493957" indent="-232930" eaLnBrk="0" fontAlgn="base" hangingPunct="0">
              <a:spcBef>
                <a:spcPct val="40000"/>
              </a:spcBef>
              <a:spcAft>
                <a:spcPct val="0"/>
              </a:spcAft>
              <a:buClr>
                <a:srgbClr val="FFDA4E"/>
              </a:buClr>
              <a:buSzPct val="60000"/>
              <a:buChar char="•"/>
              <a:defRPr sz="3700">
                <a:solidFill>
                  <a:schemeClr val="bg1"/>
                </a:solidFill>
                <a:latin typeface="Georgia" pitchFamily="18" charset="0"/>
                <a:cs typeface="Arial" charset="0"/>
              </a:defRPr>
            </a:lvl8pPr>
            <a:lvl9pPr marL="3959819" indent="-232930" eaLnBrk="0" fontAlgn="base" hangingPunct="0">
              <a:spcBef>
                <a:spcPct val="40000"/>
              </a:spcBef>
              <a:spcAft>
                <a:spcPct val="0"/>
              </a:spcAft>
              <a:buClr>
                <a:srgbClr val="FFDA4E"/>
              </a:buClr>
              <a:buSzPct val="60000"/>
              <a:buChar char="•"/>
              <a:defRPr sz="37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3</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pitchFamily="-107" charset="0"/>
                <a:ea typeface="ヒラギノ角ゴ Pro W3" pitchFamily="-107" charset="-128"/>
                <a:cs typeface="ヒラギノ角ゴ Pro W3" pitchFamily="-107" charset="-128"/>
              </a:rPr>
              <a:t>We have identified specific causes to target to maximize our local and global impact. Through global grants we help clubs focus their service efforts in the following areas:</a:t>
            </a:r>
          </a:p>
          <a:p>
            <a:pPr marL="168244" indent="-168244">
              <a:buFont typeface="Arial" pitchFamily="34" charset="0"/>
              <a:buChar char="•"/>
            </a:pPr>
            <a:r>
              <a:rPr lang="en-US" sz="1000" dirty="0">
                <a:latin typeface="Arial"/>
                <a:ea typeface="MS Mincho"/>
              </a:rPr>
              <a:t>Peace and conflict prevention/resolution</a:t>
            </a:r>
          </a:p>
          <a:p>
            <a:pPr marL="168244" indent="-168244" defTabSz="897301" eaLnBrk="0" fontAlgn="base" hangingPunct="0">
              <a:buFont typeface="Arial" pitchFamily="34" charset="0"/>
              <a:buChar char="•"/>
              <a:defRPr/>
            </a:pPr>
            <a:r>
              <a:rPr lang="en-US" sz="1000" dirty="0">
                <a:latin typeface="Arial"/>
                <a:ea typeface="MS Mincho"/>
              </a:rPr>
              <a:t>Disease prevention and treatment</a:t>
            </a:r>
          </a:p>
          <a:p>
            <a:pPr marL="168244" indent="-168244" defTabSz="897301" eaLnBrk="0" fontAlgn="base" hangingPunct="0">
              <a:buFont typeface="Arial" pitchFamily="34" charset="0"/>
              <a:buChar char="•"/>
              <a:defRPr/>
            </a:pPr>
            <a:r>
              <a:rPr lang="en-US" sz="1000" dirty="0">
                <a:latin typeface="Arial"/>
                <a:ea typeface="MS Mincho"/>
              </a:rPr>
              <a:t>Water and sanitation</a:t>
            </a:r>
          </a:p>
          <a:p>
            <a:pPr marL="168244" indent="-168244">
              <a:buFont typeface="Arial" pitchFamily="34" charset="0"/>
              <a:buChar char="•"/>
            </a:pPr>
            <a:r>
              <a:rPr lang="en-US" sz="1000" dirty="0">
                <a:latin typeface="Arial"/>
                <a:ea typeface="MS Mincho"/>
              </a:rPr>
              <a:t>Maternal and child health</a:t>
            </a:r>
          </a:p>
          <a:p>
            <a:pPr marL="168244" indent="-168244">
              <a:buFont typeface="Arial" pitchFamily="34" charset="0"/>
              <a:buChar char="•"/>
            </a:pPr>
            <a:r>
              <a:rPr lang="en-US" sz="1000" dirty="0">
                <a:latin typeface="Arial"/>
                <a:ea typeface="MS Mincho"/>
              </a:rPr>
              <a:t>Basic education and literacy</a:t>
            </a:r>
          </a:p>
          <a:p>
            <a:pPr marL="168244" indent="-168244">
              <a:buFont typeface="Arial" pitchFamily="34" charset="0"/>
              <a:buChar char="•"/>
            </a:pPr>
            <a:r>
              <a:rPr lang="en-US" sz="1000" dirty="0">
                <a:latin typeface="Arial"/>
                <a:ea typeface="MS Mincho"/>
              </a:rPr>
              <a:t>Economic and community development</a:t>
            </a:r>
          </a:p>
          <a:p>
            <a:pPr marL="168244" indent="-168244">
              <a:buFont typeface="Arial" pitchFamily="34" charset="0"/>
              <a:buChar char="•"/>
            </a:pPr>
            <a:r>
              <a:rPr lang="en-US" sz="1000" dirty="0">
                <a:latin typeface="Arial"/>
                <a:ea typeface="MS Mincho"/>
              </a:rPr>
              <a:t>Supporting the Environment</a:t>
            </a:r>
          </a:p>
          <a:p>
            <a:endParaRPr lang="en-US" sz="1000" dirty="0">
              <a:latin typeface="Arial"/>
              <a:ea typeface="MS Mincho"/>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37" eaLnBrk="0" hangingPunct="0">
              <a:defRPr sz="2400">
                <a:solidFill>
                  <a:schemeClr val="tx1"/>
                </a:solidFill>
                <a:latin typeface="Arial" pitchFamily="34" charset="0"/>
                <a:ea typeface="ヒラギノ角ゴ Pro W3" pitchFamily="-84" charset="-128"/>
              </a:defRPr>
            </a:lvl1pPr>
            <a:lvl2pPr marL="729057" indent="-280406" defTabSz="914437" eaLnBrk="0" hangingPunct="0">
              <a:defRPr sz="2400">
                <a:solidFill>
                  <a:schemeClr val="tx1"/>
                </a:solidFill>
                <a:latin typeface="Arial" pitchFamily="34" charset="0"/>
                <a:ea typeface="ヒラギノ角ゴ Pro W3" pitchFamily="-84" charset="-128"/>
              </a:defRPr>
            </a:lvl2pPr>
            <a:lvl3pPr marL="1121626" indent="-224325" defTabSz="914437" eaLnBrk="0" hangingPunct="0">
              <a:defRPr sz="2400">
                <a:solidFill>
                  <a:schemeClr val="tx1"/>
                </a:solidFill>
                <a:latin typeface="Arial" pitchFamily="34" charset="0"/>
                <a:ea typeface="ヒラギノ角ゴ Pro W3" pitchFamily="-84" charset="-128"/>
              </a:defRPr>
            </a:lvl3pPr>
            <a:lvl4pPr marL="1570276" indent="-224325" defTabSz="914437" eaLnBrk="0" hangingPunct="0">
              <a:defRPr sz="2400">
                <a:solidFill>
                  <a:schemeClr val="tx1"/>
                </a:solidFill>
                <a:latin typeface="Arial" pitchFamily="34" charset="0"/>
                <a:ea typeface="ヒラギノ角ゴ Pro W3" pitchFamily="-84" charset="-128"/>
              </a:defRPr>
            </a:lvl4pPr>
            <a:lvl5pPr marL="2018927" indent="-224325" defTabSz="914437" eaLnBrk="0" hangingPunct="0">
              <a:defRPr sz="2400">
                <a:solidFill>
                  <a:schemeClr val="tx1"/>
                </a:solidFill>
                <a:latin typeface="Arial" pitchFamily="34" charset="0"/>
                <a:ea typeface="ヒラギノ角ゴ Pro W3" pitchFamily="-8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r>
              <a:rPr lang="en-US" dirty="0"/>
              <a:t>Before</a:t>
            </a:r>
            <a:r>
              <a:rPr lang="en-US" baseline="0" dirty="0"/>
              <a:t> we get started on the nuts and bolts of Grant management, I want to spend a few minutes discussing how money flows into and out of TRF.</a:t>
            </a:r>
            <a:endParaRPr lang="en-US" dirty="0"/>
          </a:p>
        </p:txBody>
      </p:sp>
      <p:sp>
        <p:nvSpPr>
          <p:cNvPr id="4" name="Slide Number Placeholder 3"/>
          <p:cNvSpPr>
            <a:spLocks noGrp="1"/>
          </p:cNvSpPr>
          <p:nvPr>
            <p:ph type="sldNum" sz="quarter" idx="10"/>
          </p:nvPr>
        </p:nvSpPr>
        <p:spPr/>
        <p:txBody>
          <a:bodyPr/>
          <a:lstStyle/>
          <a:p>
            <a:fld id="{2B7D148C-4E1D-4E94-B839-C988F3D91C15}" type="slidenum">
              <a:rPr lang="en-US" smtClean="0"/>
              <a:pPr/>
              <a:t>5</a:t>
            </a:fld>
            <a:endParaRPr lang="en-US" dirty="0"/>
          </a:p>
        </p:txBody>
      </p:sp>
    </p:spTree>
    <p:extLst>
      <p:ext uri="{BB962C8B-B14F-4D97-AF65-F5344CB8AC3E}">
        <p14:creationId xmlns:p14="http://schemas.microsoft.com/office/powerpoint/2010/main" val="2723036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Rotary year (2023-24) is the last year operating under the previous SHARE scheme of 50% to DDF. From 1 July 2024, the DDF will be 47.5% of Annual Fund contributions in 2021-22. For the 2023-24 Rotary year, our DDF is from contributions made in 2020-21.</a:t>
            </a:r>
            <a:endParaRPr lang="en-AU" dirty="0"/>
          </a:p>
        </p:txBody>
      </p:sp>
      <p:sp>
        <p:nvSpPr>
          <p:cNvPr id="4" name="Slide Number Placeholder 3"/>
          <p:cNvSpPr>
            <a:spLocks noGrp="1"/>
          </p:cNvSpPr>
          <p:nvPr>
            <p:ph type="sldNum" sz="quarter" idx="5"/>
          </p:nvPr>
        </p:nvSpPr>
        <p:spPr/>
        <p:txBody>
          <a:bodyPr/>
          <a:lstStyle/>
          <a:p>
            <a:fld id="{B4ED61A7-4F9D-314D-BC50-81C4574265C6}" type="slidenum">
              <a:rPr lang="en-US" smtClean="0"/>
              <a:pPr/>
              <a:t>6</a:t>
            </a:fld>
            <a:endParaRPr lang="en-US"/>
          </a:p>
        </p:txBody>
      </p:sp>
    </p:spTree>
    <p:extLst>
      <p:ext uri="{BB962C8B-B14F-4D97-AF65-F5344CB8AC3E}">
        <p14:creationId xmlns:p14="http://schemas.microsoft.com/office/powerpoint/2010/main" val="193549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The Rotary Foundation offers grants that support a wide variety of projects, scholarships, and training that Rotarians are doing around the world. There are two main types of grants available</a:t>
            </a:r>
            <a:r>
              <a:rPr lang="en-US" sz="1200" kern="1200" dirty="0">
                <a:solidFill>
                  <a:schemeClr val="tx1"/>
                </a:solidFill>
                <a:effectLst/>
                <a:latin typeface="Arial" charset="0"/>
                <a:ea typeface="Arial" pitchFamily="1" charset="0"/>
                <a:cs typeface="Arial" charset="0"/>
              </a:rPr>
              <a:t>: district grants</a:t>
            </a:r>
            <a:r>
              <a:rPr lang="en-US" sz="1200" kern="1200" baseline="0" dirty="0">
                <a:solidFill>
                  <a:schemeClr val="tx1"/>
                </a:solidFill>
                <a:effectLst/>
                <a:latin typeface="Arial" charset="0"/>
                <a:ea typeface="Arial" pitchFamily="1" charset="0"/>
                <a:cs typeface="Arial" charset="0"/>
              </a:rPr>
              <a:t> and </a:t>
            </a:r>
            <a:r>
              <a:rPr lang="en-US" sz="1200" kern="1200" dirty="0">
                <a:solidFill>
                  <a:schemeClr val="tx1"/>
                </a:solidFill>
                <a:effectLst/>
                <a:latin typeface="Arial" charset="0"/>
                <a:ea typeface="Arial" pitchFamily="1" charset="0"/>
                <a:cs typeface="Arial" charset="0"/>
              </a:rPr>
              <a:t>global grants.</a:t>
            </a:r>
            <a:endParaRPr lang="en-US" dirty="0">
              <a:latin typeface="Arial" pitchFamily="34" charset="0"/>
              <a:ea typeface="ヒラギノ角ゴ Pro W3" pitchFamily="-84" charset="-128"/>
            </a:endParaRP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solidFill>
                  <a:prstClr val="black"/>
                </a:solidFill>
              </a:rPr>
              <a:pPr/>
              <a:t>9</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a:ea typeface="MS Mincho"/>
              </a:rPr>
              <a:t>Districts must become qualified in order to receive grant funding from The Rotary Foundation. The online qualification process helps ensure that your district understands your financial responsibilities, including stewardship, and is prepared to take them on. Qualification must be completed each year.</a:t>
            </a:r>
          </a:p>
          <a:p>
            <a:endParaRPr lang="en-US" dirty="0">
              <a:latin typeface="Times New Roman"/>
              <a:ea typeface="MS Mincho"/>
            </a:endParaRPr>
          </a:p>
          <a:p>
            <a:r>
              <a:rPr lang="en-US" dirty="0">
                <a:latin typeface="Times New Roman"/>
                <a:ea typeface="MS Mincho"/>
              </a:rPr>
              <a:t>Becoming qualified is simple. Your district governor, governor-elect, and Rotary Foundation chair should:</a:t>
            </a:r>
          </a:p>
          <a:p>
            <a:endParaRPr lang="en-US" dirty="0">
              <a:latin typeface="Times New Roman"/>
              <a:ea typeface="MS Mincho"/>
            </a:endParaRPr>
          </a:p>
          <a:p>
            <a:pPr marL="168244" indent="-168244">
              <a:buFont typeface="Arial" pitchFamily="34" charset="0"/>
              <a:buChar char="•"/>
            </a:pPr>
            <a:r>
              <a:rPr lang="en-US" dirty="0">
                <a:latin typeface="Times New Roman"/>
                <a:ea typeface="MS Mincho"/>
              </a:rPr>
              <a:t>Read through the district qualification memorandum of understanding (MOU) on the grants application tool, answer a series of questions, and agree to the MOU</a:t>
            </a:r>
          </a:p>
          <a:p>
            <a:pPr marL="168244" indent="-168244">
              <a:buFont typeface="Arial" pitchFamily="34" charset="0"/>
              <a:buChar char="•"/>
            </a:pPr>
            <a:r>
              <a:rPr lang="en-US" dirty="0">
                <a:latin typeface="Times New Roman"/>
                <a:ea typeface="MS Mincho"/>
              </a:rPr>
              <a:t>Conduct grant management seminars for clubs</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37" eaLnBrk="0" hangingPunct="0">
              <a:defRPr sz="2400">
                <a:solidFill>
                  <a:schemeClr val="tx1"/>
                </a:solidFill>
                <a:latin typeface="Arial" pitchFamily="34" charset="0"/>
                <a:ea typeface="ヒラギノ角ゴ Pro W3" pitchFamily="-84" charset="-128"/>
              </a:defRPr>
            </a:lvl1pPr>
            <a:lvl2pPr marL="729057" indent="-280406" defTabSz="914437" eaLnBrk="0" hangingPunct="0">
              <a:defRPr sz="2400">
                <a:solidFill>
                  <a:schemeClr val="tx1"/>
                </a:solidFill>
                <a:latin typeface="Arial" pitchFamily="34" charset="0"/>
                <a:ea typeface="ヒラギノ角ゴ Pro W3" pitchFamily="-84" charset="-128"/>
              </a:defRPr>
            </a:lvl2pPr>
            <a:lvl3pPr marL="1121626" indent="-224325" defTabSz="914437" eaLnBrk="0" hangingPunct="0">
              <a:defRPr sz="2400">
                <a:solidFill>
                  <a:schemeClr val="tx1"/>
                </a:solidFill>
                <a:latin typeface="Arial" pitchFamily="34" charset="0"/>
                <a:ea typeface="ヒラギノ角ゴ Pro W3" pitchFamily="-84" charset="-128"/>
              </a:defRPr>
            </a:lvl3pPr>
            <a:lvl4pPr marL="1570276" indent="-224325" defTabSz="914437" eaLnBrk="0" hangingPunct="0">
              <a:defRPr sz="2400">
                <a:solidFill>
                  <a:schemeClr val="tx1"/>
                </a:solidFill>
                <a:latin typeface="Arial" pitchFamily="34" charset="0"/>
                <a:ea typeface="ヒラギノ角ゴ Pro W3" pitchFamily="-84" charset="-128"/>
              </a:defRPr>
            </a:lvl4pPr>
            <a:lvl5pPr marL="2018927" indent="-224325" defTabSz="914437" eaLnBrk="0" hangingPunct="0">
              <a:defRPr sz="2400">
                <a:solidFill>
                  <a:schemeClr val="tx1"/>
                </a:solidFill>
                <a:latin typeface="Arial" pitchFamily="34" charset="0"/>
                <a:ea typeface="ヒラギノ角ゴ Pro W3" pitchFamily="-8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11</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dirty="0">
                <a:latin typeface="Arial" pitchFamily="-107" charset="0"/>
                <a:ea typeface="ヒラギノ角ゴ Pro W3" pitchFamily="-107" charset="-128"/>
                <a:cs typeface="ヒラギノ角ゴ Pro W3" pitchFamily="-107" charset="-128"/>
              </a:rPr>
              <a:t>District grants fund small-scale, short-term activities that address needs in your community and communities abroad. Each district chooses which activities it will fund with these grants. You can use district grants to fund a variety of district and club projects and activities. </a:t>
            </a:r>
          </a:p>
          <a:p>
            <a:pPr lvl="0"/>
            <a:endParaRPr lang="en-US" dirty="0">
              <a:latin typeface="Arial" pitchFamily="-107" charset="0"/>
              <a:ea typeface="Arial" pitchFamily="1" charset="0"/>
              <a:cs typeface="Arial" charset="0"/>
            </a:endParaRPr>
          </a:p>
          <a:p>
            <a:pPr defTabSz="897301" eaLnBrk="0" fontAlgn="base" hangingPunct="0">
              <a:spcBef>
                <a:spcPct val="30000"/>
              </a:spcBef>
              <a:spcAft>
                <a:spcPct val="0"/>
              </a:spcAft>
              <a:defRPr/>
            </a:pPr>
            <a:r>
              <a:rPr lang="en-US" dirty="0">
                <a:latin typeface="Arial" pitchFamily="-107" charset="0"/>
                <a:ea typeface="ヒラギノ角ゴ Pro W3" pitchFamily="-107" charset="-128"/>
                <a:cs typeface="ヒラギノ角ゴ Pro W3" pitchFamily="-107" charset="-128"/>
              </a:rPr>
              <a:t>You have a lot of freedom to customize your service projects. There aren’t many restrictions, as long as your district grant supports the mission of The Rotary Foundation, </a:t>
            </a:r>
            <a:r>
              <a:rPr lang="en-US" dirty="0">
                <a:latin typeface="Arial" charset="0"/>
                <a:ea typeface="Arial" pitchFamily="1" charset="0"/>
                <a:cs typeface="Arial" charset="0"/>
              </a:rPr>
              <a:t>which is to enable Rotarians to advance world understanding, goodwill, and peace through the improvement of health, the support of education, and the alleviation of poverty. </a:t>
            </a:r>
            <a:r>
              <a:rPr lang="en-US" dirty="0">
                <a:latin typeface="Arial" pitchFamily="-107" charset="0"/>
                <a:ea typeface="ヒラギノ角ゴ Pro W3" pitchFamily="-107" charset="-128"/>
                <a:cs typeface="ヒラギノ角ゴ Pro W3" pitchFamily="-107" charset="-128"/>
              </a:rPr>
              <a:t>Districts must be qualified before they can administer district grants.</a:t>
            </a:r>
          </a:p>
          <a:p>
            <a:pPr defTabSz="897301" eaLnBrk="0" fontAlgn="base" hangingPunct="0">
              <a:spcBef>
                <a:spcPct val="30000"/>
              </a:spcBef>
              <a:spcAft>
                <a:spcPct val="0"/>
              </a:spcAft>
              <a:defRPr/>
            </a:pPr>
            <a:endParaRPr lang="en-US" dirty="0">
              <a:latin typeface="Arial" pitchFamily="-107" charset="0"/>
              <a:ea typeface="Arial" pitchFamily="1" charset="0"/>
              <a:cs typeface="Arial" charset="0"/>
            </a:endParaRPr>
          </a:p>
          <a:p>
            <a:pPr rtl="0"/>
            <a:r>
              <a:rPr lang="en-US" dirty="0">
                <a:latin typeface="Arial" pitchFamily="-107" charset="0"/>
                <a:ea typeface="ヒラギノ角ゴ Pro W3" pitchFamily="-107" charset="-128"/>
                <a:cs typeface="ヒラギノ角ゴ Pro W3" pitchFamily="-107" charset="-128"/>
              </a:rPr>
              <a:t>Districts may use up to 50 percent of their District Designated Fund to receive one district grant annually. This percentage is calculated based on the amount of DDF generated from a district’s Annual Fund giving three years prior, including Endowment Fund earnings. You aren’t required to request the full amount available.</a:t>
            </a:r>
          </a:p>
          <a:p>
            <a:pPr rtl="0"/>
            <a:endParaRPr lang="en-US" dirty="0">
              <a:latin typeface="Arial" pitchFamily="-107" charset="0"/>
              <a:ea typeface="ヒラギノ角ゴ Pro W3" pitchFamily="-107" charset="-128"/>
              <a:cs typeface="ヒラギノ角ゴ Pro W3" pitchFamily="-107" charset="-128"/>
            </a:endParaRPr>
          </a:p>
          <a:p>
            <a:pPr rtl="0"/>
            <a:r>
              <a:rPr lang="en-US" dirty="0">
                <a:latin typeface="Arial" pitchFamily="-107" charset="0"/>
                <a:ea typeface="ヒラギノ角ゴ Pro W3" pitchFamily="-107" charset="-128"/>
                <a:cs typeface="ヒラギノ角ゴ Pro W3" pitchFamily="-107" charset="-128"/>
              </a:rPr>
              <a:t>Districts receive this funding as a lump sum and then distribute it to their clubs.</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37" eaLnBrk="0" hangingPunct="0">
              <a:defRPr sz="2400">
                <a:solidFill>
                  <a:schemeClr val="tx1"/>
                </a:solidFill>
                <a:latin typeface="Arial" pitchFamily="34" charset="0"/>
                <a:ea typeface="ヒラギノ角ゴ Pro W3" pitchFamily="-84" charset="-128"/>
              </a:defRPr>
            </a:lvl1pPr>
            <a:lvl2pPr marL="729057" indent="-280406" defTabSz="914437" eaLnBrk="0" hangingPunct="0">
              <a:defRPr sz="2400">
                <a:solidFill>
                  <a:schemeClr val="tx1"/>
                </a:solidFill>
                <a:latin typeface="Arial" pitchFamily="34" charset="0"/>
                <a:ea typeface="ヒラギノ角ゴ Pro W3" pitchFamily="-84" charset="-128"/>
              </a:defRPr>
            </a:lvl2pPr>
            <a:lvl3pPr marL="1121626" indent="-224325" defTabSz="914437" eaLnBrk="0" hangingPunct="0">
              <a:defRPr sz="2400">
                <a:solidFill>
                  <a:schemeClr val="tx1"/>
                </a:solidFill>
                <a:latin typeface="Arial" pitchFamily="34" charset="0"/>
                <a:ea typeface="ヒラギノ角ゴ Pro W3" pitchFamily="-84" charset="-128"/>
              </a:defRPr>
            </a:lvl3pPr>
            <a:lvl4pPr marL="1570276" indent="-224325" defTabSz="914437" eaLnBrk="0" hangingPunct="0">
              <a:defRPr sz="2400">
                <a:solidFill>
                  <a:schemeClr val="tx1"/>
                </a:solidFill>
                <a:latin typeface="Arial" pitchFamily="34" charset="0"/>
                <a:ea typeface="ヒラギノ角ゴ Pro W3" pitchFamily="-84" charset="-128"/>
              </a:defRPr>
            </a:lvl4pPr>
            <a:lvl5pPr marL="2018927" indent="-224325" defTabSz="914437" eaLnBrk="0" hangingPunct="0">
              <a:defRPr sz="2400">
                <a:solidFill>
                  <a:schemeClr val="tx1"/>
                </a:solidFill>
                <a:latin typeface="Arial" pitchFamily="34" charset="0"/>
                <a:ea typeface="ヒラギノ角ゴ Pro W3" pitchFamily="-84" charset="-128"/>
              </a:defRPr>
            </a:lvl5pPr>
            <a:lvl6pPr marL="246757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16227"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36487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13528" indent="-224325" defTabSz="914437"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B5232FBC-3FB7-406A-AAF2-EAC62859ABEF}" type="slidenum">
              <a:rPr lang="en-US" sz="1200"/>
              <a:pPr/>
              <a:t>12</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Each District decides on the rules.</a:t>
            </a:r>
          </a:p>
          <a:p>
            <a:endParaRPr lang="en-US" sz="1300" dirty="0">
              <a:latin typeface="Georgia" pitchFamily="18" charset="0"/>
            </a:endParaRPr>
          </a:p>
          <a:p>
            <a:r>
              <a:rPr lang="en-US" sz="1300" b="1" dirty="0">
                <a:latin typeface="Georgia" pitchFamily="18" charset="0"/>
              </a:rPr>
              <a:t>NO MONEY SPENT UNTIL THE GRANT IS APPROVED BY TRF</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pPr>
            <a:endParaRPr lang="en-US" sz="2400">
              <a:solidFill>
                <a:srgbClr val="FFFFFF"/>
              </a:solidFill>
              <a:latin typeface="Calibri"/>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eaLnBrk="0" fontAlgn="base" hangingPunct="0">
              <a:spcBef>
                <a:spcPct val="0"/>
              </a:spcBef>
              <a:spcAft>
                <a:spcPct val="0"/>
              </a:spcAft>
            </a:pPr>
            <a:endParaRPr lang="en-US" sz="2400">
              <a:solidFill>
                <a:srgbClr val="FFFFFF"/>
              </a:solidFill>
              <a:latin typeface="Calibri" pitchFamily="34" charset="0"/>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45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816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47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35032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52109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47642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92006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20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59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88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pPr>
            <a:endParaRPr lang="en-US" sz="2400">
              <a:solidFill>
                <a:srgbClr val="FFFFFF"/>
              </a:solidFill>
              <a:latin typeface="Calibri"/>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eaLnBrk="0" fontAlgn="base" hangingPunct="0">
              <a:spcBef>
                <a:spcPct val="0"/>
              </a:spcBef>
              <a:spcAft>
                <a:spcPct val="0"/>
              </a:spcAft>
            </a:pPr>
            <a:endParaRPr lang="en-US" sz="2400">
              <a:solidFill>
                <a:srgbClr val="FFFFFF"/>
              </a:solidFill>
              <a:latin typeface="Calibri" pitchFamily="34" charset="0"/>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684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pPr>
            <a:endParaRPr lang="en-US" sz="2400">
              <a:solidFill>
                <a:srgbClr val="FFFFFF"/>
              </a:solidFill>
              <a:latin typeface="Calibri"/>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eaLnBrk="0" fontAlgn="base" hangingPunct="0">
              <a:spcBef>
                <a:spcPct val="0"/>
              </a:spcBef>
              <a:spcAft>
                <a:spcPct val="0"/>
              </a:spcAft>
            </a:pPr>
            <a:endParaRPr lang="en-US" sz="2400">
              <a:solidFill>
                <a:srgbClr val="FFFFFF"/>
              </a:solidFill>
              <a:latin typeface="Calibri" pitchFamily="34" charset="0"/>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786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pPr>
            <a:endParaRPr lang="en-US" sz="2400">
              <a:solidFill>
                <a:srgbClr val="FFFFFF"/>
              </a:solidFill>
              <a:latin typeface="Calibri"/>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eaLnBrk="0" fontAlgn="base" hangingPunct="0">
              <a:spcBef>
                <a:spcPct val="0"/>
              </a:spcBef>
              <a:spcAft>
                <a:spcPct val="0"/>
              </a:spcAft>
            </a:pPr>
            <a:endParaRPr lang="en-US" sz="2400">
              <a:solidFill>
                <a:srgbClr val="FFFFFF"/>
              </a:solidFill>
              <a:latin typeface="Calibri" pitchFamily="34" charset="0"/>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139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pPr>
            <a:endParaRPr lang="en-US" sz="2400">
              <a:solidFill>
                <a:srgbClr val="FFFFFF"/>
              </a:solidFill>
              <a:latin typeface="Calibri"/>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eaLnBrk="0" fontAlgn="base" hangingPunct="0">
              <a:spcBef>
                <a:spcPct val="0"/>
              </a:spcBef>
              <a:spcAft>
                <a:spcPct val="0"/>
              </a:spcAft>
            </a:pPr>
            <a:endParaRPr lang="en-US" sz="2400">
              <a:solidFill>
                <a:srgbClr val="FFFFFF"/>
              </a:solidFill>
              <a:latin typeface="Calibri" pitchFamily="34" charset="0"/>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452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4949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6056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268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224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r" defTabSz="914400" fontAlgn="base">
              <a:spcBef>
                <a:spcPct val="0"/>
              </a:spcBef>
              <a:spcAft>
                <a:spcPct val="0"/>
              </a:spcAft>
            </a:pPr>
            <a:r>
              <a:rPr lang="en-US" sz="900" dirty="0">
                <a:solidFill>
                  <a:srgbClr val="BCBDC0"/>
                </a:solidFill>
                <a:latin typeface="Arial Narrow" pitchFamily="34" charset="0"/>
              </a:rPr>
              <a:t>ROTARY GRANTS |  </a:t>
            </a:r>
            <a:fld id="{4FA5EC8F-82BD-41DA-954D-AA15A8C8183F}" type="slidenum">
              <a:rPr lang="en-US" sz="900">
                <a:solidFill>
                  <a:srgbClr val="BCBDC0"/>
                </a:solidFill>
                <a:latin typeface="Arial Narrow" pitchFamily="34" charset="0"/>
              </a:rPr>
              <a:pPr algn="r" defTabSz="914400" fontAlgn="base">
                <a:spcBef>
                  <a:spcPct val="0"/>
                </a:spcBef>
                <a:spcAft>
                  <a:spcPct val="0"/>
                </a:spcAft>
              </a:pPr>
              <a:t>‹#›</a:t>
            </a:fld>
            <a:r>
              <a:rPr lang="en-US" sz="900" dirty="0">
                <a:solidFill>
                  <a:srgbClr val="BCBDC0"/>
                </a:solidFill>
                <a:latin typeface="Arial Narrow" pitchFamily="34" charset="0"/>
              </a:rPr>
              <a:t>  </a:t>
            </a:r>
            <a:endParaRPr lang="en-US" sz="900" dirty="0">
              <a:solidFill>
                <a:srgbClr val="958D85"/>
              </a:solidFill>
              <a:latin typeface="Arial Narrow" pitchFamily="34" charset="0"/>
            </a:endParaRPr>
          </a:p>
        </p:txBody>
      </p:sp>
      <p:pic>
        <p:nvPicPr>
          <p:cNvPr id="2" name="Picture 1"/>
          <p:cNvPicPr>
            <a:picLocks noChangeAspect="1"/>
          </p:cNvPicPr>
          <p:nvPr userDrawn="1"/>
        </p:nvPicPr>
        <p:blipFill>
          <a:blip r:embed="rId20"/>
          <a:stretch>
            <a:fillRect/>
          </a:stretch>
        </p:blipFill>
        <p:spPr>
          <a:xfrm>
            <a:off x="304800" y="6257075"/>
            <a:ext cx="1012024" cy="384081"/>
          </a:xfrm>
          <a:prstGeom prst="rect">
            <a:avLst/>
          </a:prstGeom>
        </p:spPr>
      </p:pic>
    </p:spTree>
    <p:extLst>
      <p:ext uri="{BB962C8B-B14F-4D97-AF65-F5344CB8AC3E}">
        <p14:creationId xmlns:p14="http://schemas.microsoft.com/office/powerpoint/2010/main" val="5723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80" r:id="rId18"/>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www.rotary.org/myrotary/grant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3429000"/>
            <a:ext cx="9144000" cy="9906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lvl1pPr>
              <a:defRPr sz="2400">
                <a:solidFill>
                  <a:schemeClr val="tx1"/>
                </a:solidFill>
                <a:latin typeface="Arial" pitchFamily="34" charset="0"/>
                <a:ea typeface="ヒラギノ角ゴ Pro W3" pitchFamily="-84" charset="-128"/>
              </a:defRPr>
            </a:lvl1pPr>
            <a:lvl2pPr marL="742950" indent="-285750">
              <a:defRPr sz="2400">
                <a:solidFill>
                  <a:schemeClr val="tx1"/>
                </a:solidFill>
                <a:latin typeface="Arial" pitchFamily="34" charset="0"/>
                <a:ea typeface="ヒラギノ角ゴ Pro W3" pitchFamily="-84" charset="-128"/>
              </a:defRPr>
            </a:lvl2pPr>
            <a:lvl3pPr marL="1143000" indent="-228600">
              <a:defRPr sz="2400">
                <a:solidFill>
                  <a:schemeClr val="tx1"/>
                </a:solidFill>
                <a:latin typeface="Arial" pitchFamily="34" charset="0"/>
                <a:ea typeface="ヒラギノ角ゴ Pro W3" pitchFamily="-84" charset="-128"/>
              </a:defRPr>
            </a:lvl3pPr>
            <a:lvl4pPr marL="1600200" indent="-228600">
              <a:defRPr sz="2400">
                <a:solidFill>
                  <a:schemeClr val="tx1"/>
                </a:solidFill>
                <a:latin typeface="Arial" pitchFamily="34" charset="0"/>
                <a:ea typeface="ヒラギノ角ゴ Pro W3" pitchFamily="-84" charset="-128"/>
              </a:defRPr>
            </a:lvl4pPr>
            <a:lvl5pPr marL="2057400" indent="-22860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defTabSz="914400" fontAlgn="base">
              <a:spcBef>
                <a:spcPct val="0"/>
              </a:spcBef>
              <a:spcAft>
                <a:spcPct val="0"/>
              </a:spcAft>
            </a:pPr>
            <a:endParaRPr lang="en-US" altLang="en-US">
              <a:solidFill>
                <a:srgbClr val="FFFFFF"/>
              </a:solidFill>
              <a:latin typeface="Calibri" pitchFamily="34" charset="0"/>
            </a:endParaRPr>
          </a:p>
        </p:txBody>
      </p:sp>
      <p:sp>
        <p:nvSpPr>
          <p:cNvPr id="17411" name="Rectangle 10"/>
          <p:cNvSpPr txBox="1">
            <a:spLocks noChangeArrowheads="1"/>
          </p:cNvSpPr>
          <p:nvPr/>
        </p:nvSpPr>
        <p:spPr bwMode="auto">
          <a:xfrm>
            <a:off x="1371600" y="3581400"/>
            <a:ext cx="68580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7200">
              <a:defRPr sz="2400">
                <a:solidFill>
                  <a:schemeClr val="tx1"/>
                </a:solidFill>
                <a:latin typeface="Arial" pitchFamily="34" charset="0"/>
                <a:ea typeface="ヒラギノ角ゴ Pro W3" pitchFamily="-84" charset="-128"/>
              </a:defRPr>
            </a:lvl1pPr>
            <a:lvl2pPr marL="742950" indent="-285750" defTabSz="457200">
              <a:defRPr sz="2400">
                <a:solidFill>
                  <a:schemeClr val="tx1"/>
                </a:solidFill>
                <a:latin typeface="Arial" pitchFamily="34" charset="0"/>
                <a:ea typeface="ヒラギノ角ゴ Pro W3" pitchFamily="-84" charset="-128"/>
              </a:defRPr>
            </a:lvl2pPr>
            <a:lvl3pPr marL="1143000" indent="-228600" defTabSz="457200">
              <a:defRPr sz="2400">
                <a:solidFill>
                  <a:schemeClr val="tx1"/>
                </a:solidFill>
                <a:latin typeface="Arial" pitchFamily="34" charset="0"/>
                <a:ea typeface="ヒラギノ角ゴ Pro W3" pitchFamily="-84" charset="-128"/>
              </a:defRPr>
            </a:lvl3pPr>
            <a:lvl4pPr marL="1600200" indent="-228600" defTabSz="457200">
              <a:defRPr sz="2400">
                <a:solidFill>
                  <a:schemeClr val="tx1"/>
                </a:solidFill>
                <a:latin typeface="Arial" pitchFamily="34" charset="0"/>
                <a:ea typeface="ヒラギノ角ゴ Pro W3" pitchFamily="-84" charset="-128"/>
              </a:defRPr>
            </a:lvl4pPr>
            <a:lvl5pPr marL="2057400" indent="-228600" defTabSz="45720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fontAlgn="base">
              <a:spcBef>
                <a:spcPct val="0"/>
              </a:spcBef>
              <a:spcAft>
                <a:spcPts val="2400"/>
              </a:spcAft>
            </a:pPr>
            <a:r>
              <a:rPr lang="en-US" altLang="en-US" sz="4400" dirty="0">
                <a:solidFill>
                  <a:prstClr val="white"/>
                </a:solidFill>
                <a:latin typeface="Arial Narrow Bold" pitchFamily="-84" charset="0"/>
              </a:rPr>
              <a:t>THE ROTARY FOUNDATION</a:t>
            </a:r>
          </a:p>
          <a:p>
            <a:pPr fontAlgn="base">
              <a:spcBef>
                <a:spcPct val="0"/>
              </a:spcBef>
              <a:spcAft>
                <a:spcPts val="2400"/>
              </a:spcAft>
            </a:pPr>
            <a:r>
              <a:rPr lang="en-US" altLang="en-US" sz="3600" dirty="0">
                <a:solidFill>
                  <a:prstClr val="white"/>
                </a:solidFill>
                <a:latin typeface="Arial Narrow Bold" pitchFamily="34" charset="0"/>
                <a:cs typeface="Arial" panose="020B0604020202020204" pitchFamily="34" charset="0"/>
              </a:rPr>
              <a:t>District Grants Management Seminar</a:t>
            </a:r>
            <a:endParaRPr lang="en-US" altLang="en-US" sz="2000" dirty="0">
              <a:solidFill>
                <a:prstClr val="white"/>
              </a:solidFill>
              <a:cs typeface="Arial" panose="020B0604020202020204" pitchFamily="34" charset="0"/>
            </a:endParaRPr>
          </a:p>
          <a:p>
            <a:pPr fontAlgn="base">
              <a:spcBef>
                <a:spcPct val="0"/>
              </a:spcBef>
              <a:spcAft>
                <a:spcPct val="0"/>
              </a:spcAft>
            </a:pPr>
            <a:r>
              <a:rPr lang="en-US" altLang="en-US" sz="2000" dirty="0">
                <a:solidFill>
                  <a:prstClr val="white"/>
                </a:solidFill>
                <a:cs typeface="Arial" panose="020B0604020202020204" pitchFamily="34" charset="0"/>
              </a:rPr>
              <a:t> 23 April 2023</a:t>
            </a:r>
          </a:p>
        </p:txBody>
      </p:sp>
      <p:pic>
        <p:nvPicPr>
          <p:cNvPr id="5" name="Picture 4">
            <a:extLst>
              <a:ext uri="{FF2B5EF4-FFF2-40B4-BE49-F238E27FC236}">
                <a16:creationId xmlns:a16="http://schemas.microsoft.com/office/drawing/2014/main" id="{5860934F-A51F-4201-9A8C-62F8EEFAA625}"/>
              </a:ext>
            </a:extLst>
          </p:cNvPr>
          <p:cNvPicPr>
            <a:picLocks noChangeAspect="1"/>
          </p:cNvPicPr>
          <p:nvPr/>
        </p:nvPicPr>
        <p:blipFill>
          <a:blip r:embed="rId3"/>
          <a:stretch>
            <a:fillRect/>
          </a:stretch>
        </p:blipFill>
        <p:spPr>
          <a:xfrm>
            <a:off x="3599833" y="685794"/>
            <a:ext cx="4852426" cy="1828804"/>
          </a:xfrm>
          <a:prstGeom prst="rect">
            <a:avLst/>
          </a:prstGeom>
        </p:spPr>
      </p:pic>
    </p:spTree>
    <p:extLst>
      <p:ext uri="{BB962C8B-B14F-4D97-AF65-F5344CB8AC3E}">
        <p14:creationId xmlns:p14="http://schemas.microsoft.com/office/powerpoint/2010/main" val="220266527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735033" y="450484"/>
            <a:ext cx="7438295" cy="1631216"/>
          </a:xfrm>
          <a:prstGeom prst="rect">
            <a:avLst/>
          </a:prstGeom>
          <a:noFill/>
        </p:spPr>
        <p:txBody>
          <a:bodyPr wrap="square" rtlCol="0">
            <a:spAutoFit/>
          </a:bodyPr>
          <a:lstStyle/>
          <a:p>
            <a:r>
              <a:rPr lang="en-AU" sz="2800" b="1" dirty="0">
                <a:solidFill>
                  <a:schemeClr val="bg1"/>
                </a:solidFill>
              </a:rPr>
              <a:t>Differences between District and Global Grants</a:t>
            </a:r>
          </a:p>
          <a:p>
            <a:endParaRPr lang="en-AU" dirty="0">
              <a:solidFill>
                <a:schemeClr val="bg1"/>
              </a:solidFill>
            </a:endParaRPr>
          </a:p>
          <a:p>
            <a:endParaRPr lang="en-AU" dirty="0">
              <a:solidFill>
                <a:schemeClr val="bg1"/>
              </a:solidFill>
            </a:endParaRPr>
          </a:p>
          <a:p>
            <a:endParaRPr lang="en-AU" dirty="0">
              <a:solidFill>
                <a:schemeClr val="bg1"/>
              </a:solidFill>
            </a:endParaRPr>
          </a:p>
          <a:p>
            <a:endParaRPr lang="en-AU"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6223981"/>
              </p:ext>
            </p:extLst>
          </p:nvPr>
        </p:nvGraphicFramePr>
        <p:xfrm>
          <a:off x="1100794" y="1783830"/>
          <a:ext cx="7072534" cy="3870184"/>
        </p:xfrm>
        <a:graphic>
          <a:graphicData uri="http://schemas.openxmlformats.org/drawingml/2006/table">
            <a:tbl>
              <a:tblPr firstRow="1" bandRow="1">
                <a:tableStyleId>{5C22544A-7EE6-4342-B048-85BDC9FD1C3A}</a:tableStyleId>
              </a:tblPr>
              <a:tblGrid>
                <a:gridCol w="3527477">
                  <a:extLst>
                    <a:ext uri="{9D8B030D-6E8A-4147-A177-3AD203B41FA5}">
                      <a16:colId xmlns:a16="http://schemas.microsoft.com/office/drawing/2014/main" val="20000"/>
                    </a:ext>
                  </a:extLst>
                </a:gridCol>
                <a:gridCol w="3545057">
                  <a:extLst>
                    <a:ext uri="{9D8B030D-6E8A-4147-A177-3AD203B41FA5}">
                      <a16:colId xmlns:a16="http://schemas.microsoft.com/office/drawing/2014/main" val="20001"/>
                    </a:ext>
                  </a:extLst>
                </a:gridCol>
              </a:tblGrid>
              <a:tr h="434714">
                <a:tc>
                  <a:txBody>
                    <a:bodyPr/>
                    <a:lstStyle/>
                    <a:p>
                      <a:r>
                        <a:rPr lang="en-AU" dirty="0"/>
                        <a:t>District Grant</a:t>
                      </a:r>
                    </a:p>
                  </a:txBody>
                  <a:tcPr/>
                </a:tc>
                <a:tc>
                  <a:txBody>
                    <a:bodyPr/>
                    <a:lstStyle/>
                    <a:p>
                      <a:r>
                        <a:rPr lang="en-AU" dirty="0"/>
                        <a:t>Global Grant</a:t>
                      </a:r>
                    </a:p>
                  </a:txBody>
                  <a:tcPr/>
                </a:tc>
                <a:extLst>
                  <a:ext uri="{0D108BD9-81ED-4DB2-BD59-A6C34878D82A}">
                    <a16:rowId xmlns:a16="http://schemas.microsoft.com/office/drawing/2014/main" val="10000"/>
                  </a:ext>
                </a:extLst>
              </a:tr>
              <a:tr h="954297">
                <a:tc>
                  <a:txBody>
                    <a:bodyPr/>
                    <a:lstStyle/>
                    <a:p>
                      <a:r>
                        <a:rPr lang="en-AU" dirty="0">
                          <a:solidFill>
                            <a:schemeClr val="tx2"/>
                          </a:solidFill>
                        </a:rPr>
                        <a:t>Supports the mission of the Rotary Foundation</a:t>
                      </a:r>
                    </a:p>
                    <a:p>
                      <a:endParaRPr lang="en-AU" dirty="0">
                        <a:solidFill>
                          <a:schemeClr val="tx2"/>
                        </a:solidFill>
                      </a:endParaRPr>
                    </a:p>
                  </a:txBody>
                  <a:tcPr/>
                </a:tc>
                <a:tc>
                  <a:txBody>
                    <a:bodyPr/>
                    <a:lstStyle/>
                    <a:p>
                      <a:r>
                        <a:rPr lang="en-AU" dirty="0">
                          <a:solidFill>
                            <a:schemeClr val="tx2"/>
                          </a:solidFill>
                        </a:rPr>
                        <a:t>Aligns</a:t>
                      </a:r>
                      <a:r>
                        <a:rPr lang="en-AU" baseline="0" dirty="0">
                          <a:solidFill>
                            <a:schemeClr val="tx2"/>
                          </a:solidFill>
                        </a:rPr>
                        <a:t> with</a:t>
                      </a:r>
                      <a:r>
                        <a:rPr lang="en-AU" dirty="0">
                          <a:solidFill>
                            <a:schemeClr val="tx2"/>
                          </a:solidFill>
                        </a:rPr>
                        <a:t> an area of focus</a:t>
                      </a:r>
                    </a:p>
                  </a:txBody>
                  <a:tcPr/>
                </a:tc>
                <a:extLst>
                  <a:ext uri="{0D108BD9-81ED-4DB2-BD59-A6C34878D82A}">
                    <a16:rowId xmlns:a16="http://schemas.microsoft.com/office/drawing/2014/main" val="10001"/>
                  </a:ext>
                </a:extLst>
              </a:tr>
              <a:tr h="668008">
                <a:tc>
                  <a:txBody>
                    <a:bodyPr/>
                    <a:lstStyle/>
                    <a:p>
                      <a:r>
                        <a:rPr lang="en-AU" dirty="0">
                          <a:solidFill>
                            <a:schemeClr val="tx2"/>
                          </a:solidFill>
                        </a:rPr>
                        <a:t>No minimum budget</a:t>
                      </a:r>
                    </a:p>
                  </a:txBody>
                  <a:tcPr/>
                </a:tc>
                <a:tc>
                  <a:txBody>
                    <a:bodyPr/>
                    <a:lstStyle/>
                    <a:p>
                      <a:r>
                        <a:rPr lang="en-AU" dirty="0">
                          <a:solidFill>
                            <a:schemeClr val="tx2"/>
                          </a:solidFill>
                        </a:rPr>
                        <a:t>Large scale projects and activities. Minimum</a:t>
                      </a:r>
                      <a:r>
                        <a:rPr lang="en-AU" baseline="0" dirty="0">
                          <a:solidFill>
                            <a:schemeClr val="tx2"/>
                          </a:solidFill>
                        </a:rPr>
                        <a:t> budget of US$30,000</a:t>
                      </a:r>
                      <a:endParaRPr lang="en-AU" dirty="0">
                        <a:solidFill>
                          <a:schemeClr val="tx2"/>
                        </a:solidFill>
                      </a:endParaRPr>
                    </a:p>
                  </a:txBody>
                  <a:tcPr/>
                </a:tc>
                <a:extLst>
                  <a:ext uri="{0D108BD9-81ED-4DB2-BD59-A6C34878D82A}">
                    <a16:rowId xmlns:a16="http://schemas.microsoft.com/office/drawing/2014/main" val="10002"/>
                  </a:ext>
                </a:extLst>
              </a:tr>
              <a:tr h="381719">
                <a:tc>
                  <a:txBody>
                    <a:bodyPr/>
                    <a:lstStyle/>
                    <a:p>
                      <a:r>
                        <a:rPr lang="en-AU" dirty="0">
                          <a:solidFill>
                            <a:schemeClr val="tx2"/>
                          </a:solidFill>
                        </a:rPr>
                        <a:t>Short</a:t>
                      </a:r>
                      <a:r>
                        <a:rPr lang="en-AU" baseline="0" dirty="0">
                          <a:solidFill>
                            <a:schemeClr val="tx2"/>
                          </a:solidFill>
                        </a:rPr>
                        <a:t> term impact</a:t>
                      </a:r>
                      <a:endParaRPr lang="en-AU" dirty="0">
                        <a:solidFill>
                          <a:schemeClr val="tx2"/>
                        </a:solidFill>
                      </a:endParaRPr>
                    </a:p>
                  </a:txBody>
                  <a:tcPr/>
                </a:tc>
                <a:tc>
                  <a:txBody>
                    <a:bodyPr/>
                    <a:lstStyle/>
                    <a:p>
                      <a:r>
                        <a:rPr lang="en-AU" dirty="0">
                          <a:solidFill>
                            <a:schemeClr val="tx2"/>
                          </a:solidFill>
                        </a:rPr>
                        <a:t>Long term,</a:t>
                      </a:r>
                      <a:r>
                        <a:rPr lang="en-AU" baseline="0" dirty="0">
                          <a:solidFill>
                            <a:schemeClr val="tx2"/>
                          </a:solidFill>
                        </a:rPr>
                        <a:t> sustainable impact</a:t>
                      </a:r>
                      <a:endParaRPr lang="en-AU" dirty="0">
                        <a:solidFill>
                          <a:schemeClr val="tx2"/>
                        </a:solidFill>
                      </a:endParaRPr>
                    </a:p>
                  </a:txBody>
                  <a:tcPr/>
                </a:tc>
                <a:extLst>
                  <a:ext uri="{0D108BD9-81ED-4DB2-BD59-A6C34878D82A}">
                    <a16:rowId xmlns:a16="http://schemas.microsoft.com/office/drawing/2014/main" val="10003"/>
                  </a:ext>
                </a:extLst>
              </a:tr>
              <a:tr h="381719">
                <a:tc>
                  <a:txBody>
                    <a:bodyPr/>
                    <a:lstStyle/>
                    <a:p>
                      <a:r>
                        <a:rPr lang="en-AU" dirty="0">
                          <a:solidFill>
                            <a:schemeClr val="tx2"/>
                          </a:solidFill>
                        </a:rPr>
                        <a:t>District Involvement</a:t>
                      </a:r>
                    </a:p>
                  </a:txBody>
                  <a:tcPr/>
                </a:tc>
                <a:tc>
                  <a:txBody>
                    <a:bodyPr/>
                    <a:lstStyle/>
                    <a:p>
                      <a:r>
                        <a:rPr lang="en-AU" dirty="0">
                          <a:solidFill>
                            <a:schemeClr val="tx2"/>
                          </a:solidFill>
                        </a:rPr>
                        <a:t>The</a:t>
                      </a:r>
                      <a:r>
                        <a:rPr lang="en-AU" baseline="0" dirty="0">
                          <a:solidFill>
                            <a:schemeClr val="tx2"/>
                          </a:solidFill>
                        </a:rPr>
                        <a:t> Rotary Foundation Involvement</a:t>
                      </a:r>
                      <a:endParaRPr lang="en-AU" dirty="0">
                        <a:solidFill>
                          <a:schemeClr val="tx2"/>
                        </a:solidFill>
                      </a:endParaRPr>
                    </a:p>
                  </a:txBody>
                  <a:tcPr/>
                </a:tc>
                <a:extLst>
                  <a:ext uri="{0D108BD9-81ED-4DB2-BD59-A6C34878D82A}">
                    <a16:rowId xmlns:a16="http://schemas.microsoft.com/office/drawing/2014/main" val="10004"/>
                  </a:ext>
                </a:extLst>
              </a:tr>
              <a:tr h="668008">
                <a:tc>
                  <a:txBody>
                    <a:bodyPr/>
                    <a:lstStyle/>
                    <a:p>
                      <a:r>
                        <a:rPr lang="en-AU" dirty="0">
                          <a:solidFill>
                            <a:schemeClr val="tx2"/>
                          </a:solidFill>
                        </a:rPr>
                        <a:t>Clubs must contribute an equal or greater amount </a:t>
                      </a:r>
                    </a:p>
                  </a:txBody>
                  <a:tcPr/>
                </a:tc>
                <a:tc>
                  <a:txBody>
                    <a:bodyPr/>
                    <a:lstStyle/>
                    <a:p>
                      <a:r>
                        <a:rPr lang="en-AU" dirty="0">
                          <a:solidFill>
                            <a:schemeClr val="tx2"/>
                          </a:solidFill>
                        </a:rPr>
                        <a:t>Measurable outcomes</a:t>
                      </a:r>
                    </a:p>
                  </a:txBody>
                  <a:tcPr/>
                </a:tc>
                <a:extLst>
                  <a:ext uri="{0D108BD9-81ED-4DB2-BD59-A6C34878D82A}">
                    <a16:rowId xmlns:a16="http://schemas.microsoft.com/office/drawing/2014/main" val="10005"/>
                  </a:ext>
                </a:extLst>
              </a:tr>
              <a:tr h="381719">
                <a:tc>
                  <a:txBody>
                    <a:bodyPr/>
                    <a:lstStyle/>
                    <a:p>
                      <a:endParaRPr lang="en-AU" dirty="0">
                        <a:solidFill>
                          <a:schemeClr val="tx2"/>
                        </a:solidFill>
                      </a:endParaRPr>
                    </a:p>
                  </a:txBody>
                  <a:tcPr/>
                </a:tc>
                <a:tc>
                  <a:txBody>
                    <a:bodyPr/>
                    <a:lstStyle/>
                    <a:p>
                      <a:r>
                        <a:rPr lang="en-AU" dirty="0">
                          <a:solidFill>
                            <a:schemeClr val="tx2"/>
                          </a:solidFill>
                        </a:rPr>
                        <a:t>International Partnership</a:t>
                      </a:r>
                    </a:p>
                  </a:txBody>
                  <a:tcPr/>
                </a:tc>
                <a:extLst>
                  <a:ext uri="{0D108BD9-81ED-4DB2-BD59-A6C34878D82A}">
                    <a16:rowId xmlns:a16="http://schemas.microsoft.com/office/drawing/2014/main" val="10006"/>
                  </a:ext>
                </a:extLst>
              </a:tr>
            </a:tbl>
          </a:graphicData>
        </a:graphic>
      </p:graphicFrame>
      <p:sp>
        <p:nvSpPr>
          <p:cNvPr id="6" name="Title 5">
            <a:extLst>
              <a:ext uri="{FF2B5EF4-FFF2-40B4-BE49-F238E27FC236}">
                <a16:creationId xmlns:a16="http://schemas.microsoft.com/office/drawing/2014/main" id="{02293F27-7348-45DA-BD93-0330A6C997A6}"/>
              </a:ext>
            </a:extLst>
          </p:cNvPr>
          <p:cNvSpPr>
            <a:spLocks noGrp="1"/>
          </p:cNvSpPr>
          <p:nvPr>
            <p:ph type="title" idx="4294967295"/>
          </p:nvPr>
        </p:nvSpPr>
        <p:spPr>
          <a:xfrm>
            <a:off x="381000" y="457200"/>
            <a:ext cx="8763000" cy="533400"/>
          </a:xfrm>
          <a:prstGeom prst="rect">
            <a:avLst/>
          </a:prstGeom>
        </p:spPr>
        <p:txBody>
          <a:bodyPr/>
          <a:lstStyle/>
          <a:p>
            <a:endParaRPr lang="en-AU"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b="1" dirty="0">
                <a:solidFill>
                  <a:srgbClr val="FFC000"/>
                </a:solidFill>
                <a:latin typeface="Arial Narrow" pitchFamily="34" charset="0"/>
              </a:rPr>
              <a:t>DISTRICT QUALIFICATION</a:t>
            </a:r>
          </a:p>
        </p:txBody>
      </p:sp>
      <p:pic>
        <p:nvPicPr>
          <p:cNvPr id="399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84" t="15446" r="32917" b="2033"/>
          <a:stretch/>
        </p:blipFill>
        <p:spPr bwMode="auto">
          <a:xfrm>
            <a:off x="4876800" y="1295400"/>
            <a:ext cx="3813754" cy="4838700"/>
          </a:xfrm>
          <a:prstGeom prst="rect">
            <a:avLst/>
          </a:prstGeom>
          <a:noFill/>
          <a:ln w="9525">
            <a:solidFill>
              <a:schemeClr val="tx1"/>
            </a:solidFill>
            <a:miter lim="800000"/>
            <a:headEnd/>
            <a:tailEnd/>
          </a:ln>
          <a:effectLst>
            <a:outerShdw blurRad="85725" dist="63500" dir="2700000" algn="ctr" rotWithShape="0">
              <a:schemeClr val="bg2">
                <a:lumMod val="10000"/>
                <a:alpha val="30000"/>
              </a:schemeClr>
            </a:outerShdw>
          </a:effectLst>
          <a:extLst>
            <a:ext uri="{909E8E84-426E-40dd-AFC4-6F175D3DCCD1}">
              <a14:hiddenFill xmlns:a14="http://schemas.microsoft.com/office/drawing/2010/main" xmlns="">
                <a:solidFill>
                  <a:schemeClr val="accent1"/>
                </a:solidFill>
              </a14:hiddenFill>
            </a:ext>
          </a:extLst>
        </p:spPr>
      </p:pic>
      <p:sp>
        <p:nvSpPr>
          <p:cNvPr id="5" name="Content Placeholder 2"/>
          <p:cNvSpPr txBox="1">
            <a:spLocks/>
          </p:cNvSpPr>
          <p:nvPr/>
        </p:nvSpPr>
        <p:spPr bwMode="auto">
          <a:xfrm>
            <a:off x="304800" y="1324428"/>
            <a:ext cx="44196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District leaders complete qualification process online annually</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Agree to implement Memorandum of Understanding (MOU)</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Conduct grant management seminars for clubs</a:t>
            </a:r>
          </a:p>
          <a:p>
            <a:pPr lvl="1">
              <a:spcBef>
                <a:spcPct val="20000"/>
              </a:spcBef>
              <a:buClr>
                <a:schemeClr val="accent1"/>
              </a:buClr>
              <a:buSzPct val="120000"/>
            </a:pPr>
            <a:endParaRPr lang="en-US" dirty="0">
              <a:solidFill>
                <a:srgbClr val="FFFFFF"/>
              </a:solidFill>
              <a:latin typeface="Georgia" pitchFamily="18" charset="0"/>
            </a:endParaRPr>
          </a:p>
          <a:p>
            <a:pPr marL="115888" lvl="1" indent="0">
              <a:spcBef>
                <a:spcPct val="20000"/>
              </a:spcBef>
              <a:buClr>
                <a:schemeClr val="accent1"/>
              </a:buClr>
              <a:buSzPct val="120000"/>
            </a:pPr>
            <a:endParaRPr lang="en-US" dirty="0">
              <a:solidFill>
                <a:srgbClr val="58585A"/>
              </a:solidFill>
              <a:latin typeface="Georgia" pitchFamily="18" charset="0"/>
            </a:endParaRPr>
          </a:p>
          <a:p>
            <a:pPr lvl="1">
              <a:spcBef>
                <a:spcPct val="20000"/>
              </a:spcBef>
              <a:buClr>
                <a:schemeClr val="accent1"/>
              </a:buClr>
              <a:buSzPct val="120000"/>
              <a:buFont typeface="Wingdings" pitchFamily="2" charset="2"/>
              <a:buChar char="§"/>
            </a:pPr>
            <a:endParaRPr lang="en-US" dirty="0">
              <a:solidFill>
                <a:srgbClr val="58585A"/>
              </a:solidFill>
              <a:latin typeface="Georgia" pitchFamily="18" charset="0"/>
            </a:endParaRPr>
          </a:p>
        </p:txBody>
      </p:sp>
    </p:spTree>
    <p:extLst>
      <p:ext uri="{BB962C8B-B14F-4D97-AF65-F5344CB8AC3E}">
        <p14:creationId xmlns:p14="http://schemas.microsoft.com/office/powerpoint/2010/main" val="3994454203"/>
      </p:ext>
    </p:extLst>
  </p:cSld>
  <p:clrMapOvr>
    <a:masterClrMapping/>
  </p:clrMapOvr>
  <p:transition spd="med"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600" b="1" dirty="0">
                <a:solidFill>
                  <a:srgbClr val="FFC000"/>
                </a:solidFill>
                <a:latin typeface="Arial Narrow" pitchFamily="34" charset="0"/>
              </a:rPr>
              <a:t>DISTRICT GRANTS</a:t>
            </a:r>
          </a:p>
        </p:txBody>
      </p:sp>
      <p:sp>
        <p:nvSpPr>
          <p:cNvPr id="21507" name="Content Placeholder 2"/>
          <p:cNvSpPr txBox="1">
            <a:spLocks/>
          </p:cNvSpPr>
          <p:nvPr/>
        </p:nvSpPr>
        <p:spPr bwMode="auto">
          <a:xfrm>
            <a:off x="304800" y="1295400"/>
            <a:ext cx="40386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Small-scale, short-term</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Local or international activities</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Aligned with the Foundation’s mission</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TRF awards a grant to Districts for use by Clubs</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Districts determine rules for allocation</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5199" y="1295400"/>
            <a:ext cx="4624001" cy="4284000"/>
          </a:xfrm>
          <a:prstGeom prst="rect">
            <a:avLst/>
          </a:prstGeom>
        </p:spPr>
      </p:pic>
    </p:spTree>
    <p:extLst>
      <p:ext uri="{BB962C8B-B14F-4D97-AF65-F5344CB8AC3E}">
        <p14:creationId xmlns:p14="http://schemas.microsoft.com/office/powerpoint/2010/main" val="473508076"/>
      </p:ext>
    </p:extLst>
  </p:cSld>
  <p:clrMapOvr>
    <a:masterClrMapping/>
  </p:clrMapOvr>
  <p:transition spd="med"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8600"/>
            <a:ext cx="5365571" cy="646331"/>
          </a:xfrm>
          <a:prstGeom prst="rect">
            <a:avLst/>
          </a:prstGeom>
          <a:noFill/>
        </p:spPr>
        <p:txBody>
          <a:bodyPr wrap="none" rtlCol="0">
            <a:spAutoFit/>
          </a:bodyPr>
          <a:lstStyle/>
          <a:p>
            <a:pPr defTabSz="914400" fontAlgn="base">
              <a:spcBef>
                <a:spcPct val="0"/>
              </a:spcBef>
              <a:spcAft>
                <a:spcPct val="0"/>
              </a:spcAft>
            </a:pPr>
            <a:r>
              <a:rPr lang="en-US" sz="3600" dirty="0">
                <a:solidFill>
                  <a:srgbClr val="FFC000"/>
                </a:solidFill>
                <a:latin typeface="Arial" pitchFamily="34" charset="0"/>
                <a:ea typeface="ヒラギノ角ゴ Pro W3" pitchFamily="-84" charset="-128"/>
              </a:rPr>
              <a:t>Obtaining a District Grant</a:t>
            </a:r>
          </a:p>
        </p:txBody>
      </p:sp>
      <p:graphicFrame>
        <p:nvGraphicFramePr>
          <p:cNvPr id="4" name="Diagram 3"/>
          <p:cNvGraphicFramePr/>
          <p:nvPr>
            <p:extLst>
              <p:ext uri="{D42A27DB-BD31-4B8C-83A1-F6EECF244321}">
                <p14:modId xmlns:p14="http://schemas.microsoft.com/office/powerpoint/2010/main" val="3080529721"/>
              </p:ext>
            </p:extLst>
          </p:nvPr>
        </p:nvGraphicFramePr>
        <p:xfrm>
          <a:off x="381000" y="990600"/>
          <a:ext cx="8610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867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85763" y="1400176"/>
            <a:ext cx="8567262" cy="46211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0838" indent="-350838" defTabSz="914400" fontAlgn="base">
              <a:spcAft>
                <a:spcPct val="0"/>
              </a:spcAft>
              <a:buFontTx/>
              <a:buChar char="•"/>
            </a:pPr>
            <a:r>
              <a:rPr lang="en-US" kern="0" dirty="0">
                <a:solidFill>
                  <a:srgbClr val="FFFFFF"/>
                </a:solidFill>
                <a:latin typeface="Georgia" pitchFamily="18" charset="0"/>
                <a:cs typeface="Arial"/>
              </a:rPr>
              <a:t>Each District has its own rules</a:t>
            </a:r>
          </a:p>
          <a:p>
            <a:pPr marL="350838" indent="-350838" defTabSz="914400" fontAlgn="base">
              <a:spcAft>
                <a:spcPct val="0"/>
              </a:spcAft>
              <a:buFontTx/>
              <a:buChar char="•"/>
            </a:pPr>
            <a:r>
              <a:rPr lang="en-US" kern="0" dirty="0">
                <a:solidFill>
                  <a:srgbClr val="FFFFFF"/>
                </a:solidFill>
                <a:latin typeface="Georgia" pitchFamily="18" charset="0"/>
                <a:cs typeface="Arial"/>
              </a:rPr>
              <a:t>Your club must be qualified</a:t>
            </a:r>
          </a:p>
          <a:p>
            <a:pPr marL="350838" indent="-350838" defTabSz="914400" fontAlgn="base">
              <a:spcAft>
                <a:spcPct val="0"/>
              </a:spcAft>
              <a:buFontTx/>
              <a:buChar char="•"/>
            </a:pPr>
            <a:r>
              <a:rPr lang="en-US" kern="0" dirty="0">
                <a:solidFill>
                  <a:srgbClr val="FFFFFF"/>
                </a:solidFill>
                <a:latin typeface="Georgia" pitchFamily="18" charset="0"/>
                <a:cs typeface="Arial"/>
              </a:rPr>
              <a:t>Read District newsletters and announcements </a:t>
            </a:r>
          </a:p>
          <a:p>
            <a:pPr marL="350838" indent="-350838" defTabSz="914400" fontAlgn="base">
              <a:spcAft>
                <a:spcPct val="0"/>
              </a:spcAft>
              <a:buFontTx/>
              <a:buChar char="•"/>
            </a:pPr>
            <a:r>
              <a:rPr lang="en-US" kern="0" dirty="0">
                <a:solidFill>
                  <a:srgbClr val="FFFFFF"/>
                </a:solidFill>
                <a:latin typeface="Georgia" pitchFamily="18" charset="0"/>
                <a:cs typeface="Arial"/>
              </a:rPr>
              <a:t>Meet the deadlines</a:t>
            </a:r>
          </a:p>
          <a:p>
            <a:pPr marL="350838" indent="-350838" defTabSz="914400" fontAlgn="base">
              <a:spcAft>
                <a:spcPct val="0"/>
              </a:spcAft>
              <a:buFontTx/>
              <a:buChar char="•"/>
            </a:pPr>
            <a:r>
              <a:rPr lang="en-US" kern="0" dirty="0">
                <a:solidFill>
                  <a:srgbClr val="FFFFFF"/>
                </a:solidFill>
                <a:latin typeface="Georgia" pitchFamily="18" charset="0"/>
                <a:cs typeface="Arial"/>
              </a:rPr>
              <a:t>Submit application &amp; MOU to District</a:t>
            </a:r>
          </a:p>
          <a:p>
            <a:pPr marL="350838" indent="-350838" defTabSz="914400" fontAlgn="base">
              <a:spcAft>
                <a:spcPct val="0"/>
              </a:spcAft>
              <a:buFontTx/>
              <a:buChar char="•"/>
            </a:pPr>
            <a:r>
              <a:rPr lang="en-US" kern="0" dirty="0">
                <a:solidFill>
                  <a:srgbClr val="FFFFFF"/>
                </a:solidFill>
                <a:latin typeface="Georgia" pitchFamily="18" charset="0"/>
                <a:cs typeface="Arial"/>
              </a:rPr>
              <a:t>Meet reporting requirements as required</a:t>
            </a:r>
          </a:p>
          <a:p>
            <a:pPr marL="350838" indent="-350838" defTabSz="914400" fontAlgn="base">
              <a:spcAft>
                <a:spcPct val="0"/>
              </a:spcAft>
              <a:buFontTx/>
              <a:buChar char="•"/>
            </a:pPr>
            <a:endParaRPr lang="en-US" kern="0" dirty="0">
              <a:solidFill>
                <a:srgbClr val="585858"/>
              </a:solidFill>
              <a:latin typeface="Georgia" pitchFamily="18" charset="0"/>
              <a:cs typeface="Arial"/>
            </a:endParaRPr>
          </a:p>
          <a:p>
            <a:pPr marL="0" indent="0" defTabSz="914400" fontAlgn="base">
              <a:spcAft>
                <a:spcPct val="0"/>
              </a:spcAft>
              <a:buNone/>
            </a:pPr>
            <a:endParaRPr lang="en-US" kern="0" dirty="0">
              <a:solidFill>
                <a:srgbClr val="585858"/>
              </a:solidFill>
              <a:latin typeface="Georgia" pitchFamily="18" charset="0"/>
              <a:cs typeface="Arial"/>
            </a:endParaRP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rgbClr val="FFC000"/>
                </a:solidFill>
              </a:rPr>
              <a:t>APPLYING FOR DISTRICT GRANTS</a:t>
            </a:r>
          </a:p>
        </p:txBody>
      </p:sp>
      <p:sp>
        <p:nvSpPr>
          <p:cNvPr id="2" name="Rectangle 1"/>
          <p:cNvSpPr/>
          <p:nvPr/>
        </p:nvSpPr>
        <p:spPr>
          <a:xfrm>
            <a:off x="7889571" y="6488668"/>
            <a:ext cx="301686" cy="369332"/>
          </a:xfrm>
          <a:prstGeom prst="rect">
            <a:avLst/>
          </a:prstGeom>
        </p:spPr>
        <p:txBody>
          <a:bodyPr wrap="none">
            <a:spAutoFit/>
          </a:bodyPr>
          <a:lstStyle/>
          <a:p>
            <a:pPr>
              <a:defRPr/>
            </a:pPr>
            <a:fld id="{0BC9F1F2-FDA3-4788-B587-6FCBBFFF6C41}" type="slidenum">
              <a:rPr lang="en-US"/>
              <a:pPr>
                <a:defRPr/>
              </a:pPr>
              <a:t>14</a:t>
            </a:fld>
            <a:endParaRPr lang="en-US" dirty="0"/>
          </a:p>
        </p:txBody>
      </p:sp>
    </p:spTree>
    <p:extLst>
      <p:ext uri="{BB962C8B-B14F-4D97-AF65-F5344CB8AC3E}">
        <p14:creationId xmlns:p14="http://schemas.microsoft.com/office/powerpoint/2010/main" val="3101022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7527" y="304800"/>
            <a:ext cx="7703128" cy="646331"/>
          </a:xfrm>
          <a:prstGeom prst="rect">
            <a:avLst/>
          </a:prstGeom>
          <a:noFill/>
        </p:spPr>
        <p:txBody>
          <a:bodyPr wrap="square" rtlCol="0">
            <a:spAutoFit/>
          </a:bodyPr>
          <a:lstStyle/>
          <a:p>
            <a:r>
              <a:rPr lang="en-AU" sz="3600" b="1" dirty="0">
                <a:solidFill>
                  <a:srgbClr val="FFC000"/>
                </a:solidFill>
              </a:rPr>
              <a:t>The</a:t>
            </a:r>
            <a:r>
              <a:rPr lang="en-AU" sz="3600" b="1" dirty="0">
                <a:solidFill>
                  <a:srgbClr val="F0C62A"/>
                </a:solidFill>
              </a:rPr>
              <a:t> Application</a:t>
            </a:r>
          </a:p>
        </p:txBody>
      </p:sp>
      <p:sp>
        <p:nvSpPr>
          <p:cNvPr id="4" name="TextBox 3"/>
          <p:cNvSpPr txBox="1"/>
          <p:nvPr/>
        </p:nvSpPr>
        <p:spPr>
          <a:xfrm>
            <a:off x="997527" y="1177635"/>
            <a:ext cx="7245927" cy="5663089"/>
          </a:xfrm>
          <a:prstGeom prst="rect">
            <a:avLst/>
          </a:prstGeom>
          <a:noFill/>
        </p:spPr>
        <p:txBody>
          <a:bodyPr wrap="square" rtlCol="0">
            <a:spAutoFit/>
          </a:bodyPr>
          <a:lstStyle/>
          <a:p>
            <a:r>
              <a:rPr lang="en-AU" sz="2800" i="1" dirty="0">
                <a:solidFill>
                  <a:schemeClr val="bg1"/>
                </a:solidFill>
              </a:rPr>
              <a:t>Available on the District website</a:t>
            </a:r>
          </a:p>
          <a:p>
            <a:endParaRPr lang="en-AU" sz="1200" i="1" dirty="0">
              <a:solidFill>
                <a:schemeClr val="bg1"/>
              </a:solidFill>
            </a:endParaRPr>
          </a:p>
          <a:p>
            <a:r>
              <a:rPr lang="en-AU" sz="2800" dirty="0">
                <a:solidFill>
                  <a:schemeClr val="bg1"/>
                </a:solidFill>
              </a:rPr>
              <a:t>Project Description – outline its purpose, objectives and how it will meet the needs of the community</a:t>
            </a:r>
          </a:p>
          <a:p>
            <a:endParaRPr lang="en-AU" sz="1400" dirty="0">
              <a:solidFill>
                <a:schemeClr val="bg1"/>
              </a:solidFill>
            </a:endParaRPr>
          </a:p>
          <a:p>
            <a:r>
              <a:rPr lang="en-AU" sz="2800" dirty="0">
                <a:solidFill>
                  <a:schemeClr val="bg1"/>
                </a:solidFill>
              </a:rPr>
              <a:t>Estimated start and completion date</a:t>
            </a:r>
          </a:p>
          <a:p>
            <a:endParaRPr lang="en-AU" sz="1400" dirty="0">
              <a:solidFill>
                <a:schemeClr val="bg1"/>
              </a:solidFill>
            </a:endParaRPr>
          </a:p>
          <a:p>
            <a:r>
              <a:rPr lang="en-AU" sz="2800" dirty="0">
                <a:solidFill>
                  <a:schemeClr val="bg1"/>
                </a:solidFill>
              </a:rPr>
              <a:t>Detail Primary partner (Rotary Club) and co-operating organisations - Project Committee</a:t>
            </a:r>
          </a:p>
          <a:p>
            <a:endParaRPr lang="en-AU" sz="1400" dirty="0">
              <a:solidFill>
                <a:schemeClr val="bg1"/>
              </a:solidFill>
            </a:endParaRPr>
          </a:p>
          <a:p>
            <a:r>
              <a:rPr lang="en-AU" sz="2800" dirty="0">
                <a:solidFill>
                  <a:schemeClr val="bg1"/>
                </a:solidFill>
              </a:rPr>
              <a:t>Project Budget</a:t>
            </a:r>
          </a:p>
          <a:p>
            <a:endParaRPr lang="en-AU" sz="1400" dirty="0">
              <a:solidFill>
                <a:schemeClr val="bg1"/>
              </a:solidFill>
            </a:endParaRPr>
          </a:p>
          <a:p>
            <a:r>
              <a:rPr lang="en-AU" sz="2800" dirty="0">
                <a:solidFill>
                  <a:schemeClr val="bg1"/>
                </a:solidFill>
              </a:rPr>
              <a:t>Proposed Financing</a:t>
            </a:r>
          </a:p>
          <a:p>
            <a:endParaRPr lang="en-AU" sz="28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458200" cy="6463308"/>
          </a:xfrm>
          <a:prstGeom prst="rect">
            <a:avLst/>
          </a:prstGeom>
        </p:spPr>
        <p:txBody>
          <a:bodyPr wrap="square">
            <a:spAutoFit/>
          </a:bodyPr>
          <a:lstStyle/>
          <a:p>
            <a:pPr defTabSz="914400" fontAlgn="base">
              <a:spcBef>
                <a:spcPct val="0"/>
              </a:spcBef>
              <a:spcAft>
                <a:spcPct val="0"/>
              </a:spcAft>
            </a:pPr>
            <a:r>
              <a:rPr lang="en-AU" sz="3200" b="1" dirty="0">
                <a:solidFill>
                  <a:srgbClr val="FFC000"/>
                </a:solidFill>
                <a:latin typeface="Arial" pitchFamily="34" charset="0"/>
                <a:ea typeface="ヒラギノ角ゴ Pro W3" pitchFamily="-84" charset="-128"/>
              </a:rPr>
              <a:t>Qualification</a:t>
            </a:r>
          </a:p>
          <a:p>
            <a:pPr defTabSz="914400" fontAlgn="base">
              <a:spcBef>
                <a:spcPct val="0"/>
              </a:spcBef>
              <a:spcAft>
                <a:spcPct val="0"/>
              </a:spcAft>
            </a:pPr>
            <a:endParaRPr lang="en-AU" b="1" dirty="0">
              <a:solidFill>
                <a:prstClr val="white"/>
              </a:solidFill>
              <a:latin typeface="Arial" pitchFamily="34" charset="0"/>
              <a:ea typeface="ヒラギノ角ゴ Pro W3" pitchFamily="-84" charset="-128"/>
            </a:endParaRPr>
          </a:p>
          <a:p>
            <a:pPr defTabSz="914400" fontAlgn="base">
              <a:spcBef>
                <a:spcPct val="0"/>
              </a:spcBef>
              <a:spcAft>
                <a:spcPct val="0"/>
              </a:spcAft>
            </a:pPr>
            <a:r>
              <a:rPr lang="en-AU" sz="2800" dirty="0">
                <a:solidFill>
                  <a:prstClr val="white"/>
                </a:solidFill>
                <a:latin typeface="Arial" pitchFamily="34" charset="0"/>
                <a:ea typeface="ヒラギノ角ゴ Pro W3" pitchFamily="-84" charset="-128"/>
              </a:rPr>
              <a:t>Clubs must become qualified in order to receive grant funding from The Rotary Foundation.</a:t>
            </a:r>
          </a:p>
          <a:p>
            <a:pPr defTabSz="914400" fontAlgn="base">
              <a:spcBef>
                <a:spcPct val="0"/>
              </a:spcBef>
              <a:spcAft>
                <a:spcPct val="0"/>
              </a:spcAft>
            </a:pPr>
            <a:r>
              <a:rPr lang="en-AU" sz="2800" i="1" dirty="0">
                <a:solidFill>
                  <a:prstClr val="white"/>
                </a:solidFill>
                <a:latin typeface="Arial" pitchFamily="34" charset="0"/>
                <a:ea typeface="ヒラギノ角ゴ Pro W3" pitchFamily="-84" charset="-128"/>
              </a:rPr>
              <a:t>Global Grant applicant clubs will receive additional grant management training </a:t>
            </a:r>
            <a:endParaRPr lang="en-AU" sz="1000" i="1" dirty="0">
              <a:solidFill>
                <a:prstClr val="white"/>
              </a:solidFill>
              <a:latin typeface="Arial" pitchFamily="34" charset="0"/>
              <a:ea typeface="ヒラギノ角ゴ Pro W3" pitchFamily="-84" charset="-128"/>
            </a:endParaRPr>
          </a:p>
          <a:p>
            <a:pPr defTabSz="914400" fontAlgn="base">
              <a:spcBef>
                <a:spcPct val="0"/>
              </a:spcBef>
              <a:spcAft>
                <a:spcPct val="0"/>
              </a:spcAft>
            </a:pPr>
            <a:endParaRPr lang="en-AU" sz="2800" dirty="0">
              <a:solidFill>
                <a:prstClr val="white"/>
              </a:solidFill>
              <a:latin typeface="Arial" pitchFamily="34" charset="0"/>
              <a:ea typeface="ヒラギノ角ゴ Pro W3" pitchFamily="-84" charset="-128"/>
            </a:endParaRPr>
          </a:p>
          <a:p>
            <a:pPr defTabSz="914400" fontAlgn="base">
              <a:spcBef>
                <a:spcPct val="0"/>
              </a:spcBef>
              <a:spcAft>
                <a:spcPct val="0"/>
              </a:spcAft>
            </a:pPr>
            <a:r>
              <a:rPr lang="en-AU" sz="2800" dirty="0">
                <a:solidFill>
                  <a:prstClr val="white"/>
                </a:solidFill>
                <a:latin typeface="Arial" pitchFamily="34" charset="0"/>
                <a:ea typeface="ヒラギノ角ゴ Pro W3" pitchFamily="-84" charset="-128"/>
              </a:rPr>
              <a:t>The qualification process helps ensure that your club understands your financial responsibilities, including </a:t>
            </a:r>
            <a:r>
              <a:rPr lang="en-AU" sz="2800" b="1" dirty="0">
                <a:solidFill>
                  <a:srgbClr val="FFFF00"/>
                </a:solidFill>
                <a:latin typeface="Arial" pitchFamily="34" charset="0"/>
                <a:ea typeface="ヒラギノ角ゴ Pro W3" pitchFamily="-84" charset="-128"/>
              </a:rPr>
              <a:t>stewardship,</a:t>
            </a:r>
            <a:r>
              <a:rPr lang="en-AU" sz="2800" dirty="0">
                <a:solidFill>
                  <a:prstClr val="white"/>
                </a:solidFill>
                <a:latin typeface="Arial" pitchFamily="34" charset="0"/>
                <a:ea typeface="ヒラギノ角ゴ Pro W3" pitchFamily="-84" charset="-128"/>
              </a:rPr>
              <a:t> and is prepared to take them on. </a:t>
            </a:r>
            <a:endParaRPr lang="en-AU" sz="1000" dirty="0">
              <a:solidFill>
                <a:prstClr val="white"/>
              </a:solidFill>
              <a:latin typeface="Arial" pitchFamily="34" charset="0"/>
              <a:ea typeface="ヒラギノ角ゴ Pro W3" pitchFamily="-84" charset="-128"/>
            </a:endParaRPr>
          </a:p>
          <a:p>
            <a:pPr defTabSz="914400" fontAlgn="base">
              <a:spcBef>
                <a:spcPct val="0"/>
              </a:spcBef>
              <a:spcAft>
                <a:spcPct val="0"/>
              </a:spcAft>
            </a:pPr>
            <a:br>
              <a:rPr lang="en-AU" sz="2800" dirty="0">
                <a:solidFill>
                  <a:prstClr val="white"/>
                </a:solidFill>
                <a:latin typeface="Arial" pitchFamily="34" charset="0"/>
                <a:ea typeface="ヒラギノ角ゴ Pro W3" pitchFamily="-84" charset="-128"/>
              </a:rPr>
            </a:br>
            <a:r>
              <a:rPr lang="en-AU" sz="2800" b="1" dirty="0">
                <a:solidFill>
                  <a:srgbClr val="FFFF00"/>
                </a:solidFill>
                <a:latin typeface="Arial" pitchFamily="34" charset="0"/>
                <a:ea typeface="ヒラギノ角ゴ Pro W3" pitchFamily="-84" charset="-128"/>
              </a:rPr>
              <a:t>Qualification/re-certification must be completed each year.</a:t>
            </a:r>
          </a:p>
          <a:p>
            <a:pPr defTabSz="914400" fontAlgn="base">
              <a:spcBef>
                <a:spcPct val="0"/>
              </a:spcBef>
              <a:spcAft>
                <a:spcPct val="0"/>
              </a:spcAft>
            </a:pPr>
            <a:endParaRPr lang="en-AU" sz="2800" dirty="0">
              <a:solidFill>
                <a:prstClr val="white"/>
              </a:solidFill>
              <a:latin typeface="Arial" pitchFamily="34" charset="0"/>
              <a:ea typeface="ヒラギノ角ゴ Pro W3" pitchFamily="-84" charset="-128"/>
            </a:endParaRPr>
          </a:p>
        </p:txBody>
      </p:sp>
    </p:spTree>
    <p:extLst>
      <p:ext uri="{BB962C8B-B14F-4D97-AF65-F5344CB8AC3E}">
        <p14:creationId xmlns:p14="http://schemas.microsoft.com/office/powerpoint/2010/main" val="236850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43513"/>
            <a:ext cx="8458200" cy="5262979"/>
          </a:xfrm>
          <a:prstGeom prst="rect">
            <a:avLst/>
          </a:prstGeom>
        </p:spPr>
        <p:txBody>
          <a:bodyPr wrap="square">
            <a:spAutoFit/>
          </a:bodyPr>
          <a:lstStyle/>
          <a:p>
            <a:pPr defTabSz="914400" fontAlgn="base">
              <a:spcBef>
                <a:spcPct val="0"/>
              </a:spcBef>
              <a:spcAft>
                <a:spcPct val="0"/>
              </a:spcAft>
            </a:pPr>
            <a:r>
              <a:rPr lang="en-AU" sz="3200" b="1" dirty="0">
                <a:solidFill>
                  <a:srgbClr val="FFC000"/>
                </a:solidFill>
                <a:latin typeface="Arial" pitchFamily="34" charset="0"/>
                <a:ea typeface="ヒラギノ角ゴ Pro W3" pitchFamily="-84" charset="-128"/>
              </a:rPr>
              <a:t>Qualify your club</a:t>
            </a:r>
          </a:p>
          <a:p>
            <a:pPr defTabSz="914400" fontAlgn="base">
              <a:spcBef>
                <a:spcPct val="0"/>
              </a:spcBef>
              <a:spcAft>
                <a:spcPct val="0"/>
              </a:spcAft>
            </a:pPr>
            <a:endParaRPr lang="en-AU" sz="2400" b="1" dirty="0">
              <a:solidFill>
                <a:prstClr val="white"/>
              </a:solidFill>
              <a:latin typeface="Arial" pitchFamily="34" charset="0"/>
              <a:ea typeface="ヒラギノ角ゴ Pro W3" pitchFamily="-84" charset="-128"/>
            </a:endParaRPr>
          </a:p>
          <a:p>
            <a:pPr defTabSz="914400" fontAlgn="base">
              <a:spcBef>
                <a:spcPct val="0"/>
              </a:spcBef>
              <a:spcAft>
                <a:spcPct val="0"/>
              </a:spcAft>
            </a:pPr>
            <a:r>
              <a:rPr lang="en-AU" sz="2800" dirty="0">
                <a:solidFill>
                  <a:prstClr val="white"/>
                </a:solidFill>
                <a:latin typeface="Arial" pitchFamily="34" charset="0"/>
                <a:ea typeface="ヒラギノ角ゴ Pro W3" pitchFamily="-84" charset="-128"/>
              </a:rPr>
              <a:t>Becoming qualified for a District Grant is simple. Your President, President-elect, and Rotary Foundation chair should:</a:t>
            </a:r>
          </a:p>
          <a:p>
            <a:pPr defTabSz="914400" fontAlgn="base">
              <a:spcBef>
                <a:spcPct val="0"/>
              </a:spcBef>
              <a:spcAft>
                <a:spcPct val="0"/>
              </a:spcAft>
            </a:pPr>
            <a:endParaRPr lang="en-AU" sz="2800" dirty="0">
              <a:solidFill>
                <a:prstClr val="white"/>
              </a:solidFill>
              <a:latin typeface="Arial" pitchFamily="34" charset="0"/>
              <a:ea typeface="ヒラギノ角ゴ Pro W3" pitchFamily="-84" charset="-128"/>
            </a:endParaRPr>
          </a:p>
          <a:p>
            <a:pPr defTabSz="914400" fontAlgn="base">
              <a:spcBef>
                <a:spcPct val="0"/>
              </a:spcBef>
              <a:spcAft>
                <a:spcPct val="0"/>
              </a:spcAft>
              <a:buFont typeface="Arial" panose="020B0604020202020204" pitchFamily="34" charset="0"/>
              <a:buChar char="•"/>
            </a:pPr>
            <a:r>
              <a:rPr lang="en-AU" sz="2800" dirty="0">
                <a:solidFill>
                  <a:prstClr val="white"/>
                </a:solidFill>
                <a:latin typeface="Arial" pitchFamily="34" charset="0"/>
                <a:ea typeface="ヒラギノ角ゴ Pro W3" pitchFamily="-84" charset="-128"/>
              </a:rPr>
              <a:t>  Read through the club qualification memorandum of understanding (MOU) sign and return to the District Grants Subcommittee Chair</a:t>
            </a:r>
          </a:p>
          <a:p>
            <a:pPr defTabSz="914400" fontAlgn="base">
              <a:spcBef>
                <a:spcPct val="0"/>
              </a:spcBef>
              <a:spcAft>
                <a:spcPct val="0"/>
              </a:spcAft>
              <a:buFont typeface="Arial" panose="020B0604020202020204" pitchFamily="34" charset="0"/>
              <a:buChar char="•"/>
            </a:pPr>
            <a:endParaRPr lang="en-AU" sz="2800" dirty="0">
              <a:solidFill>
                <a:prstClr val="white"/>
              </a:solidFill>
              <a:latin typeface="Arial" pitchFamily="34" charset="0"/>
              <a:ea typeface="ヒラギノ角ゴ Pro W3" pitchFamily="-84" charset="-128"/>
            </a:endParaRPr>
          </a:p>
          <a:p>
            <a:pPr defTabSz="914400" fontAlgn="base">
              <a:spcBef>
                <a:spcPct val="0"/>
              </a:spcBef>
              <a:spcAft>
                <a:spcPct val="0"/>
              </a:spcAft>
              <a:buFont typeface="Arial" panose="020B0604020202020204" pitchFamily="34" charset="0"/>
              <a:buChar char="•"/>
            </a:pPr>
            <a:r>
              <a:rPr lang="en-AU" sz="2800" dirty="0">
                <a:solidFill>
                  <a:prstClr val="white"/>
                </a:solidFill>
                <a:latin typeface="Arial" pitchFamily="34" charset="0"/>
                <a:ea typeface="ヒラギノ角ゴ Pro W3" pitchFamily="-84" charset="-128"/>
              </a:rPr>
              <a:t>  Attend the Grant Management Seminar for clubs </a:t>
            </a:r>
          </a:p>
          <a:p>
            <a:pPr defTabSz="914400" fontAlgn="base">
              <a:spcBef>
                <a:spcPct val="0"/>
              </a:spcBef>
              <a:spcAft>
                <a:spcPct val="0"/>
              </a:spcAft>
            </a:pPr>
            <a:endParaRPr lang="en-AU" sz="2800" b="1" dirty="0">
              <a:solidFill>
                <a:srgbClr val="FFC000"/>
              </a:solidFill>
              <a:latin typeface="Arial" pitchFamily="34" charset="0"/>
              <a:ea typeface="ヒラギノ角ゴ Pro W3" pitchFamily="-84" charset="-128"/>
            </a:endParaRPr>
          </a:p>
        </p:txBody>
      </p:sp>
    </p:spTree>
    <p:extLst>
      <p:ext uri="{BB962C8B-B14F-4D97-AF65-F5344CB8AC3E}">
        <p14:creationId xmlns:p14="http://schemas.microsoft.com/office/powerpoint/2010/main" val="2515972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6942" y="365761"/>
            <a:ext cx="7498080" cy="8156079"/>
          </a:xfrm>
          <a:prstGeom prst="rect">
            <a:avLst/>
          </a:prstGeom>
          <a:noFill/>
        </p:spPr>
        <p:txBody>
          <a:bodyPr wrap="square" rtlCol="0">
            <a:spAutoFit/>
          </a:bodyPr>
          <a:lstStyle/>
          <a:p>
            <a:r>
              <a:rPr lang="en-AU" sz="3600" b="1" dirty="0">
                <a:solidFill>
                  <a:srgbClr val="FFC000"/>
                </a:solidFill>
              </a:rPr>
              <a:t>Memorandum of Understanding</a:t>
            </a:r>
          </a:p>
          <a:p>
            <a:endParaRPr lang="en-AU" dirty="0"/>
          </a:p>
          <a:p>
            <a:pPr marL="342900" indent="-342900"/>
            <a:r>
              <a:rPr lang="en-AU" sz="2800" dirty="0">
                <a:solidFill>
                  <a:schemeClr val="bg1"/>
                </a:solidFill>
              </a:rPr>
              <a:t>Available from the District website</a:t>
            </a:r>
          </a:p>
          <a:p>
            <a:pPr marL="342900" indent="-342900"/>
            <a:endParaRPr lang="en-AU" sz="3200" dirty="0">
              <a:solidFill>
                <a:schemeClr val="bg1"/>
              </a:solidFill>
            </a:endParaRPr>
          </a:p>
          <a:p>
            <a:pPr marL="342900" indent="-342900">
              <a:buFont typeface="+mj-lt"/>
              <a:buAutoNum type="arabicPeriod"/>
            </a:pPr>
            <a:r>
              <a:rPr lang="en-AU" sz="3200" dirty="0">
                <a:solidFill>
                  <a:schemeClr val="bg1"/>
                </a:solidFill>
              </a:rPr>
              <a:t>Club Officer Responsibilities</a:t>
            </a:r>
          </a:p>
          <a:p>
            <a:pPr marL="342900" indent="-342900">
              <a:buFont typeface="+mj-lt"/>
              <a:buAutoNum type="arabicPeriod"/>
            </a:pPr>
            <a:endParaRPr lang="en-AU" sz="3200" dirty="0">
              <a:solidFill>
                <a:schemeClr val="bg1"/>
              </a:solidFill>
            </a:endParaRPr>
          </a:p>
          <a:p>
            <a:pPr marL="342900" indent="-342900">
              <a:buFont typeface="+mj-lt"/>
              <a:buAutoNum type="arabicPeriod"/>
            </a:pPr>
            <a:r>
              <a:rPr lang="en-AU" sz="3200" dirty="0">
                <a:solidFill>
                  <a:schemeClr val="bg1"/>
                </a:solidFill>
              </a:rPr>
              <a:t>Financial Management Plan</a:t>
            </a:r>
          </a:p>
          <a:p>
            <a:pPr marL="800100" lvl="1" indent="-342900">
              <a:buFont typeface="Arial" pitchFamily="34" charset="0"/>
              <a:buChar char="•"/>
            </a:pPr>
            <a:r>
              <a:rPr lang="en-AU" sz="3200" dirty="0">
                <a:solidFill>
                  <a:schemeClr val="bg1"/>
                </a:solidFill>
              </a:rPr>
              <a:t>	Conflicts of Interest</a:t>
            </a:r>
          </a:p>
          <a:p>
            <a:pPr marL="800100" lvl="1" indent="-342900">
              <a:buFont typeface="Arial" pitchFamily="34" charset="0"/>
              <a:buChar char="•"/>
            </a:pPr>
            <a:r>
              <a:rPr lang="en-AU" sz="3200" dirty="0">
                <a:solidFill>
                  <a:schemeClr val="bg1"/>
                </a:solidFill>
              </a:rPr>
              <a:t>	Itemised Budget </a:t>
            </a:r>
          </a:p>
          <a:p>
            <a:pPr marL="800100" lvl="1" indent="-342900"/>
            <a:endParaRPr lang="en-AU" sz="3200" dirty="0">
              <a:solidFill>
                <a:schemeClr val="bg1"/>
              </a:solidFill>
            </a:endParaRPr>
          </a:p>
          <a:p>
            <a:pPr marL="342900" indent="-342900">
              <a:buFont typeface="+mj-lt"/>
              <a:buAutoNum type="arabicPeriod"/>
            </a:pPr>
            <a:r>
              <a:rPr lang="en-AU" sz="3200" dirty="0">
                <a:solidFill>
                  <a:schemeClr val="bg1"/>
                </a:solidFill>
              </a:rPr>
              <a:t>Bank  Account Requirements</a:t>
            </a:r>
          </a:p>
          <a:p>
            <a:pPr marL="800100" lvl="1" indent="-342900">
              <a:buFont typeface="Arial" pitchFamily="34" charset="0"/>
              <a:buChar char="•"/>
            </a:pPr>
            <a:r>
              <a:rPr lang="en-AU" sz="3200" dirty="0">
                <a:solidFill>
                  <a:schemeClr val="bg1"/>
                </a:solidFill>
              </a:rPr>
              <a:t>Able to account for funds separate from Club activities</a:t>
            </a:r>
          </a:p>
          <a:p>
            <a:pPr marL="342900" indent="-342900"/>
            <a:endParaRPr lang="en-AU" sz="3200" dirty="0">
              <a:solidFill>
                <a:schemeClr val="bg1"/>
              </a:solidFill>
            </a:endParaRPr>
          </a:p>
          <a:p>
            <a:pPr marL="342900" indent="-342900"/>
            <a:endParaRPr lang="en-AU" sz="3200" dirty="0">
              <a:solidFill>
                <a:schemeClr val="bg1"/>
              </a:solidFill>
            </a:endParaRPr>
          </a:p>
          <a:p>
            <a:endParaRPr lang="en-AU" dirty="0"/>
          </a:p>
          <a:p>
            <a:endParaRPr lang="en-AU" dirty="0"/>
          </a:p>
          <a:p>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9995" y="436098"/>
            <a:ext cx="7146386" cy="7817525"/>
          </a:xfrm>
          <a:prstGeom prst="rect">
            <a:avLst/>
          </a:prstGeom>
          <a:noFill/>
        </p:spPr>
        <p:txBody>
          <a:bodyPr wrap="square" rtlCol="0">
            <a:spAutoFit/>
          </a:bodyPr>
          <a:lstStyle/>
          <a:p>
            <a:r>
              <a:rPr lang="en-AU" sz="3600" dirty="0">
                <a:solidFill>
                  <a:srgbClr val="FFC000"/>
                </a:solidFill>
              </a:rPr>
              <a:t>MOU (Cont)</a:t>
            </a:r>
            <a:endParaRPr lang="en-AU" dirty="0">
              <a:solidFill>
                <a:srgbClr val="FFC000"/>
              </a:solidFill>
            </a:endParaRPr>
          </a:p>
          <a:p>
            <a:endParaRPr lang="en-AU" dirty="0"/>
          </a:p>
          <a:p>
            <a:r>
              <a:rPr lang="en-AU" sz="3200" dirty="0">
                <a:solidFill>
                  <a:schemeClr val="bg1"/>
                </a:solidFill>
              </a:rPr>
              <a:t>4. Report on use of Grant Funds</a:t>
            </a:r>
          </a:p>
          <a:p>
            <a:endParaRPr lang="en-AU" sz="3200" dirty="0">
              <a:solidFill>
                <a:schemeClr val="bg1"/>
              </a:solidFill>
            </a:endParaRPr>
          </a:p>
          <a:p>
            <a:r>
              <a:rPr lang="en-AU" sz="3200" dirty="0">
                <a:solidFill>
                  <a:schemeClr val="bg1"/>
                </a:solidFill>
              </a:rPr>
              <a:t>5. Document retention</a:t>
            </a:r>
          </a:p>
          <a:p>
            <a:r>
              <a:rPr lang="en-AU" sz="3200" dirty="0">
                <a:solidFill>
                  <a:schemeClr val="bg1"/>
                </a:solidFill>
              </a:rPr>
              <a:t>		TRF audits</a:t>
            </a:r>
          </a:p>
          <a:p>
            <a:r>
              <a:rPr lang="en-AU" sz="3200" dirty="0">
                <a:solidFill>
                  <a:schemeClr val="bg1"/>
                </a:solidFill>
              </a:rPr>
              <a:t>		Provide access to documents for 				transparency</a:t>
            </a:r>
          </a:p>
          <a:p>
            <a:r>
              <a:rPr lang="en-AU" sz="3200" dirty="0">
                <a:solidFill>
                  <a:schemeClr val="bg1"/>
                </a:solidFill>
              </a:rPr>
              <a:t>		Make copies or backup</a:t>
            </a:r>
          </a:p>
          <a:p>
            <a:r>
              <a:rPr lang="en-AU" sz="3200" dirty="0">
                <a:solidFill>
                  <a:schemeClr val="bg1"/>
                </a:solidFill>
              </a:rPr>
              <a:t>		Retain for a minimum of 5 years </a:t>
            </a:r>
          </a:p>
          <a:p>
            <a:endParaRPr lang="en-AU" sz="3200" dirty="0">
              <a:solidFill>
                <a:schemeClr val="bg1"/>
              </a:solidFill>
            </a:endParaRPr>
          </a:p>
          <a:p>
            <a:r>
              <a:rPr lang="en-AU" sz="3200" dirty="0">
                <a:solidFill>
                  <a:schemeClr val="bg1"/>
                </a:solidFill>
              </a:rPr>
              <a:t>6. Report misuse of Grant Funds</a:t>
            </a:r>
          </a:p>
          <a:p>
            <a:endParaRPr lang="en-AU" sz="3200" dirty="0">
              <a:solidFill>
                <a:schemeClr val="bg1"/>
              </a:solidFill>
            </a:endParaRPr>
          </a:p>
          <a:p>
            <a:endParaRPr lang="en-AU" sz="3200" dirty="0">
              <a:solidFill>
                <a:schemeClr val="bg1"/>
              </a:solidFill>
            </a:endParaRPr>
          </a:p>
          <a:p>
            <a:endParaRPr lang="en-AU" sz="3200" dirty="0">
              <a:solidFill>
                <a:schemeClr val="bg1"/>
              </a:solidFill>
            </a:endParaRPr>
          </a:p>
          <a:p>
            <a:endParaRPr lang="en-AU" sz="32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41BD6-567C-4ECB-B964-2F4908AA7175}"/>
              </a:ext>
            </a:extLst>
          </p:cNvPr>
          <p:cNvSpPr>
            <a:spLocks noGrp="1"/>
          </p:cNvSpPr>
          <p:nvPr>
            <p:ph type="title"/>
          </p:nvPr>
        </p:nvSpPr>
        <p:spPr/>
        <p:txBody>
          <a:bodyPr/>
          <a:lstStyle/>
          <a:p>
            <a:pPr algn="ctr"/>
            <a:r>
              <a:rPr lang="en-AU" sz="3600" b="1" dirty="0">
                <a:solidFill>
                  <a:schemeClr val="bg1"/>
                </a:solidFill>
                <a:latin typeface="+mn-lt"/>
              </a:rPr>
              <a:t>CONTENT OF THE SEMINAR </a:t>
            </a:r>
          </a:p>
        </p:txBody>
      </p:sp>
      <p:sp>
        <p:nvSpPr>
          <p:cNvPr id="3" name="Content Placeholder 2">
            <a:extLst>
              <a:ext uri="{FF2B5EF4-FFF2-40B4-BE49-F238E27FC236}">
                <a16:creationId xmlns:a16="http://schemas.microsoft.com/office/drawing/2014/main" id="{31EB945E-F111-42E2-B9D2-E4C11600079C}"/>
              </a:ext>
            </a:extLst>
          </p:cNvPr>
          <p:cNvSpPr>
            <a:spLocks noGrp="1"/>
          </p:cNvSpPr>
          <p:nvPr>
            <p:ph idx="1"/>
          </p:nvPr>
        </p:nvSpPr>
        <p:spPr/>
        <p:txBody>
          <a:bodyPr/>
          <a:lstStyle/>
          <a:p>
            <a:r>
              <a:rPr lang="en-AU" b="1" dirty="0">
                <a:solidFill>
                  <a:schemeClr val="bg1"/>
                </a:solidFill>
                <a:latin typeface="Calibri" panose="020F0502020204030204" pitchFamily="34" charset="0"/>
                <a:cs typeface="Calibri" panose="020F0502020204030204" pitchFamily="34" charset="0"/>
              </a:rPr>
              <a:t>ABOUT THE ROTARY FOUNDATION</a:t>
            </a:r>
          </a:p>
          <a:p>
            <a:r>
              <a:rPr lang="en-AU" b="1" dirty="0">
                <a:solidFill>
                  <a:schemeClr val="bg1"/>
                </a:solidFill>
                <a:latin typeface="Calibri" panose="020F0502020204030204" pitchFamily="34" charset="0"/>
                <a:cs typeface="Calibri" panose="020F0502020204030204" pitchFamily="34" charset="0"/>
              </a:rPr>
              <a:t>FUNDING</a:t>
            </a:r>
          </a:p>
          <a:p>
            <a:r>
              <a:rPr lang="en-AU" b="1" dirty="0">
                <a:solidFill>
                  <a:schemeClr val="bg1"/>
                </a:solidFill>
                <a:latin typeface="Calibri" panose="020F0502020204030204" pitchFamily="34" charset="0"/>
                <a:cs typeface="Calibri" panose="020F0502020204030204" pitchFamily="34" charset="0"/>
              </a:rPr>
              <a:t>GRANTS AVAILABLE</a:t>
            </a:r>
          </a:p>
          <a:p>
            <a:pPr lvl="2">
              <a:buFont typeface="Courier New" panose="02070309020205020404" pitchFamily="49" charset="0"/>
              <a:buChar char="o"/>
            </a:pPr>
            <a:r>
              <a:rPr lang="en-AU" sz="2000" dirty="0">
                <a:solidFill>
                  <a:schemeClr val="bg1"/>
                </a:solidFill>
                <a:latin typeface="Calibri" panose="020F0502020204030204" pitchFamily="34" charset="0"/>
                <a:cs typeface="Calibri" panose="020F0502020204030204" pitchFamily="34" charset="0"/>
              </a:rPr>
              <a:t>GLOBAL GRANTS</a:t>
            </a:r>
          </a:p>
          <a:p>
            <a:pPr lvl="2">
              <a:buFont typeface="Courier New" panose="02070309020205020404" pitchFamily="49" charset="0"/>
              <a:buChar char="o"/>
            </a:pPr>
            <a:r>
              <a:rPr lang="en-AU" sz="2000" dirty="0">
                <a:solidFill>
                  <a:schemeClr val="bg1"/>
                </a:solidFill>
                <a:latin typeface="Calibri" panose="020F0502020204030204" pitchFamily="34" charset="0"/>
                <a:cs typeface="Calibri" panose="020F0502020204030204" pitchFamily="34" charset="0"/>
              </a:rPr>
              <a:t>DISTRICT GRANTS</a:t>
            </a:r>
            <a:endParaRPr lang="en-AU" b="1" dirty="0">
              <a:solidFill>
                <a:schemeClr val="bg1"/>
              </a:solidFill>
              <a:latin typeface="Calibri" panose="020F0502020204030204" pitchFamily="34" charset="0"/>
              <a:cs typeface="Calibri" panose="020F0502020204030204" pitchFamily="34" charset="0"/>
            </a:endParaRPr>
          </a:p>
          <a:p>
            <a:r>
              <a:rPr lang="en-AU" b="1" dirty="0">
                <a:solidFill>
                  <a:schemeClr val="bg1"/>
                </a:solidFill>
                <a:latin typeface="Calibri" panose="020F0502020204030204" pitchFamily="34" charset="0"/>
                <a:cs typeface="Calibri" panose="020F0502020204030204" pitchFamily="34" charset="0"/>
              </a:rPr>
              <a:t>RESOURCES</a:t>
            </a:r>
          </a:p>
          <a:p>
            <a:pPr lvl="2">
              <a:buFont typeface="Courier New" panose="02070309020205020404" pitchFamily="49" charset="0"/>
              <a:buChar char="o"/>
            </a:pPr>
            <a:endParaRPr lang="en-AU"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961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55926"/>
            <a:ext cx="9286709" cy="4585871"/>
          </a:xfrm>
          <a:prstGeom prst="rect">
            <a:avLst/>
          </a:prstGeom>
          <a:noFill/>
        </p:spPr>
        <p:txBody>
          <a:bodyPr wrap="none" rtlCol="0">
            <a:spAutoFit/>
          </a:bodyPr>
          <a:lstStyle/>
          <a:p>
            <a:r>
              <a:rPr lang="en-AU" sz="4000" dirty="0">
                <a:solidFill>
                  <a:srgbClr val="FFC000"/>
                </a:solidFill>
              </a:rPr>
              <a:t>Objective Selection process includes:</a:t>
            </a:r>
          </a:p>
          <a:p>
            <a:endParaRPr lang="en-AU" sz="2800" dirty="0">
              <a:solidFill>
                <a:srgbClr val="FFFFFF"/>
              </a:solidFill>
            </a:endParaRPr>
          </a:p>
          <a:p>
            <a:pPr marL="285750" indent="-285750">
              <a:buFont typeface="Arial" panose="020B0604020202020204" pitchFamily="34" charset="0"/>
              <a:buChar char="•"/>
            </a:pPr>
            <a:r>
              <a:rPr lang="en-AU" sz="2800" dirty="0">
                <a:solidFill>
                  <a:srgbClr val="FFFFFF"/>
                </a:solidFill>
              </a:rPr>
              <a:t>Sustainability </a:t>
            </a:r>
          </a:p>
          <a:p>
            <a:pPr marL="285750" indent="-285750">
              <a:buFont typeface="Arial" panose="020B0604020202020204" pitchFamily="34" charset="0"/>
              <a:buChar char="•"/>
            </a:pPr>
            <a:r>
              <a:rPr lang="en-AU" sz="2800" dirty="0">
                <a:solidFill>
                  <a:srgbClr val="FFFFFF"/>
                </a:solidFill>
              </a:rPr>
              <a:t>Short / Long term impact</a:t>
            </a:r>
          </a:p>
          <a:p>
            <a:pPr marL="285750" indent="-285750">
              <a:buFont typeface="Arial" panose="020B0604020202020204" pitchFamily="34" charset="0"/>
              <a:buChar char="•"/>
            </a:pPr>
            <a:r>
              <a:rPr lang="en-AU" sz="2800" dirty="0">
                <a:solidFill>
                  <a:srgbClr val="FFFFFF"/>
                </a:solidFill>
              </a:rPr>
              <a:t>Aligned with mission / Fit within an area of focus</a:t>
            </a:r>
          </a:p>
          <a:p>
            <a:pPr marL="285750" indent="-285750">
              <a:buFont typeface="Arial" panose="020B0604020202020204" pitchFamily="34" charset="0"/>
              <a:buChar char="•"/>
            </a:pPr>
            <a:r>
              <a:rPr lang="en-AU" sz="2800" dirty="0">
                <a:solidFill>
                  <a:srgbClr val="FFFFFF"/>
                </a:solidFill>
              </a:rPr>
              <a:t>Percentage of Club members with hands on involvement</a:t>
            </a:r>
          </a:p>
          <a:p>
            <a:pPr marL="285750" indent="-285750">
              <a:buFont typeface="Arial" panose="020B0604020202020204" pitchFamily="34" charset="0"/>
              <a:buChar char="•"/>
            </a:pPr>
            <a:r>
              <a:rPr lang="en-AU" sz="2800" dirty="0">
                <a:solidFill>
                  <a:srgbClr val="FFFFFF"/>
                </a:solidFill>
              </a:rPr>
              <a:t>Number of persons who will benefit</a:t>
            </a:r>
          </a:p>
          <a:p>
            <a:pPr marL="285750" indent="-285750">
              <a:buFont typeface="Arial" panose="020B0604020202020204" pitchFamily="34" charset="0"/>
              <a:buChar char="•"/>
            </a:pPr>
            <a:r>
              <a:rPr lang="en-AU" sz="2800" dirty="0">
                <a:solidFill>
                  <a:srgbClr val="FFFFFF"/>
                </a:solidFill>
              </a:rPr>
              <a:t>Club history on grant reporting and history of prior reporting</a:t>
            </a:r>
          </a:p>
          <a:p>
            <a:pPr marL="285750" indent="-285750">
              <a:buFont typeface="Arial" panose="020B0604020202020204" pitchFamily="34" charset="0"/>
              <a:buChar char="•"/>
            </a:pPr>
            <a:r>
              <a:rPr lang="en-AU" sz="2800" dirty="0">
                <a:solidFill>
                  <a:srgbClr val="FFFFFF"/>
                </a:solidFill>
              </a:rPr>
              <a:t>Completeness of application</a:t>
            </a:r>
          </a:p>
          <a:p>
            <a:pPr marL="285750" indent="-285750">
              <a:buFont typeface="Arial" panose="020B0604020202020204" pitchFamily="34" charset="0"/>
              <a:buChar char="•"/>
            </a:pPr>
            <a:r>
              <a:rPr lang="en-AU" sz="2800" dirty="0">
                <a:solidFill>
                  <a:srgbClr val="FFFFFF"/>
                </a:solidFill>
              </a:rPr>
              <a:t>Prior year/s per capita support for Rotary’s Annual Fund</a:t>
            </a:r>
          </a:p>
        </p:txBody>
      </p:sp>
    </p:spTree>
    <p:extLst>
      <p:ext uri="{BB962C8B-B14F-4D97-AF65-F5344CB8AC3E}">
        <p14:creationId xmlns:p14="http://schemas.microsoft.com/office/powerpoint/2010/main" val="4082564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435" y="1158518"/>
            <a:ext cx="8666924" cy="7971413"/>
          </a:xfrm>
          <a:prstGeom prst="rect">
            <a:avLst/>
          </a:prstGeom>
          <a:noFill/>
        </p:spPr>
        <p:txBody>
          <a:bodyPr wrap="none" rtlCol="0">
            <a:spAutoFit/>
          </a:bodyPr>
          <a:lstStyle/>
          <a:p>
            <a:r>
              <a:rPr lang="en-AU" sz="3200" b="1" u="sng" dirty="0">
                <a:solidFill>
                  <a:srgbClr val="FFFFFF"/>
                </a:solidFill>
              </a:rPr>
              <a:t>A few points to remember</a:t>
            </a:r>
            <a:r>
              <a:rPr lang="en-AU" sz="2800" dirty="0">
                <a:solidFill>
                  <a:srgbClr val="FFFFFF"/>
                </a:solidFill>
              </a:rPr>
              <a:t> </a:t>
            </a:r>
          </a:p>
          <a:p>
            <a:endParaRPr lang="en-AU" sz="1200" dirty="0">
              <a:solidFill>
                <a:srgbClr val="FFFFFF"/>
              </a:solidFill>
            </a:endParaRPr>
          </a:p>
          <a:p>
            <a:r>
              <a:rPr lang="en-AU" sz="2800" dirty="0">
                <a:solidFill>
                  <a:srgbClr val="FFFFFF"/>
                </a:solidFill>
              </a:rPr>
              <a:t>This a </a:t>
            </a:r>
            <a:r>
              <a:rPr lang="en-AU" sz="2800" u="sng" dirty="0">
                <a:solidFill>
                  <a:srgbClr val="FFFFFF"/>
                </a:solidFill>
              </a:rPr>
              <a:t>competitive process </a:t>
            </a:r>
            <a:endParaRPr lang="en-AU" sz="2800" dirty="0">
              <a:solidFill>
                <a:srgbClr val="FFFFFF"/>
              </a:solidFill>
            </a:endParaRPr>
          </a:p>
          <a:p>
            <a:endParaRPr lang="en-AU" sz="1200" dirty="0">
              <a:solidFill>
                <a:srgbClr val="FFFFFF"/>
              </a:solidFill>
            </a:endParaRPr>
          </a:p>
          <a:p>
            <a:r>
              <a:rPr lang="en-AU" sz="2800" dirty="0">
                <a:solidFill>
                  <a:srgbClr val="FFFFFF"/>
                </a:solidFill>
              </a:rPr>
              <a:t>Give your application the best chance of success during </a:t>
            </a:r>
          </a:p>
          <a:p>
            <a:r>
              <a:rPr lang="en-AU" sz="2800" dirty="0">
                <a:solidFill>
                  <a:srgbClr val="FFFFFF"/>
                </a:solidFill>
              </a:rPr>
              <a:t>the assessment process</a:t>
            </a:r>
          </a:p>
          <a:p>
            <a:endParaRPr lang="en-AU" sz="1200" dirty="0">
              <a:solidFill>
                <a:srgbClr val="FFFFFF"/>
              </a:solidFill>
            </a:endParaRPr>
          </a:p>
          <a:p>
            <a:pPr marL="914400" lvl="1" indent="-457200">
              <a:buFont typeface="Arial" panose="020B0604020202020204" pitchFamily="34" charset="0"/>
              <a:buChar char="•"/>
            </a:pPr>
            <a:r>
              <a:rPr lang="en-AU" sz="2800" dirty="0">
                <a:solidFill>
                  <a:srgbClr val="FFFFFF"/>
                </a:solidFill>
              </a:rPr>
              <a:t>Submit by the due date……31 July 2023</a:t>
            </a:r>
          </a:p>
          <a:p>
            <a:endParaRPr lang="en-AU" sz="1200" dirty="0">
              <a:solidFill>
                <a:srgbClr val="FFFFFF"/>
              </a:solidFill>
            </a:endParaRPr>
          </a:p>
          <a:p>
            <a:pPr marL="742950" lvl="1" indent="-285750">
              <a:buFont typeface="Arial" panose="020B0604020202020204" pitchFamily="34" charset="0"/>
              <a:buChar char="•"/>
            </a:pPr>
            <a:r>
              <a:rPr lang="en-AU" sz="2800" dirty="0">
                <a:solidFill>
                  <a:srgbClr val="FFFFFF"/>
                </a:solidFill>
              </a:rPr>
              <a:t>   Limit the number of applications per Club and rank </a:t>
            </a:r>
          </a:p>
          <a:p>
            <a:pPr lvl="1"/>
            <a:r>
              <a:rPr lang="en-AU" sz="2800" dirty="0">
                <a:solidFill>
                  <a:srgbClr val="FFFFFF"/>
                </a:solidFill>
              </a:rPr>
              <a:t>       them in preferred order </a:t>
            </a:r>
          </a:p>
          <a:p>
            <a:pPr lvl="1"/>
            <a:endParaRPr lang="en-AU" sz="1200" dirty="0">
              <a:solidFill>
                <a:srgbClr val="FFFFFF"/>
              </a:solidFill>
            </a:endParaRPr>
          </a:p>
          <a:p>
            <a:pPr marL="914400" lvl="1" indent="-457200">
              <a:buFont typeface="Arial" panose="020B0604020202020204" pitchFamily="34" charset="0"/>
              <a:buChar char="•"/>
            </a:pPr>
            <a:r>
              <a:rPr lang="en-AU" sz="2800" dirty="0">
                <a:solidFill>
                  <a:srgbClr val="FFFFFF"/>
                </a:solidFill>
              </a:rPr>
              <a:t>Use the form on the District website</a:t>
            </a:r>
          </a:p>
          <a:p>
            <a:pPr marL="914400" lvl="1" indent="-457200">
              <a:buFont typeface="Arial" panose="020B0604020202020204" pitchFamily="34" charset="0"/>
              <a:buChar char="•"/>
            </a:pPr>
            <a:r>
              <a:rPr lang="en-AU" sz="2800" dirty="0">
                <a:solidFill>
                  <a:srgbClr val="FFFFFF"/>
                </a:solidFill>
              </a:rPr>
              <a:t>No hand written applications on old forms</a:t>
            </a:r>
          </a:p>
          <a:p>
            <a:pPr marL="914400" lvl="1" indent="-457200">
              <a:buFont typeface="Arial" panose="020B0604020202020204" pitchFamily="34" charset="0"/>
              <a:buChar char="•"/>
            </a:pPr>
            <a:endParaRPr lang="en-AU" sz="2800" dirty="0">
              <a:solidFill>
                <a:schemeClr val="bg1"/>
              </a:solidFill>
            </a:endParaRPr>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a:p>
          <a:p>
            <a:pPr marL="285750" indent="-285750">
              <a:buFont typeface="Arial" panose="020B0604020202020204" pitchFamily="34" charset="0"/>
              <a:buChar char="•"/>
            </a:pPr>
            <a:endParaRPr lang="en-AU" sz="2800" dirty="0"/>
          </a:p>
        </p:txBody>
      </p:sp>
    </p:spTree>
    <p:extLst>
      <p:ext uri="{BB962C8B-B14F-4D97-AF65-F5344CB8AC3E}">
        <p14:creationId xmlns:p14="http://schemas.microsoft.com/office/powerpoint/2010/main" val="2228067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565" y="306041"/>
            <a:ext cx="9970422" cy="5232202"/>
          </a:xfrm>
          <a:prstGeom prst="rect">
            <a:avLst/>
          </a:prstGeom>
          <a:noFill/>
        </p:spPr>
        <p:txBody>
          <a:bodyPr wrap="square" rtlCol="0">
            <a:spAutoFit/>
          </a:bodyPr>
          <a:lstStyle/>
          <a:p>
            <a:endParaRPr lang="en-AU" sz="2800" dirty="0">
              <a:solidFill>
                <a:srgbClr val="FFFFFF"/>
              </a:solidFill>
            </a:endParaRPr>
          </a:p>
          <a:p>
            <a:r>
              <a:rPr lang="en-AU" sz="2800" u="sng" dirty="0">
                <a:solidFill>
                  <a:srgbClr val="FFFFFF"/>
                </a:solidFill>
              </a:rPr>
              <a:t>Timetable</a:t>
            </a:r>
            <a:r>
              <a:rPr lang="en-AU" sz="2800" dirty="0">
                <a:solidFill>
                  <a:srgbClr val="FFFFFF"/>
                </a:solidFill>
              </a:rPr>
              <a:t>:</a:t>
            </a:r>
          </a:p>
          <a:p>
            <a:endParaRPr lang="en-AU" sz="1400" dirty="0">
              <a:solidFill>
                <a:srgbClr val="FFFFFF"/>
              </a:solidFill>
            </a:endParaRPr>
          </a:p>
          <a:p>
            <a:pPr marL="457200" indent="-457200">
              <a:buFont typeface="Arial" panose="020B0604020202020204" pitchFamily="34" charset="0"/>
              <a:buChar char="•"/>
            </a:pPr>
            <a:r>
              <a:rPr lang="en-AU" sz="2800" dirty="0">
                <a:solidFill>
                  <a:srgbClr val="FFFFFF"/>
                </a:solidFill>
              </a:rPr>
              <a:t>Include full timetable, including deadlines </a:t>
            </a:r>
          </a:p>
          <a:p>
            <a:pPr marL="457200" indent="-457200">
              <a:buFont typeface="Arial" panose="020B0604020202020204" pitchFamily="34" charset="0"/>
              <a:buChar char="•"/>
            </a:pPr>
            <a:r>
              <a:rPr lang="en-AU" sz="2800" dirty="0">
                <a:solidFill>
                  <a:srgbClr val="FFFFFF"/>
                </a:solidFill>
              </a:rPr>
              <a:t>Submit timely application</a:t>
            </a:r>
          </a:p>
          <a:p>
            <a:pPr marL="457200" indent="-457200">
              <a:buFont typeface="Arial" panose="020B0604020202020204" pitchFamily="34" charset="0"/>
              <a:buChar char="•"/>
            </a:pPr>
            <a:r>
              <a:rPr lang="en-AU" sz="2800" dirty="0">
                <a:solidFill>
                  <a:srgbClr val="FFFFFF"/>
                </a:solidFill>
              </a:rPr>
              <a:t>Submit final report. </a:t>
            </a:r>
          </a:p>
          <a:p>
            <a:endParaRPr lang="en-AU" sz="1400" dirty="0">
              <a:solidFill>
                <a:srgbClr val="FFFFFF"/>
              </a:solidFill>
            </a:endParaRPr>
          </a:p>
          <a:p>
            <a:r>
              <a:rPr lang="en-AU" sz="2800" dirty="0">
                <a:solidFill>
                  <a:srgbClr val="FFFFFF"/>
                </a:solidFill>
              </a:rPr>
              <a:t>Funds need to be expended within the agreed program and timeframe</a:t>
            </a:r>
          </a:p>
          <a:p>
            <a:endParaRPr lang="en-AU" sz="1400" dirty="0">
              <a:solidFill>
                <a:srgbClr val="FFFFFF"/>
              </a:solidFill>
            </a:endParaRPr>
          </a:p>
          <a:p>
            <a:r>
              <a:rPr lang="en-AU" sz="2800" u="sng" dirty="0">
                <a:solidFill>
                  <a:srgbClr val="FFFFFF"/>
                </a:solidFill>
              </a:rPr>
              <a:t>Signatures</a:t>
            </a:r>
            <a:r>
              <a:rPr lang="en-AU" sz="2800" dirty="0">
                <a:solidFill>
                  <a:srgbClr val="FFFFFF"/>
                </a:solidFill>
              </a:rPr>
              <a:t>:</a:t>
            </a:r>
          </a:p>
          <a:p>
            <a:endParaRPr lang="en-AU" sz="1200" dirty="0">
              <a:solidFill>
                <a:srgbClr val="FFFFFF"/>
              </a:solidFill>
            </a:endParaRPr>
          </a:p>
          <a:p>
            <a:r>
              <a:rPr lang="en-AU" sz="2800" dirty="0">
                <a:solidFill>
                  <a:srgbClr val="FFFFFF"/>
                </a:solidFill>
              </a:rPr>
              <a:t>Club President must sign the application and co-sign with </a:t>
            </a:r>
          </a:p>
          <a:p>
            <a:r>
              <a:rPr lang="en-AU" sz="2800" dirty="0">
                <a:solidFill>
                  <a:srgbClr val="FFFFFF"/>
                </a:solidFill>
              </a:rPr>
              <a:t>President elect the MOU </a:t>
            </a:r>
          </a:p>
        </p:txBody>
      </p:sp>
    </p:spTree>
    <p:extLst>
      <p:ext uri="{BB962C8B-B14F-4D97-AF65-F5344CB8AC3E}">
        <p14:creationId xmlns:p14="http://schemas.microsoft.com/office/powerpoint/2010/main" val="1313563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006" y="1081825"/>
            <a:ext cx="8012514" cy="5262979"/>
          </a:xfrm>
          <a:prstGeom prst="rect">
            <a:avLst/>
          </a:prstGeom>
          <a:noFill/>
        </p:spPr>
        <p:txBody>
          <a:bodyPr wrap="none" rtlCol="0">
            <a:spAutoFit/>
          </a:bodyPr>
          <a:lstStyle/>
          <a:p>
            <a:r>
              <a:rPr lang="en-AU" sz="2800" dirty="0">
                <a:solidFill>
                  <a:srgbClr val="FFFFFF"/>
                </a:solidFill>
              </a:rPr>
              <a:t>Grants are awarded to enable completion of an </a:t>
            </a:r>
          </a:p>
          <a:p>
            <a:r>
              <a:rPr lang="en-AU" sz="2800" u="sng" dirty="0">
                <a:solidFill>
                  <a:srgbClr val="FFFFFF"/>
                </a:solidFill>
              </a:rPr>
              <a:t>approved project </a:t>
            </a:r>
            <a:r>
              <a:rPr lang="en-AU" sz="2800" dirty="0">
                <a:solidFill>
                  <a:srgbClr val="FFFFFF"/>
                </a:solidFill>
              </a:rPr>
              <a:t>:</a:t>
            </a:r>
          </a:p>
          <a:p>
            <a:endParaRPr lang="en-AU" sz="2800" dirty="0">
              <a:solidFill>
                <a:srgbClr val="FFFFFF"/>
              </a:solidFill>
            </a:endParaRPr>
          </a:p>
          <a:p>
            <a:r>
              <a:rPr lang="en-AU" sz="2800" dirty="0">
                <a:solidFill>
                  <a:srgbClr val="FFFFFF"/>
                </a:solidFill>
              </a:rPr>
              <a:t>When a grant is approved to deliver ‘X’  don’t </a:t>
            </a:r>
          </a:p>
          <a:p>
            <a:r>
              <a:rPr lang="en-AU" sz="2800" dirty="0">
                <a:solidFill>
                  <a:srgbClr val="FFFFFF"/>
                </a:solidFill>
              </a:rPr>
              <a:t>presume those funds can be used to deliver ‘Y’</a:t>
            </a:r>
          </a:p>
          <a:p>
            <a:endParaRPr lang="en-AU" sz="2800" dirty="0">
              <a:solidFill>
                <a:srgbClr val="FFFFFF"/>
              </a:solidFill>
            </a:endParaRPr>
          </a:p>
          <a:p>
            <a:r>
              <a:rPr lang="en-AU" sz="2800" dirty="0">
                <a:solidFill>
                  <a:srgbClr val="FFFFFF"/>
                </a:solidFill>
              </a:rPr>
              <a:t>Prior approval for a change in the Project is required </a:t>
            </a:r>
          </a:p>
          <a:p>
            <a:r>
              <a:rPr lang="en-AU" sz="2800" dirty="0">
                <a:solidFill>
                  <a:srgbClr val="FFFFFF"/>
                </a:solidFill>
              </a:rPr>
              <a:t>from TRF.</a:t>
            </a:r>
          </a:p>
          <a:p>
            <a:endParaRPr lang="en-AU" sz="2800" dirty="0">
              <a:solidFill>
                <a:srgbClr val="FFFFFF"/>
              </a:solidFill>
            </a:endParaRPr>
          </a:p>
          <a:p>
            <a:r>
              <a:rPr lang="en-AU" sz="2800" dirty="0">
                <a:solidFill>
                  <a:schemeClr val="bg1"/>
                </a:solidFill>
              </a:rPr>
              <a:t>A project can be started before approval is received – </a:t>
            </a:r>
          </a:p>
          <a:p>
            <a:r>
              <a:rPr lang="en-AU" sz="2800" dirty="0">
                <a:solidFill>
                  <a:schemeClr val="bg1"/>
                </a:solidFill>
              </a:rPr>
              <a:t>BUT simple submission is not evidence of approval</a:t>
            </a:r>
          </a:p>
          <a:p>
            <a:r>
              <a:rPr lang="en-AU" sz="2800" dirty="0"/>
              <a:t> </a:t>
            </a:r>
          </a:p>
        </p:txBody>
      </p:sp>
    </p:spTree>
    <p:extLst>
      <p:ext uri="{BB962C8B-B14F-4D97-AF65-F5344CB8AC3E}">
        <p14:creationId xmlns:p14="http://schemas.microsoft.com/office/powerpoint/2010/main" val="1504327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2733" y="450166"/>
            <a:ext cx="7823452" cy="5970865"/>
          </a:xfrm>
          <a:prstGeom prst="rect">
            <a:avLst/>
          </a:prstGeom>
          <a:noFill/>
        </p:spPr>
        <p:txBody>
          <a:bodyPr wrap="square" rtlCol="0">
            <a:spAutoFit/>
          </a:bodyPr>
          <a:lstStyle/>
          <a:p>
            <a:endParaRPr lang="en-AU" sz="2800" dirty="0">
              <a:solidFill>
                <a:srgbClr val="FFFFFF"/>
              </a:solidFill>
            </a:endParaRPr>
          </a:p>
          <a:p>
            <a:r>
              <a:rPr lang="en-AU" sz="2800" dirty="0">
                <a:solidFill>
                  <a:srgbClr val="FFFFFF"/>
                </a:solidFill>
              </a:rPr>
              <a:t>No guarantee that a successful application  in one year will mean that a similar application will be successful in following years</a:t>
            </a:r>
          </a:p>
          <a:p>
            <a:endParaRPr lang="en-AU" sz="2800" dirty="0">
              <a:solidFill>
                <a:srgbClr val="FFFFFF"/>
              </a:solidFill>
            </a:endParaRPr>
          </a:p>
          <a:p>
            <a:r>
              <a:rPr lang="en-AU" sz="2800" dirty="0">
                <a:solidFill>
                  <a:srgbClr val="FFFFFF"/>
                </a:solidFill>
              </a:rPr>
              <a:t>Grant awards to any one Club on any one project will not exceed AUD $2,500 (approx.)</a:t>
            </a:r>
          </a:p>
          <a:p>
            <a:endParaRPr lang="en-AU" sz="2800" dirty="0">
              <a:solidFill>
                <a:srgbClr val="FFFFFF"/>
              </a:solidFill>
            </a:endParaRPr>
          </a:p>
          <a:p>
            <a:r>
              <a:rPr lang="en-AU" sz="2800" dirty="0">
                <a:solidFill>
                  <a:srgbClr val="FFFFFF"/>
                </a:solidFill>
              </a:rPr>
              <a:t>District grants are matching in with Club expenditure commitment – BUT not more than AUD $2,500 </a:t>
            </a:r>
          </a:p>
          <a:p>
            <a:endParaRPr lang="en-AU" sz="2800" dirty="0">
              <a:solidFill>
                <a:srgbClr val="FFFFFF"/>
              </a:solidFill>
            </a:endParaRPr>
          </a:p>
          <a:p>
            <a:r>
              <a:rPr lang="en-AU" sz="2800" dirty="0">
                <a:solidFill>
                  <a:srgbClr val="FFFFFF"/>
                </a:solidFill>
              </a:rPr>
              <a:t>Separate grants from the same Club cannot fund the same project</a:t>
            </a:r>
          </a:p>
          <a:p>
            <a:endParaRPr lang="en-AU" dirty="0"/>
          </a:p>
        </p:txBody>
      </p:sp>
    </p:spTree>
    <p:extLst>
      <p:ext uri="{BB962C8B-B14F-4D97-AF65-F5344CB8AC3E}">
        <p14:creationId xmlns:p14="http://schemas.microsoft.com/office/powerpoint/2010/main" val="3536090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05072017"/>
              </p:ext>
            </p:extLst>
          </p:nvPr>
        </p:nvGraphicFramePr>
        <p:xfrm>
          <a:off x="900332" y="1363783"/>
          <a:ext cx="7230794" cy="5065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24000" y="717452"/>
            <a:ext cx="7155766" cy="646331"/>
          </a:xfrm>
          <a:prstGeom prst="rect">
            <a:avLst/>
          </a:prstGeom>
          <a:noFill/>
        </p:spPr>
        <p:txBody>
          <a:bodyPr wrap="square" rtlCol="0">
            <a:spAutoFit/>
          </a:bodyPr>
          <a:lstStyle/>
          <a:p>
            <a:r>
              <a:rPr lang="en-AU" sz="3600" dirty="0">
                <a:solidFill>
                  <a:srgbClr val="FFC000"/>
                </a:solidFill>
              </a:rPr>
              <a:t>District Grant Timeline 2023/24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4DF19-5E74-B0DE-AB95-EC386115CAD3}"/>
              </a:ext>
            </a:extLst>
          </p:cNvPr>
          <p:cNvPicPr>
            <a:picLocks noChangeAspect="1"/>
          </p:cNvPicPr>
          <p:nvPr/>
        </p:nvPicPr>
        <p:blipFill>
          <a:blip r:embed="rId2"/>
          <a:stretch>
            <a:fillRect/>
          </a:stretch>
        </p:blipFill>
        <p:spPr>
          <a:xfrm>
            <a:off x="1020000" y="571500"/>
            <a:ext cx="7104000" cy="5328000"/>
          </a:xfrm>
          <a:prstGeom prst="rect">
            <a:avLst/>
          </a:prstGeom>
        </p:spPr>
      </p:pic>
    </p:spTree>
    <p:extLst>
      <p:ext uri="{BB962C8B-B14F-4D97-AF65-F5344CB8AC3E}">
        <p14:creationId xmlns:p14="http://schemas.microsoft.com/office/powerpoint/2010/main" val="1608587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65E552-B371-1CB6-358D-E66F59B63050}"/>
              </a:ext>
            </a:extLst>
          </p:cNvPr>
          <p:cNvPicPr>
            <a:picLocks noChangeAspect="1"/>
          </p:cNvPicPr>
          <p:nvPr/>
        </p:nvPicPr>
        <p:blipFill>
          <a:blip r:embed="rId2"/>
          <a:stretch>
            <a:fillRect/>
          </a:stretch>
        </p:blipFill>
        <p:spPr>
          <a:xfrm>
            <a:off x="1361154" y="1130709"/>
            <a:ext cx="2943000" cy="3924000"/>
          </a:xfrm>
          <a:prstGeom prst="rect">
            <a:avLst/>
          </a:prstGeom>
        </p:spPr>
      </p:pic>
      <p:pic>
        <p:nvPicPr>
          <p:cNvPr id="3" name="Picture 2">
            <a:extLst>
              <a:ext uri="{FF2B5EF4-FFF2-40B4-BE49-F238E27FC236}">
                <a16:creationId xmlns:a16="http://schemas.microsoft.com/office/drawing/2014/main" id="{32292C72-0C4A-E4B3-39B4-5C66C65A126E}"/>
              </a:ext>
            </a:extLst>
          </p:cNvPr>
          <p:cNvPicPr>
            <a:picLocks noChangeAspect="1"/>
          </p:cNvPicPr>
          <p:nvPr/>
        </p:nvPicPr>
        <p:blipFill>
          <a:blip r:embed="rId3"/>
          <a:stretch>
            <a:fillRect/>
          </a:stretch>
        </p:blipFill>
        <p:spPr>
          <a:xfrm>
            <a:off x="4652534" y="1130709"/>
            <a:ext cx="2943000" cy="3924000"/>
          </a:xfrm>
          <a:prstGeom prst="rect">
            <a:avLst/>
          </a:prstGeom>
        </p:spPr>
      </p:pic>
    </p:spTree>
    <p:extLst>
      <p:ext uri="{BB962C8B-B14F-4D97-AF65-F5344CB8AC3E}">
        <p14:creationId xmlns:p14="http://schemas.microsoft.com/office/powerpoint/2010/main" val="54916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B19639-97C6-43A0-F864-3B6C818D104C}"/>
              </a:ext>
            </a:extLst>
          </p:cNvPr>
          <p:cNvPicPr>
            <a:picLocks noChangeAspect="1"/>
          </p:cNvPicPr>
          <p:nvPr/>
        </p:nvPicPr>
        <p:blipFill>
          <a:blip r:embed="rId2"/>
          <a:stretch>
            <a:fillRect/>
          </a:stretch>
        </p:blipFill>
        <p:spPr>
          <a:xfrm>
            <a:off x="1742768" y="383458"/>
            <a:ext cx="5472000" cy="5472000"/>
          </a:xfrm>
          <a:prstGeom prst="rect">
            <a:avLst/>
          </a:prstGeom>
        </p:spPr>
      </p:pic>
    </p:spTree>
    <p:extLst>
      <p:ext uri="{BB962C8B-B14F-4D97-AF65-F5344CB8AC3E}">
        <p14:creationId xmlns:p14="http://schemas.microsoft.com/office/powerpoint/2010/main" val="415025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0998ED-A039-C18B-4699-7E7F2989AEEB}"/>
              </a:ext>
            </a:extLst>
          </p:cNvPr>
          <p:cNvPicPr>
            <a:picLocks noChangeAspect="1"/>
          </p:cNvPicPr>
          <p:nvPr/>
        </p:nvPicPr>
        <p:blipFill>
          <a:blip r:embed="rId2"/>
          <a:stretch>
            <a:fillRect/>
          </a:stretch>
        </p:blipFill>
        <p:spPr>
          <a:xfrm>
            <a:off x="1106843" y="530942"/>
            <a:ext cx="4740859" cy="5292000"/>
          </a:xfrm>
          <a:prstGeom prst="rect">
            <a:avLst/>
          </a:prstGeom>
        </p:spPr>
      </p:pic>
      <p:pic>
        <p:nvPicPr>
          <p:cNvPr id="3" name="Picture 2">
            <a:extLst>
              <a:ext uri="{FF2B5EF4-FFF2-40B4-BE49-F238E27FC236}">
                <a16:creationId xmlns:a16="http://schemas.microsoft.com/office/drawing/2014/main" id="{9A97AB9B-5297-9D58-4D4C-2C1F7928EF22}"/>
              </a:ext>
            </a:extLst>
          </p:cNvPr>
          <p:cNvPicPr>
            <a:picLocks noChangeAspect="1"/>
          </p:cNvPicPr>
          <p:nvPr/>
        </p:nvPicPr>
        <p:blipFill>
          <a:blip r:embed="rId3"/>
          <a:stretch>
            <a:fillRect/>
          </a:stretch>
        </p:blipFill>
        <p:spPr>
          <a:xfrm>
            <a:off x="4876646" y="696862"/>
            <a:ext cx="3759242" cy="3600000"/>
          </a:xfrm>
          <a:prstGeom prst="rect">
            <a:avLst/>
          </a:prstGeom>
        </p:spPr>
      </p:pic>
    </p:spTree>
    <p:extLst>
      <p:ext uri="{BB962C8B-B14F-4D97-AF65-F5344CB8AC3E}">
        <p14:creationId xmlns:p14="http://schemas.microsoft.com/office/powerpoint/2010/main" val="89430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E75ADF-A5B9-42F1-A324-7DC2837C4F15}"/>
              </a:ext>
            </a:extLst>
          </p:cNvPr>
          <p:cNvSpPr>
            <a:spLocks noGrp="1"/>
          </p:cNvSpPr>
          <p:nvPr>
            <p:ph type="title"/>
          </p:nvPr>
        </p:nvSpPr>
        <p:spPr/>
        <p:txBody>
          <a:bodyPr/>
          <a:lstStyle/>
          <a:p>
            <a:endParaRPr lang="en-AU"/>
          </a:p>
        </p:txBody>
      </p:sp>
      <p:sp>
        <p:nvSpPr>
          <p:cNvPr id="53253" name="Rectangle 5"/>
          <p:cNvSpPr>
            <a:spLocks noGrp="1" noChangeArrowheads="1"/>
          </p:cNvSpPr>
          <p:nvPr>
            <p:ph idx="1"/>
          </p:nvPr>
        </p:nvSpPr>
        <p:spPr>
          <a:prstGeom prst="rect">
            <a:avLst/>
          </a:prstGeom>
          <a:noFill/>
        </p:spPr>
        <p:txBody>
          <a:bodyPr>
            <a:normAutofit lnSpcReduction="10000"/>
          </a:bodyPr>
          <a:lstStyle/>
          <a:p>
            <a:pPr marL="0" indent="0" eaLnBrk="1" hangingPunct="1">
              <a:buFontTx/>
              <a:buNone/>
            </a:pPr>
            <a:r>
              <a:rPr lang="en-US" sz="2800" i="1" dirty="0">
                <a:solidFill>
                  <a:schemeClr val="bg1"/>
                </a:solidFill>
                <a:latin typeface="Cambria" pitchFamily="18" charset="0"/>
              </a:rPr>
              <a:t>Mission:</a:t>
            </a:r>
          </a:p>
          <a:p>
            <a:pPr marL="0" indent="0" eaLnBrk="1" hangingPunct="1">
              <a:buFontTx/>
              <a:buNone/>
            </a:pPr>
            <a:endParaRPr lang="en-US" sz="2800" dirty="0">
              <a:solidFill>
                <a:schemeClr val="bg1"/>
              </a:solidFill>
              <a:latin typeface="Cambria" pitchFamily="18" charset="0"/>
            </a:endParaRPr>
          </a:p>
          <a:p>
            <a:pPr marL="0" indent="0" eaLnBrk="1" hangingPunct="1">
              <a:buFontTx/>
              <a:buNone/>
            </a:pPr>
            <a:r>
              <a:rPr lang="en-US" sz="2800" dirty="0">
                <a:solidFill>
                  <a:schemeClr val="bg1"/>
                </a:solidFill>
                <a:latin typeface="Cambria" pitchFamily="18" charset="0"/>
              </a:rPr>
              <a:t>To enable Rotarians to advance world understanding, </a:t>
            </a:r>
            <a:r>
              <a:rPr lang="en-US" sz="2800" dirty="0">
                <a:solidFill>
                  <a:srgbClr val="FFC000"/>
                </a:solidFill>
                <a:latin typeface="Cambria" pitchFamily="18" charset="0"/>
              </a:rPr>
              <a:t>goodwill</a:t>
            </a:r>
            <a:r>
              <a:rPr lang="en-US" sz="2800" dirty="0">
                <a:solidFill>
                  <a:schemeClr val="bg1"/>
                </a:solidFill>
                <a:latin typeface="Cambria" pitchFamily="18" charset="0"/>
              </a:rPr>
              <a:t>, and </a:t>
            </a:r>
            <a:r>
              <a:rPr lang="en-US" sz="2800" dirty="0">
                <a:solidFill>
                  <a:srgbClr val="FFC000"/>
                </a:solidFill>
                <a:latin typeface="Cambria" pitchFamily="18" charset="0"/>
              </a:rPr>
              <a:t>peace</a:t>
            </a:r>
            <a:r>
              <a:rPr lang="en-US" sz="2800" dirty="0">
                <a:solidFill>
                  <a:schemeClr val="bg1"/>
                </a:solidFill>
                <a:latin typeface="Cambria" pitchFamily="18" charset="0"/>
              </a:rPr>
              <a:t> through the improvement of </a:t>
            </a:r>
            <a:r>
              <a:rPr lang="en-US" sz="2800" dirty="0">
                <a:solidFill>
                  <a:srgbClr val="FFC000"/>
                </a:solidFill>
                <a:latin typeface="Cambria" pitchFamily="18" charset="0"/>
              </a:rPr>
              <a:t>health</a:t>
            </a:r>
            <a:r>
              <a:rPr lang="en-US" sz="2800" dirty="0">
                <a:solidFill>
                  <a:schemeClr val="bg1"/>
                </a:solidFill>
                <a:latin typeface="Cambria" pitchFamily="18" charset="0"/>
              </a:rPr>
              <a:t>, the support of </a:t>
            </a:r>
            <a:r>
              <a:rPr lang="en-US" sz="2800" dirty="0">
                <a:solidFill>
                  <a:srgbClr val="FFC000"/>
                </a:solidFill>
                <a:latin typeface="Cambria" pitchFamily="18" charset="0"/>
              </a:rPr>
              <a:t>education</a:t>
            </a:r>
            <a:r>
              <a:rPr lang="en-US" sz="2800" dirty="0">
                <a:solidFill>
                  <a:schemeClr val="bg1"/>
                </a:solidFill>
                <a:latin typeface="Cambria" pitchFamily="18" charset="0"/>
              </a:rPr>
              <a:t>, and the alleviation of </a:t>
            </a:r>
            <a:r>
              <a:rPr lang="en-US" sz="2800" dirty="0">
                <a:solidFill>
                  <a:srgbClr val="FFC000"/>
                </a:solidFill>
                <a:latin typeface="Cambria" pitchFamily="18" charset="0"/>
              </a:rPr>
              <a:t>poverty</a:t>
            </a:r>
          </a:p>
          <a:p>
            <a:pPr marL="0" indent="0" eaLnBrk="1" hangingPunct="1">
              <a:buFontTx/>
              <a:buNone/>
            </a:pPr>
            <a:endParaRPr lang="en-US" sz="2800" dirty="0">
              <a:solidFill>
                <a:schemeClr val="bg1"/>
              </a:solidFill>
            </a:endParaRPr>
          </a:p>
          <a:p>
            <a:pPr marL="0" indent="0" eaLnBrk="1" hangingPunct="1">
              <a:buFontTx/>
              <a:buNone/>
            </a:pPr>
            <a:r>
              <a:rPr lang="en-US" sz="2800" i="1" dirty="0">
                <a:solidFill>
                  <a:schemeClr val="bg1"/>
                </a:solidFill>
                <a:latin typeface="Cambria" panose="02040503050406030204" pitchFamily="18" charset="0"/>
                <a:ea typeface="Cambria" panose="02040503050406030204" pitchFamily="18" charset="0"/>
              </a:rPr>
              <a:t>Motto:</a:t>
            </a:r>
          </a:p>
          <a:p>
            <a:pPr marL="0" indent="0" eaLnBrk="1" hangingPunct="1">
              <a:buFontTx/>
              <a:buNone/>
            </a:pPr>
            <a:r>
              <a:rPr lang="en-US" sz="2800" dirty="0">
                <a:solidFill>
                  <a:schemeClr val="bg1"/>
                </a:solidFill>
                <a:latin typeface="Cambria" panose="02040503050406030204" pitchFamily="18" charset="0"/>
                <a:ea typeface="Cambria" panose="02040503050406030204" pitchFamily="18" charset="0"/>
              </a:rPr>
              <a:t>Do Good in the World </a:t>
            </a:r>
          </a:p>
          <a:p>
            <a:pPr marL="0" indent="0" eaLnBrk="1" hangingPunct="1">
              <a:buFontTx/>
              <a:buNone/>
            </a:pPr>
            <a:r>
              <a:rPr lang="en-US" sz="2800" dirty="0">
                <a:solidFill>
                  <a:schemeClr val="bg1"/>
                </a:solidFill>
              </a:rPr>
              <a:t>	</a:t>
            </a:r>
            <a:endParaRPr lang="en-US" sz="14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9059" y="3556000"/>
            <a:ext cx="3124200" cy="2082800"/>
          </a:xfrm>
          <a:prstGeom prst="rect">
            <a:avLst/>
          </a:prstGeom>
          <a:noFill/>
          <a:ln w="2857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53255" name="Rectangle 7"/>
          <p:cNvSpPr>
            <a:spLocks noChangeArrowheads="1"/>
          </p:cNvSpPr>
          <p:nvPr/>
        </p:nvSpPr>
        <p:spPr bwMode="auto">
          <a:xfrm>
            <a:off x="123986" y="1484784"/>
            <a:ext cx="8259273" cy="460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lnSpc>
                <a:spcPct val="90000"/>
              </a:lnSpc>
              <a:spcBef>
                <a:spcPct val="20000"/>
              </a:spcBef>
              <a:buClrTx/>
              <a:buSzTx/>
              <a:buFontTx/>
              <a:buNone/>
            </a:pPr>
            <a:endParaRPr lang="en-US" sz="1600" b="1" dirty="0">
              <a:solidFill>
                <a:srgbClr val="FFC000"/>
              </a:solidFill>
              <a:latin typeface="Cambria" pitchFamily="18" charset="0"/>
            </a:endParaRPr>
          </a:p>
        </p:txBody>
      </p:sp>
      <p:sp>
        <p:nvSpPr>
          <p:cNvPr id="3" name="Rectangle 2"/>
          <p:cNvSpPr/>
          <p:nvPr/>
        </p:nvSpPr>
        <p:spPr>
          <a:xfrm>
            <a:off x="381000" y="304800"/>
            <a:ext cx="8763000" cy="685800"/>
          </a:xfrm>
          <a:prstGeom prst="rect">
            <a:avLst/>
          </a:prstGeom>
        </p:spPr>
        <p:txBody>
          <a:bodyPr/>
          <a:lstStyle/>
          <a:p>
            <a:pPr lvl="0" algn="ctr" rtl="0"/>
            <a:r>
              <a:rPr lang="en-US" sz="3600" b="1" dirty="0">
                <a:solidFill>
                  <a:schemeClr val="bg1"/>
                </a:solidFill>
              </a:rPr>
              <a:t>Rotary Foundation Mission and Motto</a:t>
            </a:r>
            <a:endParaRPr lang="en-AU" sz="3600" dirty="0">
              <a:solidFill>
                <a:schemeClr val="bg1"/>
              </a:solidFill>
            </a:endParaRPr>
          </a:p>
        </p:txBody>
      </p:sp>
    </p:spTree>
    <p:extLst>
      <p:ext uri="{BB962C8B-B14F-4D97-AF65-F5344CB8AC3E}">
        <p14:creationId xmlns:p14="http://schemas.microsoft.com/office/powerpoint/2010/main" val="4094360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2D9E05-A221-A756-F5F8-C1E52C999302}"/>
              </a:ext>
            </a:extLst>
          </p:cNvPr>
          <p:cNvPicPr>
            <a:picLocks noChangeAspect="1"/>
          </p:cNvPicPr>
          <p:nvPr/>
        </p:nvPicPr>
        <p:blipFill>
          <a:blip r:embed="rId2"/>
          <a:stretch>
            <a:fillRect/>
          </a:stretch>
        </p:blipFill>
        <p:spPr>
          <a:xfrm>
            <a:off x="981227" y="689332"/>
            <a:ext cx="3137702" cy="2088000"/>
          </a:xfrm>
          <a:prstGeom prst="rect">
            <a:avLst/>
          </a:prstGeom>
        </p:spPr>
      </p:pic>
      <p:pic>
        <p:nvPicPr>
          <p:cNvPr id="3" name="Picture 2">
            <a:extLst>
              <a:ext uri="{FF2B5EF4-FFF2-40B4-BE49-F238E27FC236}">
                <a16:creationId xmlns:a16="http://schemas.microsoft.com/office/drawing/2014/main" id="{35390C4D-52C4-742B-4898-70F63C99C243}"/>
              </a:ext>
            </a:extLst>
          </p:cNvPr>
          <p:cNvPicPr>
            <a:picLocks noChangeAspect="1"/>
          </p:cNvPicPr>
          <p:nvPr/>
        </p:nvPicPr>
        <p:blipFill>
          <a:blip r:embed="rId3"/>
          <a:stretch>
            <a:fillRect/>
          </a:stretch>
        </p:blipFill>
        <p:spPr>
          <a:xfrm>
            <a:off x="3938741" y="2964668"/>
            <a:ext cx="4098450" cy="3204000"/>
          </a:xfrm>
          <a:prstGeom prst="rect">
            <a:avLst/>
          </a:prstGeom>
        </p:spPr>
      </p:pic>
    </p:spTree>
    <p:extLst>
      <p:ext uri="{BB962C8B-B14F-4D97-AF65-F5344CB8AC3E}">
        <p14:creationId xmlns:p14="http://schemas.microsoft.com/office/powerpoint/2010/main" val="467798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dirty="0">
                <a:latin typeface="Arial Narrow" pitchFamily="34" charset="0"/>
              </a:rPr>
              <a:t>RESOURCES</a:t>
            </a:r>
          </a:p>
        </p:txBody>
      </p:sp>
      <p:sp>
        <p:nvSpPr>
          <p:cNvPr id="4" name="Content Placeholder 2"/>
          <p:cNvSpPr txBox="1">
            <a:spLocks/>
          </p:cNvSpPr>
          <p:nvPr/>
        </p:nvSpPr>
        <p:spPr bwMode="auto">
          <a:xfrm>
            <a:off x="304799" y="1295400"/>
            <a:ext cx="5742039"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a:spcBef>
                <a:spcPct val="20000"/>
              </a:spcBef>
              <a:buClr>
                <a:schemeClr val="accent1"/>
              </a:buClr>
              <a:buSzPct val="120000"/>
              <a:buFont typeface="Wingdings" pitchFamily="2" charset="2"/>
              <a:buChar char="§"/>
            </a:pPr>
            <a:r>
              <a:rPr lang="en-US" u="sng" dirty="0">
                <a:solidFill>
                  <a:schemeClr val="bg1"/>
                </a:solidFill>
                <a:latin typeface="Georgia" pitchFamily="18" charset="0"/>
                <a:hlinkClick r:id="rId3">
                  <a:extLst>
                    <a:ext uri="{A12FA001-AC4F-418D-AE19-62706E023703}">
                      <ahyp:hlinkClr xmlns:ahyp="http://schemas.microsoft.com/office/drawing/2018/hyperlinkcolor" val="tx"/>
                    </a:ext>
                  </a:extLst>
                </a:hlinkClick>
              </a:rPr>
              <a:t>www.rotary.org/myrotary/grants</a:t>
            </a:r>
            <a:endParaRPr lang="en-US" u="sng" dirty="0">
              <a:solidFill>
                <a:schemeClr val="bg1"/>
              </a:solidFill>
              <a:latin typeface="Georgia" pitchFamily="18" charset="0"/>
            </a:endParaRP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Guide to Global Grants</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Learning center</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District 9790 website </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www.rotaryfoundationaustralia.org.au</a:t>
            </a:r>
          </a:p>
          <a:p>
            <a:pPr lvl="1">
              <a:spcBef>
                <a:spcPct val="20000"/>
              </a:spcBef>
              <a:buClr>
                <a:schemeClr val="accent1"/>
              </a:buClr>
              <a:buSzPct val="120000"/>
              <a:buFont typeface="Wingdings" pitchFamily="2" charset="2"/>
              <a:buChar char="§"/>
            </a:pPr>
            <a:endParaRPr lang="en-US" dirty="0">
              <a:solidFill>
                <a:srgbClr val="FFFFFF"/>
              </a:solidFill>
              <a:latin typeface="Georgia"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7572" y="1201994"/>
            <a:ext cx="2023119" cy="2618154"/>
          </a:xfrm>
          <a:prstGeom prst="rect">
            <a:avLst/>
          </a:prstGeom>
          <a:solidFill>
            <a:schemeClr val="bg1">
              <a:alpha val="0"/>
            </a:schemeClr>
          </a:solidFill>
          <a:ln w="6350">
            <a:solidFill>
              <a:schemeClr val="tx1"/>
            </a:solidFill>
          </a:ln>
          <a:effectLst>
            <a:outerShdw blurRad="85725" dist="63500" dir="2700000" algn="tl" rotWithShape="0">
              <a:srgbClr val="000000">
                <a:alpha val="30000"/>
              </a:srgbClr>
            </a:outerShdw>
          </a:effectLst>
        </p:spPr>
      </p:pic>
      <p:pic>
        <p:nvPicPr>
          <p:cNvPr id="389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771" t="8672" r="3125" b="9892"/>
          <a:stretch/>
        </p:blipFill>
        <p:spPr bwMode="auto">
          <a:xfrm>
            <a:off x="2865268" y="3969774"/>
            <a:ext cx="3336018" cy="2196000"/>
          </a:xfrm>
          <a:prstGeom prst="rect">
            <a:avLst/>
          </a:prstGeom>
          <a:noFill/>
          <a:ln w="9525">
            <a:solidFill>
              <a:schemeClr val="tx1"/>
            </a:solidFill>
            <a:miter lim="800000"/>
            <a:headEnd/>
            <a:tailEnd/>
          </a:ln>
          <a:effectLst>
            <a:outerShdw blurRad="85725" dist="63500" dir="2700000" algn="tl" rotWithShape="0">
              <a:prstClr val="black">
                <a:alpha val="30000"/>
              </a:prstClr>
            </a:outerShdw>
          </a:effectLst>
          <a:extLst>
            <a:ext uri="{909E8E84-426E-40dd-AFC4-6F175D3DCCD1}">
              <a14:hiddenFill xmlns:a14="http://schemas.microsoft.com/office/drawing/2010/main" xmlns="">
                <a:solidFill>
                  <a:schemeClr val="accent1"/>
                </a:solidFill>
              </a14:hiddenFill>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7861" y="3075191"/>
            <a:ext cx="2213934" cy="2988000"/>
          </a:xfrm>
          <a:prstGeom prst="rect">
            <a:avLst/>
          </a:prstGeom>
          <a:noFill/>
          <a:ln w="9525">
            <a:solidFill>
              <a:schemeClr val="tx2">
                <a:lumMod val="20000"/>
                <a:lumOff val="80000"/>
              </a:schemeClr>
            </a:solidFill>
            <a:miter lim="800000"/>
            <a:headEnd/>
            <a:tailEnd/>
          </a:ln>
          <a:effectLst>
            <a:outerShdw blurRad="50800" dist="50800" dir="2700000" algn="ctr" rotWithShape="0">
              <a:schemeClr val="tx2">
                <a:lumMod val="20000"/>
                <a:lumOff val="80000"/>
              </a:scheme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2187269663"/>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2800" b="1" dirty="0">
                <a:solidFill>
                  <a:srgbClr val="FFC000"/>
                </a:solidFill>
                <a:latin typeface="Arial Narrow" pitchFamily="34" charset="0"/>
              </a:rPr>
              <a:t>AREAS OF FOCUS</a:t>
            </a:r>
          </a:p>
        </p:txBody>
      </p:sp>
      <p:sp>
        <p:nvSpPr>
          <p:cNvPr id="4" name="Content Placeholder 2"/>
          <p:cNvSpPr txBox="1">
            <a:spLocks/>
          </p:cNvSpPr>
          <p:nvPr/>
        </p:nvSpPr>
        <p:spPr bwMode="auto">
          <a:xfrm>
            <a:off x="304800" y="1295400"/>
            <a:ext cx="7772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Peace and Conflict Resolution and Prevention</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Disease Prevention and Treatment</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Water, Sanitation and Hygiene</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Maternal and Child Health</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Basic Education and Literacy</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Community and Economic Development</a:t>
            </a:r>
          </a:p>
          <a:p>
            <a:pPr lvl="1">
              <a:spcBef>
                <a:spcPct val="20000"/>
              </a:spcBef>
              <a:buClr>
                <a:schemeClr val="accent1"/>
              </a:buClr>
              <a:buSzPct val="120000"/>
              <a:buFont typeface="Wingdings" pitchFamily="2" charset="2"/>
              <a:buChar char="§"/>
            </a:pPr>
            <a:r>
              <a:rPr lang="en-US" dirty="0">
                <a:solidFill>
                  <a:srgbClr val="FFFFFF"/>
                </a:solidFill>
                <a:latin typeface="Georgia" pitchFamily="18" charset="0"/>
              </a:rPr>
              <a:t>Supporting the Environment</a:t>
            </a:r>
          </a:p>
        </p:txBody>
      </p:sp>
      <p:pic>
        <p:nvPicPr>
          <p:cNvPr id="5" name="Picture 4">
            <a:extLst>
              <a:ext uri="{FF2B5EF4-FFF2-40B4-BE49-F238E27FC236}">
                <a16:creationId xmlns:a16="http://schemas.microsoft.com/office/drawing/2014/main" id="{5D1436AC-B530-46D4-A427-BE783412F980}"/>
              </a:ext>
            </a:extLst>
          </p:cNvPr>
          <p:cNvPicPr>
            <a:picLocks noChangeAspect="1"/>
          </p:cNvPicPr>
          <p:nvPr/>
        </p:nvPicPr>
        <p:blipFill>
          <a:blip r:embed="rId3"/>
          <a:stretch>
            <a:fillRect/>
          </a:stretch>
        </p:blipFill>
        <p:spPr>
          <a:xfrm>
            <a:off x="0" y="4463511"/>
            <a:ext cx="9144000" cy="1580827"/>
          </a:xfrm>
          <a:prstGeom prst="rect">
            <a:avLst/>
          </a:prstGeom>
        </p:spPr>
      </p:pic>
    </p:spTree>
    <p:extLst>
      <p:ext uri="{BB962C8B-B14F-4D97-AF65-F5344CB8AC3E}">
        <p14:creationId xmlns:p14="http://schemas.microsoft.com/office/powerpoint/2010/main" val="4134411224"/>
      </p:ext>
    </p:extLst>
  </p:cSld>
  <p:clrMapOvr>
    <a:masterClrMapping/>
  </p:clrMapOvr>
  <p:transition spd="med"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108" y="2033337"/>
            <a:ext cx="4972713" cy="132414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5400" b="1" spc="-150" dirty="0">
                <a:solidFill>
                  <a:srgbClr val="FFFFFF"/>
                </a:solidFill>
                <a:latin typeface="Arial Narrow Bold"/>
                <a:cs typeface="Arial Narrow Bold"/>
              </a:rPr>
              <a:t>Funding</a:t>
            </a:r>
          </a:p>
        </p:txBody>
      </p:sp>
      <p:sp>
        <p:nvSpPr>
          <p:cNvPr id="3" name="Title 1"/>
          <p:cNvSpPr txBox="1">
            <a:spLocks/>
          </p:cNvSpPr>
          <p:nvPr/>
        </p:nvSpPr>
        <p:spPr>
          <a:xfrm>
            <a:off x="189107" y="3427245"/>
            <a:ext cx="8384621" cy="1660777"/>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gn="ctr">
              <a:lnSpc>
                <a:spcPct val="90000"/>
              </a:lnSpc>
            </a:pPr>
            <a:r>
              <a:rPr lang="en-US" sz="3600" b="0" spc="0" dirty="0">
                <a:solidFill>
                  <a:srgbClr val="FFFFFF"/>
                </a:solidFill>
                <a:latin typeface="Arial"/>
                <a:cs typeface="Arial"/>
              </a:rPr>
              <a:t>How funds are generated to finance Global and District Grants?</a:t>
            </a:r>
          </a:p>
        </p:txBody>
      </p:sp>
      <p:sp>
        <p:nvSpPr>
          <p:cNvPr id="4" name="Rectangle 3"/>
          <p:cNvSpPr/>
          <p:nvPr/>
        </p:nvSpPr>
        <p:spPr>
          <a:xfrm>
            <a:off x="7968398" y="6472328"/>
            <a:ext cx="301686" cy="369332"/>
          </a:xfrm>
          <a:prstGeom prst="rect">
            <a:avLst/>
          </a:prstGeom>
        </p:spPr>
        <p:txBody>
          <a:bodyPr wrap="none">
            <a:spAutoFit/>
          </a:bodyPr>
          <a:lstStyle/>
          <a:p>
            <a:pPr>
              <a:defRPr/>
            </a:pPr>
            <a:fld id="{0BC9F1F2-FDA3-4788-B587-6FCBBFFF6C41}" type="slidenum">
              <a:rPr lang="en-US"/>
              <a:pPr>
                <a:defRPr/>
              </a:pPr>
              <a:t>5</a:t>
            </a:fld>
            <a:endParaRPr lang="en-US" dirty="0"/>
          </a:p>
        </p:txBody>
      </p:sp>
    </p:spTree>
    <p:extLst>
      <p:ext uri="{BB962C8B-B14F-4D97-AF65-F5344CB8AC3E}">
        <p14:creationId xmlns:p14="http://schemas.microsoft.com/office/powerpoint/2010/main" val="75171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E9CF75-91BF-43D9-AE83-CBDF4A780530}"/>
              </a:ext>
            </a:extLst>
          </p:cNvPr>
          <p:cNvPicPr>
            <a:picLocks noChangeAspect="1"/>
          </p:cNvPicPr>
          <p:nvPr/>
        </p:nvPicPr>
        <p:blipFill>
          <a:blip r:embed="rId3"/>
          <a:stretch>
            <a:fillRect/>
          </a:stretch>
        </p:blipFill>
        <p:spPr>
          <a:xfrm>
            <a:off x="790575" y="1685925"/>
            <a:ext cx="7562850" cy="3486150"/>
          </a:xfrm>
          <a:prstGeom prst="rect">
            <a:avLst/>
          </a:prstGeom>
        </p:spPr>
      </p:pic>
    </p:spTree>
    <p:extLst>
      <p:ext uri="{BB962C8B-B14F-4D97-AF65-F5344CB8AC3E}">
        <p14:creationId xmlns:p14="http://schemas.microsoft.com/office/powerpoint/2010/main" val="2976201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5C9190-B4B6-4857-99A8-05CE03F1F3E4}"/>
              </a:ext>
            </a:extLst>
          </p:cNvPr>
          <p:cNvPicPr>
            <a:picLocks noChangeAspect="1"/>
          </p:cNvPicPr>
          <p:nvPr/>
        </p:nvPicPr>
        <p:blipFill rotWithShape="1">
          <a:blip r:embed="rId2"/>
          <a:srcRect l="5114" t="9825" b="11249"/>
          <a:stretch/>
        </p:blipFill>
        <p:spPr>
          <a:xfrm>
            <a:off x="-453630" y="-154982"/>
            <a:ext cx="9752613" cy="6214820"/>
          </a:xfrm>
          <a:prstGeom prst="rect">
            <a:avLst/>
          </a:prstGeom>
        </p:spPr>
      </p:pic>
    </p:spTree>
    <p:extLst>
      <p:ext uri="{BB962C8B-B14F-4D97-AF65-F5344CB8AC3E}">
        <p14:creationId xmlns:p14="http://schemas.microsoft.com/office/powerpoint/2010/main" val="143699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7BC04-0F2A-9DE6-1DF3-B8340400C193}"/>
              </a:ext>
            </a:extLst>
          </p:cNvPr>
          <p:cNvSpPr>
            <a:spLocks noGrp="1"/>
          </p:cNvSpPr>
          <p:nvPr>
            <p:ph type="title"/>
          </p:nvPr>
        </p:nvSpPr>
        <p:spPr/>
        <p:txBody>
          <a:bodyPr/>
          <a:lstStyle/>
          <a:p>
            <a:pPr marL="0" marR="0" lvl="0" indent="0" defTabSz="457200" rtl="0" eaLnBrk="0" fontAlgn="base" latinLnBrk="0" hangingPunct="0">
              <a:lnSpc>
                <a:spcPct val="100000"/>
              </a:lnSpc>
              <a:spcBef>
                <a:spcPct val="20000"/>
              </a:spcBef>
              <a:spcAft>
                <a:spcPct val="0"/>
              </a:spcAft>
              <a:tabLst/>
              <a:defRPr/>
            </a:pPr>
            <a:r>
              <a:rPr kumimoji="0" lang="en-US" sz="3000" b="0" i="0" u="none" strike="noStrike" kern="1200" cap="none" spc="0" normalizeH="0" baseline="0" noProof="0" dirty="0">
                <a:ln>
                  <a:noFill/>
                </a:ln>
                <a:solidFill>
                  <a:prstClr val="white"/>
                </a:solidFill>
                <a:effectLst/>
                <a:uLnTx/>
                <a:uFillTx/>
                <a:latin typeface="Georgia"/>
                <a:ea typeface="MS PGothic" pitchFamily="34" charset="-128"/>
              </a:rPr>
              <a:t>SHARE CONTRIBUTION DETAIL (2023-24)</a:t>
            </a:r>
            <a:br>
              <a:rPr kumimoji="0" lang="en-US" sz="3000" b="0" i="0" u="none" strike="noStrike" kern="1200" cap="none" spc="0" normalizeH="0" baseline="0" noProof="0" dirty="0">
                <a:ln>
                  <a:noFill/>
                </a:ln>
                <a:solidFill>
                  <a:prstClr val="white"/>
                </a:solidFill>
                <a:effectLst/>
                <a:uLnTx/>
                <a:uFillTx/>
                <a:latin typeface="Georgia"/>
                <a:ea typeface="MS PGothic" pitchFamily="34" charset="-128"/>
              </a:rPr>
            </a:br>
            <a:endParaRPr lang="en-AU" dirty="0"/>
          </a:p>
        </p:txBody>
      </p:sp>
      <p:sp>
        <p:nvSpPr>
          <p:cNvPr id="3" name="Content Placeholder 2">
            <a:extLst>
              <a:ext uri="{FF2B5EF4-FFF2-40B4-BE49-F238E27FC236}">
                <a16:creationId xmlns:a16="http://schemas.microsoft.com/office/drawing/2014/main" id="{3AD03864-8A1F-7BE8-904E-6E6F3792A854}"/>
              </a:ext>
            </a:extLst>
          </p:cNvPr>
          <p:cNvSpPr>
            <a:spLocks noGrp="1"/>
          </p:cNvSpPr>
          <p:nvPr>
            <p:ph idx="1"/>
          </p:nvPr>
        </p:nvSpPr>
        <p:spPr/>
        <p:txBody>
          <a:bodyPr/>
          <a:lstStyle/>
          <a:p>
            <a:pPr marL="0" indent="0">
              <a:buNone/>
            </a:pPr>
            <a:r>
              <a:rPr lang="en-US" dirty="0">
                <a:solidFill>
                  <a:schemeClr val="bg1"/>
                </a:solidFill>
              </a:rPr>
              <a:t>(Rotary Year 2020-21)</a:t>
            </a:r>
          </a:p>
          <a:p>
            <a:pPr marL="0" indent="0">
              <a:buNone/>
            </a:pPr>
            <a:endParaRPr lang="en-US" sz="1800" dirty="0">
              <a:solidFill>
                <a:schemeClr val="bg1"/>
              </a:solidFill>
            </a:endParaRPr>
          </a:p>
          <a:p>
            <a:pPr marL="0" indent="0">
              <a:buNone/>
            </a:pPr>
            <a:r>
              <a:rPr lang="en-US" dirty="0">
                <a:solidFill>
                  <a:schemeClr val="bg1"/>
                </a:solidFill>
              </a:rPr>
              <a:t>TOTAL to Annual Fund: USD $124,903.24</a:t>
            </a:r>
          </a:p>
          <a:p>
            <a:pPr marL="0" indent="0">
              <a:buNone/>
            </a:pPr>
            <a:r>
              <a:rPr lang="en-US" dirty="0">
                <a:solidFill>
                  <a:schemeClr val="bg1"/>
                </a:solidFill>
              </a:rPr>
              <a:t>		50% share to World Fund:  62,451.62</a:t>
            </a:r>
          </a:p>
          <a:p>
            <a:pPr marL="0" indent="0">
              <a:buNone/>
            </a:pPr>
            <a:r>
              <a:rPr lang="en-US" dirty="0">
                <a:solidFill>
                  <a:schemeClr val="bg1"/>
                </a:solidFill>
              </a:rPr>
              <a:t>		50% share to DDF:                62,451.62</a:t>
            </a:r>
          </a:p>
          <a:p>
            <a:pPr marL="0" indent="0">
              <a:buNone/>
            </a:pPr>
            <a:endParaRPr lang="en-US" sz="1800" dirty="0">
              <a:solidFill>
                <a:schemeClr val="bg1"/>
              </a:solidFill>
            </a:endParaRPr>
          </a:p>
          <a:p>
            <a:pPr marL="0" indent="0">
              <a:buNone/>
            </a:pPr>
            <a:r>
              <a:rPr lang="en-US" dirty="0">
                <a:solidFill>
                  <a:schemeClr val="bg1"/>
                </a:solidFill>
              </a:rPr>
              <a:t>Half DDF to District Grants        $31,225.81</a:t>
            </a:r>
          </a:p>
          <a:p>
            <a:pPr marL="0" indent="0">
              <a:buNone/>
            </a:pPr>
            <a:r>
              <a:rPr lang="en-AU" dirty="0"/>
              <a:t>                                       </a:t>
            </a:r>
            <a:r>
              <a:rPr lang="en-AU" sz="2400" dirty="0">
                <a:solidFill>
                  <a:schemeClr val="bg1"/>
                </a:solidFill>
              </a:rPr>
              <a:t>(approx. AUD  $46,525.25)</a:t>
            </a:r>
          </a:p>
        </p:txBody>
      </p:sp>
    </p:spTree>
    <p:extLst>
      <p:ext uri="{BB962C8B-B14F-4D97-AF65-F5344CB8AC3E}">
        <p14:creationId xmlns:p14="http://schemas.microsoft.com/office/powerpoint/2010/main" val="378844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bwMode="auto">
          <a:xfrm>
            <a:off x="1219200" y="152400"/>
            <a:ext cx="6096000" cy="4873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600" b="1" dirty="0">
                <a:solidFill>
                  <a:schemeClr val="bg1"/>
                </a:solidFill>
                <a:latin typeface="Arial Narrow" pitchFamily="34" charset="0"/>
              </a:rPr>
              <a:t>ROTARY GRANTS</a:t>
            </a:r>
          </a:p>
        </p:txBody>
      </p:sp>
      <p:sp>
        <p:nvSpPr>
          <p:cNvPr id="21507" name="Content Placeholder 2"/>
          <p:cNvSpPr txBox="1">
            <a:spLocks/>
          </p:cNvSpPr>
          <p:nvPr/>
        </p:nvSpPr>
        <p:spPr bwMode="auto">
          <a:xfrm>
            <a:off x="304800" y="1295400"/>
            <a:ext cx="4038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ヒラギノ角ゴ Pro W3" pitchFamily="-84" charset="-128"/>
              </a:defRPr>
            </a:lvl1pPr>
            <a:lvl2pPr marL="338138" indent="-2222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lvl="1" defTabSz="914400" fontAlgn="base">
              <a:spcBef>
                <a:spcPct val="20000"/>
              </a:spcBef>
              <a:spcAft>
                <a:spcPct val="0"/>
              </a:spcAft>
              <a:buClr>
                <a:srgbClr val="01B4E7"/>
              </a:buClr>
              <a:buSzPct val="120000"/>
              <a:buFont typeface="Wingdings" pitchFamily="2" charset="2"/>
              <a:buChar char="§"/>
            </a:pPr>
            <a:r>
              <a:rPr lang="en-US" sz="3200" b="1" dirty="0">
                <a:solidFill>
                  <a:prstClr val="white"/>
                </a:solidFill>
                <a:cs typeface="Arial" panose="020B0604020202020204" pitchFamily="34" charset="0"/>
              </a:rPr>
              <a:t>District grants</a:t>
            </a:r>
            <a:br>
              <a:rPr lang="en-US" sz="3200" b="1" dirty="0">
                <a:solidFill>
                  <a:prstClr val="white"/>
                </a:solidFill>
                <a:cs typeface="Arial" panose="020B0604020202020204" pitchFamily="34" charset="0"/>
              </a:rPr>
            </a:br>
            <a:endParaRPr lang="en-US" sz="3200" b="1" dirty="0">
              <a:solidFill>
                <a:prstClr val="white"/>
              </a:solidFill>
              <a:cs typeface="Arial" panose="020B0604020202020204" pitchFamily="34" charset="0"/>
            </a:endParaRPr>
          </a:p>
          <a:p>
            <a:pPr lvl="1" defTabSz="914400" fontAlgn="base">
              <a:spcBef>
                <a:spcPct val="20000"/>
              </a:spcBef>
              <a:spcAft>
                <a:spcPct val="0"/>
              </a:spcAft>
              <a:buClr>
                <a:srgbClr val="01B4E7"/>
              </a:buClr>
              <a:buSzPct val="120000"/>
              <a:buFont typeface="Wingdings" pitchFamily="2" charset="2"/>
              <a:buChar char="§"/>
            </a:pPr>
            <a:r>
              <a:rPr lang="en-US" sz="3200" b="1" dirty="0">
                <a:solidFill>
                  <a:prstClr val="white"/>
                </a:solidFill>
                <a:cs typeface="Arial" panose="020B0604020202020204" pitchFamily="34" charset="0"/>
              </a:rPr>
              <a:t>Global grants</a:t>
            </a:r>
          </a:p>
          <a:p>
            <a:pPr lvl="1" defTabSz="914400" fontAlgn="base">
              <a:spcBef>
                <a:spcPct val="20000"/>
              </a:spcBef>
              <a:spcAft>
                <a:spcPct val="0"/>
              </a:spcAft>
              <a:buClr>
                <a:srgbClr val="01B4E7"/>
              </a:buClr>
              <a:buSzPct val="120000"/>
              <a:buFont typeface="Wingdings" pitchFamily="2" charset="2"/>
              <a:buChar char="§"/>
            </a:pPr>
            <a:endParaRPr lang="en-US" sz="3200" b="1" dirty="0">
              <a:solidFill>
                <a:prstClr val="white"/>
              </a:solidFill>
              <a:cs typeface="Arial" panose="020B0604020202020204" pitchFamily="34" charset="0"/>
            </a:endParaRPr>
          </a:p>
          <a:p>
            <a:pPr lvl="1" defTabSz="914400" fontAlgn="base">
              <a:spcBef>
                <a:spcPct val="20000"/>
              </a:spcBef>
              <a:spcAft>
                <a:spcPct val="0"/>
              </a:spcAft>
              <a:buClr>
                <a:srgbClr val="01B4E7"/>
              </a:buClr>
              <a:buSzPct val="120000"/>
              <a:buFont typeface="Wingdings" pitchFamily="2" charset="2"/>
              <a:buChar char="§"/>
            </a:pPr>
            <a:r>
              <a:rPr lang="en-US" sz="3200" b="1" dirty="0">
                <a:solidFill>
                  <a:prstClr val="white"/>
                </a:solidFill>
                <a:cs typeface="Arial" panose="020B0604020202020204" pitchFamily="34" charset="0"/>
              </a:rPr>
              <a:t>Disaster grants</a:t>
            </a:r>
          </a:p>
        </p:txBody>
      </p:sp>
      <p:cxnSp>
        <p:nvCxnSpPr>
          <p:cNvPr id="5" name="Straight Connector 4"/>
          <p:cNvCxnSpPr/>
          <p:nvPr/>
        </p:nvCxnSpPr>
        <p:spPr>
          <a:xfrm>
            <a:off x="0" y="914400"/>
            <a:ext cx="9144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EB2F6F38-4E24-1171-731D-6417CD302C79}"/>
              </a:ext>
            </a:extLst>
          </p:cNvPr>
          <p:cNvPicPr>
            <a:picLocks noChangeAspect="1"/>
          </p:cNvPicPr>
          <p:nvPr/>
        </p:nvPicPr>
        <p:blipFill>
          <a:blip r:embed="rId3"/>
          <a:stretch>
            <a:fillRect/>
          </a:stretch>
        </p:blipFill>
        <p:spPr>
          <a:xfrm>
            <a:off x="2493625" y="4412530"/>
            <a:ext cx="3548758" cy="1872000"/>
          </a:xfrm>
          <a:prstGeom prst="rect">
            <a:avLst/>
          </a:prstGeom>
        </p:spPr>
      </p:pic>
      <p:pic>
        <p:nvPicPr>
          <p:cNvPr id="4" name="Picture 3">
            <a:extLst>
              <a:ext uri="{FF2B5EF4-FFF2-40B4-BE49-F238E27FC236}">
                <a16:creationId xmlns:a16="http://schemas.microsoft.com/office/drawing/2014/main" id="{7A715D0C-EE7B-8DC1-465D-BC2316016934}"/>
              </a:ext>
            </a:extLst>
          </p:cNvPr>
          <p:cNvPicPr>
            <a:picLocks noChangeAspect="1"/>
          </p:cNvPicPr>
          <p:nvPr/>
        </p:nvPicPr>
        <p:blipFill>
          <a:blip r:embed="rId4"/>
          <a:stretch>
            <a:fillRect/>
          </a:stretch>
        </p:blipFill>
        <p:spPr>
          <a:xfrm>
            <a:off x="3923070" y="1509470"/>
            <a:ext cx="4606916" cy="2556000"/>
          </a:xfrm>
          <a:prstGeom prst="rect">
            <a:avLst/>
          </a:prstGeom>
        </p:spPr>
      </p:pic>
    </p:spTree>
    <p:extLst>
      <p:ext uri="{BB962C8B-B14F-4D97-AF65-F5344CB8AC3E}">
        <p14:creationId xmlns:p14="http://schemas.microsoft.com/office/powerpoint/2010/main" val="890068856"/>
      </p:ext>
    </p:extLst>
  </p:cSld>
  <p:clrMapOvr>
    <a:masterClrMapping/>
  </p:clrMapOvr>
  <p:transition spd="med" advClick="0">
    <p:fade/>
  </p:transition>
</p:sld>
</file>

<file path=ppt/theme/theme1.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2386</TotalTime>
  <Words>1747</Words>
  <Application>Microsoft Office PowerPoint</Application>
  <PresentationFormat>On-screen Show (4:3)</PresentationFormat>
  <Paragraphs>282</Paragraphs>
  <Slides>31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Narrow</vt:lpstr>
      <vt:lpstr>Arial Narrow Bold</vt:lpstr>
      <vt:lpstr>Calibri</vt:lpstr>
      <vt:lpstr>Cambria</vt:lpstr>
      <vt:lpstr>Courier New</vt:lpstr>
      <vt:lpstr>Georgia</vt:lpstr>
      <vt:lpstr>Times New Roman</vt:lpstr>
      <vt:lpstr>Wingdings</vt:lpstr>
      <vt:lpstr>Custom Design</vt:lpstr>
      <vt:lpstr>PowerPoint Presentation</vt:lpstr>
      <vt:lpstr>CONTENT OF THE SEMINAR </vt:lpstr>
      <vt:lpstr>PowerPoint Presentation</vt:lpstr>
      <vt:lpstr>AREAS OF FOCUS</vt:lpstr>
      <vt:lpstr>PowerPoint Presentation</vt:lpstr>
      <vt:lpstr>PowerPoint Presentation</vt:lpstr>
      <vt:lpstr>PowerPoint Presentation</vt:lpstr>
      <vt:lpstr>SHARE CONTRIBUTION DETAIL (2023-24) </vt:lpstr>
      <vt:lpstr>ROTARY GRANTS</vt:lpstr>
      <vt:lpstr>PowerPoint Presentation</vt:lpstr>
      <vt:lpstr>DISTRICT QUALIFICATION</vt:lpstr>
      <vt:lpstr>DISTRICT GRANTS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Riley Thornton</dc:creator>
  <cp:lastModifiedBy>David Anderson</cp:lastModifiedBy>
  <cp:revision>160</cp:revision>
  <dcterms:created xsi:type="dcterms:W3CDTF">2017-10-01T01:34:35Z</dcterms:created>
  <dcterms:modified xsi:type="dcterms:W3CDTF">2023-04-16T05:39:21Z</dcterms:modified>
</cp:coreProperties>
</file>