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2" r:id="rId5"/>
    <p:sldId id="1210" r:id="rId6"/>
    <p:sldId id="1212" r:id="rId7"/>
    <p:sldId id="1213" r:id="rId8"/>
    <p:sldId id="1211" r:id="rId9"/>
    <p:sldId id="1182" r:id="rId10"/>
    <p:sldId id="374" r:id="rId11"/>
    <p:sldId id="1206" r:id="rId12"/>
    <p:sldId id="1145" r:id="rId13"/>
    <p:sldId id="1208" r:id="rId14"/>
    <p:sldId id="1215" r:id="rId15"/>
    <p:sldId id="1201" r:id="rId16"/>
    <p:sldId id="1209"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90"/>
    <a:srgbClr val="D91B5C"/>
    <a:srgbClr val="005DAA"/>
    <a:srgbClr val="01B4E7"/>
    <a:srgbClr val="872175"/>
    <a:srgbClr val="17458F"/>
    <a:srgbClr val="F7A81B"/>
    <a:srgbClr val="009999"/>
    <a:srgbClr val="FF7600"/>
    <a:srgbClr val="1A72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87836" autoAdjust="0"/>
  </p:normalViewPr>
  <p:slideViewPr>
    <p:cSldViewPr snapToGrid="0" showGuides="1">
      <p:cViewPr varScale="1">
        <p:scale>
          <a:sx n="94" d="100"/>
          <a:sy n="94" d="100"/>
        </p:scale>
        <p:origin x="1326" y="108"/>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2172"/>
    </p:cViewPr>
  </p:sorterViewPr>
  <p:notesViewPr>
    <p:cSldViewPr snapToGrid="0">
      <p:cViewPr varScale="1">
        <p:scale>
          <a:sx n="82" d="100"/>
          <a:sy n="82" d="100"/>
        </p:scale>
        <p:origin x="390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71054"/>
          </a:xfrm>
          <a:prstGeom prst="rect">
            <a:avLst/>
          </a:prstGeom>
        </p:spPr>
        <p:txBody>
          <a:bodyPr vert="horz" lIns="94218" tIns="47109" rIns="94218" bIns="47109" rtlCol="0"/>
          <a:lstStyle>
            <a:lvl1pPr algn="l">
              <a:defRPr sz="1200"/>
            </a:lvl1pPr>
          </a:lstStyle>
          <a:p>
            <a:endParaRPr lang="en-US" dirty="0"/>
          </a:p>
        </p:txBody>
      </p:sp>
      <p:sp>
        <p:nvSpPr>
          <p:cNvPr id="3" name="Date Placeholder 2"/>
          <p:cNvSpPr>
            <a:spLocks noGrp="1"/>
          </p:cNvSpPr>
          <p:nvPr>
            <p:ph type="dt" idx="1"/>
          </p:nvPr>
        </p:nvSpPr>
        <p:spPr>
          <a:xfrm>
            <a:off x="4023093" y="0"/>
            <a:ext cx="3077740" cy="471054"/>
          </a:xfrm>
          <a:prstGeom prst="rect">
            <a:avLst/>
          </a:prstGeom>
        </p:spPr>
        <p:txBody>
          <a:bodyPr vert="horz" lIns="94218" tIns="47109" rIns="94218" bIns="47109" rtlCol="0"/>
          <a:lstStyle>
            <a:lvl1pPr algn="r">
              <a:defRPr sz="1200"/>
            </a:lvl1pPr>
          </a:lstStyle>
          <a:p>
            <a:fld id="{2403E561-A38A-4A22-8215-F855A52BC5B1}" type="datetimeFigureOut">
              <a:rPr lang="en-US" smtClean="0"/>
              <a:t>10/20/2024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8" tIns="47109" rIns="94218" bIns="47109"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18" tIns="47109" rIns="94218"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71053"/>
          </a:xfrm>
          <a:prstGeom prst="rect">
            <a:avLst/>
          </a:prstGeom>
        </p:spPr>
        <p:txBody>
          <a:bodyPr vert="horz" lIns="94218" tIns="47109" rIns="94218" bIns="4710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40" cy="471053"/>
          </a:xfrm>
          <a:prstGeom prst="rect">
            <a:avLst/>
          </a:prstGeom>
        </p:spPr>
        <p:txBody>
          <a:bodyPr vert="horz" lIns="94218" tIns="47109" rIns="94218" bIns="47109"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foundation@rotary7080.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my.rotary.org/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405492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354032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together to plan activities or projects. Share best practices.  See what is required for an application AND for a report.</a:t>
            </a:r>
          </a:p>
        </p:txBody>
      </p:sp>
      <p:sp>
        <p:nvSpPr>
          <p:cNvPr id="4" name="Slide Number Placeholder 3"/>
          <p:cNvSpPr>
            <a:spLocks noGrp="1"/>
          </p:cNvSpPr>
          <p:nvPr>
            <p:ph type="sldNum" sz="quarter" idx="5"/>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913629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14508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119998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projects currently on the TRF Grant Site – clubs may be heavily involved as lead clubs, or simply supporting initiatives from other clubs.  They serve as “idea starters” for all clubs.</a:t>
            </a:r>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73506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Clubs share their current activities</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86313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Don’t forget the District Action Plan Challenge</a:t>
            </a:r>
            <a:r>
              <a:rPr lang="en-CA" b="1" dirty="0">
                <a:solidFill>
                  <a:srgbClr val="FF0000"/>
                </a:solidFill>
              </a:rPr>
              <a:t> of a special event to raise $1500 USD for polio!</a:t>
            </a:r>
            <a:endParaRPr lang="en-US"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18263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252075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45973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393268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2824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704850"/>
            <a:ext cx="6276975" cy="3530600"/>
          </a:xfrm>
        </p:spPr>
      </p:sp>
      <p:sp>
        <p:nvSpPr>
          <p:cNvPr id="4" name="Slide Number Placeholder 3"/>
          <p:cNvSpPr>
            <a:spLocks noGrp="1"/>
          </p:cNvSpPr>
          <p:nvPr>
            <p:ph type="sldNum" sz="quarter" idx="5"/>
          </p:nvPr>
        </p:nvSpPr>
        <p:spPr/>
        <p:txBody>
          <a:bodyPr/>
          <a:lstStyle/>
          <a:p>
            <a:fld id="{AEC4BCDB-BFA7-43E5-B58A-CF5B46F53BED}" type="slidenum">
              <a:rPr lang="en-CA" smtClean="0"/>
              <a:t>9</a:t>
            </a:fld>
            <a:endParaRPr lang="en-CA"/>
          </a:p>
        </p:txBody>
      </p:sp>
      <p:sp>
        <p:nvSpPr>
          <p:cNvPr id="7" name="Notes Placeholder 2">
            <a:extLst>
              <a:ext uri="{FF2B5EF4-FFF2-40B4-BE49-F238E27FC236}">
                <a16:creationId xmlns:a16="http://schemas.microsoft.com/office/drawing/2014/main" id="{48F51CE2-8678-4E52-B3A9-2274CD318267}"/>
              </a:ext>
            </a:extLst>
          </p:cNvPr>
          <p:cNvSpPr txBox="1">
            <a:spLocks/>
          </p:cNvSpPr>
          <p:nvPr/>
        </p:nvSpPr>
        <p:spPr>
          <a:xfrm>
            <a:off x="357844" y="4458263"/>
            <a:ext cx="6746005" cy="5181225"/>
          </a:xfrm>
          <a:prstGeom prst="rect">
            <a:avLst/>
          </a:prstGeom>
        </p:spPr>
        <p:txBody>
          <a:bodyPr vert="horz" lIns="97084" tIns="48542" rIns="97084" bIns="48542"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07000"/>
              </a:lnSpc>
              <a:spcAft>
                <a:spcPts val="839"/>
              </a:spcAft>
            </a:pPr>
            <a:r>
              <a:rPr lang="en-US"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Foundation Qualification must be renewed annually</a:t>
            </a:r>
            <a:r>
              <a:rPr lang="en-US" dirty="0">
                <a:solidFill>
                  <a:srgbClr val="222222"/>
                </a:solidFill>
                <a:latin typeface="Calibri" panose="020F0502020204030204" pitchFamily="34" charset="0"/>
                <a:ea typeface="Times New Roman" panose="02020603050405020304" pitchFamily="18" charset="0"/>
                <a:cs typeface="Calibri" panose="020F0502020204030204" pitchFamily="34" charset="0"/>
              </a:rPr>
              <a:t> (a Rotary Foundation requirement) for clubs wishing to pursue Global or District Grants</a:t>
            </a:r>
            <a:r>
              <a:rPr lang="en-US" u="sng"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400" u="sng" dirty="0">
                <a:solidFill>
                  <a:srgbClr val="222222"/>
                </a:solidFill>
                <a:latin typeface="Calibri" panose="020F0502020204030204" pitchFamily="34" charset="0"/>
                <a:ea typeface="Times New Roman" panose="02020603050405020304" pitchFamily="18" charset="0"/>
                <a:cs typeface="Calibri" panose="020F0502020204030204" pitchFamily="34" charset="0"/>
              </a:rPr>
              <a:t>Club Qualification Requirements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Signed </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Memorandum of Understanding</a:t>
            </a: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[MOU] – signed annually by the President and President-Elect and emailed to</a:t>
            </a:r>
            <a:r>
              <a:rPr lang="en-US" sz="1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4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3"/>
              </a:rPr>
              <a:t>foundation@rotary7080.org</a:t>
            </a: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If a President will be repeating a term, the second signature should be the club secretary.  </a:t>
            </a:r>
            <a:endParaRPr lang="en-US" sz="1400"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Qualification by TWO or more club members.</a:t>
            </a: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Calibri" panose="020F0502020204030204" pitchFamily="34" charset="0"/>
                <a:cs typeface="Calibri" panose="020F0502020204030204" pitchFamily="34" charset="0"/>
              </a:rPr>
              <a:t>Agree to any additional qualification requirements set by your district.</a:t>
            </a: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Calibri" panose="020F0502020204030204" pitchFamily="34" charset="0"/>
                <a:cs typeface="Calibri" panose="020F0502020204030204" pitchFamily="34" charset="0"/>
              </a:rPr>
              <a:t>Be in good standing – current with all RI and District dues </a:t>
            </a:r>
            <a:r>
              <a:rPr lang="en-US" sz="1400" dirty="0">
                <a:solidFill>
                  <a:srgbClr val="222222"/>
                </a:solidFill>
                <a:highlight>
                  <a:srgbClr val="FFFF00"/>
                </a:highlight>
                <a:latin typeface="Calibri" panose="020F0502020204030204" pitchFamily="34" charset="0"/>
                <a:ea typeface="Calibri" panose="020F0502020204030204" pitchFamily="34" charset="0"/>
                <a:cs typeface="Calibri" panose="020F0502020204030204" pitchFamily="34" charset="0"/>
              </a:rPr>
              <a:t>and project reports(?)</a:t>
            </a:r>
            <a:endParaRPr lang="en-US" sz="1400" dirty="0">
              <a:solidFill>
                <a:srgbClr val="222222"/>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400" u="sng" dirty="0">
                <a:solidFill>
                  <a:srgbClr val="222222"/>
                </a:solidFill>
                <a:latin typeface="Calibri" panose="020F0502020204030204" pitchFamily="34" charset="0"/>
                <a:ea typeface="Times New Roman" panose="02020603050405020304" pitchFamily="18" charset="0"/>
                <a:cs typeface="Calibri" panose="020F0502020204030204" pitchFamily="34" charset="0"/>
              </a:rPr>
              <a:t>Member Qualification</a:t>
            </a: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 Only a member who has completed the following is eligible to be the </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primary contact</a:t>
            </a: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on a Global or District Grant application.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Complete the</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Grant Management Seminar on the Rotary Learning Center in My Rotary </a:t>
            </a:r>
            <a:r>
              <a:rPr lang="en-US" sz="1400"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https://my.rotary.org/en/</a:t>
            </a:r>
            <a:r>
              <a:rPr lang="en-US" sz="1400"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If you have completed it in a previous Rotary year, complete the </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Grant Management Recertification 2021-22.</a:t>
            </a:r>
            <a:endParaRPr lang="en-US" sz="1400"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Attend the </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7080 Foundation Qualification Webinar</a:t>
            </a:r>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 for its entire duration (approximately 90 minutes including questions). See below for the link.</a:t>
            </a:r>
          </a:p>
          <a:p>
            <a:pPr marL="364068" indent="-364068">
              <a:buFont typeface="+mj-lt"/>
              <a:buAutoNum type="alphaLcPeriod"/>
              <a:tabLst>
                <a:tab pos="485425" algn="l"/>
              </a:tabLst>
            </a:pPr>
            <a:r>
              <a:rPr lang="en-US" sz="1400" dirty="0">
                <a:solidFill>
                  <a:srgbClr val="222222"/>
                </a:solidFill>
                <a:latin typeface="Calibri" panose="020F0502020204030204" pitchFamily="34" charset="0"/>
                <a:ea typeface="Calibri" panose="020F0502020204030204" pitchFamily="34" charset="0"/>
                <a:cs typeface="Calibri" panose="020F0502020204030204" pitchFamily="34" charset="0"/>
              </a:rPr>
              <a:t>Agree to any additional qualification requirements set by your district.</a:t>
            </a:r>
          </a:p>
          <a:p>
            <a:pPr marL="364068" indent="-364068">
              <a:buFont typeface="+mj-lt"/>
              <a:buAutoNum type="alphaLcPeriod"/>
              <a:tabLst>
                <a:tab pos="485425" algn="l"/>
              </a:tabLst>
            </a:pPr>
            <a:r>
              <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rPr>
              <a:t>Be in good standing – current with all RI and District dues </a:t>
            </a:r>
            <a:r>
              <a:rPr lang="en-US" sz="14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and project reports(?)</a:t>
            </a:r>
            <a:endParaRPr lang="en-US" sz="1400"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222222"/>
                </a:solidFill>
                <a:latin typeface="Calibri" panose="020F0502020204030204" pitchFamily="34" charset="0"/>
                <a:ea typeface="Times New Roman" panose="02020603050405020304" pitchFamily="18" charset="0"/>
                <a:cs typeface="Calibri" panose="020F0502020204030204" pitchFamily="34" charset="0"/>
              </a:rPr>
              <a:t>Qualification will be effective immediately on completion of the above steps. Qualification will expire on</a:t>
            </a:r>
            <a:r>
              <a:rPr lang="en-US" sz="1400" b="1" dirty="0">
                <a:solidFill>
                  <a:srgbClr val="222222"/>
                </a:solidFill>
                <a:latin typeface="Calibri" panose="020F0502020204030204" pitchFamily="34" charset="0"/>
                <a:ea typeface="Times New Roman" panose="02020603050405020304" pitchFamily="18" charset="0"/>
                <a:cs typeface="Calibri" panose="020F0502020204030204" pitchFamily="34" charset="0"/>
              </a:rPr>
              <a:t> June 30th of each Rotary year.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3" name="Notes Placeholder 2">
            <a:extLst>
              <a:ext uri="{FF2B5EF4-FFF2-40B4-BE49-F238E27FC236}">
                <a16:creationId xmlns:a16="http://schemas.microsoft.com/office/drawing/2014/main" id="{555D6E5D-2257-4A03-B612-DC4D65234E9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567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83051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830509"/>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93117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931177"/>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1BF3F1-2EA9-E2F0-CFF6-130BF53BCFDE}"/>
              </a:ext>
            </a:extLst>
          </p:cNvPr>
          <p:cNvSpPr/>
          <p:nvPr userDrawn="1"/>
        </p:nvSpPr>
        <p:spPr>
          <a:xfrm>
            <a:off x="10287000" y="0"/>
            <a:ext cx="1905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609600" y="1295400"/>
            <a:ext cx="10972800" cy="4648200"/>
          </a:xfrm>
        </p:spPr>
        <p:txBody>
          <a:bodyPr/>
          <a:lstStyle>
            <a:lvl1pPr marL="0" indent="0">
              <a:buNone/>
              <a:defRPr sz="1600"/>
            </a:lvl1pPr>
            <a:lvl2pPr marL="631825" indent="-282575">
              <a:defRPr sz="1800"/>
            </a:lvl2pPr>
            <a:lvl3pPr marL="858838" indent="-228600">
              <a:defRPr sz="1600"/>
            </a:lvl3pPr>
          </a:lstStyle>
          <a:p>
            <a:pPr lvl="0"/>
            <a:r>
              <a:rPr lang="en-US" dirty="0"/>
              <a:t>Click to edit Master text styles</a:t>
            </a:r>
          </a:p>
        </p:txBody>
      </p:sp>
      <p:sp>
        <p:nvSpPr>
          <p:cNvPr id="11" name="Title 1"/>
          <p:cNvSpPr>
            <a:spLocks noGrp="1"/>
          </p:cNvSpPr>
          <p:nvPr>
            <p:ph type="title"/>
          </p:nvPr>
        </p:nvSpPr>
        <p:spPr>
          <a:xfrm>
            <a:off x="609600" y="762000"/>
            <a:ext cx="10972800" cy="457200"/>
          </a:xfrm>
          <a:prstGeom prst="rect">
            <a:avLst/>
          </a:prstGeom>
        </p:spPr>
        <p:txBody>
          <a:bodyPr/>
          <a:lstStyle>
            <a:lvl1pPr algn="l">
              <a:defRPr sz="2400">
                <a:solidFill>
                  <a:srgbClr val="002060"/>
                </a:solidFill>
              </a:defRPr>
            </a:lvl1pPr>
          </a:lstStyle>
          <a:p>
            <a:r>
              <a:rPr lang="en-US"/>
              <a:t>Click to edit Master title style</a:t>
            </a: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7F2E06B4-2AA6-D624-A0EE-FFA7620C14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1482"/>
          <a:stretch/>
        </p:blipFill>
        <p:spPr>
          <a:xfrm>
            <a:off x="-36945" y="0"/>
            <a:ext cx="10400145" cy="685800"/>
          </a:xfrm>
          <a:prstGeom prst="rect">
            <a:avLst/>
          </a:prstGeom>
        </p:spPr>
      </p:pic>
      <p:sp>
        <p:nvSpPr>
          <p:cNvPr id="8" name="TextBox 3"/>
          <p:cNvSpPr txBox="1">
            <a:spLocks noChangeArrowheads="1"/>
          </p:cNvSpPr>
          <p:nvPr userDrawn="1"/>
        </p:nvSpPr>
        <p:spPr bwMode="auto">
          <a:xfrm>
            <a:off x="162560" y="212095"/>
            <a:ext cx="660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US" sz="1600" b="1" dirty="0">
                <a:solidFill>
                  <a:schemeClr val="bg1"/>
                </a:solidFill>
                <a:latin typeface="+mn-lt"/>
              </a:rPr>
              <a:t>District 7040 Club Qualification Training 2024-2025</a:t>
            </a:r>
          </a:p>
        </p:txBody>
      </p:sp>
      <p:pic>
        <p:nvPicPr>
          <p:cNvPr id="4" name="Picture 3" descr="Text, logo&#10;&#10;Description automatically generated">
            <a:extLst>
              <a:ext uri="{FF2B5EF4-FFF2-40B4-BE49-F238E27FC236}">
                <a16:creationId xmlns:a16="http://schemas.microsoft.com/office/drawing/2014/main" id="{C0864B58-6E0F-2ADD-644E-24E4481BF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15509" y="15096"/>
            <a:ext cx="1739546" cy="655608"/>
          </a:xfrm>
          <a:prstGeom prst="rect">
            <a:avLst/>
          </a:prstGeom>
        </p:spPr>
      </p:pic>
    </p:spTree>
    <p:extLst>
      <p:ext uri="{BB962C8B-B14F-4D97-AF65-F5344CB8AC3E}">
        <p14:creationId xmlns:p14="http://schemas.microsoft.com/office/powerpoint/2010/main" val="2366250547"/>
      </p:ext>
    </p:extLst>
  </p:cSld>
  <p:clrMapOvr>
    <a:masterClrMapping/>
  </p:clrMapOvr>
  <mc:AlternateContent xmlns:mc="http://schemas.openxmlformats.org/markup-compatibility/2006" xmlns:p14="http://schemas.microsoft.com/office/powerpoint/2010/main">
    <mc:Choice Requires="p14">
      <p:transition p14:dur="0" advClick="0" advTm="13520"/>
    </mc:Choice>
    <mc:Fallback xmlns="">
      <p:transition advClick="0" advTm="1352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Ref idx="1002">
        <a:schemeClr val="bg2"/>
      </p:bgRef>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pic>
        <p:nvPicPr>
          <p:cNvPr id="4" name="Picture 3">
            <a:extLst>
              <a:ext uri="{FF2B5EF4-FFF2-40B4-BE49-F238E27FC236}">
                <a16:creationId xmlns:a16="http://schemas.microsoft.com/office/drawing/2014/main" id="{4776BD7A-1365-3ED2-4973-3FEE5FEC2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3177" y="5462987"/>
            <a:ext cx="2728823" cy="1028451"/>
          </a:xfrm>
          <a:prstGeom prst="rect">
            <a:avLst/>
          </a:prstGeom>
        </p:spPr>
      </p:pic>
    </p:spTree>
    <p:extLst>
      <p:ext uri="{BB962C8B-B14F-4D97-AF65-F5344CB8AC3E}">
        <p14:creationId xmlns:p14="http://schemas.microsoft.com/office/powerpoint/2010/main" val="189714625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97A94E25-127B-4C48-AF96-44BA7B823777}" type="slidenum">
              <a:rPr lang="en-US" smtClean="0"/>
              <a:pPr/>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79" r:id="rId2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flickr.com/photos/getambition/4700594335" TargetMode="Externa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openclipart.org/detail/170087/calendar-by-helis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hyperlink" Target="https://www.pngall.com/kitchen-appliances-png/" TargetMode="External"/><Relationship Id="rId3" Type="http://schemas.openxmlformats.org/officeDocument/2006/relationships/image" Target="../media/image8.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pxhere.com/ko/photo/816384" TargetMode="External"/><Relationship Id="rId5" Type="http://schemas.openxmlformats.org/officeDocument/2006/relationships/image" Target="../media/image9.jpeg"/><Relationship Id="rId4" Type="http://schemas.openxmlformats.org/officeDocument/2006/relationships/hyperlink" Target="https://www.flickr.com/photos/49503078599@N01/1989405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6BAA5D0-0EC3-48B3-8B71-C05A7A297150}"/>
              </a:ext>
            </a:extLst>
          </p:cNvPr>
          <p:cNvSpPr>
            <a:spLocks noGrp="1"/>
          </p:cNvSpPr>
          <p:nvPr>
            <p:ph type="body" sz="quarter" idx="14"/>
          </p:nvPr>
        </p:nvSpPr>
        <p:spPr/>
        <p:txBody>
          <a:bodyPr>
            <a:normAutofit lnSpcReduction="10000"/>
          </a:bodyPr>
          <a:lstStyle/>
          <a:p>
            <a:r>
              <a:rPr lang="en-US" dirty="0">
                <a:solidFill>
                  <a:srgbClr val="01B4E7"/>
                </a:solidFill>
              </a:rPr>
              <a:t>THE ROTARY FOUNDATION</a:t>
            </a:r>
          </a:p>
        </p:txBody>
      </p:sp>
      <p:sp>
        <p:nvSpPr>
          <p:cNvPr id="11" name="Subtitle 10">
            <a:extLst>
              <a:ext uri="{FF2B5EF4-FFF2-40B4-BE49-F238E27FC236}">
                <a16:creationId xmlns:a16="http://schemas.microsoft.com/office/drawing/2014/main" id="{F5BF5BF4-0702-4C28-8FC1-612DFF051C49}"/>
              </a:ext>
            </a:extLst>
          </p:cNvPr>
          <p:cNvSpPr>
            <a:spLocks noGrp="1"/>
          </p:cNvSpPr>
          <p:nvPr>
            <p:ph type="subTitle" idx="1"/>
          </p:nvPr>
        </p:nvSpPr>
        <p:spPr/>
        <p:txBody>
          <a:bodyPr/>
          <a:lstStyle/>
          <a:p>
            <a:r>
              <a:rPr lang="en-US" i="1" dirty="0"/>
              <a:t>Doing Good in the World</a:t>
            </a:r>
          </a:p>
        </p:txBody>
      </p:sp>
      <p:sp>
        <p:nvSpPr>
          <p:cNvPr id="5" name="Slide Number Placeholder 4">
            <a:extLst>
              <a:ext uri="{FF2B5EF4-FFF2-40B4-BE49-F238E27FC236}">
                <a16:creationId xmlns:a16="http://schemas.microsoft.com/office/drawing/2014/main" id="{3AF02CC5-9061-4C17-BEB5-A44BFFA5188A}"/>
              </a:ext>
            </a:extLst>
          </p:cNvPr>
          <p:cNvSpPr>
            <a:spLocks noGrp="1"/>
          </p:cNvSpPr>
          <p:nvPr>
            <p:ph type="sldNum" sz="quarter" idx="4294967295"/>
          </p:nvPr>
        </p:nvSpPr>
        <p:spPr>
          <a:xfrm>
            <a:off x="11650133" y="115570"/>
            <a:ext cx="423334" cy="365125"/>
          </a:xfrm>
        </p:spPr>
        <p:txBody>
          <a:bodyPr/>
          <a:lstStyle/>
          <a:p>
            <a:fld id="{97A94E25-127B-4C48-AF96-44BA7B823777}" type="slidenum">
              <a:rPr lang="en-US" smtClean="0"/>
              <a:pPr/>
              <a:t>1</a:t>
            </a:fld>
            <a:endParaRPr lang="en-US" dirty="0"/>
          </a:p>
        </p:txBody>
      </p:sp>
      <p:pic>
        <p:nvPicPr>
          <p:cNvPr id="8" name="Picture Placeholder 7">
            <a:extLst>
              <a:ext uri="{FF2B5EF4-FFF2-40B4-BE49-F238E27FC236}">
                <a16:creationId xmlns:a16="http://schemas.microsoft.com/office/drawing/2014/main" id="{B090A54E-100C-4037-851E-6D2CBA61CF8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316" b="29316"/>
          <a:stretch>
            <a:fillRect/>
          </a:stretch>
        </p:blipFill>
        <p:spPr>
          <a:xfrm>
            <a:off x="-1" y="-26910"/>
            <a:ext cx="12192000" cy="5043713"/>
          </a:xfrm>
        </p:spPr>
      </p:pic>
      <p:sp>
        <p:nvSpPr>
          <p:cNvPr id="2" name="TextBox 1">
            <a:extLst>
              <a:ext uri="{FF2B5EF4-FFF2-40B4-BE49-F238E27FC236}">
                <a16:creationId xmlns:a16="http://schemas.microsoft.com/office/drawing/2014/main" id="{141643EF-857A-4D73-AFB1-625740BBCDCD}"/>
              </a:ext>
            </a:extLst>
          </p:cNvPr>
          <p:cNvSpPr txBox="1"/>
          <p:nvPr/>
        </p:nvSpPr>
        <p:spPr>
          <a:xfrm>
            <a:off x="8158578" y="1528969"/>
            <a:ext cx="3273999" cy="2554545"/>
          </a:xfrm>
          <a:prstGeom prst="rect">
            <a:avLst/>
          </a:prstGeom>
          <a:noFill/>
        </p:spPr>
        <p:txBody>
          <a:bodyPr wrap="square" rtlCol="0">
            <a:spAutoFit/>
          </a:bodyPr>
          <a:lstStyle/>
          <a:p>
            <a:pPr algn="ctr"/>
            <a:r>
              <a:rPr lang="en-US" sz="3200" b="1" dirty="0">
                <a:solidFill>
                  <a:srgbClr val="FF0000"/>
                </a:solidFill>
              </a:rPr>
              <a:t>Quarterly </a:t>
            </a:r>
          </a:p>
          <a:p>
            <a:pPr algn="ctr"/>
            <a:r>
              <a:rPr lang="en-US" sz="3200" b="1" dirty="0">
                <a:solidFill>
                  <a:srgbClr val="FF0000"/>
                </a:solidFill>
              </a:rPr>
              <a:t>Joint Meeting</a:t>
            </a:r>
          </a:p>
          <a:p>
            <a:pPr algn="ctr"/>
            <a:r>
              <a:rPr lang="en-US" sz="3200" b="1" dirty="0">
                <a:solidFill>
                  <a:srgbClr val="FF0000"/>
                </a:solidFill>
              </a:rPr>
              <a:t>Foundation &amp; International</a:t>
            </a:r>
          </a:p>
          <a:p>
            <a:pPr algn="ctr"/>
            <a:r>
              <a:rPr lang="en-US" sz="3200" b="1" dirty="0">
                <a:solidFill>
                  <a:srgbClr val="FF0000"/>
                </a:solidFill>
              </a:rPr>
              <a:t>October 2024</a:t>
            </a:r>
          </a:p>
        </p:txBody>
      </p:sp>
      <p:sp>
        <p:nvSpPr>
          <p:cNvPr id="3" name="Rectangle 2">
            <a:extLst>
              <a:ext uri="{FF2B5EF4-FFF2-40B4-BE49-F238E27FC236}">
                <a16:creationId xmlns:a16="http://schemas.microsoft.com/office/drawing/2014/main" id="{B5AD58CA-B7AF-4E3B-AF41-556EF2DBE4FC}"/>
              </a:ext>
            </a:extLst>
          </p:cNvPr>
          <p:cNvSpPr>
            <a:spLocks noChangeArrowheads="1"/>
          </p:cNvSpPr>
          <p:nvPr/>
        </p:nvSpPr>
        <p:spPr bwMode="auto">
          <a:xfrm>
            <a:off x="1" y="234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F34DCB93-5D7F-DF61-7841-83C3B0B37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910"/>
            <a:ext cx="7565569" cy="5043713"/>
          </a:xfrm>
          <a:prstGeom prst="rect">
            <a:avLst/>
          </a:prstGeom>
        </p:spPr>
      </p:pic>
    </p:spTree>
    <p:extLst>
      <p:ext uri="{BB962C8B-B14F-4D97-AF65-F5344CB8AC3E}">
        <p14:creationId xmlns:p14="http://schemas.microsoft.com/office/powerpoint/2010/main" val="3051514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a:xfrm>
            <a:off x="381000" y="14922"/>
            <a:ext cx="11506200" cy="830509"/>
          </a:xfrm>
        </p:spPr>
        <p:txBody>
          <a:bodyPr/>
          <a:lstStyle/>
          <a:p>
            <a:r>
              <a:rPr lang="en-CA" dirty="0"/>
              <a:t>Training completed</a:t>
            </a:r>
            <a:endParaRPr lang="en-US" dirty="0"/>
          </a:p>
        </p:txBody>
      </p:sp>
      <p:pic>
        <p:nvPicPr>
          <p:cNvPr id="8" name="Picture 7">
            <a:extLst>
              <a:ext uri="{FF2B5EF4-FFF2-40B4-BE49-F238E27FC236}">
                <a16:creationId xmlns:a16="http://schemas.microsoft.com/office/drawing/2014/main" id="{2EF555BF-F398-1693-BB6D-E007458FDD2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973297">
            <a:off x="612460" y="1903481"/>
            <a:ext cx="3877099" cy="29078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2128ED63-7E83-2426-E925-605C6093A5E1}"/>
              </a:ext>
            </a:extLst>
          </p:cNvPr>
          <p:cNvSpPr txBox="1"/>
          <p:nvPr/>
        </p:nvSpPr>
        <p:spPr>
          <a:xfrm>
            <a:off x="5273040" y="1166842"/>
            <a:ext cx="6756400" cy="5909310"/>
          </a:xfrm>
          <a:prstGeom prst="rect">
            <a:avLst/>
          </a:prstGeom>
          <a:noFill/>
        </p:spPr>
        <p:txBody>
          <a:bodyPr wrap="square" rtlCol="0">
            <a:spAutoFit/>
          </a:bodyPr>
          <a:lstStyle/>
          <a:p>
            <a:r>
              <a:rPr lang="en-US" dirty="0"/>
              <a:t>Carol Cartier, Grants Co-chair (Kingston) is keeping the training report tally this year</a:t>
            </a:r>
          </a:p>
          <a:p>
            <a:endParaRPr lang="en-US" dirty="0"/>
          </a:p>
          <a:p>
            <a:r>
              <a:rPr lang="en-US" dirty="0"/>
              <a:t>4 Reports </a:t>
            </a:r>
          </a:p>
          <a:p>
            <a:r>
              <a:rPr lang="en-US" dirty="0"/>
              <a:t>	a) TRF Learning Plan (Grants Management Seminar)</a:t>
            </a:r>
          </a:p>
          <a:p>
            <a:r>
              <a:rPr lang="en-US" dirty="0"/>
              <a:t>	b) TRF Learning Center (Recertification 2024-2025)</a:t>
            </a:r>
          </a:p>
          <a:p>
            <a:r>
              <a:rPr lang="en-US" dirty="0"/>
              <a:t>	c) District Club Qualification Module</a:t>
            </a:r>
          </a:p>
          <a:p>
            <a:r>
              <a:rPr lang="en-US" dirty="0"/>
              <a:t>	d) District MOU Module (Declaration)</a:t>
            </a:r>
          </a:p>
          <a:p>
            <a:endParaRPr lang="en-US" dirty="0"/>
          </a:p>
          <a:p>
            <a:r>
              <a:rPr lang="en-US" dirty="0"/>
              <a:t>2 Signed MOUs</a:t>
            </a:r>
          </a:p>
          <a:p>
            <a:r>
              <a:rPr lang="en-US" dirty="0"/>
              <a:t>	a) World MOU</a:t>
            </a:r>
          </a:p>
          <a:p>
            <a:r>
              <a:rPr lang="en-US" dirty="0"/>
              <a:t>	b) District MOU Addendum</a:t>
            </a:r>
          </a:p>
          <a:p>
            <a:endParaRPr lang="en-US" dirty="0"/>
          </a:p>
          <a:p>
            <a:r>
              <a:rPr lang="en-US" dirty="0"/>
              <a:t>All reports are updated on MONDAYS each week.  If you have done training in the course of a week, please wait until the NEXT week to ask any questions.</a:t>
            </a:r>
          </a:p>
          <a:p>
            <a:endParaRPr lang="en-US" dirty="0"/>
          </a:p>
          <a:p>
            <a:r>
              <a:rPr lang="en-US" dirty="0"/>
              <a:t>All training should be completed AS SOON AS POSSIBLE to avoid last minute issues and enable clubs to apply for grants right away.</a:t>
            </a:r>
          </a:p>
          <a:p>
            <a:endParaRPr lang="en-CA" dirty="0"/>
          </a:p>
        </p:txBody>
      </p:sp>
    </p:spTree>
    <p:extLst>
      <p:ext uri="{BB962C8B-B14F-4D97-AF65-F5344CB8AC3E}">
        <p14:creationId xmlns:p14="http://schemas.microsoft.com/office/powerpoint/2010/main" val="232439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a:xfrm>
            <a:off x="381000" y="14922"/>
            <a:ext cx="11506200" cy="830509"/>
          </a:xfrm>
        </p:spPr>
        <p:txBody>
          <a:bodyPr/>
          <a:lstStyle/>
          <a:p>
            <a:r>
              <a:rPr lang="en-CA" dirty="0"/>
              <a:t>District grant application</a:t>
            </a:r>
            <a:endParaRPr lang="en-US" dirty="0"/>
          </a:p>
        </p:txBody>
      </p:sp>
      <p:graphicFrame>
        <p:nvGraphicFramePr>
          <p:cNvPr id="3" name="Object 2">
            <a:extLst>
              <a:ext uri="{FF2B5EF4-FFF2-40B4-BE49-F238E27FC236}">
                <a16:creationId xmlns:a16="http://schemas.microsoft.com/office/drawing/2014/main" id="{0175148B-8FB4-F900-11B2-A6FB053896AC}"/>
              </a:ext>
            </a:extLst>
          </p:cNvPr>
          <p:cNvGraphicFramePr>
            <a:graphicFrameLocks noChangeAspect="1"/>
          </p:cNvGraphicFramePr>
          <p:nvPr>
            <p:extLst>
              <p:ext uri="{D42A27DB-BD31-4B8C-83A1-F6EECF244321}">
                <p14:modId xmlns:p14="http://schemas.microsoft.com/office/powerpoint/2010/main" val="619649425"/>
              </p:ext>
            </p:extLst>
          </p:nvPr>
        </p:nvGraphicFramePr>
        <p:xfrm>
          <a:off x="801977" y="1113993"/>
          <a:ext cx="4268787" cy="5418137"/>
        </p:xfrm>
        <a:graphic>
          <a:graphicData uri="http://schemas.openxmlformats.org/presentationml/2006/ole">
            <mc:AlternateContent xmlns:mc="http://schemas.openxmlformats.org/markup-compatibility/2006">
              <mc:Choice xmlns:v="urn:schemas-microsoft-com:vml" Requires="v">
                <p:oleObj name="Document" r:id="rId3" imgW="6549368" imgH="8313109" progId="Word.Document.8">
                  <p:embed/>
                </p:oleObj>
              </mc:Choice>
              <mc:Fallback>
                <p:oleObj name="Document" r:id="rId3" imgW="6549368" imgH="8313109" progId="Word.Document.8">
                  <p:embed/>
                  <p:pic>
                    <p:nvPicPr>
                      <p:cNvPr id="0" name=""/>
                      <p:cNvPicPr/>
                      <p:nvPr/>
                    </p:nvPicPr>
                    <p:blipFill>
                      <a:blip r:embed="rId4"/>
                      <a:stretch>
                        <a:fillRect/>
                      </a:stretch>
                    </p:blipFill>
                    <p:spPr>
                      <a:xfrm>
                        <a:off x="801977" y="1113993"/>
                        <a:ext cx="4268787" cy="5418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8B9E2C3-26C7-D8A9-E9AC-69D82B16D56D}"/>
              </a:ext>
            </a:extLst>
          </p:cNvPr>
          <p:cNvSpPr txBox="1"/>
          <p:nvPr/>
        </p:nvSpPr>
        <p:spPr>
          <a:xfrm>
            <a:off x="5818909" y="1246909"/>
            <a:ext cx="5571114" cy="4247317"/>
          </a:xfrm>
          <a:prstGeom prst="rect">
            <a:avLst/>
          </a:prstGeom>
          <a:noFill/>
        </p:spPr>
        <p:txBody>
          <a:bodyPr wrap="square" rtlCol="0">
            <a:spAutoFit/>
          </a:bodyPr>
          <a:lstStyle/>
          <a:p>
            <a:r>
              <a:rPr lang="en-US" dirty="0"/>
              <a:t>Use this SAMPLE to start working with your committee and other clubs.</a:t>
            </a:r>
          </a:p>
          <a:p>
            <a:endParaRPr lang="en-US" dirty="0"/>
          </a:p>
          <a:p>
            <a:r>
              <a:rPr lang="en-US" dirty="0"/>
              <a:t>Copy/move the information over to the </a:t>
            </a:r>
            <a:r>
              <a:rPr lang="en-US" i="1" u="sng" dirty="0">
                <a:solidFill>
                  <a:schemeClr val="accent2"/>
                </a:solidFill>
              </a:rPr>
              <a:t>MyRotaryProjects.org </a:t>
            </a:r>
            <a:r>
              <a:rPr lang="en-US" dirty="0"/>
              <a:t>site – our DISTRICT APPLICATION SITE</a:t>
            </a:r>
          </a:p>
          <a:p>
            <a:endParaRPr lang="en-US" dirty="0"/>
          </a:p>
          <a:p>
            <a:r>
              <a:rPr lang="en-US" dirty="0"/>
              <a:t>The Stewardship committee will review the grant and may have questions to clarify intent or funding</a:t>
            </a:r>
          </a:p>
          <a:p>
            <a:endParaRPr lang="en-US" dirty="0"/>
          </a:p>
          <a:p>
            <a:r>
              <a:rPr lang="en-US" dirty="0"/>
              <a:t>If approved, the project will be included in the next District Spend Plan</a:t>
            </a:r>
          </a:p>
          <a:p>
            <a:endParaRPr lang="en-US" dirty="0"/>
          </a:p>
          <a:p>
            <a:r>
              <a:rPr lang="en-US" dirty="0"/>
              <a:t>All reports must also be completed on the </a:t>
            </a:r>
            <a:r>
              <a:rPr lang="en-US" i="1" u="sng" dirty="0">
                <a:solidFill>
                  <a:schemeClr val="accent2"/>
                </a:solidFill>
              </a:rPr>
              <a:t>MyRotaryProjects.org </a:t>
            </a:r>
            <a:r>
              <a:rPr lang="en-US" dirty="0"/>
              <a:t>site</a:t>
            </a:r>
            <a:endParaRPr lang="en-CA" dirty="0"/>
          </a:p>
        </p:txBody>
      </p:sp>
    </p:spTree>
    <p:extLst>
      <p:ext uri="{BB962C8B-B14F-4D97-AF65-F5344CB8AC3E}">
        <p14:creationId xmlns:p14="http://schemas.microsoft.com/office/powerpoint/2010/main" val="345238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lstStyle/>
          <a:p>
            <a:r>
              <a:rPr lang="en-CA" i="1" dirty="0"/>
              <a:t>MyRotaryprojects.org </a:t>
            </a:r>
            <a:r>
              <a:rPr lang="en-CA" dirty="0"/>
              <a:t>– </a:t>
            </a:r>
            <a:r>
              <a:rPr lang="en-CA" sz="2400" dirty="0"/>
              <a:t>District Site!!!</a:t>
            </a:r>
            <a:endParaRPr lang="en-US" sz="2400" dirty="0"/>
          </a:p>
        </p:txBody>
      </p:sp>
      <p:sp>
        <p:nvSpPr>
          <p:cNvPr id="3" name="TextBox 2">
            <a:extLst>
              <a:ext uri="{FF2B5EF4-FFF2-40B4-BE49-F238E27FC236}">
                <a16:creationId xmlns:a16="http://schemas.microsoft.com/office/drawing/2014/main" id="{0CD1FD17-F851-7E59-DCCF-6CB4F8FEFED7}"/>
              </a:ext>
            </a:extLst>
          </p:cNvPr>
          <p:cNvSpPr txBox="1"/>
          <p:nvPr/>
        </p:nvSpPr>
        <p:spPr>
          <a:xfrm>
            <a:off x="5659120" y="889843"/>
            <a:ext cx="5992106" cy="6063198"/>
          </a:xfrm>
          <a:prstGeom prst="rect">
            <a:avLst/>
          </a:prstGeom>
          <a:noFill/>
        </p:spPr>
        <p:txBody>
          <a:bodyPr wrap="square" rtlCol="0">
            <a:spAutoFit/>
          </a:bodyPr>
          <a:lstStyle/>
          <a:p>
            <a:r>
              <a:rPr lang="en-US" sz="1600" b="1" u="dbl" dirty="0">
                <a:solidFill>
                  <a:srgbClr val="174590"/>
                </a:solidFill>
              </a:rPr>
              <a:t>DISTRICT</a:t>
            </a:r>
            <a:r>
              <a:rPr lang="en-US" sz="1600" b="1" dirty="0">
                <a:solidFill>
                  <a:srgbClr val="174590"/>
                </a:solidFill>
              </a:rPr>
              <a:t> PROJECT SITE</a:t>
            </a:r>
          </a:p>
          <a:p>
            <a:r>
              <a:rPr lang="en-US" sz="1600" b="1" u="sng" dirty="0">
                <a:solidFill>
                  <a:srgbClr val="174590"/>
                </a:solidFill>
              </a:rPr>
              <a:t>All</a:t>
            </a:r>
            <a:r>
              <a:rPr lang="en-US" sz="1600" b="1" dirty="0">
                <a:solidFill>
                  <a:srgbClr val="174590"/>
                </a:solidFill>
              </a:rPr>
              <a:t> Simplified and Matching Grant applications must be submitted on this site for consideration for any DDF Funding</a:t>
            </a:r>
          </a:p>
          <a:p>
            <a:endParaRPr lang="en-US" sz="1600" dirty="0"/>
          </a:p>
          <a:p>
            <a:r>
              <a:rPr lang="en-US" sz="1600" dirty="0"/>
              <a:t>Login as Club Admin</a:t>
            </a:r>
          </a:p>
          <a:p>
            <a:r>
              <a:rPr lang="en-US" sz="1600" dirty="0"/>
              <a:t>(anyone in the club can register as Club Admin!)</a:t>
            </a:r>
          </a:p>
          <a:p>
            <a:endParaRPr lang="en-US" sz="1600" dirty="0"/>
          </a:p>
          <a:p>
            <a:r>
              <a:rPr lang="en-US" sz="1600" dirty="0"/>
              <a:t>Upload project details</a:t>
            </a:r>
          </a:p>
          <a:p>
            <a:endParaRPr lang="en-US" sz="1600" dirty="0"/>
          </a:p>
          <a:p>
            <a:r>
              <a:rPr lang="en-US" sz="1600" dirty="0"/>
              <a:t>Seek funding</a:t>
            </a:r>
          </a:p>
          <a:p>
            <a:r>
              <a:rPr lang="en-US" sz="1600" dirty="0"/>
              <a:t>Find partners</a:t>
            </a:r>
          </a:p>
          <a:p>
            <a:r>
              <a:rPr lang="en-US" sz="1600" dirty="0"/>
              <a:t>Share photos</a:t>
            </a:r>
          </a:p>
          <a:p>
            <a:r>
              <a:rPr lang="en-US" sz="1600" dirty="0"/>
              <a:t>Find ideas for new projects</a:t>
            </a:r>
          </a:p>
          <a:p>
            <a:r>
              <a:rPr lang="en-US" sz="1600" dirty="0"/>
              <a:t>Copy replicable projects</a:t>
            </a:r>
          </a:p>
          <a:p>
            <a:endParaRPr lang="en-US" sz="1600" dirty="0"/>
          </a:p>
          <a:p>
            <a:r>
              <a:rPr lang="en-US" sz="1600" dirty="0"/>
              <a:t>Complete reports</a:t>
            </a:r>
          </a:p>
          <a:p>
            <a:r>
              <a:rPr lang="en-US" sz="1600" dirty="0"/>
              <a:t>Celebrate success!</a:t>
            </a:r>
          </a:p>
          <a:p>
            <a:endParaRPr lang="en-US" sz="1600" dirty="0"/>
          </a:p>
          <a:p>
            <a:r>
              <a:rPr lang="en-US" sz="1600" dirty="0"/>
              <a:t>Global Grants may be uploaded here to assist with </a:t>
            </a:r>
            <a:r>
              <a:rPr lang="en-US" sz="1600" u="sng" dirty="0">
                <a:solidFill>
                  <a:schemeClr val="accent2"/>
                </a:solidFill>
              </a:rPr>
              <a:t>visibility and funding requests </a:t>
            </a:r>
            <a:r>
              <a:rPr lang="en-US" sz="1600" dirty="0"/>
              <a:t>however, formal applications must be entered in the Rotary International Grants Center</a:t>
            </a:r>
          </a:p>
          <a:p>
            <a:endParaRPr lang="en-US" dirty="0"/>
          </a:p>
          <a:p>
            <a:endParaRPr lang="en-CA" dirty="0"/>
          </a:p>
        </p:txBody>
      </p:sp>
      <p:sp>
        <p:nvSpPr>
          <p:cNvPr id="4" name="TextBox 3">
            <a:extLst>
              <a:ext uri="{FF2B5EF4-FFF2-40B4-BE49-F238E27FC236}">
                <a16:creationId xmlns:a16="http://schemas.microsoft.com/office/drawing/2014/main" id="{3B17E59E-EFA8-14B9-D19A-0A532E7F43FA}"/>
              </a:ext>
            </a:extLst>
          </p:cNvPr>
          <p:cNvSpPr txBox="1"/>
          <p:nvPr/>
        </p:nvSpPr>
        <p:spPr>
          <a:xfrm>
            <a:off x="787400" y="5598824"/>
            <a:ext cx="3706763" cy="923330"/>
          </a:xfrm>
          <a:prstGeom prst="rect">
            <a:avLst/>
          </a:prstGeom>
          <a:noFill/>
        </p:spPr>
        <p:txBody>
          <a:bodyPr wrap="square" rtlCol="0">
            <a:spAutoFit/>
          </a:bodyPr>
          <a:lstStyle/>
          <a:p>
            <a:r>
              <a:rPr lang="en-US" b="1" dirty="0">
                <a:solidFill>
                  <a:srgbClr val="FF0000"/>
                </a:solidFill>
              </a:rPr>
              <a:t>NOTE - NOT THE SAME SITE AS ROTARY INTERNATIONAL’S SERVICE PROJECT CENTER!!</a:t>
            </a:r>
            <a:endParaRPr lang="en-CA" b="1" dirty="0">
              <a:solidFill>
                <a:srgbClr val="FF0000"/>
              </a:solidFill>
            </a:endParaRPr>
          </a:p>
        </p:txBody>
      </p:sp>
      <p:sp>
        <p:nvSpPr>
          <p:cNvPr id="5" name="TextBox 4">
            <a:extLst>
              <a:ext uri="{FF2B5EF4-FFF2-40B4-BE49-F238E27FC236}">
                <a16:creationId xmlns:a16="http://schemas.microsoft.com/office/drawing/2014/main" id="{3095936D-C466-8B2A-B4F2-18CB29726AE8}"/>
              </a:ext>
            </a:extLst>
          </p:cNvPr>
          <p:cNvSpPr txBox="1"/>
          <p:nvPr/>
        </p:nvSpPr>
        <p:spPr>
          <a:xfrm>
            <a:off x="787400" y="4406326"/>
            <a:ext cx="3794760" cy="923330"/>
          </a:xfrm>
          <a:prstGeom prst="rect">
            <a:avLst/>
          </a:prstGeom>
          <a:noFill/>
        </p:spPr>
        <p:txBody>
          <a:bodyPr wrap="square" rtlCol="0">
            <a:spAutoFit/>
          </a:bodyPr>
          <a:lstStyle/>
          <a:p>
            <a:r>
              <a:rPr lang="en-US" i="1" dirty="0"/>
              <a:t>Peter Labelle is the webmaster, but many our team can admit you to the site for the 1</a:t>
            </a:r>
            <a:r>
              <a:rPr lang="en-US" i="1" baseline="30000" dirty="0"/>
              <a:t>st</a:t>
            </a:r>
            <a:r>
              <a:rPr lang="en-US" i="1" dirty="0"/>
              <a:t> time!</a:t>
            </a:r>
            <a:endParaRPr lang="en-CA" i="1" dirty="0"/>
          </a:p>
        </p:txBody>
      </p:sp>
      <p:pic>
        <p:nvPicPr>
          <p:cNvPr id="8" name="Picture 7">
            <a:extLst>
              <a:ext uri="{FF2B5EF4-FFF2-40B4-BE49-F238E27FC236}">
                <a16:creationId xmlns:a16="http://schemas.microsoft.com/office/drawing/2014/main" id="{D1F90369-81FE-F570-2926-49969BE7E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40" y="1213956"/>
            <a:ext cx="4993640" cy="280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793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a:xfrm>
            <a:off x="381000" y="14922"/>
            <a:ext cx="11506200" cy="830509"/>
          </a:xfrm>
        </p:spPr>
        <p:txBody>
          <a:bodyPr/>
          <a:lstStyle/>
          <a:p>
            <a:r>
              <a:rPr lang="en-CA" dirty="0"/>
              <a:t>Upcoming dates</a:t>
            </a:r>
            <a:endParaRPr lang="en-US" dirty="0"/>
          </a:p>
        </p:txBody>
      </p:sp>
      <p:pic>
        <p:nvPicPr>
          <p:cNvPr id="4" name="Picture 3">
            <a:extLst>
              <a:ext uri="{FF2B5EF4-FFF2-40B4-BE49-F238E27FC236}">
                <a16:creationId xmlns:a16="http://schemas.microsoft.com/office/drawing/2014/main" id="{7073D32C-04F5-C52C-E75C-1AE9DD79543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649631">
            <a:off x="237732" y="1913584"/>
            <a:ext cx="2823056" cy="2419594"/>
          </a:xfrm>
          <a:prstGeom prst="rect">
            <a:avLst/>
          </a:prstGeom>
        </p:spPr>
      </p:pic>
      <p:sp>
        <p:nvSpPr>
          <p:cNvPr id="5" name="TextBox 4">
            <a:extLst>
              <a:ext uri="{FF2B5EF4-FFF2-40B4-BE49-F238E27FC236}">
                <a16:creationId xmlns:a16="http://schemas.microsoft.com/office/drawing/2014/main" id="{DF22AFF4-57D1-1DC1-0C2E-18FF81DE2CD0}"/>
              </a:ext>
            </a:extLst>
          </p:cNvPr>
          <p:cNvSpPr txBox="1"/>
          <p:nvPr/>
        </p:nvSpPr>
        <p:spPr>
          <a:xfrm>
            <a:off x="3265714" y="1130710"/>
            <a:ext cx="8857460" cy="6432530"/>
          </a:xfrm>
          <a:prstGeom prst="rect">
            <a:avLst/>
          </a:prstGeom>
          <a:noFill/>
        </p:spPr>
        <p:txBody>
          <a:bodyPr wrap="square" rtlCol="0">
            <a:spAutoFit/>
          </a:bodyPr>
          <a:lstStyle/>
          <a:p>
            <a:r>
              <a:rPr lang="en-US" sz="2400" dirty="0"/>
              <a:t>October 20 – 7-8:30 pm Zoom - DG Dino Marzaro – Experiences with Polio</a:t>
            </a:r>
          </a:p>
          <a:p>
            <a:endParaRPr lang="en-US" sz="2400" dirty="0"/>
          </a:p>
          <a:p>
            <a:r>
              <a:rPr lang="en-US" sz="2400" dirty="0"/>
              <a:t>October 24 – 2-3 pm Zoom – World Presentation, Past RI Pres Gordon McInally, Dr. Mark Joffe, Christ Etienne Zone 28/32</a:t>
            </a:r>
          </a:p>
          <a:p>
            <a:endParaRPr lang="en-US" sz="2400" dirty="0"/>
          </a:p>
          <a:p>
            <a:r>
              <a:rPr lang="en-US" sz="2400" dirty="0"/>
              <a:t>November 9 – 9-9:45 am Zoom – PDG Sue Bellor – Mini Info Session on Endowment</a:t>
            </a:r>
          </a:p>
          <a:p>
            <a:endParaRPr lang="en-US" sz="2400" dirty="0"/>
          </a:p>
          <a:p>
            <a:r>
              <a:rPr lang="en-US" sz="2400" dirty="0"/>
              <a:t>November 13 – 6 pm – Kingston - JENNIFER JONES CELEBRATION FOUNDATION DINNER – Past RIP Jones is receiving an </a:t>
            </a:r>
            <a:r>
              <a:rPr lang="en-US" sz="2400" dirty="0" err="1"/>
              <a:t>honourary</a:t>
            </a:r>
            <a:r>
              <a:rPr lang="en-US" sz="2400" dirty="0"/>
              <a:t> degree from Queen’s on Nov 14</a:t>
            </a:r>
            <a:r>
              <a:rPr lang="en-US" sz="2400" baseline="30000" dirty="0"/>
              <a:t>th</a:t>
            </a:r>
            <a:r>
              <a:rPr lang="en-US" sz="2400" dirty="0"/>
              <a:t> </a:t>
            </a:r>
          </a:p>
          <a:p>
            <a:endParaRPr lang="en-US" sz="2400" dirty="0"/>
          </a:p>
          <a:p>
            <a:r>
              <a:rPr lang="en-US" sz="2400" dirty="0"/>
              <a:t>December 7 – 9-10 am Zoom – Barbara Fisk and Peter Labelle – Global Grant Live Application Walk-through</a:t>
            </a:r>
          </a:p>
          <a:p>
            <a:endParaRPr lang="en-US" sz="2400" dirty="0"/>
          </a:p>
          <a:p>
            <a:endParaRPr lang="en-US" sz="2800" dirty="0"/>
          </a:p>
        </p:txBody>
      </p:sp>
      <p:sp>
        <p:nvSpPr>
          <p:cNvPr id="3" name="TextBox 2">
            <a:extLst>
              <a:ext uri="{FF2B5EF4-FFF2-40B4-BE49-F238E27FC236}">
                <a16:creationId xmlns:a16="http://schemas.microsoft.com/office/drawing/2014/main" id="{0E90126B-88A1-4F1A-7504-972F0FA39606}"/>
              </a:ext>
            </a:extLst>
          </p:cNvPr>
          <p:cNvSpPr txBox="1"/>
          <p:nvPr/>
        </p:nvSpPr>
        <p:spPr>
          <a:xfrm>
            <a:off x="6096000" y="141145"/>
            <a:ext cx="5230075" cy="523220"/>
          </a:xfrm>
          <a:prstGeom prst="rect">
            <a:avLst/>
          </a:prstGeom>
          <a:noFill/>
        </p:spPr>
        <p:txBody>
          <a:bodyPr wrap="square" rtlCol="0">
            <a:spAutoFit/>
          </a:bodyPr>
          <a:lstStyle/>
          <a:p>
            <a:pPr lvl="1"/>
            <a:r>
              <a:rPr lang="en-US" sz="2800" b="1" dirty="0">
                <a:solidFill>
                  <a:schemeClr val="bg1"/>
                </a:solidFill>
              </a:rPr>
              <a:t>EVERYONE WELCOME!!!!!</a:t>
            </a:r>
            <a:endParaRPr lang="en-CA" sz="2800" b="1" dirty="0">
              <a:solidFill>
                <a:schemeClr val="bg1"/>
              </a:solidFill>
            </a:endParaRPr>
          </a:p>
        </p:txBody>
      </p:sp>
    </p:spTree>
    <p:extLst>
      <p:ext uri="{BB962C8B-B14F-4D97-AF65-F5344CB8AC3E}">
        <p14:creationId xmlns:p14="http://schemas.microsoft.com/office/powerpoint/2010/main" val="74834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lstStyle/>
          <a:p>
            <a:r>
              <a:rPr lang="en-CA" dirty="0"/>
              <a:t>Club projects &amp; special reports</a:t>
            </a:r>
            <a:endParaRPr lang="en-US" dirty="0"/>
          </a:p>
        </p:txBody>
      </p:sp>
      <p:sp>
        <p:nvSpPr>
          <p:cNvPr id="3" name="TextBox 2">
            <a:extLst>
              <a:ext uri="{FF2B5EF4-FFF2-40B4-BE49-F238E27FC236}">
                <a16:creationId xmlns:a16="http://schemas.microsoft.com/office/drawing/2014/main" id="{CC2B991B-3FBB-0FD3-C1D5-B834096321B8}"/>
              </a:ext>
            </a:extLst>
          </p:cNvPr>
          <p:cNvSpPr txBox="1"/>
          <p:nvPr/>
        </p:nvSpPr>
        <p:spPr>
          <a:xfrm>
            <a:off x="261142" y="1051486"/>
            <a:ext cx="11530594" cy="5355312"/>
          </a:xfrm>
          <a:prstGeom prst="rect">
            <a:avLst/>
          </a:prstGeom>
          <a:noFill/>
        </p:spPr>
        <p:txBody>
          <a:bodyPr wrap="square" rtlCol="0">
            <a:spAutoFit/>
          </a:bodyPr>
          <a:lstStyle/>
          <a:p>
            <a:r>
              <a:rPr lang="en-US" dirty="0"/>
              <a:t>	</a:t>
            </a:r>
            <a:r>
              <a:rPr lang="en-US" u="sng" dirty="0"/>
              <a:t>Global Grants – Drafts</a:t>
            </a:r>
          </a:p>
          <a:p>
            <a:r>
              <a:rPr lang="en-US" dirty="0"/>
              <a:t>Cornwall Sunrise			Ghana - WASH project</a:t>
            </a:r>
          </a:p>
          <a:p>
            <a:r>
              <a:rPr lang="en-US" dirty="0"/>
              <a:t>Montreal Cedars			Beirut - Psychiatric Hospital project</a:t>
            </a:r>
          </a:p>
          <a:p>
            <a:r>
              <a:rPr lang="en-US" dirty="0"/>
              <a:t>Cataraqui Kingston		Uganda - Xray machine project</a:t>
            </a:r>
          </a:p>
          <a:p>
            <a:r>
              <a:rPr lang="en-US" dirty="0"/>
              <a:t>Cornwall Sunrise			Fort Myers - Career Tech project</a:t>
            </a:r>
          </a:p>
          <a:p>
            <a:r>
              <a:rPr lang="en-US" dirty="0"/>
              <a:t>Orleans				Colombia - Tennis project</a:t>
            </a:r>
          </a:p>
          <a:p>
            <a:r>
              <a:rPr lang="en-US" dirty="0"/>
              <a:t>	 </a:t>
            </a:r>
            <a:r>
              <a:rPr lang="en-US" u="sng" dirty="0"/>
              <a:t>Global Grants – Underway</a:t>
            </a:r>
          </a:p>
          <a:p>
            <a:r>
              <a:rPr lang="en-US" dirty="0"/>
              <a:t>Ottawa				Guatemala - Literacy project </a:t>
            </a:r>
          </a:p>
          <a:p>
            <a:r>
              <a:rPr lang="en-US" dirty="0"/>
              <a:t>Kingston				Colombia - Hearing Screening project</a:t>
            </a:r>
          </a:p>
          <a:p>
            <a:r>
              <a:rPr lang="en-US" dirty="0"/>
              <a:t>Kingston				Colombia - Spina Bifida project</a:t>
            </a:r>
          </a:p>
          <a:p>
            <a:r>
              <a:rPr lang="en-US" dirty="0"/>
              <a:t>Gananoque			Colombia - Empowering Woman/Productive Beauty project</a:t>
            </a:r>
          </a:p>
          <a:p>
            <a:r>
              <a:rPr lang="en-US" dirty="0"/>
              <a:t>Cataraqui/Sunrise/Petawawa	El Salvador - </a:t>
            </a:r>
            <a:r>
              <a:rPr lang="en-US" dirty="0" err="1"/>
              <a:t>Toileton</a:t>
            </a:r>
            <a:r>
              <a:rPr lang="en-US" dirty="0"/>
              <a:t> Phase 5</a:t>
            </a:r>
          </a:p>
          <a:p>
            <a:r>
              <a:rPr lang="en-US" dirty="0"/>
              <a:t>Cataraqui/Sunrise/</a:t>
            </a:r>
          </a:p>
          <a:p>
            <a:r>
              <a:rPr lang="en-US" dirty="0"/>
              <a:t>Lakeshore/Kingston		Kenya Maternal, Vision, Primary Care project</a:t>
            </a:r>
          </a:p>
          <a:p>
            <a:r>
              <a:rPr lang="en-US" dirty="0"/>
              <a:t>Alexandra Bay			France – Bifida project</a:t>
            </a:r>
          </a:p>
          <a:p>
            <a:r>
              <a:rPr lang="en-US" dirty="0"/>
              <a:t>Kingston				Ukraine – Film School project</a:t>
            </a:r>
          </a:p>
          <a:p>
            <a:r>
              <a:rPr lang="en-US" dirty="0"/>
              <a:t>Cataraqui			Pakistan – Differently Able Children Rehab project</a:t>
            </a:r>
          </a:p>
          <a:p>
            <a:r>
              <a:rPr lang="en-US" dirty="0"/>
              <a:t>	</a:t>
            </a:r>
            <a:r>
              <a:rPr lang="en-US" u="sng" dirty="0"/>
              <a:t>Special Report </a:t>
            </a:r>
          </a:p>
          <a:p>
            <a:r>
              <a:rPr lang="en-US" dirty="0"/>
              <a:t>Kingston-Pete Burrell		Hiroshima – ITHF Peace Trip</a:t>
            </a:r>
          </a:p>
        </p:txBody>
      </p:sp>
      <p:pic>
        <p:nvPicPr>
          <p:cNvPr id="11" name="Picture 10">
            <a:extLst>
              <a:ext uri="{FF2B5EF4-FFF2-40B4-BE49-F238E27FC236}">
                <a16:creationId xmlns:a16="http://schemas.microsoft.com/office/drawing/2014/main" id="{0603273C-2E7A-07C0-362C-B6CAAACC2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7540" y="2247587"/>
            <a:ext cx="2359660" cy="1573107"/>
          </a:xfrm>
          <a:prstGeom prst="rect">
            <a:avLst/>
          </a:prstGeom>
          <a:ln>
            <a:noFill/>
          </a:ln>
          <a:effectLst>
            <a:softEdge rad="112500"/>
          </a:effectLst>
        </p:spPr>
      </p:pic>
      <p:pic>
        <p:nvPicPr>
          <p:cNvPr id="13" name="Picture 12">
            <a:extLst>
              <a:ext uri="{FF2B5EF4-FFF2-40B4-BE49-F238E27FC236}">
                <a16:creationId xmlns:a16="http://schemas.microsoft.com/office/drawing/2014/main" id="{09E9F20B-B972-4027-3A4F-75D6484C1C60}"/>
              </a:ext>
            </a:extLst>
          </p:cNvPr>
          <p:cNvPicPr>
            <a:picLocks noChangeAspect="1"/>
          </p:cNvPicPr>
          <p:nvPr/>
        </p:nvPicPr>
        <p:blipFill>
          <a:blip r:embed="rId4"/>
          <a:stretch>
            <a:fillRect/>
          </a:stretch>
        </p:blipFill>
        <p:spPr>
          <a:xfrm>
            <a:off x="7675245" y="989541"/>
            <a:ext cx="1781175" cy="1771650"/>
          </a:xfrm>
          <a:prstGeom prst="rect">
            <a:avLst/>
          </a:prstGeom>
        </p:spPr>
      </p:pic>
      <p:pic>
        <p:nvPicPr>
          <p:cNvPr id="2052" name="Picture 4">
            <a:extLst>
              <a:ext uri="{FF2B5EF4-FFF2-40B4-BE49-F238E27FC236}">
                <a16:creationId xmlns:a16="http://schemas.microsoft.com/office/drawing/2014/main" id="{BA2A9719-7D46-4763-6E18-595F60681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128" y="4746608"/>
            <a:ext cx="2543340" cy="146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55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lstStyle/>
          <a:p>
            <a:r>
              <a:rPr lang="en-CA" dirty="0"/>
              <a:t>Club projects &amp; special reports</a:t>
            </a:r>
            <a:endParaRPr lang="en-US" dirty="0"/>
          </a:p>
        </p:txBody>
      </p:sp>
      <p:sp>
        <p:nvSpPr>
          <p:cNvPr id="3" name="TextBox 2">
            <a:extLst>
              <a:ext uri="{FF2B5EF4-FFF2-40B4-BE49-F238E27FC236}">
                <a16:creationId xmlns:a16="http://schemas.microsoft.com/office/drawing/2014/main" id="{CC2B991B-3FBB-0FD3-C1D5-B834096321B8}"/>
              </a:ext>
            </a:extLst>
          </p:cNvPr>
          <p:cNvSpPr txBox="1"/>
          <p:nvPr/>
        </p:nvSpPr>
        <p:spPr>
          <a:xfrm>
            <a:off x="381000" y="999980"/>
            <a:ext cx="8285480" cy="5632311"/>
          </a:xfrm>
          <a:prstGeom prst="rect">
            <a:avLst/>
          </a:prstGeom>
          <a:noFill/>
        </p:spPr>
        <p:txBody>
          <a:bodyPr wrap="square" rtlCol="0">
            <a:spAutoFit/>
          </a:bodyPr>
          <a:lstStyle/>
          <a:p>
            <a:r>
              <a:rPr lang="en-US" dirty="0"/>
              <a:t>	</a:t>
            </a:r>
            <a:r>
              <a:rPr lang="en-US" u="sng" dirty="0"/>
              <a:t>District Grant Projects-2024-2025</a:t>
            </a:r>
          </a:p>
          <a:p>
            <a:r>
              <a:rPr lang="en-US" dirty="0"/>
              <a:t>West Ottawa		Dictionaries for Life</a:t>
            </a:r>
          </a:p>
          <a:p>
            <a:r>
              <a:rPr lang="en-US" dirty="0"/>
              <a:t>Arnprior			Clay Bank Nature Park Outdoor Learning</a:t>
            </a:r>
          </a:p>
          <a:p>
            <a:r>
              <a:rPr lang="en-US" dirty="0"/>
              <a:t>Arnprior			Bicycle Repair Station</a:t>
            </a:r>
          </a:p>
          <a:p>
            <a:r>
              <a:rPr lang="en-US" dirty="0"/>
              <a:t>ePremier		Food Hunger, Pallet Trick</a:t>
            </a:r>
          </a:p>
          <a:p>
            <a:r>
              <a:rPr lang="en-US" dirty="0"/>
              <a:t>C. Sunrise/Watertown	Kampala Skills training</a:t>
            </a:r>
          </a:p>
          <a:p>
            <a:r>
              <a:rPr lang="en-US" dirty="0"/>
              <a:t>Montreal Cedars		Cervical Cancer prevention campaign</a:t>
            </a:r>
          </a:p>
          <a:p>
            <a:r>
              <a:rPr lang="en-US" dirty="0"/>
              <a:t>Montreal West NDG	Kitchen Appliances/Homeless Shelter</a:t>
            </a:r>
          </a:p>
          <a:p>
            <a:r>
              <a:rPr lang="en-US" dirty="0"/>
              <a:t>Potsdam			Dodge Pond Camp </a:t>
            </a:r>
          </a:p>
          <a:p>
            <a:endParaRPr lang="en-US" dirty="0"/>
          </a:p>
          <a:p>
            <a:r>
              <a:rPr lang="en-US" dirty="0"/>
              <a:t>	</a:t>
            </a:r>
            <a:r>
              <a:rPr lang="en-US" u="sng" dirty="0"/>
              <a:t>Any other Community projects/events to share??????</a:t>
            </a:r>
            <a:r>
              <a:rPr lang="en-US" dirty="0"/>
              <a:t>	</a:t>
            </a:r>
            <a:endParaRPr lang="en-US" u="sng" dirty="0"/>
          </a:p>
          <a:p>
            <a:r>
              <a:rPr lang="en-US" dirty="0"/>
              <a:t>West Ottawa			ePremier</a:t>
            </a:r>
          </a:p>
          <a:p>
            <a:r>
              <a:rPr lang="en-US" dirty="0"/>
              <a:t>Kanata 				Petawawa</a:t>
            </a:r>
          </a:p>
          <a:p>
            <a:r>
              <a:rPr lang="en-US" dirty="0"/>
              <a:t>Kingston				Montreal</a:t>
            </a:r>
          </a:p>
          <a:p>
            <a:r>
              <a:rPr lang="en-US" dirty="0"/>
              <a:t>John Abbott Rotaract		Hawkesbury</a:t>
            </a:r>
          </a:p>
          <a:p>
            <a:r>
              <a:rPr lang="en-US" dirty="0"/>
              <a:t>Cornwall Sunrise			Arnprior</a:t>
            </a:r>
          </a:p>
          <a:p>
            <a:r>
              <a:rPr lang="en-US" dirty="0"/>
              <a:t>Orleans 				D7040 Passport</a:t>
            </a:r>
          </a:p>
          <a:p>
            <a:r>
              <a:rPr lang="en-US" dirty="0"/>
              <a:t>Plattsburgh			Massena</a:t>
            </a:r>
          </a:p>
          <a:p>
            <a:r>
              <a:rPr lang="en-US" dirty="0"/>
              <a:t>		Other clubs?</a:t>
            </a:r>
          </a:p>
          <a:p>
            <a:endParaRPr lang="en-US" dirty="0"/>
          </a:p>
        </p:txBody>
      </p:sp>
      <p:pic>
        <p:nvPicPr>
          <p:cNvPr id="8" name="Picture 7">
            <a:extLst>
              <a:ext uri="{FF2B5EF4-FFF2-40B4-BE49-F238E27FC236}">
                <a16:creationId xmlns:a16="http://schemas.microsoft.com/office/drawing/2014/main" id="{8F0C4D96-E097-7570-7B43-D662AD3CF9B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14079" y="999980"/>
            <a:ext cx="1799182" cy="983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9CE2C98-D5D0-7BAB-694E-47CC1CF6789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74781" y="2295044"/>
            <a:ext cx="1705470" cy="113395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1A1A881-7AED-0850-8D12-D02961D55D7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688808" y="2295044"/>
            <a:ext cx="1495061" cy="1495061"/>
          </a:xfrm>
          <a:prstGeom prst="rect">
            <a:avLst/>
          </a:prstGeom>
        </p:spPr>
      </p:pic>
      <p:sp>
        <p:nvSpPr>
          <p:cNvPr id="15" name="TextBox 14">
            <a:extLst>
              <a:ext uri="{FF2B5EF4-FFF2-40B4-BE49-F238E27FC236}">
                <a16:creationId xmlns:a16="http://schemas.microsoft.com/office/drawing/2014/main" id="{E5AD761B-23F5-14B2-4520-4116753629D8}"/>
              </a:ext>
            </a:extLst>
          </p:cNvPr>
          <p:cNvSpPr txBox="1"/>
          <p:nvPr/>
        </p:nvSpPr>
        <p:spPr>
          <a:xfrm rot="840782">
            <a:off x="6939710" y="4180146"/>
            <a:ext cx="4947920" cy="2062103"/>
          </a:xfrm>
          <a:prstGeom prst="rect">
            <a:avLst/>
          </a:prstGeom>
          <a:noFill/>
        </p:spPr>
        <p:txBody>
          <a:bodyPr wrap="square" rtlCol="0">
            <a:spAutoFit/>
          </a:bodyPr>
          <a:lstStyle/>
          <a:p>
            <a:r>
              <a:rPr lang="en-US" sz="3200" dirty="0">
                <a:solidFill>
                  <a:srgbClr val="D91B5C"/>
                </a:solidFill>
              </a:rPr>
              <a:t>WHAT’S HAPPENING IN YOUR CLUB????</a:t>
            </a:r>
          </a:p>
          <a:p>
            <a:r>
              <a:rPr lang="en-US" sz="3200" dirty="0">
                <a:solidFill>
                  <a:srgbClr val="D91B5C"/>
                </a:solidFill>
              </a:rPr>
              <a:t>Now &amp; for November Foundation Month?!</a:t>
            </a:r>
            <a:endParaRPr lang="en-CA" sz="3200" dirty="0">
              <a:solidFill>
                <a:srgbClr val="D91B5C"/>
              </a:solidFill>
            </a:endParaRPr>
          </a:p>
        </p:txBody>
      </p:sp>
    </p:spTree>
    <p:extLst>
      <p:ext uri="{BB962C8B-B14F-4D97-AF65-F5344CB8AC3E}">
        <p14:creationId xmlns:p14="http://schemas.microsoft.com/office/powerpoint/2010/main" val="227485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lstStyle/>
          <a:p>
            <a:r>
              <a:rPr lang="en-CA" dirty="0"/>
              <a:t>Polio plus – events/presentations</a:t>
            </a:r>
            <a:endParaRPr lang="en-US" dirty="0"/>
          </a:p>
        </p:txBody>
      </p:sp>
      <p:sp>
        <p:nvSpPr>
          <p:cNvPr id="3" name="TextBox 2">
            <a:extLst>
              <a:ext uri="{FF2B5EF4-FFF2-40B4-BE49-F238E27FC236}">
                <a16:creationId xmlns:a16="http://schemas.microsoft.com/office/drawing/2014/main" id="{CC2B991B-3FBB-0FD3-C1D5-B834096321B8}"/>
              </a:ext>
            </a:extLst>
          </p:cNvPr>
          <p:cNvSpPr txBox="1"/>
          <p:nvPr/>
        </p:nvSpPr>
        <p:spPr>
          <a:xfrm>
            <a:off x="210456" y="1421770"/>
            <a:ext cx="2285803" cy="3077766"/>
          </a:xfrm>
          <a:prstGeom prst="rect">
            <a:avLst/>
          </a:prstGeom>
          <a:noFill/>
        </p:spPr>
        <p:txBody>
          <a:bodyPr wrap="square" rtlCol="0">
            <a:spAutoFit/>
          </a:bodyPr>
          <a:lstStyle/>
          <a:p>
            <a:r>
              <a:rPr lang="en-US" dirty="0"/>
              <a:t>	</a:t>
            </a:r>
          </a:p>
          <a:p>
            <a:r>
              <a:rPr lang="en-US" sz="2800" b="1" dirty="0">
                <a:solidFill>
                  <a:srgbClr val="FF0000"/>
                </a:solidFill>
              </a:rPr>
              <a:t>What is YOUR club doing for World Polio Day??</a:t>
            </a:r>
            <a:r>
              <a:rPr lang="en-US" dirty="0"/>
              <a:t>		</a:t>
            </a:r>
            <a:endParaRPr lang="en-US" u="sng" dirty="0"/>
          </a:p>
          <a:p>
            <a:endParaRPr lang="en-US" dirty="0"/>
          </a:p>
        </p:txBody>
      </p:sp>
      <p:pic>
        <p:nvPicPr>
          <p:cNvPr id="7" name="Picture 6">
            <a:extLst>
              <a:ext uri="{FF2B5EF4-FFF2-40B4-BE49-F238E27FC236}">
                <a16:creationId xmlns:a16="http://schemas.microsoft.com/office/drawing/2014/main" id="{F72A2DE3-DF27-22F3-7794-340CCA1A8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4665">
            <a:off x="5165148" y="1208881"/>
            <a:ext cx="3678933" cy="4719854"/>
          </a:xfrm>
          <a:prstGeom prst="rect">
            <a:avLst/>
          </a:prstGeom>
        </p:spPr>
      </p:pic>
      <p:pic>
        <p:nvPicPr>
          <p:cNvPr id="6" name="Picture 5">
            <a:extLst>
              <a:ext uri="{FF2B5EF4-FFF2-40B4-BE49-F238E27FC236}">
                <a16:creationId xmlns:a16="http://schemas.microsoft.com/office/drawing/2014/main" id="{958BA545-0C84-7D2E-CFF7-823EBE057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56780">
            <a:off x="9441114" y="1617601"/>
            <a:ext cx="2011680" cy="1508760"/>
          </a:xfrm>
          <a:prstGeom prst="rect">
            <a:avLst/>
          </a:prstGeom>
          <a:ln>
            <a:noFill/>
          </a:ln>
          <a:effectLst>
            <a:softEdge rad="112500"/>
          </a:effectLst>
        </p:spPr>
      </p:pic>
      <p:pic>
        <p:nvPicPr>
          <p:cNvPr id="1026" name="Picture 2" descr="October 24, 2022 Proclaimed World Polio Day in Oshawa ...">
            <a:extLst>
              <a:ext uri="{FF2B5EF4-FFF2-40B4-BE49-F238E27FC236}">
                <a16:creationId xmlns:a16="http://schemas.microsoft.com/office/drawing/2014/main" id="{7A627985-C7E7-3839-23D2-0297181AA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17547">
            <a:off x="2940457" y="1692724"/>
            <a:ext cx="1857375" cy="1724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629D017-1175-DFE1-E37E-3D678DBF7E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33128">
            <a:off x="1082265" y="4190547"/>
            <a:ext cx="2024990" cy="1584555"/>
          </a:xfrm>
          <a:prstGeom prst="rect">
            <a:avLst/>
          </a:prstGeom>
          <a:ln>
            <a:noFill/>
          </a:ln>
          <a:effectLst>
            <a:softEdge rad="112500"/>
          </a:effectLst>
        </p:spPr>
      </p:pic>
      <p:pic>
        <p:nvPicPr>
          <p:cNvPr id="17" name="Picture 16">
            <a:extLst>
              <a:ext uri="{FF2B5EF4-FFF2-40B4-BE49-F238E27FC236}">
                <a16:creationId xmlns:a16="http://schemas.microsoft.com/office/drawing/2014/main" id="{86E9FB0A-23E3-7B63-3576-C1B235FAE97F}"/>
              </a:ext>
            </a:extLst>
          </p:cNvPr>
          <p:cNvPicPr>
            <a:picLocks noChangeAspect="1"/>
          </p:cNvPicPr>
          <p:nvPr/>
        </p:nvPicPr>
        <p:blipFill>
          <a:blip r:embed="rId7">
            <a:extLst>
              <a:ext uri="{28A0092B-C50C-407E-A947-70E740481C1C}">
                <a14:useLocalDpi xmlns:a14="http://schemas.microsoft.com/office/drawing/2010/main" val="0"/>
              </a:ext>
            </a:extLst>
          </a:blip>
          <a:srcRect l="6741" t="10924" r="10112" b="14285"/>
          <a:stretch>
            <a:fillRect/>
          </a:stretch>
        </p:blipFill>
        <p:spPr>
          <a:xfrm>
            <a:off x="9694356" y="3949025"/>
            <a:ext cx="1524684" cy="1828799"/>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a:extLst>
              <a:ext uri="{FF2B5EF4-FFF2-40B4-BE49-F238E27FC236}">
                <a16:creationId xmlns:a16="http://schemas.microsoft.com/office/drawing/2014/main" id="{DCC0648F-2753-DA7E-3514-4F58C3215861}"/>
              </a:ext>
            </a:extLst>
          </p:cNvPr>
          <p:cNvSpPr txBox="1"/>
          <p:nvPr/>
        </p:nvSpPr>
        <p:spPr>
          <a:xfrm>
            <a:off x="3848948" y="6158040"/>
            <a:ext cx="6096000" cy="646331"/>
          </a:xfrm>
          <a:prstGeom prst="rect">
            <a:avLst/>
          </a:prstGeom>
          <a:noFill/>
        </p:spPr>
        <p:txBody>
          <a:bodyPr wrap="square">
            <a:spAutoFit/>
          </a:bodyPr>
          <a:lstStyle/>
          <a:p>
            <a:r>
              <a:rPr lang="en-CA" dirty="0"/>
              <a:t>https://us06web.zoom.us/meeting/register/tZUlcOyvpzsqGtfd6VUfws3qfIt83A__SLud#/registration</a:t>
            </a:r>
          </a:p>
        </p:txBody>
      </p:sp>
    </p:spTree>
    <p:extLst>
      <p:ext uri="{BB962C8B-B14F-4D97-AF65-F5344CB8AC3E}">
        <p14:creationId xmlns:p14="http://schemas.microsoft.com/office/powerpoint/2010/main" val="121657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normAutofit/>
          </a:bodyPr>
          <a:lstStyle/>
          <a:p>
            <a:r>
              <a:rPr lang="en-CA" sz="3600" dirty="0"/>
              <a:t>District Gg – scholarship &amp; peace fellows</a:t>
            </a:r>
            <a:endParaRPr lang="en-US" sz="3600" dirty="0"/>
          </a:p>
        </p:txBody>
      </p:sp>
      <p:pic>
        <p:nvPicPr>
          <p:cNvPr id="4" name="Picture 3">
            <a:extLst>
              <a:ext uri="{FF2B5EF4-FFF2-40B4-BE49-F238E27FC236}">
                <a16:creationId xmlns:a16="http://schemas.microsoft.com/office/drawing/2014/main" id="{4C93E488-84C5-B3F4-E59C-69F179970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830509"/>
            <a:ext cx="14803120" cy="6027489"/>
          </a:xfrm>
          <a:prstGeom prst="rect">
            <a:avLst/>
          </a:prstGeom>
        </p:spPr>
      </p:pic>
      <p:sp>
        <p:nvSpPr>
          <p:cNvPr id="9" name="Rectangle 8">
            <a:extLst>
              <a:ext uri="{FF2B5EF4-FFF2-40B4-BE49-F238E27FC236}">
                <a16:creationId xmlns:a16="http://schemas.microsoft.com/office/drawing/2014/main" id="{C6961DE9-E48F-6F36-880C-6B9FC6192D35}"/>
              </a:ext>
            </a:extLst>
          </p:cNvPr>
          <p:cNvSpPr/>
          <p:nvPr/>
        </p:nvSpPr>
        <p:spPr>
          <a:xfrm>
            <a:off x="-1686560" y="830510"/>
            <a:ext cx="14752320" cy="906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55304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lstStyle/>
          <a:p>
            <a:r>
              <a:rPr lang="en-CA" dirty="0"/>
              <a:t>District Fundraising Analysis</a:t>
            </a:r>
            <a:endParaRPr lang="en-US" dirty="0"/>
          </a:p>
        </p:txBody>
      </p:sp>
      <p:graphicFrame>
        <p:nvGraphicFramePr>
          <p:cNvPr id="8" name="Object 7">
            <a:extLst>
              <a:ext uri="{FF2B5EF4-FFF2-40B4-BE49-F238E27FC236}">
                <a16:creationId xmlns:a16="http://schemas.microsoft.com/office/drawing/2014/main" id="{8CC89B70-46A4-F5F5-597E-94E3D0E5CD5F}"/>
              </a:ext>
            </a:extLst>
          </p:cNvPr>
          <p:cNvGraphicFramePr>
            <a:graphicFrameLocks noChangeAspect="1"/>
          </p:cNvGraphicFramePr>
          <p:nvPr>
            <p:extLst>
              <p:ext uri="{D42A27DB-BD31-4B8C-83A1-F6EECF244321}">
                <p14:modId xmlns:p14="http://schemas.microsoft.com/office/powerpoint/2010/main" val="1918332769"/>
              </p:ext>
            </p:extLst>
          </p:nvPr>
        </p:nvGraphicFramePr>
        <p:xfrm>
          <a:off x="381000" y="830510"/>
          <a:ext cx="11079480" cy="6240851"/>
        </p:xfrm>
        <a:graphic>
          <a:graphicData uri="http://schemas.openxmlformats.org/presentationml/2006/ole">
            <mc:AlternateContent xmlns:mc="http://schemas.openxmlformats.org/markup-compatibility/2006">
              <mc:Choice xmlns:v="urn:schemas-microsoft-com:vml" Requires="v">
                <p:oleObj name="Acrobat Document" r:id="rId3" imgW="8019991" imgH="5667073" progId="Acrobat.Document.DC">
                  <p:embed/>
                </p:oleObj>
              </mc:Choice>
              <mc:Fallback>
                <p:oleObj name="Acrobat Document" r:id="rId3" imgW="8019991" imgH="5667073" progId="Acrobat.Document.DC">
                  <p:embed/>
                  <p:pic>
                    <p:nvPicPr>
                      <p:cNvPr id="0" name=""/>
                      <p:cNvPicPr/>
                      <p:nvPr/>
                    </p:nvPicPr>
                    <p:blipFill>
                      <a:blip r:embed="rId4"/>
                      <a:stretch>
                        <a:fillRect/>
                      </a:stretch>
                    </p:blipFill>
                    <p:spPr>
                      <a:xfrm>
                        <a:off x="381000" y="830510"/>
                        <a:ext cx="11079480" cy="6240851"/>
                      </a:xfrm>
                      <a:prstGeom prst="rect">
                        <a:avLst/>
                      </a:prstGeom>
                    </p:spPr>
                  </p:pic>
                </p:oleObj>
              </mc:Fallback>
            </mc:AlternateContent>
          </a:graphicData>
        </a:graphic>
      </p:graphicFrame>
      <p:sp>
        <p:nvSpPr>
          <p:cNvPr id="9" name="Oval 8">
            <a:extLst>
              <a:ext uri="{FF2B5EF4-FFF2-40B4-BE49-F238E27FC236}">
                <a16:creationId xmlns:a16="http://schemas.microsoft.com/office/drawing/2014/main" id="{474104D4-76F1-FC63-CA01-BC3923571A56}"/>
              </a:ext>
            </a:extLst>
          </p:cNvPr>
          <p:cNvSpPr/>
          <p:nvPr/>
        </p:nvSpPr>
        <p:spPr>
          <a:xfrm>
            <a:off x="1930400" y="2072640"/>
            <a:ext cx="629920" cy="406400"/>
          </a:xfrm>
          <a:prstGeom prst="ellipse">
            <a:avLst/>
          </a:prstGeom>
          <a:noFill/>
          <a:ln w="19050">
            <a:solidFill>
              <a:srgbClr val="D91B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A5DC382E-304B-0E75-3B8E-397211F081A4}"/>
              </a:ext>
            </a:extLst>
          </p:cNvPr>
          <p:cNvSpPr/>
          <p:nvPr/>
        </p:nvSpPr>
        <p:spPr>
          <a:xfrm>
            <a:off x="5605780" y="2072640"/>
            <a:ext cx="629920" cy="406400"/>
          </a:xfrm>
          <a:prstGeom prst="ellipse">
            <a:avLst/>
          </a:prstGeom>
          <a:noFill/>
          <a:ln w="19050">
            <a:solidFill>
              <a:srgbClr val="D91B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27E49F77-3A73-6A34-A54E-93D3D8AA10B9}"/>
              </a:ext>
            </a:extLst>
          </p:cNvPr>
          <p:cNvSpPr/>
          <p:nvPr/>
        </p:nvSpPr>
        <p:spPr>
          <a:xfrm>
            <a:off x="10472420" y="4389120"/>
            <a:ext cx="629920" cy="40640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3015A5D7-D89A-E765-41A2-35A402DD3FE6}"/>
              </a:ext>
            </a:extLst>
          </p:cNvPr>
          <p:cNvSpPr/>
          <p:nvPr/>
        </p:nvSpPr>
        <p:spPr>
          <a:xfrm>
            <a:off x="8674100" y="3627120"/>
            <a:ext cx="490220" cy="20828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49D639CF-9013-986B-64BC-5D0A2F69AFD6}"/>
              </a:ext>
            </a:extLst>
          </p:cNvPr>
          <p:cNvSpPr/>
          <p:nvPr/>
        </p:nvSpPr>
        <p:spPr>
          <a:xfrm>
            <a:off x="9070340" y="3638515"/>
            <a:ext cx="490220" cy="208280"/>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F77E0F4A-E9AE-C77A-7ECA-49EBB805F201}"/>
              </a:ext>
            </a:extLst>
          </p:cNvPr>
          <p:cNvSpPr/>
          <p:nvPr/>
        </p:nvSpPr>
        <p:spPr>
          <a:xfrm>
            <a:off x="381000" y="6023027"/>
            <a:ext cx="11242040" cy="10477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DB99926D-C7CE-18FA-3D78-4A19313AEFCB}"/>
              </a:ext>
            </a:extLst>
          </p:cNvPr>
          <p:cNvSpPr txBox="1"/>
          <p:nvPr/>
        </p:nvSpPr>
        <p:spPr>
          <a:xfrm>
            <a:off x="1198880" y="5598160"/>
            <a:ext cx="9794240" cy="1477328"/>
          </a:xfrm>
          <a:prstGeom prst="rect">
            <a:avLst/>
          </a:prstGeom>
          <a:noFill/>
        </p:spPr>
        <p:txBody>
          <a:bodyPr wrap="square" rtlCol="0">
            <a:spAutoFit/>
          </a:bodyPr>
          <a:lstStyle/>
          <a:p>
            <a:r>
              <a:rPr lang="en-US" dirty="0"/>
              <a:t>* Goals are being set, but the levels are much less than last year.  We encourage ALL clubs to set goals and work to achieve them. Still very concerning, is the number of “non-giving” clubs.</a:t>
            </a:r>
          </a:p>
          <a:p>
            <a:r>
              <a:rPr lang="en-US" dirty="0"/>
              <a:t>* Rotary Direct participants are UP, which is great!</a:t>
            </a:r>
          </a:p>
          <a:p>
            <a:r>
              <a:rPr lang="en-US" dirty="0"/>
              <a:t>* We have 2 new/changed Major Donors so far this year, and 1 additional Major Gift. </a:t>
            </a:r>
            <a:r>
              <a:rPr lang="en-US" dirty="0">
                <a:sym typeface="Wingdings" panose="05000000000000000000" pitchFamily="2" charset="2"/>
              </a:rPr>
              <a:t>Super!</a:t>
            </a:r>
            <a:endParaRPr lang="en-US" dirty="0"/>
          </a:p>
          <a:p>
            <a:endParaRPr lang="en-CA" dirty="0"/>
          </a:p>
        </p:txBody>
      </p:sp>
      <p:sp>
        <p:nvSpPr>
          <p:cNvPr id="25" name="Oval 24">
            <a:extLst>
              <a:ext uri="{FF2B5EF4-FFF2-40B4-BE49-F238E27FC236}">
                <a16:creationId xmlns:a16="http://schemas.microsoft.com/office/drawing/2014/main" id="{4B54A5B5-7633-B533-E4CD-A46116094E2F}"/>
              </a:ext>
            </a:extLst>
          </p:cNvPr>
          <p:cNvSpPr/>
          <p:nvPr/>
        </p:nvSpPr>
        <p:spPr>
          <a:xfrm>
            <a:off x="8023860" y="1864360"/>
            <a:ext cx="774700" cy="610253"/>
          </a:xfrm>
          <a:prstGeom prst="ellipse">
            <a:avLst/>
          </a:prstGeom>
          <a:noFill/>
          <a:ln w="19050">
            <a:solidFill>
              <a:srgbClr val="D91B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DDAA8974-5F89-1EB8-E397-33B297E5D1A8}"/>
              </a:ext>
            </a:extLst>
          </p:cNvPr>
          <p:cNvSpPr/>
          <p:nvPr/>
        </p:nvSpPr>
        <p:spPr>
          <a:xfrm>
            <a:off x="4974590" y="1864359"/>
            <a:ext cx="774700" cy="610253"/>
          </a:xfrm>
          <a:prstGeom prst="ellipse">
            <a:avLst/>
          </a:prstGeom>
          <a:noFill/>
          <a:ln w="19050">
            <a:solidFill>
              <a:srgbClr val="D91B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61419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D17A-16D1-4663-95E1-5F44128DF3B9}"/>
              </a:ext>
            </a:extLst>
          </p:cNvPr>
          <p:cNvSpPr>
            <a:spLocks noGrp="1"/>
          </p:cNvSpPr>
          <p:nvPr>
            <p:ph type="title"/>
          </p:nvPr>
        </p:nvSpPr>
        <p:spPr>
          <a:xfrm>
            <a:off x="449826" y="155751"/>
            <a:ext cx="11506200" cy="967273"/>
          </a:xfrm>
        </p:spPr>
        <p:txBody>
          <a:bodyPr/>
          <a:lstStyle/>
          <a:p>
            <a:r>
              <a:rPr lang="en-US" dirty="0"/>
              <a:t>D</a:t>
            </a:r>
            <a:r>
              <a:rPr lang="en-CA" dirty="0" err="1"/>
              <a:t>istrict</a:t>
            </a:r>
            <a:r>
              <a:rPr lang="en-CA" dirty="0"/>
              <a:t> Designated Funds - DDF</a:t>
            </a:r>
            <a:endParaRPr lang="en-US" dirty="0"/>
          </a:p>
        </p:txBody>
      </p:sp>
      <p:graphicFrame>
        <p:nvGraphicFramePr>
          <p:cNvPr id="4" name="Object 3">
            <a:extLst>
              <a:ext uri="{FF2B5EF4-FFF2-40B4-BE49-F238E27FC236}">
                <a16:creationId xmlns:a16="http://schemas.microsoft.com/office/drawing/2014/main" id="{78AE8EEA-D673-89AF-142A-908D86B73BF9}"/>
              </a:ext>
            </a:extLst>
          </p:cNvPr>
          <p:cNvGraphicFramePr>
            <a:graphicFrameLocks noChangeAspect="1"/>
          </p:cNvGraphicFramePr>
          <p:nvPr>
            <p:extLst>
              <p:ext uri="{D42A27DB-BD31-4B8C-83A1-F6EECF244321}">
                <p14:modId xmlns:p14="http://schemas.microsoft.com/office/powerpoint/2010/main" val="1925045686"/>
              </p:ext>
            </p:extLst>
          </p:nvPr>
        </p:nvGraphicFramePr>
        <p:xfrm>
          <a:off x="751840" y="944880"/>
          <a:ext cx="10789920" cy="5592128"/>
        </p:xfrm>
        <a:graphic>
          <a:graphicData uri="http://schemas.openxmlformats.org/presentationml/2006/ole">
            <mc:AlternateContent xmlns:mc="http://schemas.openxmlformats.org/markup-compatibility/2006">
              <mc:Choice xmlns:v="urn:schemas-microsoft-com:vml" Requires="v">
                <p:oleObj name="Acrobat Document" r:id="rId3" imgW="8019991" imgH="5667073" progId="Acrobat.Document.DC">
                  <p:embed/>
                </p:oleObj>
              </mc:Choice>
              <mc:Fallback>
                <p:oleObj name="Acrobat Document" r:id="rId3" imgW="8019991" imgH="5667073" progId="Acrobat.Document.DC">
                  <p:embed/>
                  <p:pic>
                    <p:nvPicPr>
                      <p:cNvPr id="0" name=""/>
                      <p:cNvPicPr/>
                      <p:nvPr/>
                    </p:nvPicPr>
                    <p:blipFill>
                      <a:blip r:embed="rId4"/>
                      <a:stretch>
                        <a:fillRect/>
                      </a:stretch>
                    </p:blipFill>
                    <p:spPr>
                      <a:xfrm>
                        <a:off x="751840" y="944880"/>
                        <a:ext cx="10789920" cy="559212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61A05279-8285-EEDF-C533-4FBF700C424D}"/>
              </a:ext>
            </a:extLst>
          </p:cNvPr>
          <p:cNvSpPr/>
          <p:nvPr/>
        </p:nvSpPr>
        <p:spPr>
          <a:xfrm>
            <a:off x="1016000" y="6146800"/>
            <a:ext cx="10718800" cy="294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AF6C8BDD-9D40-A9B9-E26B-97A1E43F4B69}"/>
              </a:ext>
            </a:extLst>
          </p:cNvPr>
          <p:cNvSpPr txBox="1"/>
          <p:nvPr/>
        </p:nvSpPr>
        <p:spPr>
          <a:xfrm>
            <a:off x="8412480" y="6023689"/>
            <a:ext cx="1117600" cy="246221"/>
          </a:xfrm>
          <a:prstGeom prst="rect">
            <a:avLst/>
          </a:prstGeom>
          <a:noFill/>
        </p:spPr>
        <p:txBody>
          <a:bodyPr wrap="square" rtlCol="0">
            <a:spAutoFit/>
          </a:bodyPr>
          <a:lstStyle/>
          <a:p>
            <a:r>
              <a:rPr lang="en-US" sz="1000" dirty="0">
                <a:solidFill>
                  <a:srgbClr val="FF0000"/>
                </a:solidFill>
              </a:rPr>
              <a:t>(39500.00)</a:t>
            </a:r>
            <a:endParaRPr lang="en-CA" sz="1000" dirty="0">
              <a:solidFill>
                <a:srgbClr val="FF0000"/>
              </a:solidFill>
            </a:endParaRPr>
          </a:p>
        </p:txBody>
      </p:sp>
      <p:cxnSp>
        <p:nvCxnSpPr>
          <p:cNvPr id="11" name="Straight Connector 10">
            <a:extLst>
              <a:ext uri="{FF2B5EF4-FFF2-40B4-BE49-F238E27FC236}">
                <a16:creationId xmlns:a16="http://schemas.microsoft.com/office/drawing/2014/main" id="{9F1CD23F-2AC3-9496-7D53-C536897B6D18}"/>
              </a:ext>
            </a:extLst>
          </p:cNvPr>
          <p:cNvCxnSpPr>
            <a:cxnSpLocks/>
          </p:cNvCxnSpPr>
          <p:nvPr/>
        </p:nvCxnSpPr>
        <p:spPr>
          <a:xfrm>
            <a:off x="8412480" y="6014720"/>
            <a:ext cx="8026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29598EE-7901-633C-E40D-72AF36B59FEB}"/>
              </a:ext>
            </a:extLst>
          </p:cNvPr>
          <p:cNvSpPr txBox="1"/>
          <p:nvPr/>
        </p:nvSpPr>
        <p:spPr>
          <a:xfrm>
            <a:off x="944880" y="6215461"/>
            <a:ext cx="2926080" cy="369332"/>
          </a:xfrm>
          <a:prstGeom prst="rect">
            <a:avLst/>
          </a:prstGeom>
          <a:noFill/>
        </p:spPr>
        <p:txBody>
          <a:bodyPr wrap="square" rtlCol="0">
            <a:spAutoFit/>
          </a:bodyPr>
          <a:lstStyle/>
          <a:p>
            <a:r>
              <a:rPr lang="en-US" sz="900" dirty="0"/>
              <a:t>District Polio Plus Contribution - $10K becomes $45000 K with World Fund and Gates Matching</a:t>
            </a:r>
            <a:endParaRPr lang="en-CA" sz="900" dirty="0"/>
          </a:p>
        </p:txBody>
      </p:sp>
      <p:sp>
        <p:nvSpPr>
          <p:cNvPr id="19" name="TextBox 18">
            <a:extLst>
              <a:ext uri="{FF2B5EF4-FFF2-40B4-BE49-F238E27FC236}">
                <a16:creationId xmlns:a16="http://schemas.microsoft.com/office/drawing/2014/main" id="{5D4ACD3E-236A-43D0-F8FD-458528B70705}"/>
              </a:ext>
            </a:extLst>
          </p:cNvPr>
          <p:cNvSpPr txBox="1"/>
          <p:nvPr/>
        </p:nvSpPr>
        <p:spPr>
          <a:xfrm>
            <a:off x="8412480" y="6215461"/>
            <a:ext cx="1117600" cy="246221"/>
          </a:xfrm>
          <a:prstGeom prst="rect">
            <a:avLst/>
          </a:prstGeom>
          <a:noFill/>
        </p:spPr>
        <p:txBody>
          <a:bodyPr wrap="square" rtlCol="0">
            <a:spAutoFit/>
          </a:bodyPr>
          <a:lstStyle/>
          <a:p>
            <a:r>
              <a:rPr lang="en-US" sz="1000" dirty="0">
                <a:solidFill>
                  <a:srgbClr val="FF0000"/>
                </a:solidFill>
              </a:rPr>
              <a:t>(10000.00)</a:t>
            </a:r>
            <a:endParaRPr lang="en-CA" sz="1000" dirty="0">
              <a:solidFill>
                <a:srgbClr val="FF0000"/>
              </a:solidFill>
            </a:endParaRPr>
          </a:p>
        </p:txBody>
      </p:sp>
      <p:cxnSp>
        <p:nvCxnSpPr>
          <p:cNvPr id="20" name="Straight Connector 19">
            <a:extLst>
              <a:ext uri="{FF2B5EF4-FFF2-40B4-BE49-F238E27FC236}">
                <a16:creationId xmlns:a16="http://schemas.microsoft.com/office/drawing/2014/main" id="{17CC10B0-C8F6-9438-863E-51BABC4B3169}"/>
              </a:ext>
            </a:extLst>
          </p:cNvPr>
          <p:cNvCxnSpPr>
            <a:cxnSpLocks/>
          </p:cNvCxnSpPr>
          <p:nvPr/>
        </p:nvCxnSpPr>
        <p:spPr>
          <a:xfrm>
            <a:off x="8412480" y="6461682"/>
            <a:ext cx="8026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8BFCD09-D919-8E3A-C0B6-4DF52020E99B}"/>
              </a:ext>
            </a:extLst>
          </p:cNvPr>
          <p:cNvSpPr txBox="1"/>
          <p:nvPr/>
        </p:nvSpPr>
        <p:spPr>
          <a:xfrm>
            <a:off x="9956800" y="6424019"/>
            <a:ext cx="1117600" cy="246221"/>
          </a:xfrm>
          <a:prstGeom prst="rect">
            <a:avLst/>
          </a:prstGeom>
          <a:noFill/>
        </p:spPr>
        <p:txBody>
          <a:bodyPr wrap="square" rtlCol="0">
            <a:spAutoFit/>
          </a:bodyPr>
          <a:lstStyle/>
          <a:p>
            <a:r>
              <a:rPr lang="en-US" sz="1000" b="1" dirty="0">
                <a:solidFill>
                  <a:srgbClr val="174590"/>
                </a:solidFill>
              </a:rPr>
              <a:t> 28570.98</a:t>
            </a:r>
            <a:endParaRPr lang="en-CA" sz="1000" b="1" dirty="0">
              <a:solidFill>
                <a:srgbClr val="174590"/>
              </a:solidFill>
            </a:endParaRPr>
          </a:p>
        </p:txBody>
      </p:sp>
      <p:cxnSp>
        <p:nvCxnSpPr>
          <p:cNvPr id="22" name="Straight Connector 21">
            <a:extLst>
              <a:ext uri="{FF2B5EF4-FFF2-40B4-BE49-F238E27FC236}">
                <a16:creationId xmlns:a16="http://schemas.microsoft.com/office/drawing/2014/main" id="{56AC03A4-1E21-AF4A-2D8E-F48F6B19E00B}"/>
              </a:ext>
            </a:extLst>
          </p:cNvPr>
          <p:cNvCxnSpPr>
            <a:cxnSpLocks/>
          </p:cNvCxnSpPr>
          <p:nvPr/>
        </p:nvCxnSpPr>
        <p:spPr>
          <a:xfrm>
            <a:off x="9956800" y="6670162"/>
            <a:ext cx="802640" cy="0"/>
          </a:xfrm>
          <a:prstGeom prst="line">
            <a:avLst/>
          </a:prstGeom>
          <a:ln>
            <a:solidFill>
              <a:srgbClr val="17459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FFDDD9-1CE2-48CA-03AB-A0D631BF0FCE}"/>
              </a:ext>
            </a:extLst>
          </p:cNvPr>
          <p:cNvCxnSpPr>
            <a:cxnSpLocks/>
          </p:cNvCxnSpPr>
          <p:nvPr/>
        </p:nvCxnSpPr>
        <p:spPr>
          <a:xfrm>
            <a:off x="9956800" y="6751442"/>
            <a:ext cx="802640" cy="0"/>
          </a:xfrm>
          <a:prstGeom prst="line">
            <a:avLst/>
          </a:prstGeom>
          <a:ln>
            <a:solidFill>
              <a:srgbClr val="1745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458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8AB078-5B40-605A-DA02-BFF8B6B32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235" y="426720"/>
            <a:ext cx="11690555" cy="6268720"/>
          </a:xfrm>
          <a:prstGeom prst="rect">
            <a:avLst/>
          </a:prstGeom>
        </p:spPr>
      </p:pic>
      <p:sp>
        <p:nvSpPr>
          <p:cNvPr id="2" name="Title 1">
            <a:extLst>
              <a:ext uri="{FF2B5EF4-FFF2-40B4-BE49-F238E27FC236}">
                <a16:creationId xmlns:a16="http://schemas.microsoft.com/office/drawing/2014/main" id="{A6BCD1DD-9537-214C-B916-561A1B071D7C}"/>
              </a:ext>
            </a:extLst>
          </p:cNvPr>
          <p:cNvSpPr>
            <a:spLocks noGrp="1"/>
          </p:cNvSpPr>
          <p:nvPr>
            <p:ph type="title"/>
          </p:nvPr>
        </p:nvSpPr>
        <p:spPr/>
        <p:txBody>
          <a:bodyPr/>
          <a:lstStyle/>
          <a:p>
            <a:r>
              <a:rPr lang="en-CA" dirty="0"/>
              <a:t>Club qualification</a:t>
            </a:r>
            <a:endParaRPr lang="en-US" dirty="0"/>
          </a:p>
        </p:txBody>
      </p:sp>
      <p:sp>
        <p:nvSpPr>
          <p:cNvPr id="5" name="TextBox 4">
            <a:extLst>
              <a:ext uri="{FF2B5EF4-FFF2-40B4-BE49-F238E27FC236}">
                <a16:creationId xmlns:a16="http://schemas.microsoft.com/office/drawing/2014/main" id="{74D1A0C2-1349-50DE-CC68-7EB2EEFFDC0B}"/>
              </a:ext>
            </a:extLst>
          </p:cNvPr>
          <p:cNvSpPr txBox="1"/>
          <p:nvPr/>
        </p:nvSpPr>
        <p:spPr>
          <a:xfrm>
            <a:off x="7836311" y="245511"/>
            <a:ext cx="3662242" cy="369332"/>
          </a:xfrm>
          <a:prstGeom prst="rect">
            <a:avLst/>
          </a:prstGeom>
          <a:noFill/>
        </p:spPr>
        <p:txBody>
          <a:bodyPr wrap="square" rtlCol="0">
            <a:spAutoFit/>
          </a:bodyPr>
          <a:lstStyle/>
          <a:p>
            <a:r>
              <a:rPr lang="en-US" b="1" dirty="0"/>
              <a:t>www.rotary7040.com</a:t>
            </a:r>
            <a:endParaRPr lang="en-CA" b="1" dirty="0"/>
          </a:p>
        </p:txBody>
      </p:sp>
      <p:sp>
        <p:nvSpPr>
          <p:cNvPr id="7" name="Rectangle 6">
            <a:extLst>
              <a:ext uri="{FF2B5EF4-FFF2-40B4-BE49-F238E27FC236}">
                <a16:creationId xmlns:a16="http://schemas.microsoft.com/office/drawing/2014/main" id="{F7A9C83C-07E9-8444-0C17-891C2D2B20EE}"/>
              </a:ext>
            </a:extLst>
          </p:cNvPr>
          <p:cNvSpPr/>
          <p:nvPr/>
        </p:nvSpPr>
        <p:spPr>
          <a:xfrm>
            <a:off x="0" y="0"/>
            <a:ext cx="12192000" cy="1282793"/>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3A7D906E-F22C-0907-2FA3-10F484B0D6E9}"/>
              </a:ext>
            </a:extLst>
          </p:cNvPr>
          <p:cNvSpPr txBox="1"/>
          <p:nvPr/>
        </p:nvSpPr>
        <p:spPr>
          <a:xfrm>
            <a:off x="381000" y="347710"/>
            <a:ext cx="11690555" cy="646331"/>
          </a:xfrm>
          <a:prstGeom prst="rect">
            <a:avLst/>
          </a:prstGeom>
          <a:noFill/>
        </p:spPr>
        <p:txBody>
          <a:bodyPr wrap="square" rtlCol="0">
            <a:spAutoFit/>
          </a:bodyPr>
          <a:lstStyle/>
          <a:p>
            <a:r>
              <a:rPr lang="en-US" sz="3600" b="1" dirty="0">
                <a:solidFill>
                  <a:schemeClr val="bg1"/>
                </a:solidFill>
                <a:latin typeface="+mj-lt"/>
              </a:rPr>
              <a:t>CLUB QUALIFICATION</a:t>
            </a:r>
            <a:r>
              <a:rPr lang="en-US" sz="3200" dirty="0">
                <a:solidFill>
                  <a:schemeClr val="bg1"/>
                </a:solidFill>
              </a:rPr>
              <a:t>	               </a:t>
            </a:r>
            <a:r>
              <a:rPr lang="en-US" sz="2800" dirty="0"/>
              <a:t>www.7040ROTARY.ORG</a:t>
            </a:r>
            <a:endParaRPr lang="en-CA" sz="2800" dirty="0"/>
          </a:p>
        </p:txBody>
      </p:sp>
      <p:sp>
        <p:nvSpPr>
          <p:cNvPr id="16" name="Rectangle 15">
            <a:extLst>
              <a:ext uri="{FF2B5EF4-FFF2-40B4-BE49-F238E27FC236}">
                <a16:creationId xmlns:a16="http://schemas.microsoft.com/office/drawing/2014/main" id="{75150290-7863-119F-FE4E-FED233A17609}"/>
              </a:ext>
            </a:extLst>
          </p:cNvPr>
          <p:cNvSpPr/>
          <p:nvPr/>
        </p:nvSpPr>
        <p:spPr>
          <a:xfrm>
            <a:off x="8595360" y="1282793"/>
            <a:ext cx="1452880" cy="55752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C432940F-7856-8762-3023-84438111CA9A}"/>
              </a:ext>
            </a:extLst>
          </p:cNvPr>
          <p:cNvSpPr txBox="1"/>
          <p:nvPr/>
        </p:nvSpPr>
        <p:spPr>
          <a:xfrm>
            <a:off x="8271551" y="1282793"/>
            <a:ext cx="3431458" cy="5632311"/>
          </a:xfrm>
          <a:prstGeom prst="rect">
            <a:avLst/>
          </a:prstGeom>
          <a:noFill/>
        </p:spPr>
        <p:txBody>
          <a:bodyPr wrap="square" rtlCol="0">
            <a:spAutoFit/>
          </a:bodyPr>
          <a:lstStyle/>
          <a:p>
            <a:r>
              <a:rPr lang="en-US" sz="2000" dirty="0"/>
              <a:t>All details for grants, </a:t>
            </a:r>
            <a:r>
              <a:rPr lang="en-US" sz="2000" u="sng" dirty="0"/>
              <a:t>this year and last</a:t>
            </a:r>
            <a:r>
              <a:rPr lang="en-US" sz="2000" dirty="0"/>
              <a:t>, are located in the Download Files section </a:t>
            </a:r>
          </a:p>
          <a:p>
            <a:endParaRPr lang="en-US" sz="2000" dirty="0"/>
          </a:p>
          <a:p>
            <a:r>
              <a:rPr lang="en-US" sz="2000" dirty="0"/>
              <a:t>DO </a:t>
            </a:r>
            <a:r>
              <a:rPr lang="en-US" sz="2000" u="sng" dirty="0"/>
              <a:t>scroll down </a:t>
            </a:r>
            <a:r>
              <a:rPr lang="en-US" sz="2000" dirty="0"/>
              <a:t>to be sure you have the right document!</a:t>
            </a:r>
          </a:p>
          <a:p>
            <a:endParaRPr lang="en-US" sz="2000" dirty="0"/>
          </a:p>
          <a:p>
            <a:r>
              <a:rPr lang="en-US" sz="2000" dirty="0"/>
              <a:t>French versions of the two District modules are almost ready!! Newly translated and produced!</a:t>
            </a:r>
          </a:p>
          <a:p>
            <a:endParaRPr lang="en-US" sz="2000" dirty="0"/>
          </a:p>
          <a:p>
            <a:r>
              <a:rPr lang="fr-FR" sz="2000" dirty="0"/>
              <a:t>Les versions françaises des deux modules du District sont presque prêtes ! Nouvellement traduits et produits !</a:t>
            </a:r>
            <a:endParaRPr lang="en-CA" sz="2000" dirty="0"/>
          </a:p>
        </p:txBody>
      </p:sp>
    </p:spTree>
    <p:extLst>
      <p:ext uri="{BB962C8B-B14F-4D97-AF65-F5344CB8AC3E}">
        <p14:creationId xmlns:p14="http://schemas.microsoft.com/office/powerpoint/2010/main" val="377461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B5570D-47B0-409E-962E-A6EAF8FFE42A}"/>
              </a:ext>
            </a:extLst>
          </p:cNvPr>
          <p:cNvSpPr>
            <a:spLocks noGrp="1"/>
          </p:cNvSpPr>
          <p:nvPr>
            <p:ph idx="1"/>
          </p:nvPr>
        </p:nvSpPr>
        <p:spPr>
          <a:xfrm>
            <a:off x="474933" y="1528150"/>
            <a:ext cx="4283880" cy="1374682"/>
          </a:xfrm>
        </p:spPr>
        <p:txBody>
          <a:bodyPr>
            <a:normAutofit fontScale="92500"/>
          </a:bodyPr>
          <a:lstStyle/>
          <a:p>
            <a:pPr algn="ctr"/>
            <a:r>
              <a:rPr lang="en-CA" sz="2400" b="1" u="sng" dirty="0">
                <a:solidFill>
                  <a:srgbClr val="00359E"/>
                </a:solidFill>
              </a:rPr>
              <a:t>Basic Courses</a:t>
            </a:r>
          </a:p>
          <a:p>
            <a:pPr algn="ctr"/>
            <a:r>
              <a:rPr lang="en-CA" sz="2400" b="1" dirty="0">
                <a:solidFill>
                  <a:srgbClr val="00359E"/>
                </a:solidFill>
              </a:rPr>
              <a:t>For those responsible, but not directly involved with grants</a:t>
            </a:r>
            <a:endParaRPr lang="en-US" sz="2400" b="1" dirty="0">
              <a:solidFill>
                <a:srgbClr val="00359E"/>
              </a:solidFill>
            </a:endParaRPr>
          </a:p>
        </p:txBody>
      </p:sp>
      <p:sp>
        <p:nvSpPr>
          <p:cNvPr id="2" name="Title 1">
            <a:extLst>
              <a:ext uri="{FF2B5EF4-FFF2-40B4-BE49-F238E27FC236}">
                <a16:creationId xmlns:a16="http://schemas.microsoft.com/office/drawing/2014/main" id="{5BD30F05-8B0A-483B-B4A1-703C121214FD}"/>
              </a:ext>
            </a:extLst>
          </p:cNvPr>
          <p:cNvSpPr>
            <a:spLocks noGrp="1"/>
          </p:cNvSpPr>
          <p:nvPr>
            <p:ph type="title"/>
          </p:nvPr>
        </p:nvSpPr>
        <p:spPr>
          <a:xfrm>
            <a:off x="3234096" y="852709"/>
            <a:ext cx="5105400" cy="457200"/>
          </a:xfrm>
        </p:spPr>
        <p:txBody>
          <a:bodyPr>
            <a:normAutofit fontScale="90000"/>
          </a:bodyPr>
          <a:lstStyle/>
          <a:p>
            <a:r>
              <a:rPr lang="en-CA" sz="2800" b="1" dirty="0"/>
              <a:t>Annual</a:t>
            </a:r>
            <a:r>
              <a:rPr lang="en-CA" sz="2800" dirty="0"/>
              <a:t> Qualification Courses </a:t>
            </a:r>
            <a:endParaRPr lang="en-US" sz="2800" dirty="0"/>
          </a:p>
        </p:txBody>
      </p:sp>
      <p:sp>
        <p:nvSpPr>
          <p:cNvPr id="5" name="Text Placeholder 4">
            <a:extLst>
              <a:ext uri="{FF2B5EF4-FFF2-40B4-BE49-F238E27FC236}">
                <a16:creationId xmlns:a16="http://schemas.microsoft.com/office/drawing/2014/main" id="{1D8D2CD8-4EF7-478A-A9F5-E5901848498C}"/>
              </a:ext>
            </a:extLst>
          </p:cNvPr>
          <p:cNvSpPr>
            <a:spLocks noGrp="1"/>
          </p:cNvSpPr>
          <p:nvPr>
            <p:ph type="body" sz="quarter" idx="4294967295"/>
          </p:nvPr>
        </p:nvSpPr>
        <p:spPr>
          <a:xfrm>
            <a:off x="5546905" y="1573802"/>
            <a:ext cx="6033085" cy="1165637"/>
          </a:xfrm>
        </p:spPr>
        <p:txBody>
          <a:bodyPr>
            <a:normAutofit/>
          </a:bodyPr>
          <a:lstStyle/>
          <a:p>
            <a:pPr marL="114300" indent="0" algn="ctr">
              <a:buNone/>
            </a:pPr>
            <a:r>
              <a:rPr lang="en-CA" sz="2400" b="1" u="sng" dirty="0">
                <a:solidFill>
                  <a:srgbClr val="00359E"/>
                </a:solidFill>
              </a:rPr>
              <a:t>In Depth Courses</a:t>
            </a:r>
          </a:p>
          <a:p>
            <a:pPr marL="114300" indent="0" algn="ctr">
              <a:buNone/>
            </a:pPr>
            <a:r>
              <a:rPr lang="en-CA" sz="2400" b="1" dirty="0">
                <a:solidFill>
                  <a:srgbClr val="00359E"/>
                </a:solidFill>
              </a:rPr>
              <a:t>For those working directly with grants</a:t>
            </a:r>
            <a:endParaRPr lang="en-US" sz="2400" b="1" dirty="0">
              <a:solidFill>
                <a:srgbClr val="00359E"/>
              </a:solidFill>
            </a:endParaRPr>
          </a:p>
        </p:txBody>
      </p:sp>
      <p:grpSp>
        <p:nvGrpSpPr>
          <p:cNvPr id="44" name="Group 43">
            <a:extLst>
              <a:ext uri="{FF2B5EF4-FFF2-40B4-BE49-F238E27FC236}">
                <a16:creationId xmlns:a16="http://schemas.microsoft.com/office/drawing/2014/main" id="{4725A651-19CB-E156-50CA-5E49C1F4052E}"/>
              </a:ext>
            </a:extLst>
          </p:cNvPr>
          <p:cNvGrpSpPr/>
          <p:nvPr/>
        </p:nvGrpSpPr>
        <p:grpSpPr>
          <a:xfrm>
            <a:off x="474933" y="3563283"/>
            <a:ext cx="4428457" cy="1855915"/>
            <a:chOff x="1113302" y="2190285"/>
            <a:chExt cx="4428457" cy="1855915"/>
          </a:xfrm>
        </p:grpSpPr>
        <p:sp>
          <p:nvSpPr>
            <p:cNvPr id="24" name="Freeform: Shape 23">
              <a:extLst>
                <a:ext uri="{FF2B5EF4-FFF2-40B4-BE49-F238E27FC236}">
                  <a16:creationId xmlns:a16="http://schemas.microsoft.com/office/drawing/2014/main" id="{1254FF10-4187-CD96-B379-8CB018FBCE93}"/>
                </a:ext>
              </a:extLst>
            </p:cNvPr>
            <p:cNvSpPr/>
            <p:nvPr/>
          </p:nvSpPr>
          <p:spPr>
            <a:xfrm>
              <a:off x="1113302" y="2190285"/>
              <a:ext cx="4400485" cy="623786"/>
            </a:xfrm>
            <a:custGeom>
              <a:avLst/>
              <a:gdLst>
                <a:gd name="connsiteX0" fmla="*/ 0 w 3610450"/>
                <a:gd name="connsiteY0" fmla="*/ 68881 h 413280"/>
                <a:gd name="connsiteX1" fmla="*/ 68881 w 3610450"/>
                <a:gd name="connsiteY1" fmla="*/ 0 h 413280"/>
                <a:gd name="connsiteX2" fmla="*/ 3541569 w 3610450"/>
                <a:gd name="connsiteY2" fmla="*/ 0 h 413280"/>
                <a:gd name="connsiteX3" fmla="*/ 3610450 w 3610450"/>
                <a:gd name="connsiteY3" fmla="*/ 68881 h 413280"/>
                <a:gd name="connsiteX4" fmla="*/ 3610450 w 3610450"/>
                <a:gd name="connsiteY4" fmla="*/ 344399 h 413280"/>
                <a:gd name="connsiteX5" fmla="*/ 3541569 w 3610450"/>
                <a:gd name="connsiteY5" fmla="*/ 413280 h 413280"/>
                <a:gd name="connsiteX6" fmla="*/ 68881 w 3610450"/>
                <a:gd name="connsiteY6" fmla="*/ 413280 h 413280"/>
                <a:gd name="connsiteX7" fmla="*/ 0 w 3610450"/>
                <a:gd name="connsiteY7" fmla="*/ 344399 h 413280"/>
                <a:gd name="connsiteX8" fmla="*/ 0 w 361045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450" h="413280">
                  <a:moveTo>
                    <a:pt x="0" y="68881"/>
                  </a:moveTo>
                  <a:cubicBezTo>
                    <a:pt x="0" y="30839"/>
                    <a:pt x="30839" y="0"/>
                    <a:pt x="68881" y="0"/>
                  </a:cubicBezTo>
                  <a:lnTo>
                    <a:pt x="3541569" y="0"/>
                  </a:lnTo>
                  <a:cubicBezTo>
                    <a:pt x="3579611" y="0"/>
                    <a:pt x="3610450" y="30839"/>
                    <a:pt x="3610450" y="68881"/>
                  </a:cubicBezTo>
                  <a:lnTo>
                    <a:pt x="3610450" y="344399"/>
                  </a:lnTo>
                  <a:cubicBezTo>
                    <a:pt x="3610450" y="382441"/>
                    <a:pt x="3579611" y="413280"/>
                    <a:pt x="3541569" y="413280"/>
                  </a:cubicBezTo>
                  <a:lnTo>
                    <a:pt x="68881" y="413280"/>
                  </a:lnTo>
                  <a:cubicBezTo>
                    <a:pt x="30839" y="413280"/>
                    <a:pt x="0" y="382441"/>
                    <a:pt x="0" y="344399"/>
                  </a:cubicBezTo>
                  <a:lnTo>
                    <a:pt x="0" y="6888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481" tIns="15131" rIns="117481" bIns="15131" numCol="1" spcCol="1270" anchor="ctr" anchorCtr="0">
              <a:noAutofit/>
            </a:bodyPr>
            <a:lstStyle/>
            <a:p>
              <a:pPr defTabSz="466725">
                <a:lnSpc>
                  <a:spcPct val="90000"/>
                </a:lnSpc>
                <a:spcAft>
                  <a:spcPct val="35000"/>
                </a:spcAft>
              </a:pPr>
              <a:r>
                <a:rPr lang="en-CA" sz="1500" dirty="0"/>
                <a:t>Complete the Grant Management Recertification 2024-2025 from RI Learning Center </a:t>
              </a:r>
              <a:endParaRPr lang="en-US" sz="1500" dirty="0"/>
            </a:p>
          </p:txBody>
        </p:sp>
        <p:sp>
          <p:nvSpPr>
            <p:cNvPr id="37" name="Freeform: Shape 36">
              <a:extLst>
                <a:ext uri="{FF2B5EF4-FFF2-40B4-BE49-F238E27FC236}">
                  <a16:creationId xmlns:a16="http://schemas.microsoft.com/office/drawing/2014/main" id="{5E4072DB-CA8A-7678-D2A4-55F00F200B7B}"/>
                </a:ext>
              </a:extLst>
            </p:cNvPr>
            <p:cNvSpPr/>
            <p:nvPr/>
          </p:nvSpPr>
          <p:spPr>
            <a:xfrm>
              <a:off x="1141274" y="3581247"/>
              <a:ext cx="4400485" cy="464953"/>
            </a:xfrm>
            <a:custGeom>
              <a:avLst/>
              <a:gdLst>
                <a:gd name="connsiteX0" fmla="*/ 0 w 3610450"/>
                <a:gd name="connsiteY0" fmla="*/ 68881 h 413280"/>
                <a:gd name="connsiteX1" fmla="*/ 68881 w 3610450"/>
                <a:gd name="connsiteY1" fmla="*/ 0 h 413280"/>
                <a:gd name="connsiteX2" fmla="*/ 3541569 w 3610450"/>
                <a:gd name="connsiteY2" fmla="*/ 0 h 413280"/>
                <a:gd name="connsiteX3" fmla="*/ 3610450 w 3610450"/>
                <a:gd name="connsiteY3" fmla="*/ 68881 h 413280"/>
                <a:gd name="connsiteX4" fmla="*/ 3610450 w 3610450"/>
                <a:gd name="connsiteY4" fmla="*/ 344399 h 413280"/>
                <a:gd name="connsiteX5" fmla="*/ 3541569 w 3610450"/>
                <a:gd name="connsiteY5" fmla="*/ 413280 h 413280"/>
                <a:gd name="connsiteX6" fmla="*/ 68881 w 3610450"/>
                <a:gd name="connsiteY6" fmla="*/ 413280 h 413280"/>
                <a:gd name="connsiteX7" fmla="*/ 0 w 3610450"/>
                <a:gd name="connsiteY7" fmla="*/ 344399 h 413280"/>
                <a:gd name="connsiteX8" fmla="*/ 0 w 361045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450" h="413280">
                  <a:moveTo>
                    <a:pt x="0" y="68881"/>
                  </a:moveTo>
                  <a:cubicBezTo>
                    <a:pt x="0" y="30839"/>
                    <a:pt x="30839" y="0"/>
                    <a:pt x="68881" y="0"/>
                  </a:cubicBezTo>
                  <a:lnTo>
                    <a:pt x="3541569" y="0"/>
                  </a:lnTo>
                  <a:cubicBezTo>
                    <a:pt x="3579611" y="0"/>
                    <a:pt x="3610450" y="30839"/>
                    <a:pt x="3610450" y="68881"/>
                  </a:cubicBezTo>
                  <a:lnTo>
                    <a:pt x="3610450" y="344399"/>
                  </a:lnTo>
                  <a:cubicBezTo>
                    <a:pt x="3610450" y="382441"/>
                    <a:pt x="3579611" y="413280"/>
                    <a:pt x="3541569" y="413280"/>
                  </a:cubicBezTo>
                  <a:lnTo>
                    <a:pt x="68881" y="413280"/>
                  </a:lnTo>
                  <a:cubicBezTo>
                    <a:pt x="30839" y="413280"/>
                    <a:pt x="0" y="382441"/>
                    <a:pt x="0" y="344399"/>
                  </a:cubicBezTo>
                  <a:lnTo>
                    <a:pt x="0" y="6888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481" tIns="15131" rIns="117481" bIns="15131" numCol="1" spcCol="1270" anchor="ctr" anchorCtr="0">
              <a:noAutofit/>
            </a:bodyPr>
            <a:lstStyle/>
            <a:p>
              <a:pPr defTabSz="466725">
                <a:lnSpc>
                  <a:spcPct val="90000"/>
                </a:lnSpc>
                <a:spcAft>
                  <a:spcPct val="35000"/>
                </a:spcAft>
              </a:pPr>
              <a:r>
                <a:rPr lang="en-CA" sz="1500" dirty="0"/>
                <a:t>Complete the D7040 MOU Course</a:t>
              </a:r>
              <a:endParaRPr lang="en-US" sz="1500" dirty="0"/>
            </a:p>
          </p:txBody>
        </p:sp>
        <p:sp>
          <p:nvSpPr>
            <p:cNvPr id="43" name="Freeform: Shape 42">
              <a:extLst>
                <a:ext uri="{FF2B5EF4-FFF2-40B4-BE49-F238E27FC236}">
                  <a16:creationId xmlns:a16="http://schemas.microsoft.com/office/drawing/2014/main" id="{0045C44C-6AAE-E5C9-CA1E-C2B5A6B91B40}"/>
                </a:ext>
              </a:extLst>
            </p:cNvPr>
            <p:cNvSpPr/>
            <p:nvPr/>
          </p:nvSpPr>
          <p:spPr>
            <a:xfrm>
              <a:off x="1113534" y="2946409"/>
              <a:ext cx="4400253" cy="493937"/>
            </a:xfrm>
            <a:custGeom>
              <a:avLst/>
              <a:gdLst>
                <a:gd name="connsiteX0" fmla="*/ 0 w 3610450"/>
                <a:gd name="connsiteY0" fmla="*/ 68881 h 413280"/>
                <a:gd name="connsiteX1" fmla="*/ 68881 w 3610450"/>
                <a:gd name="connsiteY1" fmla="*/ 0 h 413280"/>
                <a:gd name="connsiteX2" fmla="*/ 3541569 w 3610450"/>
                <a:gd name="connsiteY2" fmla="*/ 0 h 413280"/>
                <a:gd name="connsiteX3" fmla="*/ 3610450 w 3610450"/>
                <a:gd name="connsiteY3" fmla="*/ 68881 h 413280"/>
                <a:gd name="connsiteX4" fmla="*/ 3610450 w 3610450"/>
                <a:gd name="connsiteY4" fmla="*/ 344399 h 413280"/>
                <a:gd name="connsiteX5" fmla="*/ 3541569 w 3610450"/>
                <a:gd name="connsiteY5" fmla="*/ 413280 h 413280"/>
                <a:gd name="connsiteX6" fmla="*/ 68881 w 3610450"/>
                <a:gd name="connsiteY6" fmla="*/ 413280 h 413280"/>
                <a:gd name="connsiteX7" fmla="*/ 0 w 3610450"/>
                <a:gd name="connsiteY7" fmla="*/ 344399 h 413280"/>
                <a:gd name="connsiteX8" fmla="*/ 0 w 361045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450" h="413280">
                  <a:moveTo>
                    <a:pt x="0" y="68881"/>
                  </a:moveTo>
                  <a:cubicBezTo>
                    <a:pt x="0" y="30839"/>
                    <a:pt x="30839" y="0"/>
                    <a:pt x="68881" y="0"/>
                  </a:cubicBezTo>
                  <a:lnTo>
                    <a:pt x="3541569" y="0"/>
                  </a:lnTo>
                  <a:cubicBezTo>
                    <a:pt x="3579611" y="0"/>
                    <a:pt x="3610450" y="30839"/>
                    <a:pt x="3610450" y="68881"/>
                  </a:cubicBezTo>
                  <a:lnTo>
                    <a:pt x="3610450" y="344399"/>
                  </a:lnTo>
                  <a:cubicBezTo>
                    <a:pt x="3610450" y="382441"/>
                    <a:pt x="3579611" y="413280"/>
                    <a:pt x="3541569" y="413280"/>
                  </a:cubicBezTo>
                  <a:lnTo>
                    <a:pt x="68881" y="413280"/>
                  </a:lnTo>
                  <a:cubicBezTo>
                    <a:pt x="30839" y="413280"/>
                    <a:pt x="0" y="382441"/>
                    <a:pt x="0" y="344399"/>
                  </a:cubicBezTo>
                  <a:lnTo>
                    <a:pt x="0" y="6888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481" tIns="15131" rIns="117481" bIns="15131" numCol="1" spcCol="1270" anchor="ctr" anchorCtr="0">
              <a:noAutofit/>
            </a:bodyPr>
            <a:lstStyle/>
            <a:p>
              <a:pPr defTabSz="466725">
                <a:lnSpc>
                  <a:spcPct val="90000"/>
                </a:lnSpc>
                <a:spcAft>
                  <a:spcPct val="35000"/>
                </a:spcAft>
              </a:pPr>
              <a:r>
                <a:rPr lang="en-CA" sz="1500" dirty="0"/>
                <a:t>Complete this D7040 Club Qualification Course</a:t>
              </a:r>
              <a:endParaRPr lang="en-US" sz="1500" dirty="0"/>
            </a:p>
          </p:txBody>
        </p:sp>
      </p:grpSp>
      <p:grpSp>
        <p:nvGrpSpPr>
          <p:cNvPr id="4" name="Group 3">
            <a:extLst>
              <a:ext uri="{FF2B5EF4-FFF2-40B4-BE49-F238E27FC236}">
                <a16:creationId xmlns:a16="http://schemas.microsoft.com/office/drawing/2014/main" id="{650EC3EA-49C7-110B-D434-D62BFF6E7771}"/>
              </a:ext>
            </a:extLst>
          </p:cNvPr>
          <p:cNvGrpSpPr/>
          <p:nvPr/>
        </p:nvGrpSpPr>
        <p:grpSpPr>
          <a:xfrm>
            <a:off x="5744048" y="2795398"/>
            <a:ext cx="5655067" cy="2623801"/>
            <a:chOff x="5569682" y="3049069"/>
            <a:chExt cx="5655067" cy="2623801"/>
          </a:xfrm>
        </p:grpSpPr>
        <p:sp>
          <p:nvSpPr>
            <p:cNvPr id="31" name="Freeform: Shape 30">
              <a:extLst>
                <a:ext uri="{FF2B5EF4-FFF2-40B4-BE49-F238E27FC236}">
                  <a16:creationId xmlns:a16="http://schemas.microsoft.com/office/drawing/2014/main" id="{9FE25882-C718-46D4-BCAB-95FAF374AC16}"/>
                </a:ext>
              </a:extLst>
            </p:cNvPr>
            <p:cNvSpPr/>
            <p:nvPr/>
          </p:nvSpPr>
          <p:spPr>
            <a:xfrm>
              <a:off x="5569682" y="3049069"/>
              <a:ext cx="5638800" cy="622717"/>
            </a:xfrm>
            <a:custGeom>
              <a:avLst/>
              <a:gdLst>
                <a:gd name="connsiteX0" fmla="*/ 0 w 4910973"/>
                <a:gd name="connsiteY0" fmla="*/ 103145 h 618857"/>
                <a:gd name="connsiteX1" fmla="*/ 103145 w 4910973"/>
                <a:gd name="connsiteY1" fmla="*/ 0 h 618857"/>
                <a:gd name="connsiteX2" fmla="*/ 4807828 w 4910973"/>
                <a:gd name="connsiteY2" fmla="*/ 0 h 618857"/>
                <a:gd name="connsiteX3" fmla="*/ 4910973 w 4910973"/>
                <a:gd name="connsiteY3" fmla="*/ 103145 h 618857"/>
                <a:gd name="connsiteX4" fmla="*/ 4910973 w 4910973"/>
                <a:gd name="connsiteY4" fmla="*/ 515712 h 618857"/>
                <a:gd name="connsiteX5" fmla="*/ 4807828 w 4910973"/>
                <a:gd name="connsiteY5" fmla="*/ 618857 h 618857"/>
                <a:gd name="connsiteX6" fmla="*/ 103145 w 4910973"/>
                <a:gd name="connsiteY6" fmla="*/ 618857 h 618857"/>
                <a:gd name="connsiteX7" fmla="*/ 0 w 4910973"/>
                <a:gd name="connsiteY7" fmla="*/ 515712 h 618857"/>
                <a:gd name="connsiteX8" fmla="*/ 0 w 4910973"/>
                <a:gd name="connsiteY8" fmla="*/ 103145 h 61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0973" h="618857">
                  <a:moveTo>
                    <a:pt x="0" y="103145"/>
                  </a:moveTo>
                  <a:cubicBezTo>
                    <a:pt x="0" y="46180"/>
                    <a:pt x="46180" y="0"/>
                    <a:pt x="103145" y="0"/>
                  </a:cubicBezTo>
                  <a:lnTo>
                    <a:pt x="4807828" y="0"/>
                  </a:lnTo>
                  <a:cubicBezTo>
                    <a:pt x="4864793" y="0"/>
                    <a:pt x="4910973" y="46180"/>
                    <a:pt x="4910973" y="103145"/>
                  </a:cubicBezTo>
                  <a:lnTo>
                    <a:pt x="4910973" y="515712"/>
                  </a:lnTo>
                  <a:cubicBezTo>
                    <a:pt x="4910973" y="572677"/>
                    <a:pt x="4864793" y="618857"/>
                    <a:pt x="4807828" y="618857"/>
                  </a:cubicBezTo>
                  <a:lnTo>
                    <a:pt x="103145" y="618857"/>
                  </a:lnTo>
                  <a:cubicBezTo>
                    <a:pt x="46180" y="618857"/>
                    <a:pt x="0" y="572677"/>
                    <a:pt x="0" y="515712"/>
                  </a:cubicBezTo>
                  <a:lnTo>
                    <a:pt x="0" y="103145"/>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007" tIns="22658" rIns="125007" bIns="22658" numCol="1" spcCol="1270" anchor="ctr" anchorCtr="0">
              <a:noAutofit/>
            </a:bodyPr>
            <a:lstStyle/>
            <a:p>
              <a:pPr defTabSz="466725">
                <a:lnSpc>
                  <a:spcPct val="90000"/>
                </a:lnSpc>
                <a:spcAft>
                  <a:spcPct val="35000"/>
                </a:spcAft>
              </a:pPr>
              <a:r>
                <a:rPr lang="en-CA" sz="1500" dirty="0"/>
                <a:t>Complete (</a:t>
              </a:r>
              <a:r>
                <a:rPr lang="en-CA" sz="1500" b="1" u="sng" dirty="0"/>
                <a:t>or top-up </a:t>
              </a:r>
              <a:r>
                <a:rPr lang="en-CA" sz="1500" dirty="0"/>
                <a:t>new material for) the Grant Management Seminar from RI Learning Center </a:t>
              </a:r>
              <a:endParaRPr lang="en-US" sz="1500" dirty="0"/>
            </a:p>
          </p:txBody>
        </p:sp>
        <p:sp>
          <p:nvSpPr>
            <p:cNvPr id="33" name="Freeform: Shape 32">
              <a:extLst>
                <a:ext uri="{FF2B5EF4-FFF2-40B4-BE49-F238E27FC236}">
                  <a16:creationId xmlns:a16="http://schemas.microsoft.com/office/drawing/2014/main" id="{5085CA86-BF44-4880-95E6-846D7E0885F8}"/>
                </a:ext>
              </a:extLst>
            </p:cNvPr>
            <p:cNvSpPr/>
            <p:nvPr/>
          </p:nvSpPr>
          <p:spPr>
            <a:xfrm>
              <a:off x="5569682" y="3816954"/>
              <a:ext cx="5638800" cy="623786"/>
            </a:xfrm>
            <a:custGeom>
              <a:avLst/>
              <a:gdLst>
                <a:gd name="connsiteX0" fmla="*/ 0 w 3610450"/>
                <a:gd name="connsiteY0" fmla="*/ 68881 h 413280"/>
                <a:gd name="connsiteX1" fmla="*/ 68881 w 3610450"/>
                <a:gd name="connsiteY1" fmla="*/ 0 h 413280"/>
                <a:gd name="connsiteX2" fmla="*/ 3541569 w 3610450"/>
                <a:gd name="connsiteY2" fmla="*/ 0 h 413280"/>
                <a:gd name="connsiteX3" fmla="*/ 3610450 w 3610450"/>
                <a:gd name="connsiteY3" fmla="*/ 68881 h 413280"/>
                <a:gd name="connsiteX4" fmla="*/ 3610450 w 3610450"/>
                <a:gd name="connsiteY4" fmla="*/ 344399 h 413280"/>
                <a:gd name="connsiteX5" fmla="*/ 3541569 w 3610450"/>
                <a:gd name="connsiteY5" fmla="*/ 413280 h 413280"/>
                <a:gd name="connsiteX6" fmla="*/ 68881 w 3610450"/>
                <a:gd name="connsiteY6" fmla="*/ 413280 h 413280"/>
                <a:gd name="connsiteX7" fmla="*/ 0 w 3610450"/>
                <a:gd name="connsiteY7" fmla="*/ 344399 h 413280"/>
                <a:gd name="connsiteX8" fmla="*/ 0 w 361045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450" h="413280">
                  <a:moveTo>
                    <a:pt x="0" y="68881"/>
                  </a:moveTo>
                  <a:cubicBezTo>
                    <a:pt x="0" y="30839"/>
                    <a:pt x="30839" y="0"/>
                    <a:pt x="68881" y="0"/>
                  </a:cubicBezTo>
                  <a:lnTo>
                    <a:pt x="3541569" y="0"/>
                  </a:lnTo>
                  <a:cubicBezTo>
                    <a:pt x="3579611" y="0"/>
                    <a:pt x="3610450" y="30839"/>
                    <a:pt x="3610450" y="68881"/>
                  </a:cubicBezTo>
                  <a:lnTo>
                    <a:pt x="3610450" y="344399"/>
                  </a:lnTo>
                  <a:cubicBezTo>
                    <a:pt x="3610450" y="382441"/>
                    <a:pt x="3579611" y="413280"/>
                    <a:pt x="3541569" y="413280"/>
                  </a:cubicBezTo>
                  <a:lnTo>
                    <a:pt x="68881" y="413280"/>
                  </a:lnTo>
                  <a:cubicBezTo>
                    <a:pt x="30839" y="413280"/>
                    <a:pt x="0" y="382441"/>
                    <a:pt x="0" y="344399"/>
                  </a:cubicBezTo>
                  <a:lnTo>
                    <a:pt x="0" y="6888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481" tIns="15131" rIns="117481" bIns="15131" numCol="1" spcCol="1270" anchor="ctr" anchorCtr="0">
              <a:noAutofit/>
            </a:bodyPr>
            <a:lstStyle/>
            <a:p>
              <a:pPr defTabSz="466725">
                <a:lnSpc>
                  <a:spcPct val="90000"/>
                </a:lnSpc>
                <a:spcAft>
                  <a:spcPct val="35000"/>
                </a:spcAft>
              </a:pPr>
              <a:r>
                <a:rPr lang="en-CA" sz="1500" dirty="0"/>
                <a:t>Complete the Grant Management Recertification 2024-2025 from RI Learning Center</a:t>
              </a:r>
              <a:endParaRPr lang="en-US" sz="1500" dirty="0"/>
            </a:p>
          </p:txBody>
        </p:sp>
        <p:sp>
          <p:nvSpPr>
            <p:cNvPr id="35" name="Freeform: Shape 34">
              <a:extLst>
                <a:ext uri="{FF2B5EF4-FFF2-40B4-BE49-F238E27FC236}">
                  <a16:creationId xmlns:a16="http://schemas.microsoft.com/office/drawing/2014/main" id="{01A3F604-43C6-476D-B300-89D3928C2082}"/>
                </a:ext>
              </a:extLst>
            </p:cNvPr>
            <p:cNvSpPr/>
            <p:nvPr/>
          </p:nvSpPr>
          <p:spPr>
            <a:xfrm>
              <a:off x="5585949" y="4573078"/>
              <a:ext cx="5638800" cy="493937"/>
            </a:xfrm>
            <a:custGeom>
              <a:avLst/>
              <a:gdLst>
                <a:gd name="connsiteX0" fmla="*/ 0 w 3610450"/>
                <a:gd name="connsiteY0" fmla="*/ 68881 h 413280"/>
                <a:gd name="connsiteX1" fmla="*/ 68881 w 3610450"/>
                <a:gd name="connsiteY1" fmla="*/ 0 h 413280"/>
                <a:gd name="connsiteX2" fmla="*/ 3541569 w 3610450"/>
                <a:gd name="connsiteY2" fmla="*/ 0 h 413280"/>
                <a:gd name="connsiteX3" fmla="*/ 3610450 w 3610450"/>
                <a:gd name="connsiteY3" fmla="*/ 68881 h 413280"/>
                <a:gd name="connsiteX4" fmla="*/ 3610450 w 3610450"/>
                <a:gd name="connsiteY4" fmla="*/ 344399 h 413280"/>
                <a:gd name="connsiteX5" fmla="*/ 3541569 w 3610450"/>
                <a:gd name="connsiteY5" fmla="*/ 413280 h 413280"/>
                <a:gd name="connsiteX6" fmla="*/ 68881 w 3610450"/>
                <a:gd name="connsiteY6" fmla="*/ 413280 h 413280"/>
                <a:gd name="connsiteX7" fmla="*/ 0 w 3610450"/>
                <a:gd name="connsiteY7" fmla="*/ 344399 h 413280"/>
                <a:gd name="connsiteX8" fmla="*/ 0 w 361045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450" h="413280">
                  <a:moveTo>
                    <a:pt x="0" y="68881"/>
                  </a:moveTo>
                  <a:cubicBezTo>
                    <a:pt x="0" y="30839"/>
                    <a:pt x="30839" y="0"/>
                    <a:pt x="68881" y="0"/>
                  </a:cubicBezTo>
                  <a:lnTo>
                    <a:pt x="3541569" y="0"/>
                  </a:lnTo>
                  <a:cubicBezTo>
                    <a:pt x="3579611" y="0"/>
                    <a:pt x="3610450" y="30839"/>
                    <a:pt x="3610450" y="68881"/>
                  </a:cubicBezTo>
                  <a:lnTo>
                    <a:pt x="3610450" y="344399"/>
                  </a:lnTo>
                  <a:cubicBezTo>
                    <a:pt x="3610450" y="382441"/>
                    <a:pt x="3579611" y="413280"/>
                    <a:pt x="3541569" y="413280"/>
                  </a:cubicBezTo>
                  <a:lnTo>
                    <a:pt x="68881" y="413280"/>
                  </a:lnTo>
                  <a:cubicBezTo>
                    <a:pt x="30839" y="413280"/>
                    <a:pt x="0" y="382441"/>
                    <a:pt x="0" y="344399"/>
                  </a:cubicBezTo>
                  <a:lnTo>
                    <a:pt x="0" y="6888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481" tIns="15131" rIns="117481" bIns="15131" numCol="1" spcCol="1270" anchor="ctr" anchorCtr="0">
              <a:noAutofit/>
            </a:bodyPr>
            <a:lstStyle/>
            <a:p>
              <a:pPr defTabSz="466725">
                <a:lnSpc>
                  <a:spcPct val="90000"/>
                </a:lnSpc>
                <a:spcAft>
                  <a:spcPct val="35000"/>
                </a:spcAft>
              </a:pPr>
              <a:r>
                <a:rPr lang="en-CA" sz="1500" dirty="0"/>
                <a:t>Complete this D7040 Club Qualification Course</a:t>
              </a:r>
              <a:endParaRPr lang="en-US" sz="1500" dirty="0"/>
            </a:p>
          </p:txBody>
        </p:sp>
        <p:sp>
          <p:nvSpPr>
            <p:cNvPr id="45" name="Freeform: Shape 44">
              <a:extLst>
                <a:ext uri="{FF2B5EF4-FFF2-40B4-BE49-F238E27FC236}">
                  <a16:creationId xmlns:a16="http://schemas.microsoft.com/office/drawing/2014/main" id="{10AF2B01-0049-97D3-A90B-90C51860C213}"/>
                </a:ext>
              </a:extLst>
            </p:cNvPr>
            <p:cNvSpPr/>
            <p:nvPr/>
          </p:nvSpPr>
          <p:spPr>
            <a:xfrm>
              <a:off x="5585949" y="5178933"/>
              <a:ext cx="5638800" cy="493937"/>
            </a:xfrm>
            <a:custGeom>
              <a:avLst/>
              <a:gdLst>
                <a:gd name="connsiteX0" fmla="*/ 0 w 3610450"/>
                <a:gd name="connsiteY0" fmla="*/ 68881 h 413280"/>
                <a:gd name="connsiteX1" fmla="*/ 68881 w 3610450"/>
                <a:gd name="connsiteY1" fmla="*/ 0 h 413280"/>
                <a:gd name="connsiteX2" fmla="*/ 3541569 w 3610450"/>
                <a:gd name="connsiteY2" fmla="*/ 0 h 413280"/>
                <a:gd name="connsiteX3" fmla="*/ 3610450 w 3610450"/>
                <a:gd name="connsiteY3" fmla="*/ 68881 h 413280"/>
                <a:gd name="connsiteX4" fmla="*/ 3610450 w 3610450"/>
                <a:gd name="connsiteY4" fmla="*/ 344399 h 413280"/>
                <a:gd name="connsiteX5" fmla="*/ 3541569 w 3610450"/>
                <a:gd name="connsiteY5" fmla="*/ 413280 h 413280"/>
                <a:gd name="connsiteX6" fmla="*/ 68881 w 3610450"/>
                <a:gd name="connsiteY6" fmla="*/ 413280 h 413280"/>
                <a:gd name="connsiteX7" fmla="*/ 0 w 3610450"/>
                <a:gd name="connsiteY7" fmla="*/ 344399 h 413280"/>
                <a:gd name="connsiteX8" fmla="*/ 0 w 361045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450" h="413280">
                  <a:moveTo>
                    <a:pt x="0" y="68881"/>
                  </a:moveTo>
                  <a:cubicBezTo>
                    <a:pt x="0" y="30839"/>
                    <a:pt x="30839" y="0"/>
                    <a:pt x="68881" y="0"/>
                  </a:cubicBezTo>
                  <a:lnTo>
                    <a:pt x="3541569" y="0"/>
                  </a:lnTo>
                  <a:cubicBezTo>
                    <a:pt x="3579611" y="0"/>
                    <a:pt x="3610450" y="30839"/>
                    <a:pt x="3610450" y="68881"/>
                  </a:cubicBezTo>
                  <a:lnTo>
                    <a:pt x="3610450" y="344399"/>
                  </a:lnTo>
                  <a:cubicBezTo>
                    <a:pt x="3610450" y="382441"/>
                    <a:pt x="3579611" y="413280"/>
                    <a:pt x="3541569" y="413280"/>
                  </a:cubicBezTo>
                  <a:lnTo>
                    <a:pt x="68881" y="413280"/>
                  </a:lnTo>
                  <a:cubicBezTo>
                    <a:pt x="30839" y="413280"/>
                    <a:pt x="0" y="382441"/>
                    <a:pt x="0" y="344399"/>
                  </a:cubicBezTo>
                  <a:lnTo>
                    <a:pt x="0" y="6888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481" tIns="15131" rIns="117481" bIns="15131" numCol="1" spcCol="1270" anchor="ctr" anchorCtr="0">
              <a:noAutofit/>
            </a:bodyPr>
            <a:lstStyle/>
            <a:p>
              <a:pPr defTabSz="466725">
                <a:lnSpc>
                  <a:spcPct val="90000"/>
                </a:lnSpc>
                <a:spcAft>
                  <a:spcPct val="35000"/>
                </a:spcAft>
              </a:pPr>
              <a:r>
                <a:rPr lang="en-CA" sz="1500" dirty="0"/>
                <a:t>Complete the D7040 MOU Course</a:t>
              </a:r>
              <a:endParaRPr lang="en-US" sz="1500" dirty="0"/>
            </a:p>
          </p:txBody>
        </p:sp>
      </p:grpSp>
      <p:grpSp>
        <p:nvGrpSpPr>
          <p:cNvPr id="8" name="Group 7">
            <a:extLst>
              <a:ext uri="{FF2B5EF4-FFF2-40B4-BE49-F238E27FC236}">
                <a16:creationId xmlns:a16="http://schemas.microsoft.com/office/drawing/2014/main" id="{2AB30441-FE32-6E71-0B05-925A3A924B45}"/>
              </a:ext>
            </a:extLst>
          </p:cNvPr>
          <p:cNvGrpSpPr/>
          <p:nvPr/>
        </p:nvGrpSpPr>
        <p:grpSpPr>
          <a:xfrm>
            <a:off x="2372345" y="5560099"/>
            <a:ext cx="2731191" cy="1037148"/>
            <a:chOff x="502905" y="5560100"/>
            <a:chExt cx="2731191" cy="1037148"/>
          </a:xfrm>
        </p:grpSpPr>
        <p:sp>
          <p:nvSpPr>
            <p:cNvPr id="6" name="Thought Bubble: Cloud 5">
              <a:extLst>
                <a:ext uri="{FF2B5EF4-FFF2-40B4-BE49-F238E27FC236}">
                  <a16:creationId xmlns:a16="http://schemas.microsoft.com/office/drawing/2014/main" id="{FC65890A-2F30-E331-BF84-EFF3F4D15651}"/>
                </a:ext>
              </a:extLst>
            </p:cNvPr>
            <p:cNvSpPr/>
            <p:nvPr/>
          </p:nvSpPr>
          <p:spPr>
            <a:xfrm>
              <a:off x="502905" y="5560100"/>
              <a:ext cx="2731191" cy="1037148"/>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4F7ECCA0-CBFE-7114-147C-B31EED565808}"/>
                </a:ext>
              </a:extLst>
            </p:cNvPr>
            <p:cNvSpPr txBox="1"/>
            <p:nvPr/>
          </p:nvSpPr>
          <p:spPr>
            <a:xfrm>
              <a:off x="959885" y="5794113"/>
              <a:ext cx="2046093" cy="646331"/>
            </a:xfrm>
            <a:prstGeom prst="rect">
              <a:avLst/>
            </a:prstGeom>
            <a:noFill/>
          </p:spPr>
          <p:txBody>
            <a:bodyPr wrap="square" rtlCol="0">
              <a:spAutoFit/>
            </a:bodyPr>
            <a:lstStyle/>
            <a:p>
              <a:r>
                <a:rPr lang="en-US" dirty="0"/>
                <a:t>Send in TWO Signed MOU’s</a:t>
              </a:r>
              <a:endParaRPr lang="en-CA" dirty="0"/>
            </a:p>
          </p:txBody>
        </p:sp>
      </p:grpSp>
    </p:spTree>
    <p:extLst>
      <p:ext uri="{BB962C8B-B14F-4D97-AF65-F5344CB8AC3E}">
        <p14:creationId xmlns:p14="http://schemas.microsoft.com/office/powerpoint/2010/main" val="2498742885"/>
      </p:ext>
    </p:extLst>
  </p:cSld>
  <p:clrMapOvr>
    <a:masterClrMapping/>
  </p:clrMapOvr>
  <mc:AlternateContent xmlns:mc="http://schemas.openxmlformats.org/markup-compatibility/2006" xmlns:p14="http://schemas.microsoft.com/office/powerpoint/2010/main">
    <mc:Choice Requires="p14">
      <p:transition p14:dur="0" advClick="0" advTm="13520"/>
    </mc:Choice>
    <mc:Fallback xmlns="">
      <p:transition advClick="0" advTm="13520"/>
    </mc:Fallback>
  </mc:AlternateContent>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2.xml><?xml version="1.0" encoding="utf-8"?>
<ds:datastoreItem xmlns:ds="http://schemas.openxmlformats.org/officeDocument/2006/customXml" ds:itemID="{F90DC917-550B-433B-9C3A-7ABC1219628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69370df-1b75-469d-a9d4-424b0b9f5a67"/>
    <ds:schemaRef ds:uri="41d4868e-e7c5-4a0f-bea8-40f63a832f74"/>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A8E8F68-3734-4052-BB8B-E4B228216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10574</TotalTime>
  <Words>1429</Words>
  <Application>Microsoft Office PowerPoint</Application>
  <PresentationFormat>Widescreen</PresentationFormat>
  <Paragraphs>174</Paragraphs>
  <Slides>13</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19" baseType="lpstr">
      <vt:lpstr>Arial</vt:lpstr>
      <vt:lpstr>Calibri</vt:lpstr>
      <vt:lpstr>Wingdings</vt:lpstr>
      <vt:lpstr>Office Theme</vt:lpstr>
      <vt:lpstr>Acrobat Document</vt:lpstr>
      <vt:lpstr>Document</vt:lpstr>
      <vt:lpstr>PowerPoint Presentation</vt:lpstr>
      <vt:lpstr>Club projects &amp; special reports</vt:lpstr>
      <vt:lpstr>Club projects &amp; special reports</vt:lpstr>
      <vt:lpstr>Polio plus – events/presentations</vt:lpstr>
      <vt:lpstr>District Gg – scholarship &amp; peace fellows</vt:lpstr>
      <vt:lpstr>District Fundraising Analysis</vt:lpstr>
      <vt:lpstr>District Designated Funds - DDF</vt:lpstr>
      <vt:lpstr>Club qualification</vt:lpstr>
      <vt:lpstr>Annual Qualification Courses </vt:lpstr>
      <vt:lpstr>Training completed</vt:lpstr>
      <vt:lpstr>District grant application</vt:lpstr>
      <vt:lpstr>MyRotaryprojects.org – District Site!!!</vt:lpstr>
      <vt:lpstr>Upcoming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Barbara Fisk</cp:lastModifiedBy>
  <cp:revision>442</cp:revision>
  <cp:lastPrinted>2024-10-18T20:24:59Z</cp:lastPrinted>
  <dcterms:created xsi:type="dcterms:W3CDTF">2019-11-18T03:22:22Z</dcterms:created>
  <dcterms:modified xsi:type="dcterms:W3CDTF">2024-10-20T13:46:50Z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y fmtid="{D5CDD505-2E9C-101B-9397-08002B2CF9AE}" pid="3" name="Description0">
    <vt:lpwstr>Powerpoint template using the new brand guidelines. This presentation has a cloud gray background on the cover and white background on other slides.</vt:lpwstr>
  </property>
  <property fmtid="{D5CDD505-2E9C-101B-9397-08002B2CF9AE}" pid="4" name="WhenToUse">
    <vt:lpwstr>Powerpoint template using the new brand guidelines. This presentation has a cloud gray background on the cover and white background on other slides.</vt:lpwstr>
  </property>
  <property fmtid="{D5CDD505-2E9C-101B-9397-08002B2CF9AE}" pid="5" name="Status">
    <vt:lpwstr>In Review</vt:lpwstr>
  </property>
  <property fmtid="{D5CDD505-2E9C-101B-9397-08002B2CF9AE}" pid="6" name="Owner">
    <vt:lpwstr>Bob Kiolbassa</vt:lpwstr>
  </property>
</Properties>
</file>