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7"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1"/>
    <p:restoredTop sz="95964"/>
  </p:normalViewPr>
  <p:slideViewPr>
    <p:cSldViewPr snapToGrid="0">
      <p:cViewPr varScale="1">
        <p:scale>
          <a:sx n="116" d="100"/>
          <a:sy n="116" d="100"/>
        </p:scale>
        <p:origin x="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37AF6-88F0-89B5-64AB-F0C3CD7D96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13328B-6E8B-E1FE-E0BC-70FF3D0F319E}"/>
              </a:ext>
            </a:extLst>
          </p:cNvPr>
          <p:cNvSpPr>
            <a:spLocks noGrp="1"/>
          </p:cNvSpPr>
          <p:nvPr>
            <p:ph type="subTitle" idx="1"/>
          </p:nvPr>
        </p:nvSpPr>
        <p:spPr>
          <a:xfrm>
            <a:off x="1524000" y="350996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467D05-37CA-804C-2A6B-9254989B1FEF}"/>
              </a:ext>
            </a:extLst>
          </p:cNvPr>
          <p:cNvSpPr>
            <a:spLocks noGrp="1"/>
          </p:cNvSpPr>
          <p:nvPr>
            <p:ph type="dt" sz="half" idx="10"/>
          </p:nvPr>
        </p:nvSpPr>
        <p:spPr/>
        <p:txBody>
          <a:bodyPr/>
          <a:lstStyle/>
          <a:p>
            <a:fld id="{268E7A95-493B-7D4C-A7D1-21E376690735}" type="datetimeFigureOut">
              <a:rPr lang="en-US" smtClean="0"/>
              <a:t>9/16/23</a:t>
            </a:fld>
            <a:endParaRPr lang="en-US"/>
          </a:p>
        </p:txBody>
      </p:sp>
      <p:sp>
        <p:nvSpPr>
          <p:cNvPr id="5" name="Footer Placeholder 4">
            <a:extLst>
              <a:ext uri="{FF2B5EF4-FFF2-40B4-BE49-F238E27FC236}">
                <a16:creationId xmlns:a16="http://schemas.microsoft.com/office/drawing/2014/main" id="{8D846975-1C58-BEA1-ED34-D48556B5A0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CCAB62-24D5-7D88-C541-284C94D29FE7}"/>
              </a:ext>
            </a:extLst>
          </p:cNvPr>
          <p:cNvSpPr>
            <a:spLocks noGrp="1"/>
          </p:cNvSpPr>
          <p:nvPr>
            <p:ph type="sldNum" sz="quarter" idx="12"/>
          </p:nvPr>
        </p:nvSpPr>
        <p:spPr/>
        <p:txBody>
          <a:bodyPr/>
          <a:lstStyle/>
          <a:p>
            <a:fld id="{40EDBC4C-3E1C-E947-BE66-3CD1662E69FE}" type="slidenum">
              <a:rPr lang="en-US" smtClean="0"/>
              <a:t>‹#›</a:t>
            </a:fld>
            <a:endParaRPr lang="en-US"/>
          </a:p>
        </p:txBody>
      </p:sp>
      <p:pic>
        <p:nvPicPr>
          <p:cNvPr id="7" name="Picture 6">
            <a:extLst>
              <a:ext uri="{FF2B5EF4-FFF2-40B4-BE49-F238E27FC236}">
                <a16:creationId xmlns:a16="http://schemas.microsoft.com/office/drawing/2014/main" id="{E2A8F437-D45B-A706-D768-0DD946FACEB7}"/>
              </a:ext>
            </a:extLst>
          </p:cNvPr>
          <p:cNvPicPr>
            <a:picLocks noChangeAspect="1"/>
          </p:cNvPicPr>
          <p:nvPr userDrawn="1"/>
        </p:nvPicPr>
        <p:blipFill>
          <a:blip r:embed="rId2"/>
          <a:stretch>
            <a:fillRect/>
          </a:stretch>
        </p:blipFill>
        <p:spPr>
          <a:xfrm>
            <a:off x="270430" y="343815"/>
            <a:ext cx="3768170" cy="1557095"/>
          </a:xfrm>
          <a:prstGeom prst="rect">
            <a:avLst/>
          </a:prstGeom>
        </p:spPr>
      </p:pic>
      <p:pic>
        <p:nvPicPr>
          <p:cNvPr id="8" name="Picture 7">
            <a:extLst>
              <a:ext uri="{FF2B5EF4-FFF2-40B4-BE49-F238E27FC236}">
                <a16:creationId xmlns:a16="http://schemas.microsoft.com/office/drawing/2014/main" id="{2AD16D05-DC2D-CD6F-5054-E88911CD53F9}"/>
              </a:ext>
            </a:extLst>
          </p:cNvPr>
          <p:cNvPicPr>
            <a:picLocks noChangeAspect="1"/>
          </p:cNvPicPr>
          <p:nvPr userDrawn="1"/>
        </p:nvPicPr>
        <p:blipFill>
          <a:blip r:embed="rId3"/>
          <a:stretch>
            <a:fillRect/>
          </a:stretch>
        </p:blipFill>
        <p:spPr>
          <a:xfrm>
            <a:off x="8345460" y="5373854"/>
            <a:ext cx="3566760" cy="1344257"/>
          </a:xfrm>
          <a:prstGeom prst="rect">
            <a:avLst/>
          </a:prstGeom>
        </p:spPr>
      </p:pic>
    </p:spTree>
    <p:extLst>
      <p:ext uri="{BB962C8B-B14F-4D97-AF65-F5344CB8AC3E}">
        <p14:creationId xmlns:p14="http://schemas.microsoft.com/office/powerpoint/2010/main" val="3218595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47FE6-328F-9A3E-396A-61F92055C53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8304946-1C03-77AC-35AA-7537FB14B6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8AD630-BA95-B774-E467-D25AAB93FDB7}"/>
              </a:ext>
            </a:extLst>
          </p:cNvPr>
          <p:cNvSpPr>
            <a:spLocks noGrp="1"/>
          </p:cNvSpPr>
          <p:nvPr>
            <p:ph type="dt" sz="half" idx="10"/>
          </p:nvPr>
        </p:nvSpPr>
        <p:spPr/>
        <p:txBody>
          <a:bodyPr/>
          <a:lstStyle/>
          <a:p>
            <a:fld id="{268E7A95-493B-7D4C-A7D1-21E376690735}" type="datetimeFigureOut">
              <a:rPr lang="en-US" smtClean="0"/>
              <a:t>9/16/23</a:t>
            </a:fld>
            <a:endParaRPr lang="en-US"/>
          </a:p>
        </p:txBody>
      </p:sp>
      <p:sp>
        <p:nvSpPr>
          <p:cNvPr id="5" name="Footer Placeholder 4">
            <a:extLst>
              <a:ext uri="{FF2B5EF4-FFF2-40B4-BE49-F238E27FC236}">
                <a16:creationId xmlns:a16="http://schemas.microsoft.com/office/drawing/2014/main" id="{3F9C0E84-1262-317F-B47F-FA77473620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462DA0-DE33-556A-639A-B2ECDA03FE72}"/>
              </a:ext>
            </a:extLst>
          </p:cNvPr>
          <p:cNvSpPr>
            <a:spLocks noGrp="1"/>
          </p:cNvSpPr>
          <p:nvPr>
            <p:ph type="sldNum" sz="quarter" idx="12"/>
          </p:nvPr>
        </p:nvSpPr>
        <p:spPr/>
        <p:txBody>
          <a:bodyPr/>
          <a:lstStyle/>
          <a:p>
            <a:fld id="{40EDBC4C-3E1C-E947-BE66-3CD1662E69FE}" type="slidenum">
              <a:rPr lang="en-US" smtClean="0"/>
              <a:t>‹#›</a:t>
            </a:fld>
            <a:endParaRPr lang="en-US"/>
          </a:p>
        </p:txBody>
      </p:sp>
    </p:spTree>
    <p:extLst>
      <p:ext uri="{BB962C8B-B14F-4D97-AF65-F5344CB8AC3E}">
        <p14:creationId xmlns:p14="http://schemas.microsoft.com/office/powerpoint/2010/main" val="9622869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2F1D9F-F2E5-8032-49F1-85A49B85A4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3396CC2-6C46-2AAF-3787-31B7D963DC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6D57FB-8E53-9302-8123-68B3A8001E31}"/>
              </a:ext>
            </a:extLst>
          </p:cNvPr>
          <p:cNvSpPr>
            <a:spLocks noGrp="1"/>
          </p:cNvSpPr>
          <p:nvPr>
            <p:ph type="dt" sz="half" idx="10"/>
          </p:nvPr>
        </p:nvSpPr>
        <p:spPr/>
        <p:txBody>
          <a:bodyPr/>
          <a:lstStyle/>
          <a:p>
            <a:fld id="{268E7A95-493B-7D4C-A7D1-21E376690735}" type="datetimeFigureOut">
              <a:rPr lang="en-US" smtClean="0"/>
              <a:t>9/16/23</a:t>
            </a:fld>
            <a:endParaRPr lang="en-US"/>
          </a:p>
        </p:txBody>
      </p:sp>
      <p:sp>
        <p:nvSpPr>
          <p:cNvPr id="5" name="Footer Placeholder 4">
            <a:extLst>
              <a:ext uri="{FF2B5EF4-FFF2-40B4-BE49-F238E27FC236}">
                <a16:creationId xmlns:a16="http://schemas.microsoft.com/office/drawing/2014/main" id="{42F80153-231B-958D-A835-6ACECD119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995766-FA25-7BA7-DEA0-94CA10114592}"/>
              </a:ext>
            </a:extLst>
          </p:cNvPr>
          <p:cNvSpPr>
            <a:spLocks noGrp="1"/>
          </p:cNvSpPr>
          <p:nvPr>
            <p:ph type="sldNum" sz="quarter" idx="12"/>
          </p:nvPr>
        </p:nvSpPr>
        <p:spPr/>
        <p:txBody>
          <a:bodyPr/>
          <a:lstStyle/>
          <a:p>
            <a:fld id="{40EDBC4C-3E1C-E947-BE66-3CD1662E69FE}" type="slidenum">
              <a:rPr lang="en-US" smtClean="0"/>
              <a:t>‹#›</a:t>
            </a:fld>
            <a:endParaRPr lang="en-US"/>
          </a:p>
        </p:txBody>
      </p:sp>
    </p:spTree>
    <p:extLst>
      <p:ext uri="{BB962C8B-B14F-4D97-AF65-F5344CB8AC3E}">
        <p14:creationId xmlns:p14="http://schemas.microsoft.com/office/powerpoint/2010/main" val="1864200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4FD10-6F97-2620-D105-1ECB48BB64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BB38B3-E00D-D51D-2239-DD33E541CD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877FC1-A7A2-2293-9955-3029651EDE9A}"/>
              </a:ext>
            </a:extLst>
          </p:cNvPr>
          <p:cNvSpPr>
            <a:spLocks noGrp="1"/>
          </p:cNvSpPr>
          <p:nvPr>
            <p:ph type="dt" sz="half" idx="10"/>
          </p:nvPr>
        </p:nvSpPr>
        <p:spPr/>
        <p:txBody>
          <a:bodyPr/>
          <a:lstStyle/>
          <a:p>
            <a:fld id="{268E7A95-493B-7D4C-A7D1-21E376690735}" type="datetimeFigureOut">
              <a:rPr lang="en-US" smtClean="0"/>
              <a:t>9/16/23</a:t>
            </a:fld>
            <a:endParaRPr lang="en-US"/>
          </a:p>
        </p:txBody>
      </p:sp>
      <p:sp>
        <p:nvSpPr>
          <p:cNvPr id="5" name="Footer Placeholder 4">
            <a:extLst>
              <a:ext uri="{FF2B5EF4-FFF2-40B4-BE49-F238E27FC236}">
                <a16:creationId xmlns:a16="http://schemas.microsoft.com/office/drawing/2014/main" id="{945EA6BE-8C55-FF9D-3F8E-015DB0D5AB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F303EB-149A-9A57-E8DC-2321109BD0D5}"/>
              </a:ext>
            </a:extLst>
          </p:cNvPr>
          <p:cNvSpPr>
            <a:spLocks noGrp="1"/>
          </p:cNvSpPr>
          <p:nvPr>
            <p:ph type="sldNum" sz="quarter" idx="12"/>
          </p:nvPr>
        </p:nvSpPr>
        <p:spPr/>
        <p:txBody>
          <a:bodyPr/>
          <a:lstStyle/>
          <a:p>
            <a:fld id="{40EDBC4C-3E1C-E947-BE66-3CD1662E69FE}" type="slidenum">
              <a:rPr lang="en-US" smtClean="0"/>
              <a:t>‹#›</a:t>
            </a:fld>
            <a:endParaRPr lang="en-US"/>
          </a:p>
        </p:txBody>
      </p:sp>
      <p:pic>
        <p:nvPicPr>
          <p:cNvPr id="7" name="Picture 6">
            <a:extLst>
              <a:ext uri="{FF2B5EF4-FFF2-40B4-BE49-F238E27FC236}">
                <a16:creationId xmlns:a16="http://schemas.microsoft.com/office/drawing/2014/main" id="{D11C2452-BDB6-E338-15EF-53A4260CA0EC}"/>
              </a:ext>
            </a:extLst>
          </p:cNvPr>
          <p:cNvPicPr>
            <a:picLocks noChangeAspect="1"/>
          </p:cNvPicPr>
          <p:nvPr userDrawn="1"/>
        </p:nvPicPr>
        <p:blipFill>
          <a:blip r:embed="rId2"/>
          <a:stretch>
            <a:fillRect/>
          </a:stretch>
        </p:blipFill>
        <p:spPr>
          <a:xfrm>
            <a:off x="523341" y="6149909"/>
            <a:ext cx="1488993" cy="615286"/>
          </a:xfrm>
          <a:prstGeom prst="rect">
            <a:avLst/>
          </a:prstGeom>
        </p:spPr>
      </p:pic>
      <p:pic>
        <p:nvPicPr>
          <p:cNvPr id="8" name="Picture 7">
            <a:extLst>
              <a:ext uri="{FF2B5EF4-FFF2-40B4-BE49-F238E27FC236}">
                <a16:creationId xmlns:a16="http://schemas.microsoft.com/office/drawing/2014/main" id="{A5211490-B319-2C7E-6D43-53A738F091E3}"/>
              </a:ext>
            </a:extLst>
          </p:cNvPr>
          <p:cNvPicPr>
            <a:picLocks noChangeAspect="1"/>
          </p:cNvPicPr>
          <p:nvPr userDrawn="1"/>
        </p:nvPicPr>
        <p:blipFill>
          <a:blip r:embed="rId3"/>
          <a:stretch>
            <a:fillRect/>
          </a:stretch>
        </p:blipFill>
        <p:spPr>
          <a:xfrm>
            <a:off x="10179666" y="6176963"/>
            <a:ext cx="1488993" cy="561178"/>
          </a:xfrm>
          <a:prstGeom prst="rect">
            <a:avLst/>
          </a:prstGeom>
        </p:spPr>
      </p:pic>
    </p:spTree>
    <p:extLst>
      <p:ext uri="{BB962C8B-B14F-4D97-AF65-F5344CB8AC3E}">
        <p14:creationId xmlns:p14="http://schemas.microsoft.com/office/powerpoint/2010/main" val="30147430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9C2A8-EA7C-0FB4-C16E-513B45253C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012CFFE-F943-A856-B97C-58F511C38C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3D25EB-04E9-AEA8-B9A3-5F5D00716E03}"/>
              </a:ext>
            </a:extLst>
          </p:cNvPr>
          <p:cNvSpPr>
            <a:spLocks noGrp="1"/>
          </p:cNvSpPr>
          <p:nvPr>
            <p:ph type="dt" sz="half" idx="10"/>
          </p:nvPr>
        </p:nvSpPr>
        <p:spPr/>
        <p:txBody>
          <a:bodyPr/>
          <a:lstStyle/>
          <a:p>
            <a:fld id="{268E7A95-493B-7D4C-A7D1-21E376690735}" type="datetimeFigureOut">
              <a:rPr lang="en-US" smtClean="0"/>
              <a:t>9/16/23</a:t>
            </a:fld>
            <a:endParaRPr lang="en-US"/>
          </a:p>
        </p:txBody>
      </p:sp>
      <p:sp>
        <p:nvSpPr>
          <p:cNvPr id="5" name="Footer Placeholder 4">
            <a:extLst>
              <a:ext uri="{FF2B5EF4-FFF2-40B4-BE49-F238E27FC236}">
                <a16:creationId xmlns:a16="http://schemas.microsoft.com/office/drawing/2014/main" id="{64681A9F-D127-8740-C6B3-64D2021C63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BFA376-B059-8BE8-30BD-1CD7047198B2}"/>
              </a:ext>
            </a:extLst>
          </p:cNvPr>
          <p:cNvSpPr>
            <a:spLocks noGrp="1"/>
          </p:cNvSpPr>
          <p:nvPr>
            <p:ph type="sldNum" sz="quarter" idx="12"/>
          </p:nvPr>
        </p:nvSpPr>
        <p:spPr/>
        <p:txBody>
          <a:bodyPr/>
          <a:lstStyle/>
          <a:p>
            <a:fld id="{40EDBC4C-3E1C-E947-BE66-3CD1662E69FE}" type="slidenum">
              <a:rPr lang="en-US" smtClean="0"/>
              <a:t>‹#›</a:t>
            </a:fld>
            <a:endParaRPr lang="en-US"/>
          </a:p>
        </p:txBody>
      </p:sp>
    </p:spTree>
    <p:extLst>
      <p:ext uri="{BB962C8B-B14F-4D97-AF65-F5344CB8AC3E}">
        <p14:creationId xmlns:p14="http://schemas.microsoft.com/office/powerpoint/2010/main" val="656162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AB380-9AFC-9DB9-29D3-4CD84C3834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44873F-C8EC-E7DD-BA8C-36A1BE7136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54F3E5B-4768-719C-79FA-4C7F9B3BD4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E92334-0667-8007-C4FE-37BC9AEE632C}"/>
              </a:ext>
            </a:extLst>
          </p:cNvPr>
          <p:cNvSpPr>
            <a:spLocks noGrp="1"/>
          </p:cNvSpPr>
          <p:nvPr>
            <p:ph type="dt" sz="half" idx="10"/>
          </p:nvPr>
        </p:nvSpPr>
        <p:spPr/>
        <p:txBody>
          <a:bodyPr/>
          <a:lstStyle/>
          <a:p>
            <a:fld id="{268E7A95-493B-7D4C-A7D1-21E376690735}" type="datetimeFigureOut">
              <a:rPr lang="en-US" smtClean="0"/>
              <a:t>9/16/23</a:t>
            </a:fld>
            <a:endParaRPr lang="en-US"/>
          </a:p>
        </p:txBody>
      </p:sp>
      <p:sp>
        <p:nvSpPr>
          <p:cNvPr id="6" name="Footer Placeholder 5">
            <a:extLst>
              <a:ext uri="{FF2B5EF4-FFF2-40B4-BE49-F238E27FC236}">
                <a16:creationId xmlns:a16="http://schemas.microsoft.com/office/drawing/2014/main" id="{53BC9C78-781A-4CB9-367A-8207D0CD80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D83734-D9FD-DA1F-5E1C-C1A48C7DED38}"/>
              </a:ext>
            </a:extLst>
          </p:cNvPr>
          <p:cNvSpPr>
            <a:spLocks noGrp="1"/>
          </p:cNvSpPr>
          <p:nvPr>
            <p:ph type="sldNum" sz="quarter" idx="12"/>
          </p:nvPr>
        </p:nvSpPr>
        <p:spPr/>
        <p:txBody>
          <a:bodyPr/>
          <a:lstStyle/>
          <a:p>
            <a:fld id="{40EDBC4C-3E1C-E947-BE66-3CD1662E69FE}" type="slidenum">
              <a:rPr lang="en-US" smtClean="0"/>
              <a:t>‹#›</a:t>
            </a:fld>
            <a:endParaRPr lang="en-US"/>
          </a:p>
        </p:txBody>
      </p:sp>
    </p:spTree>
    <p:extLst>
      <p:ext uri="{BB962C8B-B14F-4D97-AF65-F5344CB8AC3E}">
        <p14:creationId xmlns:p14="http://schemas.microsoft.com/office/powerpoint/2010/main" val="867880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3BCCA-A259-D18A-38E5-4264D0373B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4DE7B0-2195-502A-3953-99E6DBB27A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9D292F1-E5B7-459B-15F7-B6CE339570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5A7107-E36D-667A-45CD-CCC7CE5C83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8C9BF5-BFE7-7413-BC08-2F6F66E3FB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232948-86EE-5E0A-4F35-F761DEC2E333}"/>
              </a:ext>
            </a:extLst>
          </p:cNvPr>
          <p:cNvSpPr>
            <a:spLocks noGrp="1"/>
          </p:cNvSpPr>
          <p:nvPr>
            <p:ph type="dt" sz="half" idx="10"/>
          </p:nvPr>
        </p:nvSpPr>
        <p:spPr/>
        <p:txBody>
          <a:bodyPr/>
          <a:lstStyle/>
          <a:p>
            <a:fld id="{268E7A95-493B-7D4C-A7D1-21E376690735}" type="datetimeFigureOut">
              <a:rPr lang="en-US" smtClean="0"/>
              <a:t>9/16/23</a:t>
            </a:fld>
            <a:endParaRPr lang="en-US"/>
          </a:p>
        </p:txBody>
      </p:sp>
      <p:sp>
        <p:nvSpPr>
          <p:cNvPr id="8" name="Footer Placeholder 7">
            <a:extLst>
              <a:ext uri="{FF2B5EF4-FFF2-40B4-BE49-F238E27FC236}">
                <a16:creationId xmlns:a16="http://schemas.microsoft.com/office/drawing/2014/main" id="{37DA5851-0157-427B-C355-F5CE9B4974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39F289B-1642-0F2F-4B6D-B2BD768EFF6B}"/>
              </a:ext>
            </a:extLst>
          </p:cNvPr>
          <p:cNvSpPr>
            <a:spLocks noGrp="1"/>
          </p:cNvSpPr>
          <p:nvPr>
            <p:ph type="sldNum" sz="quarter" idx="12"/>
          </p:nvPr>
        </p:nvSpPr>
        <p:spPr/>
        <p:txBody>
          <a:bodyPr/>
          <a:lstStyle/>
          <a:p>
            <a:fld id="{40EDBC4C-3E1C-E947-BE66-3CD1662E69FE}" type="slidenum">
              <a:rPr lang="en-US" smtClean="0"/>
              <a:t>‹#›</a:t>
            </a:fld>
            <a:endParaRPr lang="en-US"/>
          </a:p>
        </p:txBody>
      </p:sp>
    </p:spTree>
    <p:extLst>
      <p:ext uri="{BB962C8B-B14F-4D97-AF65-F5344CB8AC3E}">
        <p14:creationId xmlns:p14="http://schemas.microsoft.com/office/powerpoint/2010/main" val="2281039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B19B5-7539-7BD0-1FA7-2B6BDAA7C7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602FE4-CAE3-B801-0442-1639E45C4189}"/>
              </a:ext>
            </a:extLst>
          </p:cNvPr>
          <p:cNvSpPr>
            <a:spLocks noGrp="1"/>
          </p:cNvSpPr>
          <p:nvPr>
            <p:ph type="dt" sz="half" idx="10"/>
          </p:nvPr>
        </p:nvSpPr>
        <p:spPr/>
        <p:txBody>
          <a:bodyPr/>
          <a:lstStyle/>
          <a:p>
            <a:fld id="{268E7A95-493B-7D4C-A7D1-21E376690735}" type="datetimeFigureOut">
              <a:rPr lang="en-US" smtClean="0"/>
              <a:t>9/16/23</a:t>
            </a:fld>
            <a:endParaRPr lang="en-US"/>
          </a:p>
        </p:txBody>
      </p:sp>
      <p:sp>
        <p:nvSpPr>
          <p:cNvPr id="4" name="Footer Placeholder 3">
            <a:extLst>
              <a:ext uri="{FF2B5EF4-FFF2-40B4-BE49-F238E27FC236}">
                <a16:creationId xmlns:a16="http://schemas.microsoft.com/office/drawing/2014/main" id="{03523942-DA46-7057-C3DE-C750602FCFE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A0717E-7612-8044-9279-101375801BAF}"/>
              </a:ext>
            </a:extLst>
          </p:cNvPr>
          <p:cNvSpPr>
            <a:spLocks noGrp="1"/>
          </p:cNvSpPr>
          <p:nvPr>
            <p:ph type="sldNum" sz="quarter" idx="12"/>
          </p:nvPr>
        </p:nvSpPr>
        <p:spPr/>
        <p:txBody>
          <a:bodyPr/>
          <a:lstStyle/>
          <a:p>
            <a:fld id="{40EDBC4C-3E1C-E947-BE66-3CD1662E69FE}" type="slidenum">
              <a:rPr lang="en-US" smtClean="0"/>
              <a:t>‹#›</a:t>
            </a:fld>
            <a:endParaRPr lang="en-US"/>
          </a:p>
        </p:txBody>
      </p:sp>
    </p:spTree>
    <p:extLst>
      <p:ext uri="{BB962C8B-B14F-4D97-AF65-F5344CB8AC3E}">
        <p14:creationId xmlns:p14="http://schemas.microsoft.com/office/powerpoint/2010/main" val="413024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9EAC2E-4692-5672-B421-4533DBAD3BD6}"/>
              </a:ext>
            </a:extLst>
          </p:cNvPr>
          <p:cNvSpPr>
            <a:spLocks noGrp="1"/>
          </p:cNvSpPr>
          <p:nvPr>
            <p:ph type="dt" sz="half" idx="10"/>
          </p:nvPr>
        </p:nvSpPr>
        <p:spPr/>
        <p:txBody>
          <a:bodyPr/>
          <a:lstStyle/>
          <a:p>
            <a:fld id="{268E7A95-493B-7D4C-A7D1-21E376690735}" type="datetimeFigureOut">
              <a:rPr lang="en-US" smtClean="0"/>
              <a:t>9/16/23</a:t>
            </a:fld>
            <a:endParaRPr lang="en-US"/>
          </a:p>
        </p:txBody>
      </p:sp>
      <p:sp>
        <p:nvSpPr>
          <p:cNvPr id="3" name="Footer Placeholder 2">
            <a:extLst>
              <a:ext uri="{FF2B5EF4-FFF2-40B4-BE49-F238E27FC236}">
                <a16:creationId xmlns:a16="http://schemas.microsoft.com/office/drawing/2014/main" id="{32599E63-C7B2-2BE1-75F1-EDDAF8E6724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777E7E8-7BFD-A66B-713C-70311A585382}"/>
              </a:ext>
            </a:extLst>
          </p:cNvPr>
          <p:cNvSpPr>
            <a:spLocks noGrp="1"/>
          </p:cNvSpPr>
          <p:nvPr>
            <p:ph type="sldNum" sz="quarter" idx="12"/>
          </p:nvPr>
        </p:nvSpPr>
        <p:spPr/>
        <p:txBody>
          <a:bodyPr/>
          <a:lstStyle/>
          <a:p>
            <a:fld id="{40EDBC4C-3E1C-E947-BE66-3CD1662E69FE}" type="slidenum">
              <a:rPr lang="en-US" smtClean="0"/>
              <a:t>‹#›</a:t>
            </a:fld>
            <a:endParaRPr lang="en-US"/>
          </a:p>
        </p:txBody>
      </p:sp>
    </p:spTree>
    <p:extLst>
      <p:ext uri="{BB962C8B-B14F-4D97-AF65-F5344CB8AC3E}">
        <p14:creationId xmlns:p14="http://schemas.microsoft.com/office/powerpoint/2010/main" val="2383667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FF458-FDC7-075A-26C2-268C0E8486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F8BC61-4841-B513-9225-C67B95ACA6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C2F0BE-3492-CCA3-3CC0-0B55228FD4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616C85-2BF4-97A1-240F-495CD05EE75B}"/>
              </a:ext>
            </a:extLst>
          </p:cNvPr>
          <p:cNvSpPr>
            <a:spLocks noGrp="1"/>
          </p:cNvSpPr>
          <p:nvPr>
            <p:ph type="dt" sz="half" idx="10"/>
          </p:nvPr>
        </p:nvSpPr>
        <p:spPr/>
        <p:txBody>
          <a:bodyPr/>
          <a:lstStyle/>
          <a:p>
            <a:fld id="{268E7A95-493B-7D4C-A7D1-21E376690735}" type="datetimeFigureOut">
              <a:rPr lang="en-US" smtClean="0"/>
              <a:t>9/16/23</a:t>
            </a:fld>
            <a:endParaRPr lang="en-US"/>
          </a:p>
        </p:txBody>
      </p:sp>
      <p:sp>
        <p:nvSpPr>
          <p:cNvPr id="6" name="Footer Placeholder 5">
            <a:extLst>
              <a:ext uri="{FF2B5EF4-FFF2-40B4-BE49-F238E27FC236}">
                <a16:creationId xmlns:a16="http://schemas.microsoft.com/office/drawing/2014/main" id="{866276F1-07EE-7FC7-C041-87B77CA7F5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2ED41-19FB-0943-15B1-53A13E64FE6F}"/>
              </a:ext>
            </a:extLst>
          </p:cNvPr>
          <p:cNvSpPr>
            <a:spLocks noGrp="1"/>
          </p:cNvSpPr>
          <p:nvPr>
            <p:ph type="sldNum" sz="quarter" idx="12"/>
          </p:nvPr>
        </p:nvSpPr>
        <p:spPr/>
        <p:txBody>
          <a:bodyPr/>
          <a:lstStyle/>
          <a:p>
            <a:fld id="{40EDBC4C-3E1C-E947-BE66-3CD1662E69FE}" type="slidenum">
              <a:rPr lang="en-US" smtClean="0"/>
              <a:t>‹#›</a:t>
            </a:fld>
            <a:endParaRPr lang="en-US"/>
          </a:p>
        </p:txBody>
      </p:sp>
    </p:spTree>
    <p:extLst>
      <p:ext uri="{BB962C8B-B14F-4D97-AF65-F5344CB8AC3E}">
        <p14:creationId xmlns:p14="http://schemas.microsoft.com/office/powerpoint/2010/main" val="1972656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7D2C6-09FC-7CFF-F99E-011DBC1747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7F6477-A126-598F-AC3A-FD476F00AB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D24CF0-5B75-243D-E6C7-C3392190E1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E1A461-50D1-9C88-D47C-00FAC359AEF2}"/>
              </a:ext>
            </a:extLst>
          </p:cNvPr>
          <p:cNvSpPr>
            <a:spLocks noGrp="1"/>
          </p:cNvSpPr>
          <p:nvPr>
            <p:ph type="dt" sz="half" idx="10"/>
          </p:nvPr>
        </p:nvSpPr>
        <p:spPr/>
        <p:txBody>
          <a:bodyPr/>
          <a:lstStyle/>
          <a:p>
            <a:fld id="{268E7A95-493B-7D4C-A7D1-21E376690735}" type="datetimeFigureOut">
              <a:rPr lang="en-US" smtClean="0"/>
              <a:t>9/16/23</a:t>
            </a:fld>
            <a:endParaRPr lang="en-US"/>
          </a:p>
        </p:txBody>
      </p:sp>
      <p:sp>
        <p:nvSpPr>
          <p:cNvPr id="6" name="Footer Placeholder 5">
            <a:extLst>
              <a:ext uri="{FF2B5EF4-FFF2-40B4-BE49-F238E27FC236}">
                <a16:creationId xmlns:a16="http://schemas.microsoft.com/office/drawing/2014/main" id="{9F71866A-6529-3BB6-9785-64B67CAA9E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D17F88-0A24-B498-9CC7-F4AB1A3A75B2}"/>
              </a:ext>
            </a:extLst>
          </p:cNvPr>
          <p:cNvSpPr>
            <a:spLocks noGrp="1"/>
          </p:cNvSpPr>
          <p:nvPr>
            <p:ph type="sldNum" sz="quarter" idx="12"/>
          </p:nvPr>
        </p:nvSpPr>
        <p:spPr/>
        <p:txBody>
          <a:bodyPr/>
          <a:lstStyle/>
          <a:p>
            <a:fld id="{40EDBC4C-3E1C-E947-BE66-3CD1662E69FE}" type="slidenum">
              <a:rPr lang="en-US" smtClean="0"/>
              <a:t>‹#›</a:t>
            </a:fld>
            <a:endParaRPr lang="en-US"/>
          </a:p>
        </p:txBody>
      </p:sp>
    </p:spTree>
    <p:extLst>
      <p:ext uri="{BB962C8B-B14F-4D97-AF65-F5344CB8AC3E}">
        <p14:creationId xmlns:p14="http://schemas.microsoft.com/office/powerpoint/2010/main" val="156688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FB7296-7193-55BD-EC89-0A07E87498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3BFBB9-9A24-C8F3-F380-302566D9D0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9E65D3-D61B-F4F6-4FA1-B2A9D392D9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E7A95-493B-7D4C-A7D1-21E376690735}" type="datetimeFigureOut">
              <a:rPr lang="en-US" smtClean="0"/>
              <a:t>9/16/23</a:t>
            </a:fld>
            <a:endParaRPr lang="en-US"/>
          </a:p>
        </p:txBody>
      </p:sp>
      <p:sp>
        <p:nvSpPr>
          <p:cNvPr id="5" name="Footer Placeholder 4">
            <a:extLst>
              <a:ext uri="{FF2B5EF4-FFF2-40B4-BE49-F238E27FC236}">
                <a16:creationId xmlns:a16="http://schemas.microsoft.com/office/drawing/2014/main" id="{16B33DD4-076C-3A22-9DBD-7E489D646C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5CBBDF4-9D7B-BD4D-93B1-51F49E791E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DBC4C-3E1C-E947-BE66-3CD1662E69FE}" type="slidenum">
              <a:rPr lang="en-US" smtClean="0"/>
              <a:t>‹#›</a:t>
            </a:fld>
            <a:endParaRPr lang="en-US"/>
          </a:p>
        </p:txBody>
      </p:sp>
    </p:spTree>
    <p:extLst>
      <p:ext uri="{BB962C8B-B14F-4D97-AF65-F5344CB8AC3E}">
        <p14:creationId xmlns:p14="http://schemas.microsoft.com/office/powerpoint/2010/main" val="3721461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4BAAB-0045-33D4-151C-42C6502B5232}"/>
              </a:ext>
            </a:extLst>
          </p:cNvPr>
          <p:cNvSpPr>
            <a:spLocks noGrp="1"/>
          </p:cNvSpPr>
          <p:nvPr>
            <p:ph type="ctrTitle"/>
          </p:nvPr>
        </p:nvSpPr>
        <p:spPr/>
        <p:txBody>
          <a:bodyPr/>
          <a:lstStyle/>
          <a:p>
            <a:r>
              <a:rPr lang="en-US" dirty="0"/>
              <a:t>PolioPlus &amp; Rotary</a:t>
            </a:r>
          </a:p>
        </p:txBody>
      </p:sp>
      <p:sp>
        <p:nvSpPr>
          <p:cNvPr id="3" name="Subtitle 2">
            <a:extLst>
              <a:ext uri="{FF2B5EF4-FFF2-40B4-BE49-F238E27FC236}">
                <a16:creationId xmlns:a16="http://schemas.microsoft.com/office/drawing/2014/main" id="{E01F20FF-4B05-15ED-BE7A-98DDA8069936}"/>
              </a:ext>
            </a:extLst>
          </p:cNvPr>
          <p:cNvSpPr>
            <a:spLocks noGrp="1"/>
          </p:cNvSpPr>
          <p:nvPr>
            <p:ph type="subTitle" idx="1"/>
          </p:nvPr>
        </p:nvSpPr>
        <p:spPr/>
        <p:txBody>
          <a:bodyPr/>
          <a:lstStyle/>
          <a:p>
            <a:r>
              <a:rPr lang="en-US" dirty="0"/>
              <a:t>Presentation to Rotarians in District 7040</a:t>
            </a:r>
          </a:p>
          <a:p>
            <a:r>
              <a:rPr lang="en-US" dirty="0"/>
              <a:t>September 16, 2023</a:t>
            </a:r>
          </a:p>
        </p:txBody>
      </p:sp>
    </p:spTree>
    <p:extLst>
      <p:ext uri="{BB962C8B-B14F-4D97-AF65-F5344CB8AC3E}">
        <p14:creationId xmlns:p14="http://schemas.microsoft.com/office/powerpoint/2010/main" val="4209277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FC15E-6467-5709-4EEF-6BF281C53542}"/>
              </a:ext>
            </a:extLst>
          </p:cNvPr>
          <p:cNvSpPr>
            <a:spLocks noGrp="1"/>
          </p:cNvSpPr>
          <p:nvPr>
            <p:ph type="title"/>
          </p:nvPr>
        </p:nvSpPr>
        <p:spPr/>
        <p:txBody>
          <a:bodyPr/>
          <a:lstStyle/>
          <a:p>
            <a:pPr algn="ctr"/>
            <a:r>
              <a:rPr lang="en-US" dirty="0"/>
              <a:t>History of Rotary and Polio</a:t>
            </a:r>
          </a:p>
        </p:txBody>
      </p:sp>
      <p:sp>
        <p:nvSpPr>
          <p:cNvPr id="3" name="Content Placeholder 2">
            <a:extLst>
              <a:ext uri="{FF2B5EF4-FFF2-40B4-BE49-F238E27FC236}">
                <a16:creationId xmlns:a16="http://schemas.microsoft.com/office/drawing/2014/main" id="{1730AE2A-8783-8ADB-15C4-75A242F45480}"/>
              </a:ext>
            </a:extLst>
          </p:cNvPr>
          <p:cNvSpPr>
            <a:spLocks noGrp="1"/>
          </p:cNvSpPr>
          <p:nvPr>
            <p:ph idx="1"/>
          </p:nvPr>
        </p:nvSpPr>
        <p:spPr/>
        <p:txBody>
          <a:bodyPr/>
          <a:lstStyle/>
          <a:p>
            <a:pPr>
              <a:buFont typeface="Wingdings" pitchFamily="2" charset="2"/>
              <a:buChar char="v"/>
            </a:pPr>
            <a:r>
              <a:rPr lang="en-US" dirty="0"/>
              <a:t>Rotary is a partner in the Global Polio Eradication Initiative along with:  WHO, CDC, UNICEF, the Bill and Melinda Gates Foundation and Gavi</a:t>
            </a:r>
          </a:p>
          <a:p>
            <a:pPr>
              <a:buFont typeface="Wingdings" pitchFamily="2" charset="2"/>
              <a:buChar char="v"/>
            </a:pPr>
            <a:r>
              <a:rPr lang="en-US" dirty="0"/>
              <a:t>PolioPlus campaign was launched in 1985</a:t>
            </a:r>
          </a:p>
          <a:p>
            <a:pPr>
              <a:buFont typeface="Wingdings" pitchFamily="2" charset="2"/>
              <a:buChar char="v"/>
            </a:pPr>
            <a:r>
              <a:rPr lang="en-US" dirty="0"/>
              <a:t>Rotary has helped reduce polio cases by 99.9% (more than 2.5 billion children have been vaccinated since 1988)</a:t>
            </a:r>
          </a:p>
          <a:p>
            <a:pPr>
              <a:buFont typeface="Wingdings" pitchFamily="2" charset="2"/>
              <a:buChar char="v"/>
            </a:pPr>
            <a:endParaRPr lang="en-US" dirty="0"/>
          </a:p>
        </p:txBody>
      </p:sp>
    </p:spTree>
    <p:extLst>
      <p:ext uri="{BB962C8B-B14F-4D97-AF65-F5344CB8AC3E}">
        <p14:creationId xmlns:p14="http://schemas.microsoft.com/office/powerpoint/2010/main" val="1031210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94C19-75A5-0364-FD50-C0683164F963}"/>
              </a:ext>
            </a:extLst>
          </p:cNvPr>
          <p:cNvSpPr>
            <a:spLocks noGrp="1"/>
          </p:cNvSpPr>
          <p:nvPr>
            <p:ph type="title"/>
          </p:nvPr>
        </p:nvSpPr>
        <p:spPr/>
        <p:txBody>
          <a:bodyPr/>
          <a:lstStyle/>
          <a:p>
            <a:pPr algn="ctr"/>
            <a:r>
              <a:rPr lang="en-US" dirty="0"/>
              <a:t>We are almost there but…</a:t>
            </a:r>
          </a:p>
        </p:txBody>
      </p:sp>
      <p:sp>
        <p:nvSpPr>
          <p:cNvPr id="3" name="Content Placeholder 2">
            <a:extLst>
              <a:ext uri="{FF2B5EF4-FFF2-40B4-BE49-F238E27FC236}">
                <a16:creationId xmlns:a16="http://schemas.microsoft.com/office/drawing/2014/main" id="{763337F1-DEEE-4755-7A12-5936278A3BC1}"/>
              </a:ext>
            </a:extLst>
          </p:cNvPr>
          <p:cNvSpPr>
            <a:spLocks noGrp="1"/>
          </p:cNvSpPr>
          <p:nvPr>
            <p:ph idx="1"/>
          </p:nvPr>
        </p:nvSpPr>
        <p:spPr/>
        <p:txBody>
          <a:bodyPr/>
          <a:lstStyle/>
          <a:p>
            <a:pPr>
              <a:buFont typeface="Wingdings" pitchFamily="2" charset="2"/>
              <a:buChar char="v"/>
            </a:pPr>
            <a:r>
              <a:rPr lang="en-US" dirty="0"/>
              <a:t>We cannot give  up</a:t>
            </a:r>
          </a:p>
          <a:p>
            <a:pPr>
              <a:buFont typeface="Wingdings" pitchFamily="2" charset="2"/>
              <a:buChar char="v"/>
            </a:pPr>
            <a:r>
              <a:rPr lang="en-US" dirty="0"/>
              <a:t>A plane  ride away (note case in New York State in 2022)</a:t>
            </a:r>
          </a:p>
          <a:p>
            <a:pPr>
              <a:buFont typeface="Wingdings" pitchFamily="2" charset="2"/>
              <a:buChar char="v"/>
            </a:pPr>
            <a:r>
              <a:rPr lang="en-US" dirty="0"/>
              <a:t>Anti-vaxxers</a:t>
            </a:r>
          </a:p>
          <a:p>
            <a:pPr>
              <a:buFont typeface="Wingdings" pitchFamily="2" charset="2"/>
              <a:buChar char="v"/>
            </a:pPr>
            <a:r>
              <a:rPr lang="en-US" dirty="0"/>
              <a:t>World events (climate, conflict, </a:t>
            </a:r>
            <a:r>
              <a:rPr lang="en-US" dirty="0" err="1"/>
              <a:t>etc</a:t>
            </a:r>
            <a:r>
              <a:rPr lang="en-US" dirty="0"/>
              <a:t> and affect on our fundraising for fighting polio)</a:t>
            </a:r>
          </a:p>
        </p:txBody>
      </p:sp>
    </p:spTree>
    <p:extLst>
      <p:ext uri="{BB962C8B-B14F-4D97-AF65-F5344CB8AC3E}">
        <p14:creationId xmlns:p14="http://schemas.microsoft.com/office/powerpoint/2010/main" val="2743436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B1D4D-3B32-18D6-D06B-7ACCF08185E8}"/>
              </a:ext>
            </a:extLst>
          </p:cNvPr>
          <p:cNvSpPr>
            <a:spLocks noGrp="1"/>
          </p:cNvSpPr>
          <p:nvPr>
            <p:ph type="title"/>
          </p:nvPr>
        </p:nvSpPr>
        <p:spPr/>
        <p:txBody>
          <a:bodyPr/>
          <a:lstStyle/>
          <a:p>
            <a:pPr algn="ctr"/>
            <a:r>
              <a:rPr lang="en-US" dirty="0"/>
              <a:t>Next steps</a:t>
            </a:r>
          </a:p>
        </p:txBody>
      </p:sp>
      <p:sp>
        <p:nvSpPr>
          <p:cNvPr id="3" name="Content Placeholder 2">
            <a:extLst>
              <a:ext uri="{FF2B5EF4-FFF2-40B4-BE49-F238E27FC236}">
                <a16:creationId xmlns:a16="http://schemas.microsoft.com/office/drawing/2014/main" id="{19605ABE-5CF1-BAF8-FF42-8611BD0E8072}"/>
              </a:ext>
            </a:extLst>
          </p:cNvPr>
          <p:cNvSpPr>
            <a:spLocks noGrp="1"/>
          </p:cNvSpPr>
          <p:nvPr>
            <p:ph idx="1"/>
          </p:nvPr>
        </p:nvSpPr>
        <p:spPr/>
        <p:txBody>
          <a:bodyPr/>
          <a:lstStyle/>
          <a:p>
            <a:r>
              <a:rPr lang="en-US" dirty="0"/>
              <a:t>What can we do as champions in our Clubs</a:t>
            </a:r>
          </a:p>
          <a:p>
            <a:r>
              <a:rPr lang="en-US" dirty="0"/>
              <a:t>What can I do to </a:t>
            </a:r>
            <a:r>
              <a:rPr lang="en-US"/>
              <a:t>assist you</a:t>
            </a:r>
          </a:p>
        </p:txBody>
      </p:sp>
    </p:spTree>
    <p:extLst>
      <p:ext uri="{BB962C8B-B14F-4D97-AF65-F5344CB8AC3E}">
        <p14:creationId xmlns:p14="http://schemas.microsoft.com/office/powerpoint/2010/main" val="791349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F71EF-4D4B-4A6A-303F-03A9343FC1AE}"/>
              </a:ext>
            </a:extLst>
          </p:cNvPr>
          <p:cNvSpPr>
            <a:spLocks noGrp="1"/>
          </p:cNvSpPr>
          <p:nvPr>
            <p:ph type="title"/>
          </p:nvPr>
        </p:nvSpPr>
        <p:spPr/>
        <p:txBody>
          <a:bodyPr/>
          <a:lstStyle/>
          <a:p>
            <a:r>
              <a:rPr lang="en-US" dirty="0"/>
              <a:t>Who is Joan Hunter &amp; Why She Accepted Role of District Polio Chair</a:t>
            </a:r>
          </a:p>
        </p:txBody>
      </p:sp>
      <p:sp>
        <p:nvSpPr>
          <p:cNvPr id="3" name="Content Placeholder 2">
            <a:extLst>
              <a:ext uri="{FF2B5EF4-FFF2-40B4-BE49-F238E27FC236}">
                <a16:creationId xmlns:a16="http://schemas.microsoft.com/office/drawing/2014/main" id="{A50D2F28-8E88-FABB-38F9-1441FC94AD6C}"/>
              </a:ext>
            </a:extLst>
          </p:cNvPr>
          <p:cNvSpPr>
            <a:spLocks noGrp="1"/>
          </p:cNvSpPr>
          <p:nvPr>
            <p:ph idx="1"/>
          </p:nvPr>
        </p:nvSpPr>
        <p:spPr/>
        <p:txBody>
          <a:bodyPr/>
          <a:lstStyle/>
          <a:p>
            <a:pPr>
              <a:buFont typeface="Wingdings" pitchFamily="2" charset="2"/>
              <a:buChar char="v"/>
            </a:pPr>
            <a:r>
              <a:rPr lang="en-US" dirty="0"/>
              <a:t>Joan became a Rotarian in 2012</a:t>
            </a:r>
          </a:p>
          <a:p>
            <a:pPr>
              <a:buFont typeface="Wingdings" pitchFamily="2" charset="2"/>
              <a:buChar char="v"/>
            </a:pPr>
            <a:r>
              <a:rPr lang="en-US" dirty="0"/>
              <a:t>Joan was President of the Ottawa South Rotary Club 3 times</a:t>
            </a:r>
          </a:p>
          <a:p>
            <a:pPr>
              <a:buFont typeface="Wingdings" pitchFamily="2" charset="2"/>
              <a:buChar char="v"/>
            </a:pPr>
            <a:r>
              <a:rPr lang="en-US" dirty="0"/>
              <a:t>Joan is currently a member of the </a:t>
            </a:r>
            <a:r>
              <a:rPr lang="en-US" dirty="0" err="1"/>
              <a:t>Barrhaven</a:t>
            </a:r>
            <a:r>
              <a:rPr lang="en-US" dirty="0"/>
              <a:t> Rotary Club</a:t>
            </a:r>
          </a:p>
          <a:p>
            <a:pPr>
              <a:buFont typeface="Wingdings" pitchFamily="2" charset="2"/>
              <a:buChar char="v"/>
            </a:pPr>
            <a:endParaRPr lang="en-US" dirty="0"/>
          </a:p>
          <a:p>
            <a:pPr>
              <a:buFont typeface="Wingdings" pitchFamily="2" charset="2"/>
              <a:buChar char="v"/>
            </a:pPr>
            <a:r>
              <a:rPr lang="en-US" dirty="0"/>
              <a:t>Joan was  born in 1951</a:t>
            </a:r>
          </a:p>
          <a:p>
            <a:pPr>
              <a:buFont typeface="Wingdings" pitchFamily="2" charset="2"/>
              <a:buChar char="v"/>
            </a:pPr>
            <a:r>
              <a:rPr lang="en-US" dirty="0"/>
              <a:t>She was childhood memories of pictures with children in iron lungs</a:t>
            </a:r>
          </a:p>
          <a:p>
            <a:pPr>
              <a:buFont typeface="Wingdings" pitchFamily="2" charset="2"/>
              <a:buChar char="v"/>
            </a:pPr>
            <a:r>
              <a:rPr lang="en-US" dirty="0"/>
              <a:t>She had a close friend in her teenage years who had had polio as a child and was often seen in a wheelchair while others were playing games</a:t>
            </a:r>
          </a:p>
        </p:txBody>
      </p:sp>
    </p:spTree>
    <p:extLst>
      <p:ext uri="{BB962C8B-B14F-4D97-AF65-F5344CB8AC3E}">
        <p14:creationId xmlns:p14="http://schemas.microsoft.com/office/powerpoint/2010/main" val="1585061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CC571-1FBE-DDE6-3ACD-87D73BD5E228}"/>
              </a:ext>
            </a:extLst>
          </p:cNvPr>
          <p:cNvSpPr>
            <a:spLocks noGrp="1"/>
          </p:cNvSpPr>
          <p:nvPr>
            <p:ph type="title"/>
          </p:nvPr>
        </p:nvSpPr>
        <p:spPr/>
        <p:txBody>
          <a:bodyPr/>
          <a:lstStyle/>
          <a:p>
            <a:pPr algn="ctr"/>
            <a:r>
              <a:rPr lang="en-US" dirty="0"/>
              <a:t>October 24, 2023</a:t>
            </a:r>
            <a:br>
              <a:rPr lang="en-US" dirty="0"/>
            </a:br>
            <a:r>
              <a:rPr lang="en-US" dirty="0"/>
              <a:t>World Polio Day</a:t>
            </a:r>
          </a:p>
        </p:txBody>
      </p:sp>
      <p:sp>
        <p:nvSpPr>
          <p:cNvPr id="3" name="Content Placeholder 2">
            <a:extLst>
              <a:ext uri="{FF2B5EF4-FFF2-40B4-BE49-F238E27FC236}">
                <a16:creationId xmlns:a16="http://schemas.microsoft.com/office/drawing/2014/main" id="{60D6618A-1FD4-EAE3-5692-B9B9CA0784F8}"/>
              </a:ext>
            </a:extLst>
          </p:cNvPr>
          <p:cNvSpPr>
            <a:spLocks noGrp="1"/>
          </p:cNvSpPr>
          <p:nvPr>
            <p:ph idx="1"/>
          </p:nvPr>
        </p:nvSpPr>
        <p:spPr/>
        <p:txBody>
          <a:bodyPr/>
          <a:lstStyle/>
          <a:p>
            <a:pPr>
              <a:buFont typeface="Wingdings" pitchFamily="2" charset="2"/>
              <a:buChar char="v"/>
            </a:pPr>
            <a:r>
              <a:rPr lang="en-US" dirty="0"/>
              <a:t>We need to ramp up our effort to eradicate polio to protect children from this devastating and disabling disease</a:t>
            </a:r>
          </a:p>
          <a:p>
            <a:pPr>
              <a:buFont typeface="Wingdings" pitchFamily="2" charset="2"/>
              <a:buChar char="v"/>
            </a:pPr>
            <a:r>
              <a:rPr lang="en-US" dirty="0"/>
              <a:t>What can we do to engage Clubs in planning for World Polio Day Action</a:t>
            </a:r>
          </a:p>
          <a:p>
            <a:pPr>
              <a:buFont typeface="Wingdings" pitchFamily="2" charset="2"/>
              <a:buChar char="v"/>
            </a:pPr>
            <a:r>
              <a:rPr lang="en-US" dirty="0"/>
              <a:t>What can we do to increase donations to the PolioPlus Fund</a:t>
            </a:r>
          </a:p>
        </p:txBody>
      </p:sp>
    </p:spTree>
    <p:extLst>
      <p:ext uri="{BB962C8B-B14F-4D97-AF65-F5344CB8AC3E}">
        <p14:creationId xmlns:p14="http://schemas.microsoft.com/office/powerpoint/2010/main" val="269382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1D8D2-6D6B-391D-606E-106E067DF442}"/>
              </a:ext>
            </a:extLst>
          </p:cNvPr>
          <p:cNvSpPr>
            <a:spLocks noGrp="1"/>
          </p:cNvSpPr>
          <p:nvPr>
            <p:ph type="title"/>
          </p:nvPr>
        </p:nvSpPr>
        <p:spPr/>
        <p:txBody>
          <a:bodyPr/>
          <a:lstStyle/>
          <a:p>
            <a:pPr algn="ctr"/>
            <a:r>
              <a:rPr lang="en-US" dirty="0"/>
              <a:t>What is Polio</a:t>
            </a:r>
          </a:p>
        </p:txBody>
      </p:sp>
      <p:sp>
        <p:nvSpPr>
          <p:cNvPr id="3" name="Content Placeholder 2">
            <a:extLst>
              <a:ext uri="{FF2B5EF4-FFF2-40B4-BE49-F238E27FC236}">
                <a16:creationId xmlns:a16="http://schemas.microsoft.com/office/drawing/2014/main" id="{F25C802D-54BF-8CF2-F709-53C184094EE2}"/>
              </a:ext>
            </a:extLst>
          </p:cNvPr>
          <p:cNvSpPr>
            <a:spLocks noGrp="1"/>
          </p:cNvSpPr>
          <p:nvPr>
            <p:ph idx="1"/>
          </p:nvPr>
        </p:nvSpPr>
        <p:spPr/>
        <p:txBody>
          <a:bodyPr/>
          <a:lstStyle/>
          <a:p>
            <a:pPr>
              <a:buFont typeface="Wingdings" pitchFamily="2" charset="2"/>
              <a:buChar char="v"/>
            </a:pPr>
            <a:r>
              <a:rPr lang="en-US" dirty="0"/>
              <a:t>Polio is a highly infectious disease, mostly affecting young children and can lead to spinal and respiratory paralysis</a:t>
            </a:r>
          </a:p>
          <a:p>
            <a:pPr>
              <a:buFont typeface="Wingdings" pitchFamily="2" charset="2"/>
              <a:buChar char="v"/>
            </a:pPr>
            <a:r>
              <a:rPr lang="en-US" dirty="0"/>
              <a:t>Wild polio – occurring in nature</a:t>
            </a:r>
          </a:p>
          <a:p>
            <a:pPr>
              <a:buFont typeface="Wingdings" pitchFamily="2" charset="2"/>
              <a:buChar char="v"/>
            </a:pPr>
            <a:r>
              <a:rPr lang="en-US" dirty="0"/>
              <a:t>Vaccine-derived polio caused by the oral polio vaccine</a:t>
            </a:r>
          </a:p>
        </p:txBody>
      </p:sp>
    </p:spTree>
    <p:extLst>
      <p:ext uri="{BB962C8B-B14F-4D97-AF65-F5344CB8AC3E}">
        <p14:creationId xmlns:p14="http://schemas.microsoft.com/office/powerpoint/2010/main" val="2367135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9BF53-A00B-B3C2-FAC2-DEF636B30519}"/>
              </a:ext>
            </a:extLst>
          </p:cNvPr>
          <p:cNvSpPr>
            <a:spLocks noGrp="1"/>
          </p:cNvSpPr>
          <p:nvPr>
            <p:ph type="title"/>
          </p:nvPr>
        </p:nvSpPr>
        <p:spPr/>
        <p:txBody>
          <a:bodyPr/>
          <a:lstStyle/>
          <a:p>
            <a:pPr algn="ctr"/>
            <a:r>
              <a:rPr lang="en-US" dirty="0"/>
              <a:t>Current Data</a:t>
            </a:r>
          </a:p>
        </p:txBody>
      </p:sp>
      <p:sp>
        <p:nvSpPr>
          <p:cNvPr id="3" name="Content Placeholder 2">
            <a:extLst>
              <a:ext uri="{FF2B5EF4-FFF2-40B4-BE49-F238E27FC236}">
                <a16:creationId xmlns:a16="http://schemas.microsoft.com/office/drawing/2014/main" id="{51760A6B-14C8-4761-2E3E-8735DC650E4E}"/>
              </a:ext>
            </a:extLst>
          </p:cNvPr>
          <p:cNvSpPr>
            <a:spLocks noGrp="1"/>
          </p:cNvSpPr>
          <p:nvPr>
            <p:ph idx="1"/>
          </p:nvPr>
        </p:nvSpPr>
        <p:spPr/>
        <p:txBody>
          <a:bodyPr/>
          <a:lstStyle/>
          <a:p>
            <a:pPr>
              <a:buFont typeface="Wingdings" pitchFamily="2" charset="2"/>
              <a:buChar char="v"/>
            </a:pPr>
            <a:r>
              <a:rPr lang="en-US" dirty="0"/>
              <a:t>As of September 6, 2</a:t>
            </a:r>
            <a:r>
              <a:rPr lang="en-US" b="1" dirty="0"/>
              <a:t>023</a:t>
            </a:r>
            <a:r>
              <a:rPr lang="en-US" dirty="0"/>
              <a:t> the number of wild polio cases is </a:t>
            </a:r>
            <a:r>
              <a:rPr lang="en-US" b="1" dirty="0"/>
              <a:t>7:  </a:t>
            </a:r>
            <a:r>
              <a:rPr lang="en-US" dirty="0"/>
              <a:t>2 in Pakistan and 5 in Afghanistan</a:t>
            </a:r>
          </a:p>
          <a:p>
            <a:pPr>
              <a:buFont typeface="Wingdings" pitchFamily="2" charset="2"/>
              <a:buChar char="v"/>
            </a:pPr>
            <a:r>
              <a:rPr lang="en-US" dirty="0"/>
              <a:t>In </a:t>
            </a:r>
            <a:r>
              <a:rPr lang="en-US" b="1" dirty="0"/>
              <a:t>2022</a:t>
            </a:r>
            <a:r>
              <a:rPr lang="en-US" dirty="0"/>
              <a:t>  the number of cases was </a:t>
            </a:r>
            <a:r>
              <a:rPr lang="en-US" b="1" dirty="0"/>
              <a:t>30:</a:t>
            </a:r>
            <a:r>
              <a:rPr lang="en-US" dirty="0"/>
              <a:t>  2 in Afghanistan, </a:t>
            </a:r>
            <a:r>
              <a:rPr lang="en-US" b="1" dirty="0"/>
              <a:t>20</a:t>
            </a:r>
            <a:r>
              <a:rPr lang="en-US" dirty="0"/>
              <a:t> in Pakistan and </a:t>
            </a:r>
            <a:r>
              <a:rPr lang="en-US" b="1" dirty="0"/>
              <a:t>8</a:t>
            </a:r>
            <a:r>
              <a:rPr lang="en-US" dirty="0"/>
              <a:t> in Mozambique</a:t>
            </a:r>
          </a:p>
          <a:p>
            <a:pPr>
              <a:buFont typeface="Wingdings" pitchFamily="2" charset="2"/>
              <a:buChar char="v"/>
            </a:pPr>
            <a:r>
              <a:rPr lang="en-US" dirty="0"/>
              <a:t>In </a:t>
            </a:r>
            <a:r>
              <a:rPr lang="en-US" b="1" dirty="0"/>
              <a:t>2021</a:t>
            </a:r>
            <a:r>
              <a:rPr lang="en-US" dirty="0"/>
              <a:t> there were </a:t>
            </a:r>
            <a:r>
              <a:rPr lang="en-US" b="1" dirty="0"/>
              <a:t>6</a:t>
            </a:r>
            <a:r>
              <a:rPr lang="en-US" dirty="0"/>
              <a:t> cases:   </a:t>
            </a:r>
            <a:r>
              <a:rPr lang="en-US" b="1" dirty="0"/>
              <a:t>1</a:t>
            </a:r>
            <a:r>
              <a:rPr lang="en-US" dirty="0"/>
              <a:t> in Pakistan, </a:t>
            </a:r>
            <a:r>
              <a:rPr lang="en-US" b="1" dirty="0"/>
              <a:t>1 </a:t>
            </a:r>
            <a:r>
              <a:rPr lang="en-US" dirty="0"/>
              <a:t>in Malawi and </a:t>
            </a:r>
            <a:r>
              <a:rPr lang="en-US" b="1" dirty="0"/>
              <a:t>4</a:t>
            </a:r>
            <a:r>
              <a:rPr lang="en-US" dirty="0"/>
              <a:t> in Afghanistan</a:t>
            </a:r>
          </a:p>
          <a:p>
            <a:pPr>
              <a:buFont typeface="Wingdings" pitchFamily="2" charset="2"/>
              <a:buChar char="v"/>
            </a:pPr>
            <a:r>
              <a:rPr lang="en-US" dirty="0"/>
              <a:t>In </a:t>
            </a:r>
            <a:r>
              <a:rPr lang="en-US" b="1" dirty="0"/>
              <a:t>2020</a:t>
            </a:r>
            <a:r>
              <a:rPr lang="en-US" dirty="0"/>
              <a:t> there were </a:t>
            </a:r>
            <a:r>
              <a:rPr lang="en-US" b="1" dirty="0"/>
              <a:t>140</a:t>
            </a:r>
            <a:r>
              <a:rPr lang="en-US" dirty="0"/>
              <a:t> cases:  84</a:t>
            </a:r>
            <a:r>
              <a:rPr lang="en-US" b="1" dirty="0"/>
              <a:t> </a:t>
            </a:r>
            <a:r>
              <a:rPr lang="en-US" dirty="0"/>
              <a:t>in Pakistan and </a:t>
            </a:r>
            <a:r>
              <a:rPr lang="en-US" b="1" dirty="0"/>
              <a:t>56</a:t>
            </a:r>
            <a:r>
              <a:rPr lang="en-US" dirty="0"/>
              <a:t> in Afghanistan</a:t>
            </a:r>
          </a:p>
          <a:p>
            <a:pPr marL="0" indent="0">
              <a:buNone/>
            </a:pPr>
            <a:endParaRPr lang="en-US" dirty="0"/>
          </a:p>
        </p:txBody>
      </p:sp>
    </p:spTree>
    <p:extLst>
      <p:ext uri="{BB962C8B-B14F-4D97-AF65-F5344CB8AC3E}">
        <p14:creationId xmlns:p14="http://schemas.microsoft.com/office/powerpoint/2010/main" val="3666762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9B4E2-4B37-7B43-8CA7-6F90AAE7FD2D}"/>
              </a:ext>
            </a:extLst>
          </p:cNvPr>
          <p:cNvSpPr>
            <a:spLocks noGrp="1"/>
          </p:cNvSpPr>
          <p:nvPr>
            <p:ph type="title"/>
          </p:nvPr>
        </p:nvSpPr>
        <p:spPr/>
        <p:txBody>
          <a:bodyPr/>
          <a:lstStyle/>
          <a:p>
            <a:pPr algn="ctr"/>
            <a:r>
              <a:rPr lang="en-US" dirty="0"/>
              <a:t>Club Engagement</a:t>
            </a:r>
          </a:p>
        </p:txBody>
      </p:sp>
      <p:sp>
        <p:nvSpPr>
          <p:cNvPr id="3" name="Content Placeholder 2">
            <a:extLst>
              <a:ext uri="{FF2B5EF4-FFF2-40B4-BE49-F238E27FC236}">
                <a16:creationId xmlns:a16="http://schemas.microsoft.com/office/drawing/2014/main" id="{FE687A1D-2F8D-012C-0622-731184DA56F7}"/>
              </a:ext>
            </a:extLst>
          </p:cNvPr>
          <p:cNvSpPr>
            <a:spLocks noGrp="1"/>
          </p:cNvSpPr>
          <p:nvPr>
            <p:ph idx="1"/>
          </p:nvPr>
        </p:nvSpPr>
        <p:spPr/>
        <p:txBody>
          <a:bodyPr/>
          <a:lstStyle/>
          <a:p>
            <a:pPr>
              <a:buFont typeface="Wingdings" pitchFamily="2" charset="2"/>
              <a:buChar char="v"/>
            </a:pPr>
            <a:r>
              <a:rPr lang="en-US" dirty="0"/>
              <a:t>Fundraising goals</a:t>
            </a:r>
          </a:p>
          <a:p>
            <a:pPr>
              <a:buFont typeface="Wingdings" pitchFamily="2" charset="2"/>
              <a:buChar char="v"/>
            </a:pPr>
            <a:r>
              <a:rPr lang="en-US" dirty="0"/>
              <a:t>Actions needed</a:t>
            </a:r>
          </a:p>
          <a:p>
            <a:pPr>
              <a:buFont typeface="Wingdings" pitchFamily="2" charset="2"/>
              <a:buChar char="v"/>
            </a:pPr>
            <a:r>
              <a:rPr lang="en-US" dirty="0"/>
              <a:t>Measurement and Recognition of Success</a:t>
            </a:r>
          </a:p>
          <a:p>
            <a:pPr>
              <a:buFont typeface="Wingdings" pitchFamily="2" charset="2"/>
              <a:buChar char="v"/>
            </a:pPr>
            <a:endParaRPr lang="en-US" dirty="0"/>
          </a:p>
        </p:txBody>
      </p:sp>
    </p:spTree>
    <p:extLst>
      <p:ext uri="{BB962C8B-B14F-4D97-AF65-F5344CB8AC3E}">
        <p14:creationId xmlns:p14="http://schemas.microsoft.com/office/powerpoint/2010/main" val="2517940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F6D42-0839-F1E0-F38C-DA1E94DBEBB3}"/>
              </a:ext>
            </a:extLst>
          </p:cNvPr>
          <p:cNvSpPr>
            <a:spLocks noGrp="1"/>
          </p:cNvSpPr>
          <p:nvPr>
            <p:ph type="title"/>
          </p:nvPr>
        </p:nvSpPr>
        <p:spPr/>
        <p:txBody>
          <a:bodyPr/>
          <a:lstStyle/>
          <a:p>
            <a:pPr algn="ctr"/>
            <a:r>
              <a:rPr lang="en-US" dirty="0"/>
              <a:t>Fundraising</a:t>
            </a:r>
          </a:p>
        </p:txBody>
      </p:sp>
      <p:sp>
        <p:nvSpPr>
          <p:cNvPr id="3" name="Content Placeholder 2">
            <a:extLst>
              <a:ext uri="{FF2B5EF4-FFF2-40B4-BE49-F238E27FC236}">
                <a16:creationId xmlns:a16="http://schemas.microsoft.com/office/drawing/2014/main" id="{B6825E91-99A9-56B6-C02E-DF4F0E4F7D1F}"/>
              </a:ext>
            </a:extLst>
          </p:cNvPr>
          <p:cNvSpPr>
            <a:spLocks noGrp="1"/>
          </p:cNvSpPr>
          <p:nvPr>
            <p:ph idx="1"/>
          </p:nvPr>
        </p:nvSpPr>
        <p:spPr/>
        <p:txBody>
          <a:bodyPr/>
          <a:lstStyle/>
          <a:p>
            <a:r>
              <a:rPr lang="en-US" dirty="0"/>
              <a:t>Races (Run for PolioPlus, Walk for PolioPlus) - organize locally and/or support in the District</a:t>
            </a:r>
          </a:p>
          <a:p>
            <a:r>
              <a:rPr lang="en-US" dirty="0"/>
              <a:t>Money Jars (for Club meetings, family &amp; friends, local businesses)</a:t>
            </a:r>
          </a:p>
          <a:p>
            <a:r>
              <a:rPr lang="en-US" dirty="0"/>
              <a:t>Wine and Cheese events</a:t>
            </a:r>
          </a:p>
          <a:p>
            <a:r>
              <a:rPr lang="en-US" dirty="0"/>
              <a:t>Small dinner parties</a:t>
            </a:r>
          </a:p>
          <a:p>
            <a:r>
              <a:rPr lang="en-US" dirty="0"/>
              <a:t>Bake sales</a:t>
            </a:r>
          </a:p>
          <a:p>
            <a:pPr marL="0" indent="0">
              <a:buNone/>
            </a:pPr>
            <a:endParaRPr lang="en-US" dirty="0"/>
          </a:p>
          <a:p>
            <a:r>
              <a:rPr lang="en-US" dirty="0"/>
              <a:t>PolioPlus Society ($100 USD per year) for individual donations</a:t>
            </a:r>
          </a:p>
        </p:txBody>
      </p:sp>
    </p:spTree>
    <p:extLst>
      <p:ext uri="{BB962C8B-B14F-4D97-AF65-F5344CB8AC3E}">
        <p14:creationId xmlns:p14="http://schemas.microsoft.com/office/powerpoint/2010/main" val="21672959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D0662-DDEF-EF1A-1A6C-3C619B809E50}"/>
              </a:ext>
            </a:extLst>
          </p:cNvPr>
          <p:cNvSpPr>
            <a:spLocks noGrp="1"/>
          </p:cNvSpPr>
          <p:nvPr>
            <p:ph type="title"/>
          </p:nvPr>
        </p:nvSpPr>
        <p:spPr/>
        <p:txBody>
          <a:bodyPr>
            <a:normAutofit fontScale="90000"/>
          </a:bodyPr>
          <a:lstStyle/>
          <a:p>
            <a:pPr algn="ctr"/>
            <a:r>
              <a:rPr lang="en-US" dirty="0"/>
              <a:t>Recognition of Clubs in District 7040</a:t>
            </a:r>
            <a:br>
              <a:rPr lang="en-US" dirty="0"/>
            </a:br>
            <a:r>
              <a:rPr lang="en-US" dirty="0"/>
              <a:t>for which donations to the PolioPlus Fund</a:t>
            </a:r>
            <a:br>
              <a:rPr lang="en-US" dirty="0"/>
            </a:br>
            <a:r>
              <a:rPr lang="en-US" dirty="0"/>
              <a:t>exceeded $1,500 in 2022-2023</a:t>
            </a:r>
          </a:p>
        </p:txBody>
      </p:sp>
      <p:sp>
        <p:nvSpPr>
          <p:cNvPr id="3" name="Content Placeholder 2">
            <a:extLst>
              <a:ext uri="{FF2B5EF4-FFF2-40B4-BE49-F238E27FC236}">
                <a16:creationId xmlns:a16="http://schemas.microsoft.com/office/drawing/2014/main" id="{5B5FC885-C770-6A3F-7684-3E3287556289}"/>
              </a:ext>
            </a:extLst>
          </p:cNvPr>
          <p:cNvSpPr>
            <a:spLocks noGrp="1"/>
          </p:cNvSpPr>
          <p:nvPr>
            <p:ph idx="1"/>
          </p:nvPr>
        </p:nvSpPr>
        <p:spPr/>
        <p:txBody>
          <a:bodyPr numCol="2"/>
          <a:lstStyle/>
          <a:p>
            <a:pPr marL="0" indent="0">
              <a:buNone/>
            </a:pPr>
            <a:r>
              <a:rPr lang="en-US" dirty="0"/>
              <a:t>Arnprior $2,158	</a:t>
            </a:r>
          </a:p>
          <a:p>
            <a:pPr marL="0" indent="0">
              <a:buNone/>
            </a:pPr>
            <a:r>
              <a:rPr lang="en-US" dirty="0"/>
              <a:t>Brockville $1,509</a:t>
            </a:r>
          </a:p>
          <a:p>
            <a:pPr marL="0" indent="0">
              <a:buNone/>
            </a:pPr>
            <a:r>
              <a:rPr lang="en-US" dirty="0"/>
              <a:t>Cataraqui-Kingston $4,328</a:t>
            </a:r>
          </a:p>
          <a:p>
            <a:pPr marL="0" indent="0">
              <a:buNone/>
            </a:pPr>
            <a:r>
              <a:rPr lang="en-US" dirty="0"/>
              <a:t>Cornwall $1,620</a:t>
            </a:r>
          </a:p>
          <a:p>
            <a:pPr marL="0" indent="0">
              <a:buNone/>
            </a:pPr>
            <a:r>
              <a:rPr lang="en-US" dirty="0"/>
              <a:t>Cornwall Sunrise $2,950</a:t>
            </a:r>
          </a:p>
          <a:p>
            <a:pPr marL="0" indent="0">
              <a:buNone/>
            </a:pPr>
            <a:r>
              <a:rPr lang="en-US" dirty="0"/>
              <a:t>Gananoque $3,117</a:t>
            </a:r>
          </a:p>
          <a:p>
            <a:pPr marL="0" indent="0">
              <a:buNone/>
            </a:pPr>
            <a:r>
              <a:rPr lang="en-US" dirty="0"/>
              <a:t>Kingston $2,447</a:t>
            </a:r>
          </a:p>
          <a:p>
            <a:pPr marL="0" indent="0">
              <a:buNone/>
            </a:pPr>
            <a:r>
              <a:rPr lang="en-US" dirty="0"/>
              <a:t>Massena $4,100</a:t>
            </a:r>
          </a:p>
          <a:p>
            <a:pPr marL="0" indent="0">
              <a:buNone/>
            </a:pPr>
            <a:r>
              <a:rPr lang="en-US" dirty="0"/>
              <a:t>Nepean-Kanata $1,704</a:t>
            </a:r>
          </a:p>
          <a:p>
            <a:pPr marL="0" indent="0">
              <a:buNone/>
            </a:pPr>
            <a:r>
              <a:rPr lang="en-US" dirty="0"/>
              <a:t>Orleans $2,955</a:t>
            </a:r>
          </a:p>
          <a:p>
            <a:pPr marL="0" indent="0">
              <a:buNone/>
            </a:pPr>
            <a:r>
              <a:rPr lang="en-US" dirty="0"/>
              <a:t>Ottawa $1,533</a:t>
            </a:r>
          </a:p>
          <a:p>
            <a:pPr marL="0" indent="0">
              <a:buNone/>
            </a:pPr>
            <a:r>
              <a:rPr lang="en-US" dirty="0"/>
              <a:t>Potsdam $1,693</a:t>
            </a:r>
          </a:p>
          <a:p>
            <a:pPr marL="0" indent="0">
              <a:buNone/>
            </a:pPr>
            <a:r>
              <a:rPr lang="en-US" dirty="0"/>
              <a:t>Watertown $6,335</a:t>
            </a:r>
          </a:p>
          <a:p>
            <a:pPr marL="0" indent="0">
              <a:buNone/>
            </a:pPr>
            <a:r>
              <a:rPr lang="en-US" dirty="0"/>
              <a:t>Westmount $1,546</a:t>
            </a:r>
          </a:p>
          <a:p>
            <a:pPr marL="0" indent="0">
              <a:buNone/>
            </a:pPr>
            <a:r>
              <a:rPr lang="en-US" dirty="0"/>
              <a:t>West Ottawa $8,310</a:t>
            </a:r>
          </a:p>
        </p:txBody>
      </p:sp>
    </p:spTree>
    <p:extLst>
      <p:ext uri="{BB962C8B-B14F-4D97-AF65-F5344CB8AC3E}">
        <p14:creationId xmlns:p14="http://schemas.microsoft.com/office/powerpoint/2010/main" val="3819191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21EC0-5405-5019-73EC-06E83739E535}"/>
              </a:ext>
            </a:extLst>
          </p:cNvPr>
          <p:cNvSpPr>
            <a:spLocks noGrp="1"/>
          </p:cNvSpPr>
          <p:nvPr>
            <p:ph type="title"/>
          </p:nvPr>
        </p:nvSpPr>
        <p:spPr/>
        <p:txBody>
          <a:bodyPr/>
          <a:lstStyle/>
          <a:p>
            <a:pPr algn="ctr"/>
            <a:r>
              <a:rPr lang="en-US" dirty="0"/>
              <a:t>Education and Learning</a:t>
            </a:r>
          </a:p>
        </p:txBody>
      </p:sp>
      <p:sp>
        <p:nvSpPr>
          <p:cNvPr id="3" name="Content Placeholder 2">
            <a:extLst>
              <a:ext uri="{FF2B5EF4-FFF2-40B4-BE49-F238E27FC236}">
                <a16:creationId xmlns:a16="http://schemas.microsoft.com/office/drawing/2014/main" id="{74CAB915-21B7-A6C4-3283-5FB35BF1AB0D}"/>
              </a:ext>
            </a:extLst>
          </p:cNvPr>
          <p:cNvSpPr>
            <a:spLocks noGrp="1"/>
          </p:cNvSpPr>
          <p:nvPr>
            <p:ph idx="1"/>
          </p:nvPr>
        </p:nvSpPr>
        <p:spPr/>
        <p:txBody>
          <a:bodyPr>
            <a:normAutofit/>
          </a:bodyPr>
          <a:lstStyle/>
          <a:p>
            <a:pPr>
              <a:buFont typeface="Wingdings" pitchFamily="2" charset="2"/>
              <a:buChar char="v"/>
            </a:pPr>
            <a:r>
              <a:rPr lang="en-US" dirty="0"/>
              <a:t>Learn about polio - wealth of information on polio and toolkits available on the internet through e.g., Rotary International, WHO, CDC, UNICEF and Gavi, the vaccine alliance </a:t>
            </a:r>
          </a:p>
          <a:p>
            <a:pPr>
              <a:buFont typeface="Wingdings" pitchFamily="2" charset="2"/>
              <a:buChar char="v"/>
            </a:pPr>
            <a:r>
              <a:rPr lang="en-US" dirty="0"/>
              <a:t>Share – need to spread the word making polio a subject of conversation within the community (consider going into schools and painting the little finger of children with purple dye to illustrate polio inoculation on mass immunization days “Purple4Polio” in developing countries)</a:t>
            </a:r>
          </a:p>
          <a:p>
            <a:pPr>
              <a:buFont typeface="Wingdings" pitchFamily="2" charset="2"/>
              <a:buChar char="v"/>
            </a:pPr>
            <a:r>
              <a:rPr lang="en-US" dirty="0"/>
              <a:t>Donate – need to seek donations (note matching 2:1 by the Gates Foundation)</a:t>
            </a:r>
          </a:p>
          <a:p>
            <a:endParaRPr lang="en-US" dirty="0"/>
          </a:p>
          <a:p>
            <a:pPr marL="0" indent="0">
              <a:buNone/>
            </a:pPr>
            <a:endParaRPr lang="en-US" dirty="0"/>
          </a:p>
        </p:txBody>
      </p:sp>
    </p:spTree>
    <p:extLst>
      <p:ext uri="{BB962C8B-B14F-4D97-AF65-F5344CB8AC3E}">
        <p14:creationId xmlns:p14="http://schemas.microsoft.com/office/powerpoint/2010/main" val="732559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612</Words>
  <Application>Microsoft Macintosh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Wingdings</vt:lpstr>
      <vt:lpstr>Office Theme</vt:lpstr>
      <vt:lpstr>PolioPlus &amp; Rotary</vt:lpstr>
      <vt:lpstr>Who is Joan Hunter &amp; Why She Accepted Role of District Polio Chair</vt:lpstr>
      <vt:lpstr>October 24, 2023 World Polio Day</vt:lpstr>
      <vt:lpstr>What is Polio</vt:lpstr>
      <vt:lpstr>Current Data</vt:lpstr>
      <vt:lpstr>Club Engagement</vt:lpstr>
      <vt:lpstr>Fundraising</vt:lpstr>
      <vt:lpstr>Recognition of Clubs in District 7040 for which donations to the PolioPlus Fund exceeded $1,500 in 2022-2023</vt:lpstr>
      <vt:lpstr>Education and Learning</vt:lpstr>
      <vt:lpstr>History of Rotary and Polio</vt:lpstr>
      <vt:lpstr>We are almost there but…</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PolioPlus &amp; Rotary</dc:title>
  <dc:creator>Joan Hunter</dc:creator>
  <cp:lastModifiedBy>Joan Hunter</cp:lastModifiedBy>
  <cp:revision>5</cp:revision>
  <dcterms:created xsi:type="dcterms:W3CDTF">2023-09-14T16:25:10Z</dcterms:created>
  <dcterms:modified xsi:type="dcterms:W3CDTF">2023-09-16T15:07:56Z</dcterms:modified>
</cp:coreProperties>
</file>