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1"/>
    <p:restoredTop sz="95964"/>
  </p:normalViewPr>
  <p:slideViewPr>
    <p:cSldViewPr snapToGrid="0">
      <p:cViewPr varScale="1">
        <p:scale>
          <a:sx n="114" d="100"/>
          <a:sy n="114" d="100"/>
        </p:scale>
        <p:origin x="57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4FB63-7754-4741-B924-778EEDD420A3}" type="datetimeFigureOut">
              <a:rPr lang="en-US" smtClean="0"/>
              <a:t>9/13/24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B1F1A-F359-49C6-9B0F-7DB0BCD4E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71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7AF6-88F0-89B5-64AB-F0C3CD7D9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13328B-6E8B-E1FE-E0BC-70FF3D0F3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67D05-37CA-804C-2A6B-9254989B1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1C1BA-15A5-4E09-B822-C2C11AE3FE8A}" type="datetime1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46975-1C58-BEA1-ED34-D48556B5A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CAB62-24D5-7D88-C541-284C94D29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BC4C-3E1C-E947-BE66-3CD1662E69F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logo with blue and orange text&#10;&#10;Description automatically generated">
            <a:extLst>
              <a:ext uri="{FF2B5EF4-FFF2-40B4-BE49-F238E27FC236}">
                <a16:creationId xmlns:a16="http://schemas.microsoft.com/office/drawing/2014/main" id="{734F826E-2F5E-E314-8C0B-B23AE6A7CD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8376" y="607386"/>
            <a:ext cx="2251247" cy="845803"/>
          </a:xfrm>
          <a:prstGeom prst="rect">
            <a:avLst/>
          </a:prstGeom>
        </p:spPr>
      </p:pic>
      <p:pic>
        <p:nvPicPr>
          <p:cNvPr id="10" name="Picture 9" descr="A red and yellow sign with white text&#10;&#10;Description automatically generated">
            <a:extLst>
              <a:ext uri="{FF2B5EF4-FFF2-40B4-BE49-F238E27FC236}">
                <a16:creationId xmlns:a16="http://schemas.microsoft.com/office/drawing/2014/main" id="{BE10D375-BAD3-30C9-B0B2-BC6935C0BC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2240" y="5257800"/>
            <a:ext cx="1106907" cy="140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95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47FE6-328F-9A3E-396A-61F92055C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04946-1C03-77AC-35AA-7537FB14B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AD630-BA95-B774-E467-D25AAB93F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1A92-110E-4863-A829-653A4B6ADC68}" type="datetime1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C0E84-1262-317F-B47F-FA774736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62DA0-DE33-556A-639A-B2ECDA03F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BC4C-3E1C-E947-BE66-3CD1662E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8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2F1D9F-F2E5-8032-49F1-85A49B85A4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396CC2-6C46-2AAF-3787-31B7D963D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D57FB-8E53-9302-8123-68B3A8001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6B18-F8F5-4FA4-AD1C-02A4A1FFD41B}" type="datetime1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80153-231B-958D-A835-6ACECD11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95766-FA25-7BA7-DEA0-94CA10114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BC4C-3E1C-E947-BE66-3CD1662E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00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4FD10-6F97-2620-D105-1ECB48BB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B38B3-E00D-D51D-2239-DD33E541C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77FC1-A7A2-2293-9955-3029651ED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8163-9AD2-4ED2-AEC5-66B50CB15DC8}" type="datetime1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EA6BE-8C55-FF9D-3F8E-015DB0D5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303EB-149A-9A57-E8DC-2321109BD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BC4C-3E1C-E947-BE66-3CD1662E69F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logo with blue and orange text&#10;&#10;Description automatically generated">
            <a:extLst>
              <a:ext uri="{FF2B5EF4-FFF2-40B4-BE49-F238E27FC236}">
                <a16:creationId xmlns:a16="http://schemas.microsoft.com/office/drawing/2014/main" id="{DEA80CF1-8DF5-3CDA-64D6-5128D32458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258" y="365125"/>
            <a:ext cx="2251247" cy="845803"/>
          </a:xfrm>
          <a:prstGeom prst="rect">
            <a:avLst/>
          </a:prstGeom>
        </p:spPr>
      </p:pic>
      <p:pic>
        <p:nvPicPr>
          <p:cNvPr id="8" name="Picture 7" descr="A red and yellow sign with white text&#10;&#10;Description automatically generated">
            <a:extLst>
              <a:ext uri="{FF2B5EF4-FFF2-40B4-BE49-F238E27FC236}">
                <a16:creationId xmlns:a16="http://schemas.microsoft.com/office/drawing/2014/main" id="{4448E376-5E0C-92F0-D994-C78BD88F4C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2240" y="5257800"/>
            <a:ext cx="1106907" cy="140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43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9C2A8-EA7C-0FB4-C16E-513B45253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2CFFE-F943-A856-B97C-58F511C38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D25EB-04E9-AEA8-B9A3-5F5D00716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1DF1-DD72-4C7A-82DF-CE06FE3E7576}" type="datetime1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81A9F-D127-8740-C6B3-64D2021C6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FA376-B059-8BE8-30BD-1CD70471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BC4C-3E1C-E947-BE66-3CD1662E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6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AB380-9AFC-9DB9-29D3-4CD84C383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4873F-C8EC-E7DD-BA8C-36A1BE7136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F3E5B-4768-719C-79FA-4C7F9B3BD4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E92334-0667-8007-C4FE-37BC9AEE6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082A-B33E-413D-959F-858DB5CE3BE2}" type="datetime1">
              <a:rPr lang="en-US" smtClean="0"/>
              <a:t>9/13/24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C9C78-781A-4CB9-367A-8207D0CD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83734-D9FD-DA1F-5E1C-C1A48C7DE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BC4C-3E1C-E947-BE66-3CD1662E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80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3BCCA-A259-D18A-38E5-4264D0373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DE7B0-2195-502A-3953-99E6DBB27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292F1-E5B7-459B-15F7-B6CE33957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5A7107-E36D-667A-45CD-CCC7CE5C83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8C9BF5-BFE7-7413-BC08-2F6F66E3F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232948-86EE-5E0A-4F35-F761DEC2E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60FD-81FD-4BC1-9E65-3D9E9DB7EA36}" type="datetime1">
              <a:rPr lang="en-US" smtClean="0"/>
              <a:t>9/13/24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DA5851-0157-427B-C355-F5CE9B497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9F289B-1642-0F2F-4B6D-B2BD768EF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BC4C-3E1C-E947-BE66-3CD1662E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39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B19B5-7539-7BD0-1FA7-2B6BDAA7C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602FE4-CAE3-B801-0442-1639E45C4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B46A-C17B-4458-B742-CC2919EDE2C9}" type="datetime1">
              <a:rPr lang="en-US" smtClean="0"/>
              <a:t>9/13/24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523942-DA46-7057-C3DE-C750602FC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A0717E-7612-8044-9279-10137580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BC4C-3E1C-E947-BE66-3CD1662E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4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9EAC2E-4692-5672-B421-4533DBAD3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8DC8-9CA4-404D-95FB-25A2A2C12136}" type="datetime1">
              <a:rPr lang="en-US" smtClean="0"/>
              <a:t>9/13/24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99E63-C7B2-2BE1-75F1-EDDAF8E67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7E7E8-7BFD-A66B-713C-70311A585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BC4C-3E1C-E947-BE66-3CD1662E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6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FF458-FDC7-075A-26C2-268C0E848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8BC61-4841-B513-9225-C67B95ACA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2F0BE-3492-CCA3-3CC0-0B55228FD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616C85-2BF4-97A1-240F-495CD05EE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F774-0AE7-4E04-AEEC-88718E216813}" type="datetime1">
              <a:rPr lang="en-US" smtClean="0"/>
              <a:t>9/13/24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276F1-07EE-7FC7-C041-87B77CA7F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2ED41-19FB-0943-15B1-53A13E64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BC4C-3E1C-E947-BE66-3CD1662E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5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7D2C6-09FC-7CFF-F99E-011DBC174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7F6477-A126-598F-AC3A-FD476F00A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24CF0-5B75-243D-E6C7-C3392190E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1A461-50D1-9C88-D47C-00FAC359A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683C-BA33-4E64-B1CC-D8AF6DF9E15A}" type="datetime1">
              <a:rPr lang="en-US" smtClean="0"/>
              <a:t>9/13/24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71866A-6529-3BB6-9785-64B67CAA9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17F88-0A24-B498-9CC7-F4AB1A3A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BC4C-3E1C-E947-BE66-3CD1662E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80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FB7296-7193-55BD-EC89-0A07E8749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3BFBB9-9A24-C8F3-F380-302566D9D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E65D3-D61B-F4F6-4FA1-B2A9D392D9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9EF7-5E64-4B6A-B02F-80770A8433C4}" type="datetime1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33DD4-076C-3A22-9DBD-7E489D646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BBDF4-9D7B-BD4D-93B1-51F49E791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DBC4C-3E1C-E947-BE66-3CD1662E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6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4BAAB-0045-33D4-151C-42C6502B52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PolioPlus &amp; Rotary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1F20FF-4B05-15ED-BE7A-98DDA80699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to Rotarians in District 7040</a:t>
            </a:r>
          </a:p>
          <a:p>
            <a:r>
              <a:rPr lang="en-US" dirty="0"/>
              <a:t>September 14, 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BC4C-3E1C-E947-BE66-3CD1662E69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7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4C19-75A5-0364-FD50-C0683164F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Eradication remains the goal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3C8470-E7E1-F879-CA07-80B687B34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/>
              <a:t>But we are not over the finish line yet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We cannot give up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As we know, polio is only a plane ride away!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Anti-vaxxers affect our ability to immunize children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World events (climate, conflict, </a:t>
            </a:r>
            <a:r>
              <a:rPr lang="en-US" dirty="0" err="1"/>
              <a:t>etc</a:t>
            </a:r>
            <a:r>
              <a:rPr lang="en-US" dirty="0"/>
              <a:t>) also interfere with vaccination efforts.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BFDB5638-215B-44ED-94DB-F3021F41B0D7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BC4C-3E1C-E947-BE66-3CD1662E69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36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B1D4D-3B32-18D6-D06B-7ACCF0818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05ABE-5CF1-BAF8-FF42-8611BD0E8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can we do as champions in our Clubs?</a:t>
            </a:r>
          </a:p>
          <a:p>
            <a:r>
              <a:rPr lang="en-US" dirty="0"/>
              <a:t>What can  we do to assist you?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BDC31072-C6FB-4E35-B841-8390FC94251B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BC4C-3E1C-E947-BE66-3CD1662E69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4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F71EF-4D4B-4A6A-303F-03A9343FC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5862" y="365125"/>
            <a:ext cx="8487938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The District Polio Team:</a:t>
            </a:r>
            <a:br>
              <a:rPr lang="en-US" dirty="0"/>
            </a:br>
            <a:r>
              <a:rPr lang="en-US" sz="3100" dirty="0"/>
              <a:t>Joan Hunter (Rotary Club of Ottawa South)</a:t>
            </a:r>
            <a:br>
              <a:rPr lang="en-US" sz="2800" dirty="0"/>
            </a:br>
            <a:r>
              <a:rPr lang="en-US" sz="2800" dirty="0"/>
              <a:t>Susan </a:t>
            </a:r>
            <a:r>
              <a:rPr lang="en-US" sz="2800" dirty="0" err="1"/>
              <a:t>Diening</a:t>
            </a:r>
            <a:r>
              <a:rPr lang="en-US" sz="2800" dirty="0"/>
              <a:t> (Rotary Club of West Ottawa)</a:t>
            </a:r>
            <a:br>
              <a:rPr lang="en-US" sz="2800" dirty="0"/>
            </a:br>
            <a:r>
              <a:rPr lang="en-US" sz="2800" dirty="0"/>
              <a:t>Akmal </a:t>
            </a:r>
            <a:r>
              <a:rPr lang="en-US" sz="2800" dirty="0" err="1"/>
              <a:t>Samsor</a:t>
            </a:r>
            <a:r>
              <a:rPr lang="en-US" sz="2800" dirty="0"/>
              <a:t> (Rotary Club of </a:t>
            </a:r>
            <a:r>
              <a:rPr lang="en-US" sz="2800" dirty="0" err="1"/>
              <a:t>Barrhaven</a:t>
            </a:r>
            <a:r>
              <a:rPr lang="en-US" sz="2800" dirty="0"/>
              <a:t>)</a:t>
            </a:r>
            <a:br>
              <a:rPr lang="en-US" sz="28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D2F28-8E88-FABB-38F9-1441FC94A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87468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Joan became a Rotarian in 2012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Susan became a Rotarian in 1995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Akmal became a Rotarian in 2024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Many of us, of a certain age, have childhood memories of pictures with children in iron lungs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Some of us have had a close friend or family member in their life, who had had polio as a child and have lived with a disability as a result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A9E44BD-A7BB-45D6-B679-9DF8211C0A20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BC4C-3E1C-E947-BE66-3CD1662E69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61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CC571-1FBE-DDE6-3ACD-87D73BD5E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October 24, 2024</a:t>
            </a:r>
            <a:br>
              <a:rPr lang="en-US" dirty="0"/>
            </a:br>
            <a:r>
              <a:rPr lang="en-US" dirty="0"/>
              <a:t>World Polio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6618A-1FD4-EAE3-5692-B9B9CA078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/>
              <a:t>We need to ramp up our effort to eradicate polio to protect children from this devastating and disabling disease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Note the outbreak of polio in Gaza where the conflict between Hamas and Israel has prevented children from being vaccinated and note the efforts currently underway to vaccinate 640,000 children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What can we do to engage Clubs in planning for World Polio Day Action?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What can we do to increase donations to the </a:t>
            </a:r>
            <a:r>
              <a:rPr lang="en-US" dirty="0" err="1"/>
              <a:t>PolioPlus</a:t>
            </a:r>
            <a:r>
              <a:rPr lang="en-US" dirty="0"/>
              <a:t> Fund?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198F0CE-64D6-4ADD-9F3D-08C5B1FEB60E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BC4C-3E1C-E947-BE66-3CD1662E69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29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9BF53-A00B-B3C2-FAC2-DEF636B30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Current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60A6B-14C8-4761-2E3E-8735DC650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As of September 4, 2</a:t>
            </a:r>
            <a:r>
              <a:rPr lang="en-US" b="1" dirty="0"/>
              <a:t>024</a:t>
            </a:r>
            <a:r>
              <a:rPr lang="en-US" dirty="0"/>
              <a:t> the number of wild polio cases is </a:t>
            </a:r>
            <a:r>
              <a:rPr lang="en-US" b="1" dirty="0"/>
              <a:t>34:  16</a:t>
            </a:r>
            <a:r>
              <a:rPr lang="en-US" dirty="0"/>
              <a:t> in Pakistan and </a:t>
            </a:r>
            <a:r>
              <a:rPr lang="en-US" b="1" dirty="0"/>
              <a:t>18</a:t>
            </a:r>
            <a:r>
              <a:rPr lang="en-US" dirty="0"/>
              <a:t> in Afghanistan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In </a:t>
            </a:r>
            <a:r>
              <a:rPr lang="en-US" b="1" dirty="0"/>
              <a:t>2023</a:t>
            </a:r>
            <a:r>
              <a:rPr lang="en-US" dirty="0"/>
              <a:t> the number of cases </a:t>
            </a:r>
            <a:r>
              <a:rPr lang="en-US"/>
              <a:t>was 12:  </a:t>
            </a:r>
            <a:r>
              <a:rPr lang="en-US" dirty="0"/>
              <a:t>6</a:t>
            </a:r>
            <a:r>
              <a:rPr lang="en-US"/>
              <a:t> </a:t>
            </a:r>
            <a:r>
              <a:rPr lang="en-US" dirty="0"/>
              <a:t>in Pakistan </a:t>
            </a:r>
            <a:r>
              <a:rPr lang="en-US"/>
              <a:t>and 6 </a:t>
            </a:r>
            <a:r>
              <a:rPr lang="en-US" dirty="0"/>
              <a:t>in Afghanistan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In </a:t>
            </a:r>
            <a:r>
              <a:rPr lang="en-US" b="1" dirty="0"/>
              <a:t>2022</a:t>
            </a:r>
            <a:r>
              <a:rPr lang="en-US" dirty="0"/>
              <a:t>  the number of cases was </a:t>
            </a:r>
            <a:r>
              <a:rPr lang="en-US" b="1" dirty="0"/>
              <a:t>30:</a:t>
            </a:r>
            <a:r>
              <a:rPr lang="en-US" dirty="0"/>
              <a:t>  2 in Afghanistan, </a:t>
            </a:r>
            <a:r>
              <a:rPr lang="en-US" b="1" dirty="0"/>
              <a:t>20</a:t>
            </a:r>
            <a:r>
              <a:rPr lang="en-US" dirty="0"/>
              <a:t> in Pakistan and </a:t>
            </a:r>
            <a:r>
              <a:rPr lang="en-US" b="1" dirty="0"/>
              <a:t>8</a:t>
            </a:r>
            <a:r>
              <a:rPr lang="en-US" dirty="0"/>
              <a:t> in Mozambique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In </a:t>
            </a:r>
            <a:r>
              <a:rPr lang="en-US" b="1" dirty="0"/>
              <a:t>2021</a:t>
            </a:r>
            <a:r>
              <a:rPr lang="en-US" dirty="0"/>
              <a:t> there were </a:t>
            </a:r>
            <a:r>
              <a:rPr lang="en-US" b="1" dirty="0"/>
              <a:t>6</a:t>
            </a:r>
            <a:r>
              <a:rPr lang="en-US" dirty="0"/>
              <a:t> cases:   </a:t>
            </a:r>
            <a:r>
              <a:rPr lang="en-US" b="1" dirty="0"/>
              <a:t>1</a:t>
            </a:r>
            <a:r>
              <a:rPr lang="en-US" dirty="0"/>
              <a:t> in Pakistan, </a:t>
            </a:r>
            <a:r>
              <a:rPr lang="en-US" b="1" dirty="0"/>
              <a:t>1 </a:t>
            </a:r>
            <a:r>
              <a:rPr lang="en-US" dirty="0"/>
              <a:t>in Malawi and </a:t>
            </a:r>
            <a:r>
              <a:rPr lang="en-US" b="1" dirty="0"/>
              <a:t>4</a:t>
            </a:r>
            <a:r>
              <a:rPr lang="en-US" dirty="0"/>
              <a:t> in Afghanistan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In </a:t>
            </a:r>
            <a:r>
              <a:rPr lang="en-US" b="1" dirty="0"/>
              <a:t>2020</a:t>
            </a:r>
            <a:r>
              <a:rPr lang="en-US" dirty="0"/>
              <a:t> there were </a:t>
            </a:r>
            <a:r>
              <a:rPr lang="en-US" b="1" dirty="0"/>
              <a:t>140</a:t>
            </a:r>
            <a:r>
              <a:rPr lang="en-US" dirty="0"/>
              <a:t> cases:  84</a:t>
            </a:r>
            <a:r>
              <a:rPr lang="en-US" b="1" dirty="0"/>
              <a:t> </a:t>
            </a:r>
            <a:r>
              <a:rPr lang="en-US" dirty="0"/>
              <a:t>in Pakistan and </a:t>
            </a:r>
            <a:r>
              <a:rPr lang="en-US" b="1" dirty="0"/>
              <a:t>56</a:t>
            </a:r>
            <a:r>
              <a:rPr lang="en-US" dirty="0"/>
              <a:t> in </a:t>
            </a:r>
          </a:p>
          <a:p>
            <a:pPr marL="0" indent="0">
              <a:buNone/>
            </a:pPr>
            <a:r>
              <a:rPr lang="en-US" dirty="0"/>
              <a:t>   Afghanistan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5702690-2BAC-4D38-BD79-101B25749DE9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BC4C-3E1C-E947-BE66-3CD1662E69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62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9B4E2-4B37-7B43-8CA7-6F90AAE7F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Club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87A1D-2F8D-012C-0622-731184DA5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/>
              <a:t>Fundraising goals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Actions needed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Measurement and Recognition of Success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B272A721-9FCD-4AA2-BDBE-EBF087C3F66A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BC4C-3E1C-E947-BE66-3CD1662E69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40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F6D42-0839-F1E0-F38C-DA1E94DBE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Fundraising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25E91-99A9-56B6-C02E-DF4F0E4F7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Races (Run for PolioPlus, Walk for PolioPlus</a:t>
            </a:r>
          </a:p>
          <a:p>
            <a:r>
              <a:rPr lang="en-US" dirty="0"/>
              <a:t>Money Jars (for Club meetings, family &amp; friends, local businesses)</a:t>
            </a:r>
          </a:p>
          <a:p>
            <a:r>
              <a:rPr lang="en-US" dirty="0"/>
              <a:t>Wine and Cheese events</a:t>
            </a:r>
          </a:p>
          <a:p>
            <a:r>
              <a:rPr lang="en-US" dirty="0"/>
              <a:t>Small dinner parties</a:t>
            </a:r>
          </a:p>
          <a:p>
            <a:r>
              <a:rPr lang="en-US" dirty="0"/>
              <a:t>Bake sales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PolioPlus Society ($100 USD per year) for individual donations</a:t>
            </a:r>
          </a:p>
        </p:txBody>
      </p:sp>
      <p:pic>
        <p:nvPicPr>
          <p:cNvPr id="5" name="Picture 4" descr="Close-up of hands with purple painted fingers&#10;&#10;Description automatically generated">
            <a:extLst>
              <a:ext uri="{FF2B5EF4-FFF2-40B4-BE49-F238E27FC236}">
                <a16:creationId xmlns:a16="http://schemas.microsoft.com/office/drawing/2014/main" id="{FC448775-3736-7C8B-3D01-52B1FCBE2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782" y="523442"/>
            <a:ext cx="3501736" cy="23344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AE623F0-2EEE-48FB-B1C1-E84BACEBA11F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BC4C-3E1C-E947-BE66-3CD1662E69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95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D0662-DDEF-EF1A-1A6C-3C619B809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           Recognition of Clubs in District 7040</a:t>
            </a:r>
            <a:br>
              <a:rPr lang="en-US" dirty="0"/>
            </a:br>
            <a:r>
              <a:rPr lang="en-US" dirty="0"/>
              <a:t>              for which donations to the PolioPlus Fund</a:t>
            </a:r>
            <a:br>
              <a:rPr lang="en-US" dirty="0"/>
            </a:br>
            <a:r>
              <a:rPr lang="en-US" dirty="0"/>
              <a:t>      exceeded US$1,500 in 2023-2024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FC885-C770-6A3F-7684-3E3287556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Arnprior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Cataraqui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-Kingston</a:t>
            </a:r>
          </a:p>
          <a:p>
            <a:pPr marL="0" indent="0">
              <a:buNone/>
            </a:pP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Cornwall-Sunrise</a:t>
            </a:r>
          </a:p>
          <a:p>
            <a:pPr marL="0" indent="0">
              <a:buNone/>
            </a:pP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Massena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28BB1B2-D7C3-4DAE-9AE0-4850021BE929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BC4C-3E1C-E947-BE66-3CD1662E69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91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21EC0-5405-5019-73EC-06E83739E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Education and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AB915-21B7-A6C4-3283-5FB35BF1A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Learn - need to be informed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Share – need to spread the word making polio a subject of conversation within the community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Donate – need to seek donations (note matching 2:1 by the Gates Foundation: as an example, if your Club or your members donate $2,000 with the matching this becomes $6,000 but Rotary needs to raise 50,000,000 annually for the Gates Foundation to provide the matching money)</a:t>
            </a:r>
          </a:p>
          <a:p>
            <a:pPr>
              <a:buFont typeface="Wingdings" pitchFamily="2" charset="2"/>
              <a:buChar char="v"/>
            </a:pPr>
            <a:r>
              <a:rPr lang="en-US" b="1" dirty="0"/>
              <a:t>It is most important to ensure </a:t>
            </a:r>
            <a:r>
              <a:rPr lang="en-US" b="1" dirty="0" err="1"/>
              <a:t>PolioPlus</a:t>
            </a:r>
            <a:r>
              <a:rPr lang="en-US" b="1" dirty="0"/>
              <a:t> donations arrive at</a:t>
            </a:r>
          </a:p>
          <a:p>
            <a:pPr marL="0" indent="0">
              <a:buNone/>
            </a:pPr>
            <a:r>
              <a:rPr lang="en-US" b="1" dirty="0"/>
              <a:t>    TRF(Canada) or TRF early in our Rotary year so they are</a:t>
            </a:r>
          </a:p>
          <a:p>
            <a:pPr marL="0" indent="0">
              <a:buNone/>
            </a:pPr>
            <a:r>
              <a:rPr lang="en-US" b="1" dirty="0"/>
              <a:t>    matched with 2-1 from the Gates Foundation.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49D348C-2B8B-4148-85F8-6906A070F82D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BC4C-3E1C-E947-BE66-3CD1662E69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59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FC15E-6467-5709-4EEF-6BF281C53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History of Rotary and Polio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0AE2A-8783-8ADB-15C4-75A242F45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/>
              <a:t>Rotary is a partner in the Global Polio Eradication Initiative along with:  WHO, CDC, UNICEF, the Bill and Melinda Gates Foundation and Gavi (a global vaccine alliance to protect people’s health by increasing equity in immunization)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PolioPlus campaign was launched in 1985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Rotary has helped reduce polio cases by 99.9%</a:t>
            </a:r>
          </a:p>
          <a:p>
            <a:pPr>
              <a:buFont typeface="Wingdings" pitchFamily="2" charset="2"/>
              <a:buChar char="v"/>
            </a:pPr>
            <a:r>
              <a:rPr lang="en-US" b="1" dirty="0"/>
              <a:t>But</a:t>
            </a:r>
            <a:r>
              <a:rPr lang="en-US" dirty="0"/>
              <a:t> eradication does not mean elimination; vaccinations will always be required around the globe.</a:t>
            </a:r>
            <a:endParaRPr lang="en-US" b="1" dirty="0"/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FB986C1-6A93-4BA7-93F8-5D28511FF29A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BC4C-3E1C-E947-BE66-3CD1662E69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10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664</Words>
  <Application>Microsoft Macintosh PowerPoint</Application>
  <PresentationFormat>Widescreen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PolioPlus &amp; Rotary</vt:lpstr>
      <vt:lpstr>The District Polio Team: Joan Hunter (Rotary Club of Ottawa South) Susan Diening (Rotary Club of West Ottawa) Akmal Samsor (Rotary Club of Barrhaven) </vt:lpstr>
      <vt:lpstr>October 24, 2024 World Polio Day</vt:lpstr>
      <vt:lpstr>Current Data</vt:lpstr>
      <vt:lpstr>Club Engagement</vt:lpstr>
      <vt:lpstr>Fundraising</vt:lpstr>
      <vt:lpstr>           Recognition of Clubs in District 7040               for which donations to the PolioPlus Fund       exceeded US$1,500 in 2023-2024</vt:lpstr>
      <vt:lpstr>Education and Learning</vt:lpstr>
      <vt:lpstr>History of Rotary and Polio</vt:lpstr>
      <vt:lpstr>    Eradication remains the goal   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PolioPlus &amp; Rotary</dc:title>
  <dc:creator>Joan Hunter</dc:creator>
  <cp:lastModifiedBy>Joan Hunter</cp:lastModifiedBy>
  <cp:revision>13</cp:revision>
  <dcterms:created xsi:type="dcterms:W3CDTF">2023-09-14T16:25:10Z</dcterms:created>
  <dcterms:modified xsi:type="dcterms:W3CDTF">2024-09-13T20:32:29Z</dcterms:modified>
</cp:coreProperties>
</file>