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8" r:id="rId4"/>
    <p:sldId id="274" r:id="rId5"/>
    <p:sldId id="257" r:id="rId6"/>
    <p:sldId id="275" r:id="rId7"/>
    <p:sldId id="273" r:id="rId8"/>
    <p:sldId id="267" r:id="rId9"/>
    <p:sldId id="278" r:id="rId10"/>
    <p:sldId id="260" r:id="rId11"/>
    <p:sldId id="261" r:id="rId12"/>
    <p:sldId id="263" r:id="rId13"/>
    <p:sldId id="268" r:id="rId14"/>
    <p:sldId id="276" r:id="rId15"/>
    <p:sldId id="269" r:id="rId16"/>
    <p:sldId id="272" r:id="rId17"/>
    <p:sldId id="277" r:id="rId18"/>
    <p:sldId id="265" r:id="rId19"/>
    <p:sldId id="271" r:id="rId20"/>
    <p:sldId id="280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67" autoAdjust="0"/>
  </p:normalViewPr>
  <p:slideViewPr>
    <p:cSldViewPr snapToGrid="0">
      <p:cViewPr varScale="1">
        <p:scale>
          <a:sx n="63" d="100"/>
          <a:sy n="63" d="100"/>
        </p:scale>
        <p:origin x="76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4FAF4-B592-4AC3-800A-BCA93910EE14}" type="doc">
      <dgm:prSet loTypeId="urn:microsoft.com/office/officeart/2005/8/layout/process2" loCatId="process" qsTypeId="urn:microsoft.com/office/officeart/2005/8/quickstyle/3d3" qsCatId="3D" csTypeId="urn:microsoft.com/office/officeart/2005/8/colors/accent4_5" csCatId="accent4" phldr="1"/>
      <dgm:spPr/>
    </dgm:pt>
    <dgm:pt modelId="{3AEAC64B-0976-4BD5-A504-55BCA7485626}">
      <dgm:prSet phldrT="[Text]"/>
      <dgm:spPr/>
      <dgm:t>
        <a:bodyPr/>
        <a:lstStyle/>
        <a:p>
          <a:r>
            <a:rPr lang="en-US" dirty="0"/>
            <a:t>HPV</a:t>
          </a:r>
        </a:p>
      </dgm:t>
    </dgm:pt>
    <dgm:pt modelId="{0F41AC22-D872-4409-AD27-F8044C7BB3B1}" type="parTrans" cxnId="{136F7189-F5A4-49D4-BB88-43E0F16F46E7}">
      <dgm:prSet/>
      <dgm:spPr/>
      <dgm:t>
        <a:bodyPr/>
        <a:lstStyle/>
        <a:p>
          <a:endParaRPr lang="en-US"/>
        </a:p>
      </dgm:t>
    </dgm:pt>
    <dgm:pt modelId="{40DD12F9-95FD-404E-9564-B05181DD3F7C}" type="sibTrans" cxnId="{136F7189-F5A4-49D4-BB88-43E0F16F46E7}">
      <dgm:prSet/>
      <dgm:spPr/>
      <dgm:t>
        <a:bodyPr/>
        <a:lstStyle/>
        <a:p>
          <a:endParaRPr lang="en-US"/>
        </a:p>
      </dgm:t>
    </dgm:pt>
    <dgm:pt modelId="{8861F86C-8D31-4215-A7F2-F20793D92030}">
      <dgm:prSet phldrT="[Text]"/>
      <dgm:spPr/>
      <dgm:t>
        <a:bodyPr/>
        <a:lstStyle/>
        <a:p>
          <a:r>
            <a:rPr lang="en-US" dirty="0"/>
            <a:t>99,7% Ca Cervix</a:t>
          </a:r>
        </a:p>
      </dgm:t>
    </dgm:pt>
    <dgm:pt modelId="{A5ACCEDA-4440-474C-B42B-73C944D3630F}" type="parTrans" cxnId="{0745D427-554B-4B7D-8F4C-FD22042A47CC}">
      <dgm:prSet/>
      <dgm:spPr/>
      <dgm:t>
        <a:bodyPr/>
        <a:lstStyle/>
        <a:p>
          <a:endParaRPr lang="en-US"/>
        </a:p>
      </dgm:t>
    </dgm:pt>
    <dgm:pt modelId="{EA7D2154-6BF4-44F4-A0C7-B05B5B1E19EB}" type="sibTrans" cxnId="{0745D427-554B-4B7D-8F4C-FD22042A47CC}">
      <dgm:prSet/>
      <dgm:spPr/>
      <dgm:t>
        <a:bodyPr/>
        <a:lstStyle/>
        <a:p>
          <a:endParaRPr lang="en-US"/>
        </a:p>
      </dgm:t>
    </dgm:pt>
    <dgm:pt modelId="{97C13349-72B7-4924-B7EF-728475E903B9}" type="pres">
      <dgm:prSet presAssocID="{7834FAF4-B592-4AC3-800A-BCA93910EE14}" presName="linearFlow" presStyleCnt="0">
        <dgm:presLayoutVars>
          <dgm:resizeHandles val="exact"/>
        </dgm:presLayoutVars>
      </dgm:prSet>
      <dgm:spPr/>
    </dgm:pt>
    <dgm:pt modelId="{3303226A-2691-4ED2-B006-01F636943273}" type="pres">
      <dgm:prSet presAssocID="{3AEAC64B-0976-4BD5-A504-55BCA7485626}" presName="node" presStyleLbl="node1" presStyleIdx="0" presStyleCnt="2">
        <dgm:presLayoutVars>
          <dgm:bulletEnabled val="1"/>
        </dgm:presLayoutVars>
      </dgm:prSet>
      <dgm:spPr/>
    </dgm:pt>
    <dgm:pt modelId="{C2B77A8E-3B88-4C86-88BD-16AC6A48CD9C}" type="pres">
      <dgm:prSet presAssocID="{40DD12F9-95FD-404E-9564-B05181DD3F7C}" presName="sibTrans" presStyleLbl="sibTrans2D1" presStyleIdx="0" presStyleCnt="1"/>
      <dgm:spPr/>
    </dgm:pt>
    <dgm:pt modelId="{79595CC9-FA32-4E2B-BDD9-E74945B1B75A}" type="pres">
      <dgm:prSet presAssocID="{40DD12F9-95FD-404E-9564-B05181DD3F7C}" presName="connectorText" presStyleLbl="sibTrans2D1" presStyleIdx="0" presStyleCnt="1"/>
      <dgm:spPr/>
    </dgm:pt>
    <dgm:pt modelId="{881A1B0D-4F59-41DF-8FAC-7B6662DA86E3}" type="pres">
      <dgm:prSet presAssocID="{8861F86C-8D31-4215-A7F2-F20793D92030}" presName="node" presStyleLbl="node1" presStyleIdx="1" presStyleCnt="2">
        <dgm:presLayoutVars>
          <dgm:bulletEnabled val="1"/>
        </dgm:presLayoutVars>
      </dgm:prSet>
      <dgm:spPr/>
    </dgm:pt>
  </dgm:ptLst>
  <dgm:cxnLst>
    <dgm:cxn modelId="{0745D427-554B-4B7D-8F4C-FD22042A47CC}" srcId="{7834FAF4-B592-4AC3-800A-BCA93910EE14}" destId="{8861F86C-8D31-4215-A7F2-F20793D92030}" srcOrd="1" destOrd="0" parTransId="{A5ACCEDA-4440-474C-B42B-73C944D3630F}" sibTransId="{EA7D2154-6BF4-44F4-A0C7-B05B5B1E19EB}"/>
    <dgm:cxn modelId="{A201B982-66C2-4235-B936-796FF67B6323}" type="presOf" srcId="{40DD12F9-95FD-404E-9564-B05181DD3F7C}" destId="{79595CC9-FA32-4E2B-BDD9-E74945B1B75A}" srcOrd="1" destOrd="0" presId="urn:microsoft.com/office/officeart/2005/8/layout/process2"/>
    <dgm:cxn modelId="{136F7189-F5A4-49D4-BB88-43E0F16F46E7}" srcId="{7834FAF4-B592-4AC3-800A-BCA93910EE14}" destId="{3AEAC64B-0976-4BD5-A504-55BCA7485626}" srcOrd="0" destOrd="0" parTransId="{0F41AC22-D872-4409-AD27-F8044C7BB3B1}" sibTransId="{40DD12F9-95FD-404E-9564-B05181DD3F7C}"/>
    <dgm:cxn modelId="{24C5828F-E385-4D81-A635-CFD821F1CEAC}" type="presOf" srcId="{7834FAF4-B592-4AC3-800A-BCA93910EE14}" destId="{97C13349-72B7-4924-B7EF-728475E903B9}" srcOrd="0" destOrd="0" presId="urn:microsoft.com/office/officeart/2005/8/layout/process2"/>
    <dgm:cxn modelId="{68491EAF-53B1-4523-BD0F-1CA45B248E89}" type="presOf" srcId="{8861F86C-8D31-4215-A7F2-F20793D92030}" destId="{881A1B0D-4F59-41DF-8FAC-7B6662DA86E3}" srcOrd="0" destOrd="0" presId="urn:microsoft.com/office/officeart/2005/8/layout/process2"/>
    <dgm:cxn modelId="{9F69C2C7-3C95-4D28-A50B-6D161483BE12}" type="presOf" srcId="{3AEAC64B-0976-4BD5-A504-55BCA7485626}" destId="{3303226A-2691-4ED2-B006-01F636943273}" srcOrd="0" destOrd="0" presId="urn:microsoft.com/office/officeart/2005/8/layout/process2"/>
    <dgm:cxn modelId="{FC9035CE-EA11-4794-8A06-5943B9D16122}" type="presOf" srcId="{40DD12F9-95FD-404E-9564-B05181DD3F7C}" destId="{C2B77A8E-3B88-4C86-88BD-16AC6A48CD9C}" srcOrd="0" destOrd="0" presId="urn:microsoft.com/office/officeart/2005/8/layout/process2"/>
    <dgm:cxn modelId="{3E5E2457-BA1A-477C-AF85-D59AA904E9C5}" type="presParOf" srcId="{97C13349-72B7-4924-B7EF-728475E903B9}" destId="{3303226A-2691-4ED2-B006-01F636943273}" srcOrd="0" destOrd="0" presId="urn:microsoft.com/office/officeart/2005/8/layout/process2"/>
    <dgm:cxn modelId="{546E367C-4422-4FC3-A0A8-D6065DAA8758}" type="presParOf" srcId="{97C13349-72B7-4924-B7EF-728475E903B9}" destId="{C2B77A8E-3B88-4C86-88BD-16AC6A48CD9C}" srcOrd="1" destOrd="0" presId="urn:microsoft.com/office/officeart/2005/8/layout/process2"/>
    <dgm:cxn modelId="{5719E836-6A40-457B-80BF-AB06029F4A51}" type="presParOf" srcId="{C2B77A8E-3B88-4C86-88BD-16AC6A48CD9C}" destId="{79595CC9-FA32-4E2B-BDD9-E74945B1B75A}" srcOrd="0" destOrd="0" presId="urn:microsoft.com/office/officeart/2005/8/layout/process2"/>
    <dgm:cxn modelId="{A5224DEF-9B0A-4137-887E-D3E11C763DDF}" type="presParOf" srcId="{97C13349-72B7-4924-B7EF-728475E903B9}" destId="{881A1B0D-4F59-41DF-8FAC-7B6662DA86E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3226A-2691-4ED2-B006-01F636943273}">
      <dsp:nvSpPr>
        <dsp:cNvPr id="0" name=""/>
        <dsp:cNvSpPr/>
      </dsp:nvSpPr>
      <dsp:spPr>
        <a:xfrm>
          <a:off x="2524550" y="661"/>
          <a:ext cx="3898049" cy="216558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HPV</a:t>
          </a:r>
        </a:p>
      </dsp:txBody>
      <dsp:txXfrm>
        <a:off x="2587978" y="64089"/>
        <a:ext cx="3771193" cy="2038727"/>
      </dsp:txXfrm>
    </dsp:sp>
    <dsp:sp modelId="{C2B77A8E-3B88-4C86-88BD-16AC6A48CD9C}">
      <dsp:nvSpPr>
        <dsp:cNvPr id="0" name=""/>
        <dsp:cNvSpPr/>
      </dsp:nvSpPr>
      <dsp:spPr>
        <a:xfrm rot="5400000">
          <a:off x="4067528" y="2220383"/>
          <a:ext cx="812093" cy="9745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 rot="-5400000">
        <a:off x="4181221" y="2301592"/>
        <a:ext cx="584708" cy="568465"/>
      </dsp:txXfrm>
    </dsp:sp>
    <dsp:sp modelId="{881A1B0D-4F59-41DF-8FAC-7B6662DA86E3}">
      <dsp:nvSpPr>
        <dsp:cNvPr id="0" name=""/>
        <dsp:cNvSpPr/>
      </dsp:nvSpPr>
      <dsp:spPr>
        <a:xfrm>
          <a:off x="2524550" y="3249035"/>
          <a:ext cx="3898049" cy="216558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99,7% Ca Cervix</a:t>
          </a:r>
        </a:p>
      </dsp:txBody>
      <dsp:txXfrm>
        <a:off x="2587978" y="3312463"/>
        <a:ext cx="3771193" cy="2038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FAF95C-7F83-4FE0-A34F-030E9011F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2" r="11015"/>
          <a:stretch/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5F398D-AC19-4AE3-9AA1-1AD924EE8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112" y="1454963"/>
            <a:ext cx="4802187" cy="33083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4500" dirty="0"/>
              <a:t>Why should we  eradicated Cervical cancer?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15B43-91A3-4981-92BD-444D80B9E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112" y="4763342"/>
            <a:ext cx="4802187" cy="1485055"/>
          </a:xfrm>
        </p:spPr>
        <p:txBody>
          <a:bodyPr>
            <a:normAutofit/>
          </a:bodyPr>
          <a:lstStyle/>
          <a:p>
            <a:r>
              <a:rPr lang="en-ZA" dirty="0" err="1"/>
              <a:t>dalene</a:t>
            </a:r>
            <a:r>
              <a:rPr lang="en-ZA" dirty="0"/>
              <a:t> </a:t>
            </a:r>
            <a:r>
              <a:rPr lang="en-ZA" dirty="0" err="1"/>
              <a:t>barnard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433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0217AA-149E-40FA-AE24-683F529CB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5761" r="2" b="4708"/>
          <a:stretch/>
        </p:blipFill>
        <p:spPr>
          <a:xfrm>
            <a:off x="6253033" y="219899"/>
            <a:ext cx="5449888" cy="276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AC546BE4-C7A3-4A47-9FA5-0866D5E656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CA8DB-A28A-4F6F-B092-7A545213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4793473" cy="1675975"/>
          </a:xfrm>
        </p:spPr>
        <p:txBody>
          <a:bodyPr>
            <a:normAutofit/>
          </a:bodyPr>
          <a:lstStyle/>
          <a:p>
            <a:r>
              <a:rPr lang="en-ZA" dirty="0"/>
              <a:t>HPV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98BCB-F7A3-4F80-8F22-3C93FE9E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2484544"/>
            <a:ext cx="4799145" cy="3763855"/>
          </a:xfrm>
        </p:spPr>
        <p:txBody>
          <a:bodyPr>
            <a:normAutofit/>
          </a:bodyPr>
          <a:lstStyle/>
          <a:p>
            <a:r>
              <a:rPr lang="en-ZA" dirty="0"/>
              <a:t>STI</a:t>
            </a:r>
          </a:p>
          <a:p>
            <a:r>
              <a:rPr lang="en-ZA" dirty="0"/>
              <a:t>Sexual contact </a:t>
            </a:r>
          </a:p>
          <a:p>
            <a:r>
              <a:rPr lang="en-ZA" dirty="0"/>
              <a:t>2 types: hr &amp; </a:t>
            </a:r>
            <a:r>
              <a:rPr lang="en-ZA" dirty="0" err="1"/>
              <a:t>lr</a:t>
            </a:r>
            <a:endParaRPr lang="en-ZA" dirty="0"/>
          </a:p>
          <a:p>
            <a:r>
              <a:rPr lang="en-ZA" dirty="0"/>
              <a:t>Infection:</a:t>
            </a:r>
          </a:p>
          <a:p>
            <a:pPr lvl="1"/>
            <a:r>
              <a:rPr lang="en-ZA" dirty="0"/>
              <a:t>Asymptomatic</a:t>
            </a:r>
          </a:p>
          <a:p>
            <a:pPr lvl="1"/>
            <a:r>
              <a:rPr lang="en-ZA" dirty="0"/>
              <a:t>Warts</a:t>
            </a:r>
          </a:p>
          <a:p>
            <a:pPr lvl="1"/>
            <a:r>
              <a:rPr lang="en-ZA" dirty="0"/>
              <a:t>Cancer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2239C-42D6-4417-99FC-362F48B4A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033" y="3416940"/>
            <a:ext cx="5449888" cy="30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5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>
            <a:extLst>
              <a:ext uri="{FF2B5EF4-FFF2-40B4-BE49-F238E27FC236}">
                <a16:creationId xmlns:a16="http://schemas.microsoft.com/office/drawing/2014/main" id="{56F66601-92F3-4541-8A73-2E7C603697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E849FE61-12C4-4A06-A722-B545DE0C8A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4A7E95D6-9DF4-41D7-BF12-FC5BEC76CF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Picture 4" descr="A picture containing person, man, indoor, holding&#10;&#10;Description generated with very high confidence">
            <a:extLst>
              <a:ext uri="{FF2B5EF4-FFF2-40B4-BE49-F238E27FC236}">
                <a16:creationId xmlns:a16="http://schemas.microsoft.com/office/drawing/2014/main" id="{CBEB54A7-6347-44D0-97F8-C69E4A17B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563742" y="660993"/>
            <a:ext cx="3980139" cy="2656742"/>
          </a:xfrm>
          <a:prstGeom prst="rect">
            <a:avLst/>
          </a:prstGeom>
          <a:solidFill>
            <a:srgbClr val="FFFFFF">
              <a:shade val="85000"/>
            </a:srgbClr>
          </a:solidFill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FB12D8C-572F-4417-9FE1-D691A132F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52D2B-8853-4CD4-95F0-1AEE61F960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563742" y="3559313"/>
            <a:ext cx="3980139" cy="2656742"/>
          </a:xfrm>
          <a:prstGeom prst="rect">
            <a:avLst/>
          </a:prstGeom>
          <a:solidFill>
            <a:srgbClr val="FFFFFF">
              <a:shade val="85000"/>
            </a:srgbClr>
          </a:solidFill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200A94-8772-4CFD-9B01-F18609B9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en-ZA" dirty="0"/>
              <a:t>Warts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1FE03-5AE8-4172-9F02-AED67623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5628635" cy="4195481"/>
          </a:xfrm>
        </p:spPr>
        <p:txBody>
          <a:bodyPr>
            <a:normAutofit/>
          </a:bodyPr>
          <a:lstStyle/>
          <a:p>
            <a:r>
              <a:rPr lang="en-ZA" dirty="0"/>
              <a:t>Physical impairment</a:t>
            </a:r>
          </a:p>
          <a:p>
            <a:r>
              <a:rPr lang="en-ZA" dirty="0"/>
              <a:t>Functional impairment</a:t>
            </a:r>
          </a:p>
          <a:p>
            <a:r>
              <a:rPr lang="en-ZA" dirty="0"/>
              <a:t>Cosmetic </a:t>
            </a:r>
          </a:p>
          <a:p>
            <a:r>
              <a:rPr lang="en-ZA" dirty="0"/>
              <a:t>Painful </a:t>
            </a:r>
          </a:p>
          <a:p>
            <a:r>
              <a:rPr lang="en-ZA" dirty="0"/>
              <a:t>Difficult to treat</a:t>
            </a:r>
          </a:p>
          <a:p>
            <a:pPr lvl="1"/>
            <a:r>
              <a:rPr lang="en-ZA" dirty="0"/>
              <a:t>Freeze</a:t>
            </a:r>
          </a:p>
          <a:p>
            <a:pPr lvl="1"/>
            <a:r>
              <a:rPr lang="en-ZA" dirty="0"/>
              <a:t>Surgical removal</a:t>
            </a:r>
          </a:p>
          <a:p>
            <a:pPr lvl="1"/>
            <a:r>
              <a:rPr lang="en-ZA" dirty="0"/>
              <a:t>Radiotherapy 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801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9CA33-A032-4438-95B0-A22B4D9FA6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739" b="11123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AA5E30-2028-4AAC-84F3-25681A251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 </a:t>
            </a:r>
            <a:r>
              <a:rPr lang="en-US" sz="6000" dirty="0">
                <a:solidFill>
                  <a:srgbClr val="FF0000"/>
                </a:solidFill>
              </a:rPr>
              <a:t>Pain</a:t>
            </a: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71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88FA97-C16B-4222-8C4D-E22F58E87A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6745676-985D-4F8F-BBC9-74CCF08EF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5395B5B-2522-4AED-9DF1-8EA401469F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5775975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E95442-2E2C-4548-9234-53CE0AA5D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14419"/>
          <a:stretch/>
        </p:blipFill>
        <p:spPr>
          <a:xfrm>
            <a:off x="1058446" y="1320800"/>
            <a:ext cx="4932911" cy="4221652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37148-C45D-490D-A8FA-DCCF29E9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320" y="1325880"/>
            <a:ext cx="4919979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Incontinence </a:t>
            </a:r>
          </a:p>
        </p:txBody>
      </p:sp>
    </p:spTree>
    <p:extLst>
      <p:ext uri="{BB962C8B-B14F-4D97-AF65-F5344CB8AC3E}">
        <p14:creationId xmlns:p14="http://schemas.microsoft.com/office/powerpoint/2010/main" val="1968156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ainted wall&#10;&#10;Description generated with high confidence">
            <a:extLst>
              <a:ext uri="{FF2B5EF4-FFF2-40B4-BE49-F238E27FC236}">
                <a16:creationId xmlns:a16="http://schemas.microsoft.com/office/drawing/2014/main" id="{974A4948-B4E1-48F7-9BB0-CE65BC4D7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7" r="961"/>
          <a:stretch/>
        </p:blipFill>
        <p:spPr>
          <a:xfrm>
            <a:off x="7853680" y="10"/>
            <a:ext cx="43411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EE1C4-549E-43B1-AB0C-BEE0EC4B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ZA"/>
              <a:t>Why eradicate cervical cancer?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7DD4E-D69E-42C4-8F1B-956BF6FE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5729812" cy="3809999"/>
          </a:xfrm>
        </p:spPr>
        <p:txBody>
          <a:bodyPr>
            <a:normAutofit/>
          </a:bodyPr>
          <a:lstStyle/>
          <a:p>
            <a:r>
              <a:rPr lang="en-ZA" dirty="0"/>
              <a:t>1. Eradicate all cancer</a:t>
            </a:r>
          </a:p>
          <a:p>
            <a:r>
              <a:rPr lang="en-ZA" dirty="0"/>
              <a:t>2. The ideal cancer to eradicate</a:t>
            </a:r>
          </a:p>
          <a:p>
            <a:r>
              <a:rPr lang="en-ZA" dirty="0"/>
              <a:t>3. Common</a:t>
            </a:r>
          </a:p>
          <a:p>
            <a:r>
              <a:rPr lang="en-ZA" dirty="0"/>
              <a:t>4. It causes significant suffering</a:t>
            </a:r>
          </a:p>
        </p:txBody>
      </p:sp>
    </p:spTree>
    <p:extLst>
      <p:ext uri="{BB962C8B-B14F-4D97-AF65-F5344CB8AC3E}">
        <p14:creationId xmlns:p14="http://schemas.microsoft.com/office/powerpoint/2010/main" val="52780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in front of a brick building&#10;&#10;Description generated with very high confidence">
            <a:extLst>
              <a:ext uri="{FF2B5EF4-FFF2-40B4-BE49-F238E27FC236}">
                <a16:creationId xmlns:a16="http://schemas.microsoft.com/office/drawing/2014/main" id="{3BFF7F95-6BFE-45AF-9605-E14388AA6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27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A93A089E-0A16-452C-B341-0F769780D2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F0EF6-3795-4E5C-A90C-3DE38A91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en-ZA" dirty="0"/>
              <a:t>Young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FE78C-802F-46A6-9312-FD83C161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/>
          </a:bodyPr>
          <a:lstStyle/>
          <a:p>
            <a:r>
              <a:rPr lang="en-ZA" dirty="0"/>
              <a:t>Age 20-49</a:t>
            </a:r>
          </a:p>
          <a:p>
            <a:r>
              <a:rPr lang="en-ZA" dirty="0"/>
              <a:t>SEC</a:t>
            </a:r>
          </a:p>
          <a:p>
            <a:r>
              <a:rPr lang="en-ZA" dirty="0"/>
              <a:t>Mothers </a:t>
            </a:r>
          </a:p>
          <a:p>
            <a:r>
              <a:rPr lang="en-ZA" dirty="0"/>
              <a:t>Grief</a:t>
            </a:r>
          </a:p>
          <a:p>
            <a:r>
              <a:rPr lang="en-ZA" dirty="0"/>
              <a:t>Emotional suffering of children and family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7351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FE3757-359E-46A9-9C2C-F869947221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108" r="3986" b="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6E2FAE-FA60-497B-B2CB-7702C6FF3A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DD54C-1DC4-4D28-A248-4E394424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ZA" dirty="0"/>
              <a:t>Family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0B53-4192-4599-99DF-D1BAE7D4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en-ZA" dirty="0"/>
              <a:t> Income </a:t>
            </a:r>
          </a:p>
          <a:p>
            <a:r>
              <a:rPr lang="en-ZA" dirty="0"/>
              <a:t>Education </a:t>
            </a:r>
          </a:p>
          <a:p>
            <a:r>
              <a:rPr lang="en-ZA" dirty="0"/>
              <a:t>Early motherhood</a:t>
            </a:r>
          </a:p>
          <a:p>
            <a:r>
              <a:rPr lang="en-ZA" dirty="0"/>
              <a:t>Childhood mortality</a:t>
            </a:r>
          </a:p>
          <a:p>
            <a:r>
              <a:rPr lang="en-ZA" dirty="0"/>
              <a:t>Household </a:t>
            </a:r>
          </a:p>
          <a:p>
            <a:r>
              <a:rPr lang="en-ZA" dirty="0"/>
              <a:t>Children raised by others </a:t>
            </a:r>
          </a:p>
          <a:p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68074-5284-45B9-8BF4-BE236B9D12BD}"/>
              </a:ext>
            </a:extLst>
          </p:cNvPr>
          <p:cNvSpPr txBox="1"/>
          <p:nvPr/>
        </p:nvSpPr>
        <p:spPr>
          <a:xfrm>
            <a:off x="10569463" y="6307573"/>
            <a:ext cx="14290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dirty="0" err="1"/>
              <a:t>Pixabay</a:t>
            </a:r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07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ainted wall&#10;&#10;Description generated with high confidence">
            <a:extLst>
              <a:ext uri="{FF2B5EF4-FFF2-40B4-BE49-F238E27FC236}">
                <a16:creationId xmlns:a16="http://schemas.microsoft.com/office/drawing/2014/main" id="{974A4948-B4E1-48F7-9BB0-CE65BC4D7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7" r="961"/>
          <a:stretch/>
        </p:blipFill>
        <p:spPr>
          <a:xfrm>
            <a:off x="7853680" y="10"/>
            <a:ext cx="43411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EE1C4-549E-43B1-AB0C-BEE0EC4B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ZA"/>
              <a:t>Why eradicate cervical cancer?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7DD4E-D69E-42C4-8F1B-956BF6FE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5729812" cy="3809999"/>
          </a:xfrm>
        </p:spPr>
        <p:txBody>
          <a:bodyPr>
            <a:normAutofit/>
          </a:bodyPr>
          <a:lstStyle/>
          <a:p>
            <a:r>
              <a:rPr lang="en-ZA" dirty="0"/>
              <a:t>1. Eradicate all cancer</a:t>
            </a:r>
          </a:p>
          <a:p>
            <a:r>
              <a:rPr lang="en-ZA" dirty="0"/>
              <a:t>2. The ideal cancer to eradicate</a:t>
            </a:r>
          </a:p>
          <a:p>
            <a:r>
              <a:rPr lang="en-ZA" dirty="0"/>
              <a:t>3. Common</a:t>
            </a:r>
          </a:p>
          <a:p>
            <a:r>
              <a:rPr lang="en-ZA" dirty="0"/>
              <a:t>4. It causes suffering and death of young women</a:t>
            </a:r>
          </a:p>
          <a:p>
            <a:r>
              <a:rPr lang="en-ZA" dirty="0"/>
              <a:t>5. Loss of young women impact society severely. </a:t>
            </a:r>
          </a:p>
        </p:txBody>
      </p:sp>
    </p:spTree>
    <p:extLst>
      <p:ext uri="{BB962C8B-B14F-4D97-AF65-F5344CB8AC3E}">
        <p14:creationId xmlns:p14="http://schemas.microsoft.com/office/powerpoint/2010/main" val="159806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9C5C73-40E9-496E-AE06-255B9016F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94192" l="9950" r="89950">
                        <a14:foregroundMark x1="50653" y1="7576" x2="50653" y2="7576"/>
                        <a14:foregroundMark x1="33467" y1="92045" x2="33467" y2="92045"/>
                        <a14:foregroundMark x1="67236" y1="93687" x2="67236" y2="93687"/>
                        <a14:foregroundMark x1="32965" y1="94192" x2="32965" y2="941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1499" y="548924"/>
            <a:ext cx="6517197" cy="518755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F0794F1-775B-4BA7-9D2A-3774825EA423}"/>
              </a:ext>
            </a:extLst>
          </p:cNvPr>
          <p:cNvSpPr/>
          <p:nvPr/>
        </p:nvSpPr>
        <p:spPr>
          <a:xfrm>
            <a:off x="1905886" y="2340527"/>
            <a:ext cx="8556770" cy="117445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/>
              <a:t>Cervical cancer eradication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31C21-A021-490B-87B5-A2F07D08C1EB}"/>
              </a:ext>
            </a:extLst>
          </p:cNvPr>
          <p:cNvSpPr txBox="1"/>
          <p:nvPr/>
        </p:nvSpPr>
        <p:spPr>
          <a:xfrm>
            <a:off x="8508021" y="3715297"/>
            <a:ext cx="163096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000" dirty="0"/>
              <a:t>Eliminate  the cause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38E03-E067-4D57-9CD1-60A9E139B338}"/>
              </a:ext>
            </a:extLst>
          </p:cNvPr>
          <p:cNvSpPr txBox="1"/>
          <p:nvPr/>
        </p:nvSpPr>
        <p:spPr>
          <a:xfrm>
            <a:off x="5137044" y="3726048"/>
            <a:ext cx="163096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000" dirty="0"/>
              <a:t>Prevention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142AE-8617-4A20-9873-9A2EC194865C}"/>
              </a:ext>
            </a:extLst>
          </p:cNvPr>
          <p:cNvSpPr txBox="1"/>
          <p:nvPr/>
        </p:nvSpPr>
        <p:spPr>
          <a:xfrm>
            <a:off x="1905886" y="3725674"/>
            <a:ext cx="163096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2000" dirty="0"/>
              <a:t>Cure</a:t>
            </a:r>
          </a:p>
        </p:txBody>
      </p:sp>
    </p:spTree>
    <p:extLst>
      <p:ext uri="{BB962C8B-B14F-4D97-AF65-F5344CB8AC3E}">
        <p14:creationId xmlns:p14="http://schemas.microsoft.com/office/powerpoint/2010/main" val="17679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wall, indoor, clothing&#10;&#10;Description generated with very high confidence">
            <a:extLst>
              <a:ext uri="{FF2B5EF4-FFF2-40B4-BE49-F238E27FC236}">
                <a16:creationId xmlns:a16="http://schemas.microsoft.com/office/drawing/2014/main" id="{4FB933CC-343B-46AA-AB6E-D908C3C63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33" r="8681" b="-2"/>
          <a:stretch/>
        </p:blipFill>
        <p:spPr>
          <a:xfrm>
            <a:off x="4619544" y="609601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3A089E-0A16-452C-B341-0F769780D2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9298D-6F6A-48AD-8701-EE88D706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r>
              <a:rPr lang="en-ZA" dirty="0"/>
              <a:t>HPV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5E4E1-8669-4E86-8DF4-309495591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/>
          </a:bodyPr>
          <a:lstStyle/>
          <a:p>
            <a:r>
              <a:rPr lang="en-ZA" dirty="0"/>
              <a:t>Young girls (&amp;boys)</a:t>
            </a:r>
          </a:p>
          <a:p>
            <a:r>
              <a:rPr lang="en-ZA" dirty="0"/>
              <a:t>9-13 year old girls</a:t>
            </a:r>
          </a:p>
          <a:p>
            <a:r>
              <a:rPr lang="en-ZA" dirty="0"/>
              <a:t>2 types – LR &amp; HR / HR</a:t>
            </a:r>
          </a:p>
          <a:p>
            <a:r>
              <a:rPr lang="en-ZA" dirty="0"/>
              <a:t>R450 x2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985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ainted wall&#10;&#10;Description generated with high confidence">
            <a:extLst>
              <a:ext uri="{FF2B5EF4-FFF2-40B4-BE49-F238E27FC236}">
                <a16:creationId xmlns:a16="http://schemas.microsoft.com/office/drawing/2014/main" id="{974A4948-B4E1-48F7-9BB0-CE65BC4D7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27" r="961"/>
          <a:stretch/>
        </p:blipFill>
        <p:spPr>
          <a:xfrm>
            <a:off x="7853680" y="10"/>
            <a:ext cx="434113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95DDCFA-D3DE-4CEB-8AFF-C6501187E4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EE1C4-549E-43B1-AB0C-BEE0EC4B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ZA"/>
              <a:t>Why eradicate cervical cancer?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7DD4E-D69E-42C4-8F1B-956BF6FE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5729812" cy="3809999"/>
          </a:xfrm>
        </p:spPr>
        <p:txBody>
          <a:bodyPr>
            <a:normAutofit/>
          </a:bodyPr>
          <a:lstStyle/>
          <a:p>
            <a:r>
              <a:rPr lang="en-ZA" dirty="0"/>
              <a:t>1. Eradicate all cancer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26214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ainted wall&#10;&#10;Description generated with high confidence">
            <a:extLst>
              <a:ext uri="{FF2B5EF4-FFF2-40B4-BE49-F238E27FC236}">
                <a16:creationId xmlns:a16="http://schemas.microsoft.com/office/drawing/2014/main" id="{974A4948-B4E1-48F7-9BB0-CE65BC4D7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7" r="961"/>
          <a:stretch/>
        </p:blipFill>
        <p:spPr>
          <a:xfrm>
            <a:off x="7853680" y="10"/>
            <a:ext cx="43411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EE1C4-549E-43B1-AB0C-BEE0EC4B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ZA"/>
              <a:t>Why eradicate cervical cancer?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7DD4E-D69E-42C4-8F1B-956BF6FE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5729812" cy="3809999"/>
          </a:xfrm>
        </p:spPr>
        <p:txBody>
          <a:bodyPr>
            <a:normAutofit/>
          </a:bodyPr>
          <a:lstStyle/>
          <a:p>
            <a:r>
              <a:rPr lang="en-ZA" dirty="0"/>
              <a:t>1. Eradicate all cancer</a:t>
            </a:r>
          </a:p>
          <a:p>
            <a:r>
              <a:rPr lang="en-ZA" dirty="0"/>
              <a:t>2. The ideal cancer to eradicate</a:t>
            </a:r>
          </a:p>
          <a:p>
            <a:r>
              <a:rPr lang="en-ZA" dirty="0"/>
              <a:t>3. Common</a:t>
            </a:r>
          </a:p>
          <a:p>
            <a:r>
              <a:rPr lang="en-ZA" dirty="0"/>
              <a:t>4. It causes suffering and death of young women</a:t>
            </a:r>
          </a:p>
          <a:p>
            <a:r>
              <a:rPr lang="en-ZA" dirty="0"/>
              <a:t>5. Loss of young women impact society severely. </a:t>
            </a:r>
          </a:p>
          <a:p>
            <a:r>
              <a:rPr lang="en-ZA" sz="4000" dirty="0"/>
              <a:t>6. IT IS POSSIBLE!</a:t>
            </a:r>
          </a:p>
        </p:txBody>
      </p:sp>
    </p:spTree>
    <p:extLst>
      <p:ext uri="{BB962C8B-B14F-4D97-AF65-F5344CB8AC3E}">
        <p14:creationId xmlns:p14="http://schemas.microsoft.com/office/powerpoint/2010/main" val="85958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FAF95C-7F83-4FE0-A34F-030E9011F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2" r="11015"/>
          <a:stretch/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5F398D-AC19-4AE3-9AA1-1AD924EE8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112" y="1454963"/>
            <a:ext cx="4802187" cy="33083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ZA" sz="4500" dirty="0"/>
              <a:t>Eradicated Cervical cancer?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015B43-91A3-4981-92BD-444D80B9E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112" y="4763342"/>
            <a:ext cx="4802187" cy="1485055"/>
          </a:xfrm>
        </p:spPr>
        <p:txBody>
          <a:bodyPr>
            <a:norm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4085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3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A64D56ED-1430-4FC3-9EA5-2E2FF335F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656904" y="643467"/>
            <a:ext cx="8878192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915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0A5FFA0-BCB4-4E1C-B5A6-6462DBCC0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172714" y="643467"/>
            <a:ext cx="7846571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420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9ECDD5C-152A-4CC7-8333-0F367B3A62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F5C92A3-369B-43F3-BDCE-E560B1B0E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AEBE9F1A-B38D-446E-83AE-14B17CE77F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15B5014-A7EC-4BA6-9C83-8840CF81DB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22C43AB-86D7-420D-8AD7-DC0A15FDD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5E3EB826-A471-488F-9E8A-D65528A3C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cansa.org.za/files/2017/10/Home-Page-post.jpg">
            <a:extLst>
              <a:ext uri="{FF2B5EF4-FFF2-40B4-BE49-F238E27FC236}">
                <a16:creationId xmlns:a16="http://schemas.microsoft.com/office/drawing/2014/main" id="{8E3B8171-4E98-43B2-8809-E610C98964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43" y="643467"/>
            <a:ext cx="828411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48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ainted wall&#10;&#10;Description generated with high confidence">
            <a:extLst>
              <a:ext uri="{FF2B5EF4-FFF2-40B4-BE49-F238E27FC236}">
                <a16:creationId xmlns:a16="http://schemas.microsoft.com/office/drawing/2014/main" id="{974A4948-B4E1-48F7-9BB0-CE65BC4D7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7" r="961"/>
          <a:stretch/>
        </p:blipFill>
        <p:spPr>
          <a:xfrm>
            <a:off x="7853680" y="10"/>
            <a:ext cx="43411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EE1C4-549E-43B1-AB0C-BEE0EC4B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ZA"/>
              <a:t>Why eradicate cervical cancer?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7DD4E-D69E-42C4-8F1B-956BF6FE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5729812" cy="3809999"/>
          </a:xfrm>
        </p:spPr>
        <p:txBody>
          <a:bodyPr>
            <a:normAutofit/>
          </a:bodyPr>
          <a:lstStyle/>
          <a:p>
            <a:r>
              <a:rPr lang="en-ZA" dirty="0"/>
              <a:t>1. Eradicate all cancer</a:t>
            </a:r>
          </a:p>
          <a:p>
            <a:r>
              <a:rPr lang="en-ZA" dirty="0"/>
              <a:t>2. Common </a:t>
            </a:r>
          </a:p>
        </p:txBody>
      </p:sp>
    </p:spTree>
    <p:extLst>
      <p:ext uri="{BB962C8B-B14F-4D97-AF65-F5344CB8AC3E}">
        <p14:creationId xmlns:p14="http://schemas.microsoft.com/office/powerpoint/2010/main" val="289306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CA62-ECE6-479C-9DB9-BC68A7DE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Breast cancer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052AF-06D8-4F41-A917-1FEFACA46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Causes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3F610-3BA5-4AD5-AD0A-DD49FA077D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/>
              <a:t>Lifestyle</a:t>
            </a:r>
          </a:p>
          <a:p>
            <a:r>
              <a:rPr lang="en-ZA" dirty="0"/>
              <a:t>Genetics</a:t>
            </a:r>
          </a:p>
          <a:p>
            <a:r>
              <a:rPr lang="en-ZA" dirty="0"/>
              <a:t>Bad luck</a:t>
            </a:r>
          </a:p>
          <a:p>
            <a:r>
              <a:rPr lang="en-ZA" dirty="0"/>
              <a:t>Pregnancy</a:t>
            </a:r>
          </a:p>
          <a:p>
            <a:r>
              <a:rPr lang="en-ZA" dirty="0"/>
              <a:t>Breastfeeding</a:t>
            </a:r>
          </a:p>
          <a:p>
            <a:r>
              <a:rPr lang="en-ZA" dirty="0"/>
              <a:t>Family history</a:t>
            </a:r>
          </a:p>
          <a:p>
            <a:r>
              <a:rPr lang="en-ZA" dirty="0"/>
              <a:t>Smoking</a:t>
            </a:r>
          </a:p>
          <a:p>
            <a:r>
              <a:rPr lang="en-ZA" dirty="0"/>
              <a:t>Alcohol</a:t>
            </a:r>
          </a:p>
          <a:p>
            <a:r>
              <a:rPr lang="en-ZA" dirty="0"/>
              <a:t>Unknown 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693F6-46F2-448B-A012-66EF9EBB5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/>
              <a:t>Types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F0519-516C-4254-A762-CBC4AADFECC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ZA" dirty="0"/>
              <a:t>Ductal Carcinoma In Situ (DCIS)</a:t>
            </a:r>
          </a:p>
          <a:p>
            <a:r>
              <a:rPr lang="en-ZA" dirty="0"/>
              <a:t>Invasive Breast Cancer (IDC/ILC)</a:t>
            </a:r>
          </a:p>
          <a:p>
            <a:r>
              <a:rPr lang="en-ZA" dirty="0"/>
              <a:t>Angiosarcoma of the Breast</a:t>
            </a:r>
          </a:p>
          <a:p>
            <a:r>
              <a:rPr lang="en-ZA" dirty="0"/>
              <a:t>Inflammatory Breast Cancer</a:t>
            </a:r>
          </a:p>
          <a:p>
            <a:r>
              <a:rPr lang="en-ZA" dirty="0"/>
              <a:t>Paget Disease of the Nipple</a:t>
            </a:r>
          </a:p>
          <a:p>
            <a:r>
              <a:rPr lang="en-ZA" dirty="0"/>
              <a:t>ER positive</a:t>
            </a:r>
          </a:p>
          <a:p>
            <a:r>
              <a:rPr lang="en-ZA" dirty="0"/>
              <a:t>PR positive</a:t>
            </a:r>
          </a:p>
          <a:p>
            <a:r>
              <a:rPr lang="en-ZA" dirty="0"/>
              <a:t>HER2 positive</a:t>
            </a:r>
          </a:p>
          <a:p>
            <a:r>
              <a:rPr lang="en-ZA" dirty="0" err="1"/>
              <a:t>Tripple</a:t>
            </a:r>
            <a:r>
              <a:rPr lang="en-ZA" dirty="0"/>
              <a:t> negative</a:t>
            </a:r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39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1B199B-DB11-4619-A1C6-70B3FEC68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803713"/>
              </p:ext>
            </p:extLst>
          </p:nvPr>
        </p:nvGraphicFramePr>
        <p:xfrm>
          <a:off x="1103313" y="833120"/>
          <a:ext cx="8947150" cy="541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9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ainted wall&#10;&#10;Description generated with high confidence">
            <a:extLst>
              <a:ext uri="{FF2B5EF4-FFF2-40B4-BE49-F238E27FC236}">
                <a16:creationId xmlns:a16="http://schemas.microsoft.com/office/drawing/2014/main" id="{974A4948-B4E1-48F7-9BB0-CE65BC4D7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7" r="961"/>
          <a:stretch/>
        </p:blipFill>
        <p:spPr>
          <a:xfrm>
            <a:off x="7853680" y="10"/>
            <a:ext cx="43411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EE1C4-549E-43B1-AB0C-BEE0EC4B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ZA"/>
              <a:t>Why eradicate cervical cancer?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7DD4E-D69E-42C4-8F1B-956BF6FE5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5729812" cy="3809999"/>
          </a:xfrm>
        </p:spPr>
        <p:txBody>
          <a:bodyPr>
            <a:normAutofit/>
          </a:bodyPr>
          <a:lstStyle/>
          <a:p>
            <a:r>
              <a:rPr lang="en-ZA" dirty="0"/>
              <a:t>1. Eradicate all cancer</a:t>
            </a:r>
          </a:p>
          <a:p>
            <a:r>
              <a:rPr lang="en-ZA" dirty="0"/>
              <a:t>2. Common</a:t>
            </a:r>
          </a:p>
          <a:p>
            <a:r>
              <a:rPr lang="en-ZA" dirty="0"/>
              <a:t>3. The ideal cancer to eradicate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6996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1262</TotalTime>
  <Words>311</Words>
  <Application>Microsoft Office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Why should we  eradicated Cervical cancer?</vt:lpstr>
      <vt:lpstr>Why eradicate cervical cancer?</vt:lpstr>
      <vt:lpstr>PowerPoint Presentation</vt:lpstr>
      <vt:lpstr>PowerPoint Presentation</vt:lpstr>
      <vt:lpstr>PowerPoint Presentation</vt:lpstr>
      <vt:lpstr>Why eradicate cervical cancer?</vt:lpstr>
      <vt:lpstr>Breast cancer  </vt:lpstr>
      <vt:lpstr>PowerPoint Presentation</vt:lpstr>
      <vt:lpstr>Why eradicate cervical cancer?</vt:lpstr>
      <vt:lpstr>HPV</vt:lpstr>
      <vt:lpstr>Warts </vt:lpstr>
      <vt:lpstr> Pain </vt:lpstr>
      <vt:lpstr>Incontinence </vt:lpstr>
      <vt:lpstr>Why eradicate cervical cancer?</vt:lpstr>
      <vt:lpstr>Young women</vt:lpstr>
      <vt:lpstr>Family </vt:lpstr>
      <vt:lpstr>Why eradicate cervical cancer?</vt:lpstr>
      <vt:lpstr>PowerPoint Presentation</vt:lpstr>
      <vt:lpstr>HPV Vaccine</vt:lpstr>
      <vt:lpstr>Why eradicate cervical cancer?</vt:lpstr>
      <vt:lpstr>Eradicated Cervical cancer?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 cancer</dc:title>
  <dc:creator>Dalene Barnard</dc:creator>
  <cp:lastModifiedBy>Dalene Barnard</cp:lastModifiedBy>
  <cp:revision>32</cp:revision>
  <dcterms:created xsi:type="dcterms:W3CDTF">2017-10-24T10:27:34Z</dcterms:created>
  <dcterms:modified xsi:type="dcterms:W3CDTF">2017-11-18T10:38:26Z</dcterms:modified>
</cp:coreProperties>
</file>