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handoutMasterIdLst>
    <p:handoutMasterId r:id="rId15"/>
  </p:handoutMasterIdLst>
  <p:sldIdLst>
    <p:sldId id="280" r:id="rId2"/>
    <p:sldId id="289" r:id="rId3"/>
    <p:sldId id="288" r:id="rId4"/>
    <p:sldId id="267" r:id="rId5"/>
    <p:sldId id="286" r:id="rId6"/>
    <p:sldId id="263" r:id="rId7"/>
    <p:sldId id="293" r:id="rId8"/>
    <p:sldId id="287" r:id="rId9"/>
    <p:sldId id="295" r:id="rId10"/>
    <p:sldId id="290" r:id="rId11"/>
    <p:sldId id="297" r:id="rId12"/>
    <p:sldId id="291" r:id="rId1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434" autoAdjust="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2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158DFD6B-E7F7-462B-85B7-81B3487BEFB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E730927-3DBC-4AF8-BDDC-1C237551073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9567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6200AC24-11C2-463D-A450-90CBFF7387B7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B5AB60B9-83DA-4EAF-BFCC-C6A05631059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128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8A1893-53EA-4119-BB67-B4C48EF37B01}" type="datetimeFigureOut">
              <a:rPr lang="en-ZA" smtClean="0"/>
              <a:pPr/>
              <a:t>2017-10-15</a:t>
            </a:fld>
            <a:endParaRPr lang="en-Z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384376"/>
          </a:xfrm>
        </p:spPr>
        <p:txBody>
          <a:bodyPr>
            <a:normAutofit/>
          </a:bodyPr>
          <a:lstStyle/>
          <a:p>
            <a:pPr algn="ctr"/>
            <a:r>
              <a:rPr lang="en-ZA" dirty="0" smtClean="0">
                <a:solidFill>
                  <a:schemeClr val="tx1"/>
                </a:solidFill>
                <a:latin typeface="Arial Black" pitchFamily="34" charset="0"/>
              </a:rPr>
              <a:t>District Governor</a:t>
            </a:r>
            <a:r>
              <a:rPr lang="en-ZA" dirty="0">
                <a:solidFill>
                  <a:schemeClr val="tx1"/>
                </a:solidFill>
                <a:latin typeface="Arial Black" pitchFamily="34" charset="0"/>
              </a:rPr>
              <a:t> F</a:t>
            </a:r>
            <a:r>
              <a:rPr lang="en-ZA" dirty="0" smtClean="0">
                <a:solidFill>
                  <a:schemeClr val="tx1"/>
                </a:solidFill>
                <a:latin typeface="Arial Black" pitchFamily="34" charset="0"/>
              </a:rPr>
              <a:t>inancial</a:t>
            </a:r>
            <a:r>
              <a:rPr lang="en-ZA" sz="4800" dirty="0" smtClean="0">
                <a:solidFill>
                  <a:schemeClr val="tx1"/>
                </a:solidFill>
                <a:latin typeface="Arial Black" pitchFamily="34" charset="0"/>
              </a:rPr>
              <a:t> Report</a:t>
            </a:r>
            <a:br>
              <a:rPr lang="en-ZA" sz="4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800" dirty="0" smtClean="0">
                <a:solidFill>
                  <a:schemeClr val="tx1"/>
                </a:solidFill>
                <a:latin typeface="Arial Black" pitchFamily="34" charset="0"/>
              </a:rPr>
              <a:t> for the year ended </a:t>
            </a:r>
            <a:br>
              <a:rPr lang="en-ZA" sz="4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800" dirty="0" smtClean="0">
                <a:solidFill>
                  <a:schemeClr val="tx1"/>
                </a:solidFill>
                <a:latin typeface="Arial Black" pitchFamily="34" charset="0"/>
              </a:rPr>
              <a:t>30 June 2017</a:t>
            </a:r>
            <a:endParaRPr lang="en-ZA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09119"/>
            <a:ext cx="7772400" cy="302191"/>
          </a:xfrm>
        </p:spPr>
        <p:txBody>
          <a:bodyPr>
            <a:normAutofit fontScale="62500" lnSpcReduction="20000"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66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 REPAID TO DISTRICT FROM ALLOWANCE</a:t>
            </a:r>
            <a:endParaRPr lang="en-GB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75608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Included in the total funds received from RI was an amount of R 66,163 which related to</a:t>
            </a:r>
          </a:p>
          <a:p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 Training Expenses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 at GETS (Governor Elect Training)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Items (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Regalia, Ties and Scarves)</a:t>
            </a: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expenditure, paid initially by District, has been repaid to the District during the course of the 2017-18 financial year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b="1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b="1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b="1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711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342584" cy="3312368"/>
          </a:xfrm>
        </p:spPr>
        <p:txBody>
          <a:bodyPr>
            <a:normAutofit/>
          </a:bodyPr>
          <a:lstStyle/>
          <a:p>
            <a:pPr algn="ctr"/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District Governor</a:t>
            </a:r>
            <a:r>
              <a:rPr lang="en-ZA" sz="2800" dirty="0">
                <a:solidFill>
                  <a:schemeClr val="tx1"/>
                </a:solidFill>
                <a:latin typeface="Arial Black" pitchFamily="34" charset="0"/>
              </a:rPr>
              <a:t> F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inancial Report</a:t>
            </a:r>
            <a:b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 for the year ended </a:t>
            </a:r>
            <a:b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30 June 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2017</a:t>
            </a:r>
            <a:b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Approval of Delegates at Conference !!!</a:t>
            </a:r>
            <a:endParaRPr lang="en-ZA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09119"/>
            <a:ext cx="7772400" cy="302191"/>
          </a:xfrm>
        </p:spPr>
        <p:txBody>
          <a:bodyPr>
            <a:normAutofit fontScale="62500" lnSpcReduction="20000"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900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484784"/>
            <a:ext cx="75608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Thank you for listening and for your support during my year in </a:t>
            </a:r>
            <a:r>
              <a:rPr lang="en-GB" sz="4800" b="1" dirty="0" smtClean="0"/>
              <a:t>office</a:t>
            </a:r>
          </a:p>
          <a:p>
            <a:pPr algn="r"/>
            <a:endParaRPr lang="en-GB" sz="4800" b="1" dirty="0" smtClean="0"/>
          </a:p>
          <a:p>
            <a:pPr algn="r"/>
            <a:endParaRPr lang="en-GB" sz="4800" b="1" dirty="0"/>
          </a:p>
          <a:p>
            <a:pPr algn="r"/>
            <a:r>
              <a:rPr lang="en-GB" b="1" dirty="0" smtClean="0"/>
              <a:t>PDG Bruce Steele-</a:t>
            </a:r>
            <a:r>
              <a:rPr lang="en-GB" b="1" dirty="0" err="1" smtClean="0"/>
              <a:t>Gray</a:t>
            </a:r>
            <a:endParaRPr lang="en-GB" b="1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63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464496"/>
          </a:xfrm>
        </p:spPr>
        <p:txBody>
          <a:bodyPr anchor="t">
            <a:noAutofit/>
          </a:bodyPr>
          <a:lstStyle/>
          <a:p>
            <a:pPr algn="ctr"/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RI requires that the </a:t>
            </a:r>
            <a:r>
              <a:rPr lang="en-Z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DG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 reports 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on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(A)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Financial Results of the 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District</a:t>
            </a:r>
            <a:b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for 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the year under review</a:t>
            </a:r>
            <a:b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and</a:t>
            </a:r>
            <a:b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(B) The 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DG Expense 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Allowance </a:t>
            </a:r>
            <a:r>
              <a:rPr lang="en-ZA" sz="2800" dirty="0" smtClean="0">
                <a:solidFill>
                  <a:schemeClr val="tx1"/>
                </a:solidFill>
                <a:latin typeface="Arial Black" pitchFamily="34" charset="0"/>
              </a:rPr>
              <a:t>from Rotary International</a:t>
            </a:r>
            <a:endParaRPr lang="en-ZA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69160"/>
            <a:ext cx="7772400" cy="144016"/>
          </a:xfrm>
        </p:spPr>
        <p:txBody>
          <a:bodyPr>
            <a:normAutofit fontScale="25000" lnSpcReduction="20000"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556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88843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(A)</a:t>
            </a:r>
            <a:b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Summarised</a:t>
            </a: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 District 9370</a:t>
            </a:r>
            <a:b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44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 Results for the year ended</a:t>
            </a:r>
            <a:b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30 June 2017    </a:t>
            </a:r>
            <a:endParaRPr lang="en-ZA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53135"/>
            <a:ext cx="7772400" cy="158175"/>
          </a:xfrm>
        </p:spPr>
        <p:txBody>
          <a:bodyPr>
            <a:normAutofit fontScale="25000" lnSpcReduction="20000"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35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9672" y="332656"/>
            <a:ext cx="5904656" cy="1189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332656"/>
            <a:ext cx="702474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Total Income </a:t>
            </a:r>
            <a:endParaRPr lang="en-ZA" sz="3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2060848"/>
            <a:ext cx="799288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				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Actual		Budget</a:t>
            </a:r>
            <a:r>
              <a:rPr lang="en-Z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</a:p>
          <a:p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MEMBERSHIP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FEES	</a:t>
            </a: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681,505	721,500</a:t>
            </a:r>
          </a:p>
          <a:p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SPONSORSHIP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	</a:t>
            </a: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23,000	 22,000</a:t>
            </a:r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INVESTMENT INCOME	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73,134	 30,000</a:t>
            </a:r>
            <a:endParaRPr lang="en-Z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                                             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Total </a:t>
            </a: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ncome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		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777,639	773,500			</a:t>
            </a:r>
          </a:p>
          <a:p>
            <a:endParaRPr lang="fr-FR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Less: Expenses			</a:t>
            </a: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644,515	772,825	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Surplus for the year	</a:t>
            </a: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133,124	     675</a:t>
            </a:r>
          </a:p>
          <a:p>
            <a:endParaRPr lang="fr-FR" sz="26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fr-FR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64088" y="429309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2280" y="429309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8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472" y="692696"/>
            <a:ext cx="8286808" cy="829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692696"/>
            <a:ext cx="7584908" cy="829896"/>
          </a:xfrm>
        </p:spPr>
        <p:txBody>
          <a:bodyPr>
            <a:normAutofit/>
          </a:bodyPr>
          <a:lstStyle/>
          <a:p>
            <a:pPr algn="ctr"/>
            <a:r>
              <a:rPr lang="en-ZA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Total Income (continued) </a:t>
            </a:r>
            <a:endParaRPr lang="en-ZA" sz="3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2060848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BUDGETED MEMBERSHIP FEES</a:t>
            </a: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of R721,500 per annum were calculated at a membership of </a:t>
            </a:r>
          </a:p>
          <a:p>
            <a:endParaRPr lang="en-Z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Z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1850 @ R390.00 per member (prior year</a:t>
            </a:r>
          </a:p>
          <a:p>
            <a:pPr algn="ctr"/>
            <a:r>
              <a:rPr lang="en-Z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 370 per member) </a:t>
            </a:r>
          </a:p>
          <a:p>
            <a:pPr algn="ctr"/>
            <a:endParaRPr lang="en-ZA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ZA" sz="2400" u="sng" dirty="0" smtClean="0">
                <a:latin typeface="Arial Black" pitchFamily="34" charset="0"/>
              </a:rPr>
              <a:t>Dues were calculated as follows:</a:t>
            </a:r>
            <a:r>
              <a:rPr lang="en-ZA" sz="2400" dirty="0" smtClean="0">
                <a:latin typeface="Arial Black" pitchFamily="34" charset="0"/>
              </a:rPr>
              <a:t> </a:t>
            </a:r>
          </a:p>
          <a:p>
            <a:r>
              <a:rPr lang="en-ZA" sz="2400" dirty="0" smtClean="0">
                <a:latin typeface="Arial Black" pitchFamily="34" charset="0"/>
              </a:rPr>
              <a:t>	District dues 		R325 </a:t>
            </a:r>
          </a:p>
          <a:p>
            <a:r>
              <a:rPr lang="en-ZA" sz="2400" dirty="0" smtClean="0">
                <a:latin typeface="Arial Black" pitchFamily="34" charset="0"/>
              </a:rPr>
              <a:t>	Conference levy     	</a:t>
            </a:r>
            <a:r>
              <a:rPr lang="en-ZA" sz="2400" u="sng" dirty="0" smtClean="0">
                <a:latin typeface="Arial Black" pitchFamily="34" charset="0"/>
              </a:rPr>
              <a:t>R  65 </a:t>
            </a:r>
          </a:p>
          <a:p>
            <a:r>
              <a:rPr lang="en-ZA" sz="2400" dirty="0" smtClean="0">
                <a:latin typeface="Arial Black" pitchFamily="34" charset="0"/>
              </a:rPr>
              <a:t>					</a:t>
            </a:r>
            <a:r>
              <a:rPr lang="en-ZA" sz="2400" u="sng" dirty="0" smtClean="0">
                <a:latin typeface="Arial Black" pitchFamily="34" charset="0"/>
              </a:rPr>
              <a:t>R390</a:t>
            </a:r>
            <a:r>
              <a:rPr lang="en-ZA" sz="2400" dirty="0" smtClean="0">
                <a:latin typeface="Arial Black" pitchFamily="34" charset="0"/>
              </a:rPr>
              <a:t> </a:t>
            </a:r>
            <a:endParaRPr lang="fr-FR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260648"/>
            <a:ext cx="885698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79296" cy="854968"/>
          </a:xfrm>
        </p:spPr>
        <p:txBody>
          <a:bodyPr>
            <a:noAutofit/>
          </a:bodyPr>
          <a:lstStyle/>
          <a:p>
            <a:r>
              <a:rPr lang="en-ZA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Expenditure</a:t>
            </a:r>
            <a:endParaRPr lang="en-ZA" sz="3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365731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					</a:t>
            </a:r>
            <a:r>
              <a:rPr lang="en-ZA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Actual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	</a:t>
            </a:r>
            <a:r>
              <a:rPr lang="en-ZA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Budget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Travel, </a:t>
            </a:r>
            <a:r>
              <a:rPr lang="en-Z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Accom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&amp; Expenses			 63,219	117,000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Training &amp; Seminars				215,939	179,275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District Administration			129,044	135,800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District Programmes				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0    	 36,500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Membership Committee			      0		 10,000 Club Extension				  4,200		 30,000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Public Image &amp; </a:t>
            </a:r>
            <a:r>
              <a:rPr lang="en-Z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Comm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Software		  30,802	 35,000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RI Conferences and Conventions		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94,376	 90,000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Rotary Foundation				  1,435		 10,000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Youth Services				  5,500		 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9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,000</a:t>
            </a:r>
          </a:p>
          <a:p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District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Conference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			100,000  	120,250</a:t>
            </a:r>
          </a:p>
          <a:p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TOTAL EXPENDITURE			644,515        772,825</a:t>
            </a:r>
            <a:endParaRPr lang="en-Z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68144" y="5229200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40352" y="5229200"/>
            <a:ext cx="10081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1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46449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(B)</a:t>
            </a:r>
            <a:b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The DG Expense Allowance</a:t>
            </a: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 from Rotary International </a:t>
            </a:r>
            <a:b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ZA" sz="44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for </a:t>
            </a: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the year ended</a:t>
            </a:r>
            <a:b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ZA" sz="4400" dirty="0" smtClean="0">
                <a:solidFill>
                  <a:schemeClr val="tx1"/>
                </a:solidFill>
                <a:latin typeface="Arial Black" pitchFamily="34" charset="0"/>
              </a:rPr>
              <a:t>30 June 2017    </a:t>
            </a:r>
            <a:endParaRPr lang="en-ZA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53135"/>
            <a:ext cx="7772400" cy="158175"/>
          </a:xfrm>
        </p:spPr>
        <p:txBody>
          <a:bodyPr>
            <a:normAutofit fontScale="25000" lnSpcReduction="20000"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60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4168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DG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 ALLOWANCE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ROTARY INTERNATIONAL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2016-17</a:t>
            </a:r>
          </a:p>
          <a:p>
            <a:pPr algn="ctr"/>
            <a:endParaRPr lang="en-GB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564904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Allowance Advanced (70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		R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365,803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Claim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R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4,758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Approved Expenses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370,561</a:t>
            </a:r>
          </a:p>
          <a:p>
            <a:endParaRPr lang="en-U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77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DG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 ALLOWANCE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ROTARY INTERNATIONAL 2016-17</a:t>
            </a:r>
            <a:endParaRPr lang="en-GB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76328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</a:t>
            </a:r>
          </a:p>
          <a:p>
            <a:endParaRPr lang="en-U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+- 39,000 km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201,394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(Budget 55,000 km - reduced by 3 week visit periods)</a:t>
            </a: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Accommodation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R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56,484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/Cell / Internet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21,261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Tolls, Gifts, Meals, Certificates	R 15,875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Stationery				R  9,384</a:t>
            </a:r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 Training				R 34,875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23,308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Regalia, Ties and Scarves		R  7,980</a:t>
            </a: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R370,561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36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1727</TotalTime>
  <Words>169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Black</vt:lpstr>
      <vt:lpstr>Bookman Old Style</vt:lpstr>
      <vt:lpstr>Calibri</vt:lpstr>
      <vt:lpstr>Courier New</vt:lpstr>
      <vt:lpstr>Lucida Sans Unicode</vt:lpstr>
      <vt:lpstr>Verdana</vt:lpstr>
      <vt:lpstr>Wingdings 2</vt:lpstr>
      <vt:lpstr>Wingdings 3</vt:lpstr>
      <vt:lpstr>Concourse</vt:lpstr>
      <vt:lpstr>District Governor Financial Report  for the year ended  30 June 2017</vt:lpstr>
      <vt:lpstr>RI requires that the DG reports on  (A) Financial Results of the District for the year under review  and  (B) The DG Expense Allowance from Rotary International</vt:lpstr>
      <vt:lpstr>(A) Summarised  District 9370   Results for the year ended 30 June 2017    </vt:lpstr>
      <vt:lpstr>Total Income </vt:lpstr>
      <vt:lpstr>Total Income (continued) </vt:lpstr>
      <vt:lpstr>Expenditure</vt:lpstr>
      <vt:lpstr>(B) The DG Expense Allowance  from Rotary International   for the year ended 30 June 2017    </vt:lpstr>
      <vt:lpstr>PowerPoint Presentation</vt:lpstr>
      <vt:lpstr>PowerPoint Presentation</vt:lpstr>
      <vt:lpstr>PowerPoint Presentation</vt:lpstr>
      <vt:lpstr>District Governor Financial Report  for the year ended  30 June 2017   Approval of Delegates at Conference !!!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9370</dc:title>
  <dc:creator>Natty</dc:creator>
  <cp:lastModifiedBy>Me</cp:lastModifiedBy>
  <cp:revision>127</cp:revision>
  <cp:lastPrinted>2017-10-15T08:07:03Z</cp:lastPrinted>
  <dcterms:created xsi:type="dcterms:W3CDTF">2012-11-24T20:19:22Z</dcterms:created>
  <dcterms:modified xsi:type="dcterms:W3CDTF">2017-10-15T08:09:43Z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