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5" r:id="rId9"/>
    <p:sldId id="266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6" autoAdjust="0"/>
  </p:normalViewPr>
  <p:slideViewPr>
    <p:cSldViewPr snapToGrid="0" snapToObjects="1">
      <p:cViewPr varScale="1">
        <p:scale>
          <a:sx n="78" d="100"/>
          <a:sy n="78" d="100"/>
        </p:scale>
        <p:origin x="-1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3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44332-06DC-094C-8785-11910298CDBB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FDF6A-3130-4647-A24D-AF91BCCF0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885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7C66C-42A5-9A45-A538-C5DE07F6CC5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52F8C-94F6-FE43-8977-AB2836E64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64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rgbClr val="000000"/>
                </a:solidFill>
                <a:ea typeface="Calibri"/>
                <a:cs typeface="Apple Chancery"/>
              </a:rPr>
              <a:t>Integration of Different Roots and Cultures for Growth and Inclusion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5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Coexstence</a:t>
            </a:r>
            <a:r>
              <a:rPr lang="en-US" baseline="0" dirty="0"/>
              <a:t> Equals Peace!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4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</a:t>
            </a:r>
            <a:r>
              <a:rPr lang="en-US" baseline="0" dirty="0"/>
              <a:t> is room under the “Big Tent” of Rotary if:</a:t>
            </a:r>
          </a:p>
          <a:p>
            <a:r>
              <a:rPr lang="en-US" dirty="0"/>
              <a:t>We welcome</a:t>
            </a:r>
            <a:r>
              <a:rPr lang="en-US" baseline="0" dirty="0"/>
              <a:t> everyone in and</a:t>
            </a:r>
          </a:p>
          <a:p>
            <a:r>
              <a:rPr lang="en-US" baseline="0" dirty="0"/>
              <a:t>Everyone helps to hold up the tent!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52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b="1" dirty="0"/>
              <a:t>The best way to   </a:t>
            </a:r>
            <a:r>
              <a:rPr lang="en-GB" sz="1400" b="1" dirty="0"/>
              <a:t>“Light Up Rotary” </a:t>
            </a:r>
            <a:r>
              <a:rPr lang="en-GB" b="1" dirty="0"/>
              <a:t>is to honour the commandment to “Love our neighbour”</a:t>
            </a:r>
          </a:p>
          <a:p>
            <a:pPr marL="0" indent="0" algn="l">
              <a:spcBef>
                <a:spcPts val="400"/>
              </a:spcBef>
              <a:buNone/>
            </a:pPr>
            <a:r>
              <a:rPr lang="en-GB" b="1" dirty="0"/>
              <a:t>Not condemn</a:t>
            </a:r>
          </a:p>
          <a:p>
            <a:pPr marL="0" indent="0" algn="l">
              <a:spcBef>
                <a:spcPts val="400"/>
              </a:spcBef>
              <a:buNone/>
            </a:pPr>
            <a:r>
              <a:rPr lang="en-GB" b="1" dirty="0"/>
              <a:t>Not judge</a:t>
            </a:r>
          </a:p>
          <a:p>
            <a:pPr marL="0" indent="0" algn="l">
              <a:spcBef>
                <a:spcPts val="400"/>
              </a:spcBef>
              <a:buNone/>
            </a:pPr>
            <a:r>
              <a:rPr lang="en-GB" b="1" dirty="0"/>
              <a:t>Not try to change</a:t>
            </a:r>
          </a:p>
          <a:p>
            <a:pPr marL="0" indent="0" algn="l">
              <a:buNone/>
            </a:pPr>
            <a:endParaRPr lang="en-GB" b="1" dirty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66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000000"/>
                </a:solidFill>
              </a:rPr>
              <a:t>Rotary is defined as a secular organisation open to all persons regardless of race, colour, creed, religion, gender, or political preference.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4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1200" b="1" dirty="0">
                <a:solidFill>
                  <a:srgbClr val="000000"/>
                </a:solidFill>
              </a:rPr>
              <a:t>We are, by definition,</a:t>
            </a:r>
            <a:r>
              <a:rPr lang="en-GB" sz="1200" b="1" baseline="0" dirty="0">
                <a:solidFill>
                  <a:srgbClr val="000000"/>
                </a:solidFill>
              </a:rPr>
              <a:t> </a:t>
            </a:r>
            <a:r>
              <a:rPr lang="en-GB" sz="1200" b="1" dirty="0">
                <a:solidFill>
                  <a:srgbClr val="000000"/>
                </a:solidFill>
              </a:rPr>
              <a:t>Culturally Diverse!</a:t>
            </a:r>
          </a:p>
          <a:p>
            <a:pPr marL="0" indent="0" algn="l">
              <a:buNone/>
            </a:pPr>
            <a:r>
              <a:rPr lang="en-GB" sz="1200" b="1" dirty="0">
                <a:solidFill>
                  <a:srgbClr val="000000"/>
                </a:solidFill>
              </a:rPr>
              <a:t>The question remains… </a:t>
            </a:r>
          </a:p>
          <a:p>
            <a:pPr marL="0" indent="0" algn="l">
              <a:buNone/>
            </a:pPr>
            <a:r>
              <a:rPr lang="en-GB" sz="1200" b="1" dirty="0">
                <a:solidFill>
                  <a:srgbClr val="000000"/>
                </a:solidFill>
              </a:rPr>
              <a:t>Are we by PRACTICE Culturally Diverse?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1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800" b="1" dirty="0">
                <a:solidFill>
                  <a:srgbClr val="000000"/>
                </a:solidFill>
              </a:rPr>
              <a:t>Rotary’s beginnings were as diversified as the business culture of the city</a:t>
            </a:r>
          </a:p>
          <a:p>
            <a:pPr lvl="1" algn="l"/>
            <a:r>
              <a:rPr lang="en-US" sz="2600" b="1" dirty="0">
                <a:solidFill>
                  <a:srgbClr val="000000"/>
                </a:solidFill>
              </a:rPr>
              <a:t>Four men of varied businesses and religions</a:t>
            </a:r>
          </a:p>
          <a:p>
            <a:pPr lvl="1" algn="l"/>
            <a:r>
              <a:rPr lang="en-US" sz="2600" b="1" dirty="0">
                <a:solidFill>
                  <a:srgbClr val="000000"/>
                </a:solidFill>
              </a:rPr>
              <a:t>The “Fifth” Rotarian was similar to them </a:t>
            </a:r>
          </a:p>
          <a:p>
            <a:pPr algn="l"/>
            <a:r>
              <a:rPr lang="en-US" sz="2800" b="1" dirty="0">
                <a:solidFill>
                  <a:srgbClr val="000000"/>
                </a:solidFill>
              </a:rPr>
              <a:t>As Rotary grew so did our cultural diversity</a:t>
            </a:r>
          </a:p>
          <a:p>
            <a:pPr algn="l"/>
            <a:r>
              <a:rPr lang="en-US" sz="2800" b="1" dirty="0">
                <a:solidFill>
                  <a:srgbClr val="000000"/>
                </a:solidFill>
              </a:rPr>
              <a:t>It took over </a:t>
            </a:r>
            <a:r>
              <a:rPr lang="en-US" sz="2800" b="1" u="sng" dirty="0">
                <a:solidFill>
                  <a:srgbClr val="000000"/>
                </a:solidFill>
              </a:rPr>
              <a:t>75 years</a:t>
            </a:r>
            <a:r>
              <a:rPr lang="en-US" sz="2800" b="1" dirty="0">
                <a:solidFill>
                  <a:srgbClr val="000000"/>
                </a:solidFill>
              </a:rPr>
              <a:t> to cross the gender line</a:t>
            </a:r>
          </a:p>
          <a:p>
            <a:pPr lvl="1"/>
            <a:r>
              <a:rPr lang="en-US" sz="1200" b="1" i="1" smtClean="0">
                <a:solidFill>
                  <a:srgbClr val="000000"/>
                </a:solidFill>
                <a:latin typeface="Arial"/>
                <a:cs typeface="Arial"/>
              </a:rPr>
              <a:t>As well as many lawyers and a court decision!</a:t>
            </a:r>
            <a:endParaRPr lang="en-US" sz="1200" b="1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87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rgbClr val="000000"/>
                </a:solidFill>
              </a:rPr>
              <a:t>The use of racial labels in Rotary does not demonstrate cultural diversity.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It demonstrates racial identifications.</a:t>
            </a:r>
          </a:p>
          <a:p>
            <a:endParaRPr lang="en-US" sz="1200" b="1" dirty="0">
              <a:solidFill>
                <a:srgbClr val="00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</a:rPr>
              <a:t>What Race Do You Identify Yourself As?</a:t>
            </a:r>
          </a:p>
          <a:p>
            <a:pPr>
              <a:buClrTx/>
              <a:buFont typeface="Wingdings" charset="2"/>
              <a:buChar char="q"/>
            </a:pPr>
            <a:r>
              <a:rPr lang="en-US" sz="1200" b="1" dirty="0">
                <a:solidFill>
                  <a:srgbClr val="000000"/>
                </a:solidFill>
              </a:rPr>
              <a:t>Asian / Oriental</a:t>
            </a:r>
          </a:p>
          <a:p>
            <a:pPr>
              <a:buClrTx/>
              <a:buFont typeface="Wingdings" charset="2"/>
              <a:buChar char="q"/>
            </a:pPr>
            <a:r>
              <a:rPr lang="en-US" sz="1200" b="1" dirty="0">
                <a:solidFill>
                  <a:srgbClr val="000000"/>
                </a:solidFill>
              </a:rPr>
              <a:t>White / Caucasian</a:t>
            </a:r>
          </a:p>
          <a:p>
            <a:pPr>
              <a:buClrTx/>
              <a:buFont typeface="Wingdings" charset="2"/>
              <a:buChar char="q"/>
            </a:pPr>
            <a:r>
              <a:rPr lang="en-US" sz="1200" b="1" dirty="0">
                <a:solidFill>
                  <a:srgbClr val="000000"/>
                </a:solidFill>
              </a:rPr>
              <a:t>Black / “African”</a:t>
            </a:r>
          </a:p>
          <a:p>
            <a:pPr>
              <a:buClrTx/>
              <a:buFont typeface="Wingdings" charset="2"/>
              <a:buChar char="q"/>
            </a:pPr>
            <a:r>
              <a:rPr lang="en-US" sz="1200" b="1" dirty="0">
                <a:solidFill>
                  <a:srgbClr val="000000"/>
                </a:solidFill>
              </a:rPr>
              <a:t>Hispanic / Latino</a:t>
            </a:r>
          </a:p>
          <a:p>
            <a:pPr>
              <a:buClrTx/>
              <a:buFont typeface="Wingdings" charset="2"/>
              <a:buChar char="q"/>
            </a:pPr>
            <a:r>
              <a:rPr lang="en-US" sz="1200" b="1" dirty="0">
                <a:solidFill>
                  <a:srgbClr val="000000"/>
                </a:solidFill>
              </a:rPr>
              <a:t>“Native American”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* HUMAN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9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coexist;</a:t>
            </a:r>
          </a:p>
          <a:p>
            <a:r>
              <a:rPr lang="en-US" dirty="0"/>
              <a:t>We must have respect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12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1" dirty="0"/>
              <a:t>Coexistence </a:t>
            </a:r>
            <a:r>
              <a:rPr lang="en-US" sz="1200" b="1" dirty="0"/>
              <a:t>Does Not Require</a:t>
            </a:r>
            <a:r>
              <a:rPr lang="en-US" sz="1200" b="1" baseline="0" dirty="0"/>
              <a:t> </a:t>
            </a:r>
            <a:r>
              <a:rPr lang="en-US" sz="1200" b="1" dirty="0"/>
              <a:t>Complete Agreement</a:t>
            </a:r>
            <a:r>
              <a:rPr lang="en-US" sz="1200" b="1" baseline="0" dirty="0"/>
              <a:t> </a:t>
            </a:r>
            <a:r>
              <a:rPr lang="en-US" sz="1200" b="1" dirty="0"/>
              <a:t>On Every Issue</a:t>
            </a:r>
          </a:p>
          <a:p>
            <a:pPr algn="l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24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1" dirty="0"/>
              <a:t>Coexistence </a:t>
            </a:r>
            <a:r>
              <a:rPr lang="en-US" sz="1200" b="1" dirty="0"/>
              <a:t>Does Require</a:t>
            </a:r>
            <a:r>
              <a:rPr lang="en-US" sz="1200" b="1" baseline="0" dirty="0"/>
              <a:t> </a:t>
            </a:r>
            <a:r>
              <a:rPr lang="en-US" sz="1200" b="1" dirty="0"/>
              <a:t>Complete Cooperation</a:t>
            </a:r>
            <a:r>
              <a:rPr lang="en-US" sz="1200" b="1" baseline="0" dirty="0"/>
              <a:t> </a:t>
            </a:r>
            <a:r>
              <a:rPr lang="en-US" sz="1200" b="1" dirty="0"/>
              <a:t>On Mutual Issues</a:t>
            </a:r>
          </a:p>
          <a:p>
            <a:pPr algn="l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52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“Mutual Issues” = the Six Areas of Focus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Peace and conflict prevention/resolution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Disease prevention and treatment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Water and sanitation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Maternal and child health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Basic education and literacy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Economic and community development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2F8C-94F6-FE43-8977-AB2836E64E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4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Rotary Institute -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Rotary Institute -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September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Rotary Institute - Ghana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19 September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/>
              <a:t>		Rotary Institute -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60" cy="1724867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ea typeface="Calibri"/>
                <a:cs typeface="Apple Chancery"/>
              </a:rPr>
              <a:t>Integration of Different Roots and Cultures for Growth and Inclusion </a:t>
            </a:r>
            <a:endParaRPr lang="en-US" sz="3600" b="1" dirty="0">
              <a:cs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Patrick G. Coleman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Regional Rotary Foundation Coordinator</a:t>
            </a:r>
            <a:endParaRPr lang="en-US" b="1" i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Zone 20 A South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2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pic>
        <p:nvPicPr>
          <p:cNvPr id="4" name="Content Placeholder 3" descr="coexistence-1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334" r="321"/>
          <a:stretch/>
        </p:blipFill>
        <p:spPr>
          <a:xfrm>
            <a:off x="194036" y="1675914"/>
            <a:ext cx="8749311" cy="372081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pic>
        <p:nvPicPr>
          <p:cNvPr id="4" name="Content Placeholder 3" descr="Big tent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3" b="5513"/>
          <a:stretch>
            <a:fillRect/>
          </a:stretch>
        </p:blipFill>
        <p:spPr>
          <a:xfrm>
            <a:off x="0" y="1388510"/>
            <a:ext cx="9143999" cy="1645771"/>
          </a:xfrm>
        </p:spPr>
      </p:pic>
      <p:pic>
        <p:nvPicPr>
          <p:cNvPr id="6" name="Picture 5" descr="world map in flags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3" b="4498"/>
          <a:stretch/>
        </p:blipFill>
        <p:spPr>
          <a:xfrm>
            <a:off x="0" y="3034281"/>
            <a:ext cx="9144000" cy="3845769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pic>
        <p:nvPicPr>
          <p:cNvPr id="13" name="Content Placeholder 12" descr="Globe Love Blue.jp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" r="2419"/>
          <a:stretch/>
        </p:blipFill>
        <p:spPr>
          <a:xfrm>
            <a:off x="194055" y="1891587"/>
            <a:ext cx="5549559" cy="3614968"/>
          </a:xfrm>
        </p:spPr>
      </p:pic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5629836" y="1962548"/>
            <a:ext cx="3514164" cy="360525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400"/>
              </a:spcBef>
              <a:buNone/>
            </a:pPr>
            <a:r>
              <a:rPr lang="en-GB" b="1" dirty="0"/>
              <a:t>The best way to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“Make A Difference”</a:t>
            </a:r>
            <a:endParaRPr lang="en-GB" sz="2400" b="1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400"/>
              </a:spcBef>
              <a:buNone/>
            </a:pPr>
            <a:r>
              <a:rPr lang="en-GB" b="1" dirty="0"/>
              <a:t>is to honour the commandment to   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GB" sz="2200" b="1" dirty="0">
                <a:solidFill>
                  <a:schemeClr val="accent6"/>
                </a:solidFill>
              </a:rPr>
              <a:t>“Love our neighbour”</a:t>
            </a:r>
          </a:p>
          <a:p>
            <a:pPr marL="0" indent="0" algn="ctr">
              <a:spcBef>
                <a:spcPts val="400"/>
              </a:spcBef>
              <a:buNone/>
            </a:pPr>
            <a:endParaRPr lang="en-GB" b="1" dirty="0"/>
          </a:p>
          <a:p>
            <a:pPr marL="0" indent="0" algn="ctr">
              <a:spcBef>
                <a:spcPts val="400"/>
              </a:spcBef>
              <a:buNone/>
            </a:pPr>
            <a:r>
              <a:rPr lang="en-GB" b="1" dirty="0"/>
              <a:t>Not condemn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GB" b="1" dirty="0"/>
              <a:t>Not judge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GB" b="1" dirty="0"/>
              <a:t>Not try to </a:t>
            </a:r>
            <a:r>
              <a:rPr lang="en-GB" b="1" dirty="0" smtClean="0"/>
              <a:t>change</a:t>
            </a:r>
          </a:p>
          <a:p>
            <a:pPr marL="0" indent="0" algn="ctr">
              <a:spcBef>
                <a:spcPts val="400"/>
              </a:spcBef>
              <a:buNone/>
            </a:pPr>
            <a:endParaRPr lang="en-GB" b="1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pPr algn="r"/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5151" y="5596777"/>
            <a:ext cx="496580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Just Do Good in the </a:t>
            </a:r>
            <a:r>
              <a:rPr lang="en-GB" sz="2800" b="1" dirty="0" smtClean="0"/>
              <a:t>World!</a:t>
            </a:r>
            <a:endParaRPr lang="en-GB" sz="2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85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81657"/>
            <a:ext cx="8042276" cy="3861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0000"/>
                </a:solidFill>
              </a:rPr>
              <a:t>Rotary is defined as a secular organisation open to all persons regardless of race, colour, creed, religion, gender, or political preference.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9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rgbClr val="000000"/>
                </a:solidFill>
              </a:rPr>
              <a:t>We are, by definition</a:t>
            </a:r>
            <a:r>
              <a:rPr lang="en-GB" sz="4400" b="1" dirty="0" smtClean="0">
                <a:solidFill>
                  <a:srgbClr val="000000"/>
                </a:solidFill>
              </a:rPr>
              <a:t>, Culturally </a:t>
            </a:r>
            <a:r>
              <a:rPr lang="en-GB" sz="4400" b="1" dirty="0">
                <a:solidFill>
                  <a:srgbClr val="000000"/>
                </a:solidFill>
              </a:rPr>
              <a:t>Diverse!</a:t>
            </a:r>
          </a:p>
          <a:p>
            <a:pPr marL="0" indent="0" algn="ctr">
              <a:buNone/>
            </a:pPr>
            <a:r>
              <a:rPr lang="en-GB" sz="4000" b="1" dirty="0">
                <a:solidFill>
                  <a:srgbClr val="000000"/>
                </a:solidFill>
              </a:rPr>
              <a:t>The question remains… </a:t>
            </a:r>
          </a:p>
          <a:p>
            <a:pPr marL="0" indent="0" algn="ctr">
              <a:buNone/>
            </a:pPr>
            <a:r>
              <a:rPr lang="en-GB" sz="4000" b="1" dirty="0">
                <a:solidFill>
                  <a:srgbClr val="000000"/>
                </a:solidFill>
              </a:rPr>
              <a:t>Are </a:t>
            </a:r>
            <a:r>
              <a:rPr lang="en-GB" sz="4000" b="1" dirty="0" smtClean="0">
                <a:solidFill>
                  <a:srgbClr val="000000"/>
                </a:solidFill>
              </a:rPr>
              <a:t>we, </a:t>
            </a:r>
            <a:r>
              <a:rPr lang="en-GB" sz="4000" b="1" dirty="0">
                <a:solidFill>
                  <a:srgbClr val="000000"/>
                </a:solidFill>
              </a:rPr>
              <a:t>by </a:t>
            </a:r>
            <a:r>
              <a:rPr lang="en-GB" sz="4000" b="1" dirty="0" smtClean="0">
                <a:solidFill>
                  <a:srgbClr val="000000"/>
                </a:solidFill>
              </a:rPr>
              <a:t>PRACTICE, Culturally </a:t>
            </a:r>
            <a:r>
              <a:rPr lang="en-GB" sz="4000" b="1" dirty="0">
                <a:solidFill>
                  <a:srgbClr val="000000"/>
                </a:solidFill>
              </a:rPr>
              <a:t>Diverse?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4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29353" cy="4343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Rotary’s beginnings were as diversified as the business culture of Chicago… in 1905!</a:t>
            </a:r>
          </a:p>
          <a:p>
            <a:pPr lvl="1"/>
            <a:r>
              <a:rPr lang="en-US" sz="2600" b="1" dirty="0">
                <a:solidFill>
                  <a:srgbClr val="000000"/>
                </a:solidFill>
              </a:rPr>
              <a:t>Four men of varied businesses and religions</a:t>
            </a:r>
          </a:p>
          <a:p>
            <a:pPr lvl="1"/>
            <a:r>
              <a:rPr lang="en-US" sz="2600" b="1" dirty="0">
                <a:solidFill>
                  <a:srgbClr val="000000"/>
                </a:solidFill>
              </a:rPr>
              <a:t>The “Fifth” Rotarian was similar to them 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As Rotary grew so did our cultural diversity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It took over </a:t>
            </a:r>
            <a:r>
              <a:rPr lang="en-US" sz="2800" b="1" u="sng" dirty="0">
                <a:solidFill>
                  <a:srgbClr val="000000"/>
                </a:solidFill>
              </a:rPr>
              <a:t>75 years</a:t>
            </a:r>
            <a:r>
              <a:rPr lang="en-US" sz="2800" b="1" dirty="0">
                <a:solidFill>
                  <a:srgbClr val="000000"/>
                </a:solidFill>
              </a:rPr>
              <a:t> to cross the gender line</a:t>
            </a:r>
          </a:p>
          <a:p>
            <a:pPr lvl="1"/>
            <a:r>
              <a:rPr lang="en-US" sz="2600" b="1" i="1" dirty="0">
                <a:solidFill>
                  <a:srgbClr val="000000"/>
                </a:solidFill>
                <a:latin typeface="Arial"/>
                <a:cs typeface="Arial"/>
              </a:rPr>
              <a:t>As well as many lawyers and a court decision!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4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3994" y="1600201"/>
            <a:ext cx="4037057" cy="4343400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000000"/>
                </a:solidFill>
              </a:rPr>
              <a:t>The use of racial labels in Rotary does not demonstrate cultural diversity.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It demonstrates racial identifications.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51071" y="1600200"/>
            <a:ext cx="3840480" cy="5015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0000"/>
                </a:solidFill>
              </a:rPr>
              <a:t>As What Race Do You Identify Yourself?</a:t>
            </a:r>
          </a:p>
          <a:p>
            <a:pPr>
              <a:buClrTx/>
              <a:buFont typeface="Wingdings" charset="2"/>
              <a:buChar char="q"/>
            </a:pPr>
            <a:r>
              <a:rPr lang="en-US" sz="2400" b="1" dirty="0">
                <a:solidFill>
                  <a:srgbClr val="000000"/>
                </a:solidFill>
              </a:rPr>
              <a:t>Asian / Oriental</a:t>
            </a:r>
          </a:p>
          <a:p>
            <a:pPr>
              <a:buClrTx/>
              <a:buFont typeface="Wingdings" charset="2"/>
              <a:buChar char="q"/>
            </a:pPr>
            <a:r>
              <a:rPr lang="en-US" sz="2400" b="1" dirty="0">
                <a:solidFill>
                  <a:srgbClr val="000000"/>
                </a:solidFill>
              </a:rPr>
              <a:t>White / Caucasian</a:t>
            </a:r>
          </a:p>
          <a:p>
            <a:pPr>
              <a:buClrTx/>
              <a:buFont typeface="Wingdings" charset="2"/>
              <a:buChar char="q"/>
            </a:pPr>
            <a:r>
              <a:rPr lang="en-US" sz="2400" b="1" dirty="0">
                <a:solidFill>
                  <a:srgbClr val="000000"/>
                </a:solidFill>
              </a:rPr>
              <a:t>Black / “African”</a:t>
            </a:r>
          </a:p>
          <a:p>
            <a:pPr>
              <a:buClrTx/>
              <a:buFont typeface="Wingdings" charset="2"/>
              <a:buChar char="q"/>
            </a:pPr>
            <a:r>
              <a:rPr lang="en-US" sz="2400" b="1" dirty="0">
                <a:solidFill>
                  <a:srgbClr val="000000"/>
                </a:solidFill>
              </a:rPr>
              <a:t>Hispanic / Latino</a:t>
            </a:r>
          </a:p>
          <a:p>
            <a:pPr>
              <a:buClrTx/>
              <a:buFont typeface="Wingdings" charset="2"/>
              <a:buChar char="q"/>
            </a:pPr>
            <a:r>
              <a:rPr lang="en-US" sz="2400" b="1" dirty="0">
                <a:solidFill>
                  <a:srgbClr val="000000"/>
                </a:solidFill>
              </a:rPr>
              <a:t>“Native American”</a:t>
            </a:r>
          </a:p>
          <a:p>
            <a:pPr marL="0" indent="0">
              <a:buClrTx/>
              <a:buNone/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endParaRPr lang="en-US" sz="4000" b="1" dirty="0">
              <a:solidFill>
                <a:schemeClr val="accent6"/>
              </a:solidFill>
              <a:latin typeface="Chalkduster"/>
              <a:cs typeface="Chalkduster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974406" y="2469763"/>
            <a:ext cx="17640" cy="2840226"/>
          </a:xfrm>
          <a:prstGeom prst="line">
            <a:avLst/>
          </a:prstGeom>
          <a:ln w="57150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21277559">
            <a:off x="5610526" y="4939528"/>
            <a:ext cx="1838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stral"/>
                <a:cs typeface="Mistral"/>
              </a:rPr>
              <a:t>Human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pPr algn="r"/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</a:rPr>
              <a:t>In order to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2741017"/>
            <a:ext cx="3840480" cy="750887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</a:rPr>
              <a:t>We must have</a:t>
            </a:r>
          </a:p>
        </p:txBody>
      </p:sp>
      <p:pic>
        <p:nvPicPr>
          <p:cNvPr id="10" name="Content Placeholder 9" descr="Respect - 2.jpeg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88" b="35297"/>
          <a:stretch/>
        </p:blipFill>
        <p:spPr>
          <a:xfrm>
            <a:off x="4751070" y="3687002"/>
            <a:ext cx="3840480" cy="1164316"/>
          </a:xfrm>
        </p:spPr>
      </p:pic>
      <p:pic>
        <p:nvPicPr>
          <p:cNvPr id="9" name="Content Placeholder 8" descr="coexist.png"/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5" b="4464"/>
          <a:stretch/>
        </p:blipFill>
        <p:spPr>
          <a:xfrm>
            <a:off x="549273" y="2505052"/>
            <a:ext cx="4019419" cy="1270163"/>
          </a:xfr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pPr algn="r"/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pic>
        <p:nvPicPr>
          <p:cNvPr id="4" name="Content Placeholder 3" descr="coexistence-1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334" r="321" b="51955"/>
          <a:stretch/>
        </p:blipFill>
        <p:spPr>
          <a:xfrm>
            <a:off x="194036" y="1675915"/>
            <a:ext cx="8749311" cy="1464212"/>
          </a:xfrm>
        </p:spPr>
      </p:pic>
      <p:sp>
        <p:nvSpPr>
          <p:cNvPr id="5" name="TextBox 4"/>
          <p:cNvSpPr txBox="1"/>
          <p:nvPr/>
        </p:nvSpPr>
        <p:spPr>
          <a:xfrm>
            <a:off x="1728694" y="3316550"/>
            <a:ext cx="595507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/>
              <a:t>Does Not Require</a:t>
            </a:r>
          </a:p>
          <a:p>
            <a:pPr algn="ctr"/>
            <a:r>
              <a:rPr lang="en-US" sz="4400" b="1" dirty="0"/>
              <a:t>Complete Agreement</a:t>
            </a:r>
          </a:p>
          <a:p>
            <a:pPr algn="ctr"/>
            <a:r>
              <a:rPr lang="en-US" sz="4400" b="1" dirty="0"/>
              <a:t>On Every Issue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pic>
        <p:nvPicPr>
          <p:cNvPr id="4" name="Content Placeholder 3" descr="coexistence-1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334" r="321" b="51955"/>
          <a:stretch/>
        </p:blipFill>
        <p:spPr>
          <a:xfrm>
            <a:off x="194036" y="1675915"/>
            <a:ext cx="8749311" cy="1464212"/>
          </a:xfrm>
        </p:spPr>
      </p:pic>
      <p:sp>
        <p:nvSpPr>
          <p:cNvPr id="5" name="TextBox 4"/>
          <p:cNvSpPr txBox="1"/>
          <p:nvPr/>
        </p:nvSpPr>
        <p:spPr>
          <a:xfrm>
            <a:off x="1569034" y="3316550"/>
            <a:ext cx="627439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/>
              <a:t>Does Require</a:t>
            </a:r>
          </a:p>
          <a:p>
            <a:pPr algn="ctr"/>
            <a:r>
              <a:rPr lang="en-US" sz="4400" b="1" dirty="0"/>
              <a:t>Complete Cooperation</a:t>
            </a:r>
          </a:p>
          <a:p>
            <a:pPr algn="ctr"/>
            <a:r>
              <a:rPr lang="en-US" sz="4400" b="1" dirty="0"/>
              <a:t>On Mutual Issues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Integration of Different Roots and Cultures for Growth and Inclusion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754" y="1600201"/>
            <a:ext cx="8394073" cy="43434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“Mutual Issues” = the Six Areas of Focus</a:t>
            </a:r>
          </a:p>
          <a:p>
            <a:pPr marL="955675" lvl="2">
              <a:lnSpc>
                <a:spcPct val="13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Peace </a:t>
            </a:r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and conflict prevention/resolution</a:t>
            </a:r>
          </a:p>
          <a:p>
            <a:pPr marL="955675" lvl="2">
              <a:lnSpc>
                <a:spcPct val="13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Disease </a:t>
            </a:r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prevention and treatment</a:t>
            </a:r>
          </a:p>
          <a:p>
            <a:pPr marL="955675" lvl="2">
              <a:lnSpc>
                <a:spcPct val="13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Water </a:t>
            </a:r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and sanitation</a:t>
            </a:r>
          </a:p>
          <a:p>
            <a:pPr marL="955675" lvl="2">
              <a:lnSpc>
                <a:spcPct val="13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Maternal </a:t>
            </a:r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and child health</a:t>
            </a:r>
          </a:p>
          <a:p>
            <a:pPr marL="955675" lvl="2">
              <a:lnSpc>
                <a:spcPct val="13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Basic </a:t>
            </a:r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education and literacy</a:t>
            </a:r>
          </a:p>
          <a:p>
            <a:pPr marL="955675" lvl="2">
              <a:lnSpc>
                <a:spcPct val="13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 Economic </a:t>
            </a:r>
            <a:r>
              <a:rPr lang="en-US" sz="2400" b="1" dirty="0">
                <a:solidFill>
                  <a:schemeClr val="tx1"/>
                </a:solidFill>
                <a:latin typeface="Verdana" charset="0"/>
                <a:ea typeface="ＭＳ Ｐゴシック" charset="0"/>
              </a:rPr>
              <a:t>and community development</a:t>
            </a:r>
          </a:p>
          <a:p>
            <a:pPr marL="336550" indent="-336550"/>
            <a:endParaRPr lang="en-US" sz="4400" dirty="0">
              <a:latin typeface="Verdana" charset="0"/>
              <a:ea typeface="ＭＳ Ｐゴシック" charset="0"/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8" descr="Peace-purpl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98" y="2161562"/>
            <a:ext cx="5365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Disease-green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98" y="2705182"/>
            <a:ext cx="5365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Water-blu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014" y="3260986"/>
            <a:ext cx="538162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Maternal-pink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014" y="3816789"/>
            <a:ext cx="5365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Literacy-orange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210" y="4370180"/>
            <a:ext cx="5381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New Picture (24)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29" y="4924396"/>
            <a:ext cx="558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/>
              <a:t>Rotary </a:t>
            </a:r>
            <a:r>
              <a:rPr lang="en-US" dirty="0" smtClean="0"/>
              <a:t>District 9370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7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19616</TotalTime>
  <Words>733</Words>
  <Application>Microsoft Macintosh PowerPoint</Application>
  <PresentationFormat>On-screen Show (4:3)</PresentationFormat>
  <Paragraphs>136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  <vt:lpstr>Integration of Different Roots and Cultures for Growth and Inclusion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Different Roots and Cultures for Growth and Inclusion </dc:title>
  <dc:creator>Patrick Coleman</dc:creator>
  <cp:lastModifiedBy>Patrick Coleman</cp:lastModifiedBy>
  <cp:revision>70</cp:revision>
  <dcterms:created xsi:type="dcterms:W3CDTF">2014-08-04T06:14:20Z</dcterms:created>
  <dcterms:modified xsi:type="dcterms:W3CDTF">2017-11-17T12:31:41Z</dcterms:modified>
</cp:coreProperties>
</file>