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notesMasterIdLst>
    <p:notesMasterId r:id="rId16"/>
  </p:notesMasterIdLst>
  <p:sldIdLst>
    <p:sldId id="264" r:id="rId4"/>
    <p:sldId id="265" r:id="rId5"/>
    <p:sldId id="267" r:id="rId6"/>
    <p:sldId id="266" r:id="rId7"/>
    <p:sldId id="269" r:id="rId8"/>
    <p:sldId id="270" r:id="rId9"/>
    <p:sldId id="268" r:id="rId10"/>
    <p:sldId id="262" r:id="rId11"/>
    <p:sldId id="273" r:id="rId12"/>
    <p:sldId id="274" r:id="rId13"/>
    <p:sldId id="272"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73" autoAdjust="0"/>
  </p:normalViewPr>
  <p:slideViewPr>
    <p:cSldViewPr>
      <p:cViewPr varScale="1">
        <p:scale>
          <a:sx n="98" d="100"/>
          <a:sy n="98" d="100"/>
        </p:scale>
        <p:origin x="19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45356011601916E-2"/>
          <c:y val="2.2499999999999999E-2"/>
          <c:w val="0.53397141616172006"/>
          <c:h val="0.84"/>
        </c:manualLayout>
      </c:layout>
      <c:doughnutChart>
        <c:varyColors val="1"/>
        <c:ser>
          <c:idx val="0"/>
          <c:order val="0"/>
          <c:tx>
            <c:strRef>
              <c:f>Sheet1!$B$1</c:f>
              <c:strCache>
                <c:ptCount val="1"/>
                <c:pt idx="0">
                  <c:v>Column1</c:v>
                </c:pt>
              </c:strCache>
            </c:strRef>
          </c:tx>
          <c:spPr>
            <a:ln w="34925">
              <a:solidFill>
                <a:schemeClr val="accent1"/>
              </a:solidFill>
            </a:ln>
          </c:spPr>
          <c:dPt>
            <c:idx val="0"/>
            <c:bubble3D val="0"/>
            <c:spPr>
              <a:solidFill>
                <a:srgbClr val="D91B5C"/>
              </a:solidFill>
              <a:ln w="34925">
                <a:solidFill>
                  <a:schemeClr val="bg1"/>
                </a:solidFill>
              </a:ln>
              <a:effectLst/>
            </c:spPr>
            <c:extLst xmlns:c16r2="http://schemas.microsoft.com/office/drawing/2015/06/chart">
              <c:ext xmlns:c16="http://schemas.microsoft.com/office/drawing/2014/chart" uri="{C3380CC4-5D6E-409C-BE32-E72D297353CC}">
                <c16:uniqueId val="{00000001-A34B-43DB-BC1E-E85AC0447D26}"/>
              </c:ext>
            </c:extLst>
          </c:dPt>
          <c:dPt>
            <c:idx val="1"/>
            <c:bubble3D val="0"/>
            <c:spPr>
              <a:solidFill>
                <a:srgbClr val="872175"/>
              </a:solidFill>
              <a:ln w="34925">
                <a:solidFill>
                  <a:schemeClr val="bg1"/>
                </a:solidFill>
              </a:ln>
              <a:effectLst/>
            </c:spPr>
            <c:extLst xmlns:c16r2="http://schemas.microsoft.com/office/drawing/2015/06/chart">
              <c:ext xmlns:c16="http://schemas.microsoft.com/office/drawing/2014/chart" uri="{C3380CC4-5D6E-409C-BE32-E72D297353CC}">
                <c16:uniqueId val="{00000003-A34B-43DB-BC1E-E85AC0447D26}"/>
              </c:ext>
            </c:extLst>
          </c:dPt>
          <c:dPt>
            <c:idx val="2"/>
            <c:bubble3D val="0"/>
            <c:spPr>
              <a:solidFill>
                <a:srgbClr val="009999"/>
              </a:solidFill>
              <a:ln w="34925">
                <a:solidFill>
                  <a:schemeClr val="bg1"/>
                </a:solidFill>
              </a:ln>
              <a:effectLst/>
            </c:spPr>
            <c:extLst xmlns:c16r2="http://schemas.microsoft.com/office/drawing/2015/06/chart">
              <c:ext xmlns:c16="http://schemas.microsoft.com/office/drawing/2014/chart" uri="{C3380CC4-5D6E-409C-BE32-E72D297353CC}">
                <c16:uniqueId val="{00000005-A34B-43DB-BC1E-E85AC0447D26}"/>
              </c:ext>
            </c:extLst>
          </c:dPt>
          <c:dPt>
            <c:idx val="3"/>
            <c:bubble3D val="0"/>
            <c:spPr>
              <a:solidFill>
                <a:srgbClr val="9EA6B4"/>
              </a:solidFill>
              <a:ln w="34925">
                <a:solidFill>
                  <a:schemeClr val="bg1"/>
                </a:solidFill>
              </a:ln>
              <a:effectLst/>
            </c:spPr>
            <c:extLst xmlns:c16r2="http://schemas.microsoft.com/office/drawing/2015/06/chart">
              <c:ext xmlns:c16="http://schemas.microsoft.com/office/drawing/2014/chart" uri="{C3380CC4-5D6E-409C-BE32-E72D297353CC}">
                <c16:uniqueId val="{00000007-A34B-43DB-BC1E-E85AC0447D26}"/>
              </c:ext>
            </c:extLst>
          </c:dPt>
          <c:dLbls>
            <c:dLbl>
              <c:idx val="0"/>
              <c:numFmt formatCode="&quot;$&quot;#,##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dLbl>
            <c:dLbl>
              <c:idx val="1"/>
              <c:numFmt formatCode="&quot;$&quot;#,##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dLbl>
            <c:dLbl>
              <c:idx val="2"/>
              <c:numFmt formatCode="&quot;$&quot;#,##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dLbl>
            <c:dLbl>
              <c:idx val="3"/>
              <c:numFmt formatCode="&quot;$&quot;#,##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Annual Fund</c:v>
                </c:pt>
                <c:pt idx="1">
                  <c:v>Endowment Fund</c:v>
                </c:pt>
                <c:pt idx="2">
                  <c:v>PolioPlus Fund</c:v>
                </c:pt>
                <c:pt idx="3">
                  <c:v>Other*</c:v>
                </c:pt>
              </c:strCache>
            </c:strRef>
          </c:cat>
          <c:val>
            <c:numRef>
              <c:f>Sheet1!$B$2:$B$5</c:f>
              <c:numCache>
                <c:formatCode>General</c:formatCode>
                <c:ptCount val="4"/>
                <c:pt idx="0">
                  <c:v>140.19999999999999</c:v>
                </c:pt>
                <c:pt idx="1">
                  <c:v>28.4</c:v>
                </c:pt>
                <c:pt idx="2">
                  <c:v>107.9</c:v>
                </c:pt>
                <c:pt idx="3">
                  <c:v>27.9</c:v>
                </c:pt>
              </c:numCache>
            </c:numRef>
          </c:val>
          <c:extLst xmlns:c16r2="http://schemas.microsoft.com/office/drawing/2015/06/chart">
            <c:ext xmlns:c16="http://schemas.microsoft.com/office/drawing/2014/chart" uri="{C3380CC4-5D6E-409C-BE32-E72D297353CC}">
              <c16:uniqueId val="{00000008-A34B-43DB-BC1E-E85AC0447D26}"/>
            </c:ext>
          </c:extLst>
        </c:ser>
        <c:dLbls>
          <c:showLegendKey val="0"/>
          <c:showVal val="0"/>
          <c:showCatName val="0"/>
          <c:showSerName val="0"/>
          <c:showPercent val="0"/>
          <c:showBubbleSize val="0"/>
          <c:showLeaderLines val="1"/>
        </c:dLbls>
        <c:firstSliceAng val="0"/>
        <c:holeSize val="23"/>
      </c:doughnutChart>
      <c:spPr>
        <a:noFill/>
        <a:ln>
          <a:noFill/>
        </a:ln>
        <a:effectLst/>
      </c:spPr>
    </c:plotArea>
    <c:legend>
      <c:legendPos val="r"/>
      <c:layout>
        <c:manualLayout>
          <c:xMode val="edge"/>
          <c:yMode val="edge"/>
          <c:x val="0.68049646628097893"/>
          <c:y val="0.336594094488189"/>
          <c:w val="0.29248712278226735"/>
          <c:h val="0.2618118110236220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latin typeface="Arial Narrow" panose="020B0606020202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0"/>
    <c:plotArea>
      <c:layout/>
      <c:barChart>
        <c:barDir val="col"/>
        <c:grouping val="clustered"/>
        <c:varyColors val="0"/>
        <c:ser>
          <c:idx val="0"/>
          <c:order val="0"/>
          <c:invertIfNegative val="0"/>
          <c:cat>
            <c:strRef>
              <c:f>Sheet1!$A$3:$E$3</c:f>
              <c:strCache>
                <c:ptCount val="5"/>
                <c:pt idx="0">
                  <c:v>2013-14</c:v>
                </c:pt>
                <c:pt idx="1">
                  <c:v>2014-15</c:v>
                </c:pt>
                <c:pt idx="2">
                  <c:v>2015-16</c:v>
                </c:pt>
                <c:pt idx="3">
                  <c:v>2016-17</c:v>
                </c:pt>
                <c:pt idx="4">
                  <c:v>2017-18</c:v>
                </c:pt>
              </c:strCache>
            </c:strRef>
          </c:cat>
          <c:val>
            <c:numRef>
              <c:f>Sheet1!$A$4:$E$4</c:f>
              <c:numCache>
                <c:formatCode>#,##0</c:formatCode>
                <c:ptCount val="5"/>
                <c:pt idx="0" formatCode="General">
                  <c:v>868</c:v>
                </c:pt>
                <c:pt idx="1">
                  <c:v>1078</c:v>
                </c:pt>
                <c:pt idx="2">
                  <c:v>1165</c:v>
                </c:pt>
                <c:pt idx="3">
                  <c:v>1260</c:v>
                </c:pt>
                <c:pt idx="4" formatCode="General">
                  <c:v>392</c:v>
                </c:pt>
              </c:numCache>
            </c:numRef>
          </c:val>
        </c:ser>
        <c:dLbls>
          <c:showLegendKey val="0"/>
          <c:showVal val="0"/>
          <c:showCatName val="0"/>
          <c:showSerName val="0"/>
          <c:showPercent val="0"/>
          <c:showBubbleSize val="0"/>
        </c:dLbls>
        <c:gapWidth val="150"/>
        <c:axId val="395377976"/>
        <c:axId val="395378368"/>
      </c:barChart>
      <c:catAx>
        <c:axId val="395377976"/>
        <c:scaling>
          <c:orientation val="minMax"/>
        </c:scaling>
        <c:delete val="0"/>
        <c:axPos val="b"/>
        <c:numFmt formatCode="General" sourceLinked="0"/>
        <c:majorTickMark val="out"/>
        <c:minorTickMark val="none"/>
        <c:tickLblPos val="nextTo"/>
        <c:txPr>
          <a:bodyPr/>
          <a:lstStyle/>
          <a:p>
            <a:pPr>
              <a:defRPr sz="1100" b="1"/>
            </a:pPr>
            <a:endParaRPr lang="en-US"/>
          </a:p>
        </c:txPr>
        <c:crossAx val="395378368"/>
        <c:crosses val="autoZero"/>
        <c:auto val="1"/>
        <c:lblAlgn val="ctr"/>
        <c:lblOffset val="100"/>
        <c:noMultiLvlLbl val="0"/>
      </c:catAx>
      <c:valAx>
        <c:axId val="395378368"/>
        <c:scaling>
          <c:orientation val="minMax"/>
        </c:scaling>
        <c:delete val="0"/>
        <c:axPos val="l"/>
        <c:majorGridlines/>
        <c:numFmt formatCode="General" sourceLinked="1"/>
        <c:majorTickMark val="out"/>
        <c:minorTickMark val="none"/>
        <c:tickLblPos val="nextTo"/>
        <c:txPr>
          <a:bodyPr/>
          <a:lstStyle/>
          <a:p>
            <a:pPr>
              <a:defRPr sz="1100" b="1"/>
            </a:pPr>
            <a:endParaRPr lang="en-US"/>
          </a:p>
        </c:txPr>
        <c:crossAx val="39537797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'[Chart in Microsoft PowerPoint]Global grants by area of focus'!$B$10</c:f>
              <c:strCache>
                <c:ptCount val="1"/>
                <c:pt idx="0">
                  <c:v>Number of grants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DE50-41F5-ADB9-CE8DB58B210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D39-41F8-8821-492808DA5842}"/>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1D39-41F8-8821-492808DA5842}"/>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1D39-41F8-8821-492808DA5842}"/>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1D39-41F8-8821-492808DA5842}"/>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1D39-41F8-8821-492808DA5842}"/>
              </c:ext>
            </c:extLst>
          </c:dPt>
          <c:dLbls>
            <c:dLbl>
              <c:idx val="0"/>
              <c:layout>
                <c:manualLayout>
                  <c:x val="1.5015015015015015E-3"/>
                  <c:y val="1.5291492572087246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5.2552552552552555E-2"/>
                  <c:y val="1.7840074667435122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4.6296296296296294E-3"/>
                  <c:y val="-1.7840074667435122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8518518518518517E-2"/>
                  <c:y val="3.8228731430218023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9.2592592592592587E-3"/>
                  <c:y val="-0.1172347763860022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ysClr val="window" lastClr="FFFFFF"/>
              </a:solidFill>
              <a:ln>
                <a:solidFill>
                  <a:srgbClr val="005DAA">
                    <a:alpha val="50000"/>
                  </a:srgbClr>
                </a:solidFill>
              </a:ln>
              <a:effectLst>
                <a:outerShdw blurRad="50800" dist="38100" dir="2700000" algn="tl" rotWithShape="0">
                  <a:srgbClr val="005DAA">
                    <a:alpha val="50000"/>
                  </a:srgb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rgbClr val="005DAA"/>
                    </a:solidFill>
                    <a:latin typeface="Arial Narrow" panose="020B0606020202030204" pitchFamily="34" charset="0"/>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15:layout/>
              </c:ext>
            </c:extLst>
          </c:dLbls>
          <c:cat>
            <c:strRef>
              <c:f>'[Chart in Microsoft PowerPoint]Global grants by area of focus'!$A$11:$A$16</c:f>
              <c:strCache>
                <c:ptCount val="6"/>
                <c:pt idx="0">
                  <c:v>Basic education and literacy</c:v>
                </c:pt>
                <c:pt idx="1">
                  <c:v>Disease prevention and treatment</c:v>
                </c:pt>
                <c:pt idx="2">
                  <c:v>Economic and community development</c:v>
                </c:pt>
                <c:pt idx="3">
                  <c:v>Maternal and child health</c:v>
                </c:pt>
                <c:pt idx="4">
                  <c:v>Peace and conflict prevention/resolution</c:v>
                </c:pt>
                <c:pt idx="5">
                  <c:v>Water and sanitation</c:v>
                </c:pt>
              </c:strCache>
            </c:strRef>
          </c:cat>
          <c:val>
            <c:numRef>
              <c:f>'[Chart in Microsoft PowerPoint]Global grants by area of focus'!$B$11:$B$16</c:f>
              <c:numCache>
                <c:formatCode>#,##0</c:formatCode>
                <c:ptCount val="6"/>
                <c:pt idx="0">
                  <c:v>601</c:v>
                </c:pt>
                <c:pt idx="1">
                  <c:v>1398</c:v>
                </c:pt>
                <c:pt idx="2">
                  <c:v>671</c:v>
                </c:pt>
                <c:pt idx="3">
                  <c:v>329</c:v>
                </c:pt>
                <c:pt idx="4">
                  <c:v>300</c:v>
                </c:pt>
                <c:pt idx="5">
                  <c:v>1072</c:v>
                </c:pt>
              </c:numCache>
            </c:numRef>
          </c:val>
          <c:extLst xmlns:c16r2="http://schemas.microsoft.com/office/drawing/2015/06/chart">
            <c:ext xmlns:c16="http://schemas.microsoft.com/office/drawing/2014/chart" uri="{C3380CC4-5D6E-409C-BE32-E72D297353CC}">
              <c16:uniqueId val="{00000000-DE50-41F5-ADB9-CE8DB58B210A}"/>
            </c:ext>
          </c:extLst>
        </c:ser>
        <c:dLbls>
          <c:dLblPos val="bestFit"/>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Arial Narrow" panose="020B0606020202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barChart>
        <c:barDir val="col"/>
        <c:grouping val="clustered"/>
        <c:varyColors val="0"/>
        <c:ser>
          <c:idx val="0"/>
          <c:order val="0"/>
          <c:tx>
            <c:strRef>
              <c:f>'[Chart in Microsoft PowerPoint]District grants'!$A$2</c:f>
              <c:strCache>
                <c:ptCount val="1"/>
                <c:pt idx="0">
                  <c:v>Total number of district grants approved</c:v>
                </c:pt>
              </c:strCache>
            </c:strRef>
          </c:tx>
          <c:invertIfNegative val="0"/>
          <c:cat>
            <c:strRef>
              <c:f>'[Chart in Microsoft PowerPoint]District grants'!$B$1:$E$1</c:f>
              <c:strCache>
                <c:ptCount val="4"/>
                <c:pt idx="0">
                  <c:v>2013-14</c:v>
                </c:pt>
                <c:pt idx="1">
                  <c:v>2014-15</c:v>
                </c:pt>
                <c:pt idx="2">
                  <c:v>2015-16</c:v>
                </c:pt>
                <c:pt idx="3">
                  <c:v>2016-17</c:v>
                </c:pt>
              </c:strCache>
            </c:strRef>
          </c:cat>
          <c:val>
            <c:numRef>
              <c:f>'[Chart in Microsoft PowerPoint]District grants'!$B$2:$E$2</c:f>
              <c:numCache>
                <c:formatCode>#,##0</c:formatCode>
                <c:ptCount val="4"/>
                <c:pt idx="0">
                  <c:v>488</c:v>
                </c:pt>
                <c:pt idx="1">
                  <c:v>487</c:v>
                </c:pt>
                <c:pt idx="2">
                  <c:v>494</c:v>
                </c:pt>
                <c:pt idx="3">
                  <c:v>494</c:v>
                </c:pt>
              </c:numCache>
            </c:numRef>
          </c:val>
        </c:ser>
        <c:dLbls>
          <c:showLegendKey val="0"/>
          <c:showVal val="0"/>
          <c:showCatName val="0"/>
          <c:showSerName val="0"/>
          <c:showPercent val="0"/>
          <c:showBubbleSize val="0"/>
        </c:dLbls>
        <c:gapWidth val="150"/>
        <c:axId val="396648280"/>
        <c:axId val="396647104"/>
      </c:barChart>
      <c:catAx>
        <c:axId val="396648280"/>
        <c:scaling>
          <c:orientation val="minMax"/>
        </c:scaling>
        <c:delete val="0"/>
        <c:axPos val="b"/>
        <c:numFmt formatCode="General" sourceLinked="0"/>
        <c:majorTickMark val="out"/>
        <c:minorTickMark val="none"/>
        <c:tickLblPos val="nextTo"/>
        <c:txPr>
          <a:bodyPr/>
          <a:lstStyle/>
          <a:p>
            <a:pPr>
              <a:defRPr sz="1600" b="1"/>
            </a:pPr>
            <a:endParaRPr lang="en-US"/>
          </a:p>
        </c:txPr>
        <c:crossAx val="396647104"/>
        <c:crosses val="autoZero"/>
        <c:auto val="1"/>
        <c:lblAlgn val="ctr"/>
        <c:lblOffset val="100"/>
        <c:noMultiLvlLbl val="0"/>
      </c:catAx>
      <c:valAx>
        <c:axId val="396647104"/>
        <c:scaling>
          <c:orientation val="minMax"/>
        </c:scaling>
        <c:delete val="0"/>
        <c:axPos val="l"/>
        <c:majorGridlines/>
        <c:numFmt formatCode="#,##0" sourceLinked="1"/>
        <c:majorTickMark val="out"/>
        <c:minorTickMark val="none"/>
        <c:tickLblPos val="nextTo"/>
        <c:txPr>
          <a:bodyPr/>
          <a:lstStyle/>
          <a:p>
            <a:pPr>
              <a:defRPr sz="1400" b="1"/>
            </a:pPr>
            <a:endParaRPr lang="en-US"/>
          </a:p>
        </c:txPr>
        <c:crossAx val="3966482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535303-296E-4B34-B0A7-722CC80109AD}" type="datetimeFigureOut">
              <a:rPr lang="en-US" smtClean="0"/>
              <a:t>11/16/2017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62FE9-957D-4FC4-9ED8-ED1959FBBF38}" type="slidenum">
              <a:rPr lang="en-US" smtClean="0"/>
              <a:t>‹#›</a:t>
            </a:fld>
            <a:endParaRPr lang="en-US"/>
          </a:p>
        </p:txBody>
      </p:sp>
    </p:spTree>
    <p:extLst>
      <p:ext uri="{BB962C8B-B14F-4D97-AF65-F5344CB8AC3E}">
        <p14:creationId xmlns:p14="http://schemas.microsoft.com/office/powerpoint/2010/main" val="74452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pitchFamily="-84" charset="-128"/>
              </a:defRPr>
            </a:lvl1pPr>
            <a:lvl2pPr marL="729057" indent="-280406" defTabSz="914437"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2pPr>
            <a:lvl3pPr marL="1121626" indent="-224325" defTabSz="914437"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3pPr>
            <a:lvl4pPr marL="1570276" indent="-224325" defTabSz="914437"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4pPr>
            <a:lvl5pPr marL="2018927" indent="-224325" defTabSz="914437"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5pPr>
            <a:lvl6pPr marL="2467577" indent="-224325" defTabSz="91443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6pPr>
            <a:lvl7pPr marL="2916227" indent="-224325" defTabSz="91443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7pPr>
            <a:lvl8pPr marL="3364878" indent="-224325" defTabSz="91443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8pPr>
            <a:lvl9pPr marL="3813528" indent="-224325" defTabSz="91443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9pPr>
          </a:lstStyle>
          <a:p>
            <a:pPr>
              <a:spcBef>
                <a:spcPct val="0"/>
              </a:spcBef>
            </a:pPr>
            <a:fld id="{B45132A1-3B96-4876-95E4-0A59CBAA06B5}" type="slidenum">
              <a:rPr lang="en-US" altLang="en-US">
                <a:solidFill>
                  <a:prstClr val="black"/>
                </a:solidFill>
              </a:rPr>
              <a:pPr>
                <a:spcBef>
                  <a:spcPct val="0"/>
                </a:spcBef>
              </a:pPr>
              <a:t>1</a:t>
            </a:fld>
            <a:endParaRPr lang="en-US" altLang="en-US">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cs typeface="ヒラギノ角ゴ Pro W3" pitchFamily="-84" charset="-128"/>
            </a:endParaRPr>
          </a:p>
        </p:txBody>
      </p:sp>
    </p:spTree>
    <p:extLst>
      <p:ext uri="{BB962C8B-B14F-4D97-AF65-F5344CB8AC3E}">
        <p14:creationId xmlns:p14="http://schemas.microsoft.com/office/powerpoint/2010/main" val="192717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Not</a:t>
            </a:r>
            <a:r>
              <a:rPr lang="de-CH" baseline="0" dirty="0" smtClean="0"/>
              <a:t> only have the total number of approved grants gone up, but we also see that the number of participating districts as well as clubs has risen in this same time frame. Last year clubs nine out of ten districts participated in at least one grant, up from 8 in ten in the first year of the new program. Additionally, we see a slight rise in the total number of Rotary clubs which participate in the grants. Perhaps this is something worth noting to see compare with how many clubs in your districts participated in a grant last year?</a:t>
            </a:r>
            <a:endParaRPr lang="en-US" dirty="0"/>
          </a:p>
        </p:txBody>
      </p:sp>
      <p:sp>
        <p:nvSpPr>
          <p:cNvPr id="4" name="Slide Number Placeholder 3"/>
          <p:cNvSpPr>
            <a:spLocks noGrp="1"/>
          </p:cNvSpPr>
          <p:nvPr>
            <p:ph type="sldNum" sz="quarter" idx="10"/>
          </p:nvPr>
        </p:nvSpPr>
        <p:spPr/>
        <p:txBody>
          <a:bodyPr/>
          <a:lstStyle/>
          <a:p>
            <a:fld id="{9D5D8238-F875-417D-AEAA-A0541973760D}" type="slidenum">
              <a:rPr lang="en-US" altLang="en-US" smtClean="0"/>
              <a:pPr/>
              <a:t>10</a:t>
            </a:fld>
            <a:endParaRPr lang="en-US" altLang="en-US"/>
          </a:p>
        </p:txBody>
      </p:sp>
    </p:spTree>
    <p:extLst>
      <p:ext uri="{BB962C8B-B14F-4D97-AF65-F5344CB8AC3E}">
        <p14:creationId xmlns:p14="http://schemas.microsoft.com/office/powerpoint/2010/main" val="349108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DG </a:t>
            </a:r>
            <a:endParaRPr lang="en-US" dirty="0"/>
          </a:p>
        </p:txBody>
      </p:sp>
      <p:sp>
        <p:nvSpPr>
          <p:cNvPr id="4" name="Slide Number Placeholder 3"/>
          <p:cNvSpPr>
            <a:spLocks noGrp="1"/>
          </p:cNvSpPr>
          <p:nvPr>
            <p:ph type="sldNum" sz="quarter" idx="10"/>
          </p:nvPr>
        </p:nvSpPr>
        <p:spPr/>
        <p:txBody>
          <a:bodyPr/>
          <a:lstStyle/>
          <a:p>
            <a:fld id="{32962FE9-957D-4FC4-9ED8-ED1959FBBF38}" type="slidenum">
              <a:rPr lang="en-US" smtClean="0"/>
              <a:t>11</a:t>
            </a:fld>
            <a:endParaRPr lang="en-US"/>
          </a:p>
        </p:txBody>
      </p:sp>
    </p:spTree>
    <p:extLst>
      <p:ext uri="{BB962C8B-B14F-4D97-AF65-F5344CB8AC3E}">
        <p14:creationId xmlns:p14="http://schemas.microsoft.com/office/powerpoint/2010/main" val="273534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More TRF</a:t>
            </a:r>
            <a:r>
              <a:rPr lang="de-CH" baseline="0" dirty="0" smtClean="0"/>
              <a:t> Sessions during conference: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Your Rotary Legacy through Rotary’s Endowment on Saturday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Rotary Foundation – ask the experts!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897301">
              <a:defRPr/>
            </a:pPr>
            <a:fld id="{D95F1024-E761-4A56-8FB3-BA12E0582223}" type="slidenum">
              <a:rPr lang="en-US">
                <a:solidFill>
                  <a:prstClr val="black"/>
                </a:solidFill>
                <a:latin typeface="Calibri" panose="020F0502020204030204"/>
              </a:rPr>
              <a:pPr defTabSz="897301">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99832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10319-2A7B-4490-81A0-1866EDF8F284}" type="slidenum">
              <a:rPr lang="en-US" smtClean="0"/>
              <a:t>2</a:t>
            </a:fld>
            <a:endParaRPr lang="en-US"/>
          </a:p>
        </p:txBody>
      </p:sp>
    </p:spTree>
    <p:extLst>
      <p:ext uri="{BB962C8B-B14F-4D97-AF65-F5344CB8AC3E}">
        <p14:creationId xmlns:p14="http://schemas.microsoft.com/office/powerpoint/2010/main" val="247480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7" indent="-228587">
              <a:buAutoNum type="arabicPeriod"/>
            </a:pPr>
            <a:r>
              <a:rPr lang="en-US" dirty="0" smtClean="0">
                <a:latin typeface="Arial" panose="020B0604020202020204" pitchFamily="34" charset="0"/>
                <a:cs typeface="Arial" panose="020B0604020202020204" pitchFamily="34" charset="0"/>
              </a:rPr>
              <a:t>TRF </a:t>
            </a:r>
            <a:r>
              <a:rPr lang="en-US" dirty="0">
                <a:latin typeface="Arial" panose="020B0604020202020204" pitchFamily="34" charset="0"/>
                <a:cs typeface="Arial" panose="020B0604020202020204" pitchFamily="34" charset="0"/>
              </a:rPr>
              <a:t>Centennial [CLICK]</a:t>
            </a:r>
          </a:p>
          <a:p>
            <a:pPr marL="228587" indent="-228587" defTabSz="914350">
              <a:buFontTx/>
              <a:buAutoNum type="arabicPeriod"/>
              <a:defRPr/>
            </a:pPr>
            <a:r>
              <a:rPr lang="en-US" dirty="0">
                <a:latin typeface="Arial" panose="020B0604020202020204" pitchFamily="34" charset="0"/>
                <a:cs typeface="Arial" panose="020B0604020202020204" pitchFamily="34" charset="0"/>
              </a:rPr>
              <a:t>World Polio Day 2016 [CLICK]</a:t>
            </a:r>
          </a:p>
          <a:p>
            <a:pPr marL="228587" indent="-228587" defTabSz="914350">
              <a:buFontTx/>
              <a:buAutoNum type="arabicPeriod"/>
              <a:defRPr/>
            </a:pPr>
            <a:r>
              <a:rPr lang="en-US" dirty="0">
                <a:latin typeface="Arial" panose="020B0604020202020204" pitchFamily="34" charset="0"/>
                <a:cs typeface="Arial" panose="020B0604020202020204" pitchFamily="34" charset="0"/>
              </a:rPr>
              <a:t>AFP Outstanding Foundation of the Year Award [CLICK]</a:t>
            </a:r>
          </a:p>
          <a:p>
            <a:pPr marL="228587" indent="-228587" defTabSz="914350">
              <a:buFontTx/>
              <a:buAutoNum type="arabicPeriod"/>
              <a:defRPr/>
            </a:pPr>
            <a:r>
              <a:rPr lang="en-US" dirty="0">
                <a:latin typeface="Arial" panose="020B0604020202020204" pitchFamily="34" charset="0"/>
                <a:cs typeface="Arial" panose="020B0604020202020204" pitchFamily="34" charset="0"/>
              </a:rPr>
              <a:t>TRF named a top charity changing the world [CLICK]</a:t>
            </a:r>
          </a:p>
          <a:p>
            <a:pPr marL="228587" indent="-228587" defTabSz="914350">
              <a:buFontTx/>
              <a:buAutoNum type="arabicPeriod"/>
              <a:defRPr/>
            </a:pPr>
            <a:r>
              <a:rPr lang="en-US" dirty="0">
                <a:latin typeface="Arial" panose="020B0604020202020204" pitchFamily="34" charset="0"/>
                <a:cs typeface="Arial" panose="020B0604020202020204" pitchFamily="34" charset="0"/>
              </a:rPr>
              <a:t>RPC*MGI achieves $150 million goal [CLICK]</a:t>
            </a:r>
          </a:p>
          <a:p>
            <a:pPr marL="228587" indent="-228587" defTabSz="914350">
              <a:buFontTx/>
              <a:buAutoNum type="arabicPeriod"/>
              <a:defRPr/>
            </a:pPr>
            <a:r>
              <a:rPr lang="en-US" dirty="0">
                <a:latin typeface="Arial" panose="020B0604020202020204" pitchFamily="34" charset="0"/>
                <a:cs typeface="Arial" panose="020B0604020202020204" pitchFamily="34" charset="0"/>
              </a:rPr>
              <a:t>$1.2 billion pledging moment [CLICK]</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defTabSz="914350">
              <a:defRPr/>
            </a:pPr>
            <a:r>
              <a:rPr lang="en-US" dirty="0">
                <a:latin typeface="Arial" panose="020B0604020202020204" pitchFamily="34" charset="0"/>
                <a:cs typeface="Arial" panose="020B0604020202020204" pitchFamily="34" charset="0"/>
              </a:rPr>
              <a:t>Additional: </a:t>
            </a:r>
          </a:p>
          <a:p>
            <a:pPr marL="171441" indent="-171441" defTabSz="914350">
              <a:buFontTx/>
              <a:buChar char="-"/>
              <a:defRPr/>
            </a:pPr>
            <a:r>
              <a:rPr lang="en-US" dirty="0">
                <a:latin typeface="Arial" panose="020B0604020202020204" pitchFamily="34" charset="0"/>
                <a:cs typeface="Arial" panose="020B0604020202020204" pitchFamily="34" charset="0"/>
              </a:rPr>
              <a:t>Record-setting year for the Annual Fund ($140.2 million!)</a:t>
            </a:r>
          </a:p>
          <a:p>
            <a:pPr marL="171441" indent="-171441" defTabSz="914350">
              <a:buFontTx/>
              <a:buChar char="-"/>
              <a:defRPr/>
            </a:pPr>
            <a:r>
              <a:rPr lang="en-US" dirty="0">
                <a:latin typeface="Arial" panose="020B0604020202020204" pitchFamily="34" charset="0"/>
                <a:cs typeface="Arial" panose="020B0604020202020204" pitchFamily="34" charset="0"/>
              </a:rPr>
              <a:t>Corporate Social Responsibility India successfully </a:t>
            </a:r>
            <a:r>
              <a:rPr lang="en-US" dirty="0" smtClean="0">
                <a:latin typeface="Arial" panose="020B0604020202020204" pitchFamily="34" charset="0"/>
                <a:cs typeface="Arial" panose="020B0604020202020204" pitchFamily="34" charset="0"/>
              </a:rPr>
              <a:t>launched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9910319-2A7B-4490-81A0-1866EDF8F284}" type="slidenum">
              <a:rPr lang="en-US" smtClean="0"/>
              <a:t>3</a:t>
            </a:fld>
            <a:endParaRPr lang="en-US"/>
          </a:p>
        </p:txBody>
      </p:sp>
    </p:spTree>
    <p:extLst>
      <p:ext uri="{BB962C8B-B14F-4D97-AF65-F5344CB8AC3E}">
        <p14:creationId xmlns:p14="http://schemas.microsoft.com/office/powerpoint/2010/main" val="229438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a:t>had a record setting year in giving</a:t>
            </a:r>
            <a:r>
              <a:rPr lang="en-US" baseline="0" dirty="0"/>
              <a:t> to the Foundation. Rotarians and friends of the Foundation contributed over $304.4 million, surpassing the $300 million fundraising goal set to celebrate the foundation’s 100</a:t>
            </a:r>
            <a:r>
              <a:rPr lang="en-US" baseline="30000" dirty="0"/>
              <a:t>th</a:t>
            </a:r>
            <a:r>
              <a:rPr lang="en-US" baseline="0" dirty="0"/>
              <a:t> birthday. Not only was it an incredible year for giving overall, but the Annual Fund reached an all-time high.</a:t>
            </a:r>
            <a:endParaRPr lang="en-US" dirty="0"/>
          </a:p>
        </p:txBody>
      </p:sp>
      <p:sp>
        <p:nvSpPr>
          <p:cNvPr id="4" name="Slide Number Placeholder 3"/>
          <p:cNvSpPr>
            <a:spLocks noGrp="1"/>
          </p:cNvSpPr>
          <p:nvPr>
            <p:ph type="sldNum" sz="quarter" idx="10"/>
          </p:nvPr>
        </p:nvSpPr>
        <p:spPr/>
        <p:txBody>
          <a:bodyPr/>
          <a:lstStyle/>
          <a:p>
            <a:fld id="{E9910319-2A7B-4490-81A0-1866EDF8F284}" type="slidenum">
              <a:rPr lang="en-US" smtClean="0"/>
              <a:t>4</a:t>
            </a:fld>
            <a:endParaRPr lang="en-US"/>
          </a:p>
        </p:txBody>
      </p:sp>
    </p:spTree>
    <p:extLst>
      <p:ext uri="{BB962C8B-B14F-4D97-AF65-F5344CB8AC3E}">
        <p14:creationId xmlns:p14="http://schemas.microsoft.com/office/powerpoint/2010/main" val="289111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dirty="0" smtClean="0">
                <a:latin typeface="Arial" panose="020B0604020202020204" pitchFamily="34" charset="0"/>
                <a:cs typeface="Arial" panose="020B0604020202020204" pitchFamily="34" charset="0"/>
              </a:rPr>
              <a:t>Inspired </a:t>
            </a:r>
            <a:r>
              <a:rPr lang="en-US" altLang="en-US" sz="2000" dirty="0">
                <a:latin typeface="Arial" panose="020B0604020202020204" pitchFamily="34" charset="0"/>
                <a:cs typeface="Arial" panose="020B0604020202020204" pitchFamily="34" charset="0"/>
              </a:rPr>
              <a:t>by the RPCMGI, the areas of focus major gifts initiatives each have major gift and commitment goals of $25 million except for the Peace MGI, which combines the area of focus with the ongoing Rotary Peace Centers efforts.  These were launched with the WAS MGI, then this year Basic Education and Literacy and the new Peace MGI.  On July 1</a:t>
            </a:r>
            <a:r>
              <a:rPr lang="en-US" altLang="en-US" sz="2000" baseline="30000" dirty="0">
                <a:latin typeface="Arial" panose="020B0604020202020204" pitchFamily="34" charset="0"/>
                <a:cs typeface="Arial" panose="020B0604020202020204" pitchFamily="34" charset="0"/>
              </a:rPr>
              <a:t>st</a:t>
            </a:r>
            <a:r>
              <a:rPr lang="en-US" altLang="en-US" sz="2000" dirty="0">
                <a:latin typeface="Arial" panose="020B0604020202020204" pitchFamily="34" charset="0"/>
                <a:cs typeface="Arial" panose="020B0604020202020204" pitchFamily="34" charset="0"/>
              </a:rPr>
              <a:t> we will launch the Health MGI and possibly also the Economic and Community Development effort.</a:t>
            </a:r>
          </a:p>
          <a:p>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Occasionally we hear “Why all these different </a:t>
            </a:r>
            <a:r>
              <a:rPr lang="en-US" altLang="en-US" sz="2000" dirty="0" smtClean="0">
                <a:latin typeface="Arial" panose="020B0604020202020204" pitchFamily="34" charset="0"/>
                <a:cs typeface="Arial" panose="020B0604020202020204" pitchFamily="34" charset="0"/>
              </a:rPr>
              <a:t>initiatives? </a:t>
            </a:r>
            <a:r>
              <a:rPr lang="en-US" altLang="en-US" sz="2000" dirty="0">
                <a:latin typeface="Arial" panose="020B0604020202020204" pitchFamily="34" charset="0"/>
                <a:cs typeface="Arial" panose="020B0604020202020204" pitchFamily="34" charset="0"/>
              </a:rPr>
              <a:t>Why not just give to Rotary?” The answer is that Rotary takes a donor centric approach that enables Rotarians and others to give where their heart leads them.  An informal analysis indicates that Rotarians tend to give to multiple areas, and often a gift to, say, Peace, may inspire an additional gift to Polio. The more Rotarians work with us on their major gifts and bequest commitments, the more they understand the many strengths that Rotary has in putting their support to good use.</a:t>
            </a:r>
          </a:p>
        </p:txBody>
      </p:sp>
    </p:spTree>
    <p:extLst>
      <p:ext uri="{BB962C8B-B14F-4D97-AF65-F5344CB8AC3E}">
        <p14:creationId xmlns:p14="http://schemas.microsoft.com/office/powerpoint/2010/main" val="213514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0" dirty="0" smtClean="0">
                <a:latin typeface="Arial" panose="020B0604020202020204" pitchFamily="34" charset="0"/>
                <a:ea typeface="MS PGothic" panose="020B0600070205080204" pitchFamily="34" charset="-128"/>
                <a:cs typeface="Arial" panose="020B0604020202020204" pitchFamily="34" charset="0"/>
              </a:rPr>
              <a:t>A </a:t>
            </a:r>
            <a:r>
              <a:rPr lang="en-US" b="0" dirty="0">
                <a:latin typeface="Arial" panose="020B0604020202020204" pitchFamily="34" charset="0"/>
                <a:ea typeface="MS PGothic" panose="020B0600070205080204" pitchFamily="34" charset="-128"/>
                <a:cs typeface="Arial" panose="020B0604020202020204" pitchFamily="34" charset="0"/>
              </a:rPr>
              <a:t>way that we hope will</a:t>
            </a:r>
            <a:r>
              <a:rPr lang="en-US" b="0" baseline="0" dirty="0">
                <a:latin typeface="Arial" panose="020B0604020202020204" pitchFamily="34" charset="0"/>
                <a:ea typeface="MS PGothic" panose="020B0600070205080204" pitchFamily="34" charset="-128"/>
                <a:cs typeface="Arial" panose="020B0604020202020204" pitchFamily="34" charset="0"/>
              </a:rPr>
              <a:t> help us achieve </a:t>
            </a:r>
            <a:r>
              <a:rPr lang="en-US" b="0" baseline="0" dirty="0" smtClean="0">
                <a:latin typeface="Arial" panose="020B0604020202020204" pitchFamily="34" charset="0"/>
                <a:ea typeface="MS PGothic" panose="020B0600070205080204" pitchFamily="34" charset="-128"/>
                <a:cs typeface="Arial" panose="020B0604020202020204" pitchFamily="34" charset="0"/>
              </a:rPr>
              <a:t>our fundraising goals </a:t>
            </a:r>
            <a:r>
              <a:rPr lang="en-US" b="0" baseline="0" dirty="0">
                <a:latin typeface="Arial" panose="020B0604020202020204" pitchFamily="34" charset="0"/>
                <a:ea typeface="MS PGothic" panose="020B0600070205080204" pitchFamily="34" charset="-128"/>
                <a:cs typeface="Arial" panose="020B0604020202020204" pitchFamily="34" charset="0"/>
              </a:rPr>
              <a:t>is through the launch of a new online giving platform. </a:t>
            </a:r>
            <a:r>
              <a:rPr lang="en-US" b="0" dirty="0" smtClean="0">
                <a:latin typeface="Arial" panose="020B0604020202020204" pitchFamily="34" charset="0"/>
                <a:ea typeface="MS PGothic" panose="020B0600070205080204" pitchFamily="34" charset="-128"/>
                <a:cs typeface="Arial" panose="020B0604020202020204" pitchFamily="34" charset="0"/>
              </a:rPr>
              <a:t>We have been  working on a </a:t>
            </a:r>
            <a:r>
              <a:rPr lang="en-US" b="0" baseline="0" dirty="0" err="1" smtClean="0">
                <a:latin typeface="Arial" panose="020B0604020202020204" pitchFamily="34" charset="0"/>
                <a:ea typeface="MS PGothic" panose="020B0600070205080204" pitchFamily="34" charset="-128"/>
                <a:cs typeface="Arial" panose="020B0604020202020204" pitchFamily="34" charset="0"/>
              </a:rPr>
              <a:t>a</a:t>
            </a:r>
            <a:r>
              <a:rPr lang="en-US" b="0" baseline="0" dirty="0" smtClean="0">
                <a:latin typeface="Arial" panose="020B0604020202020204" pitchFamily="34" charset="0"/>
                <a:ea typeface="MS PGothic" panose="020B0600070205080204" pitchFamily="34" charset="-128"/>
                <a:cs typeface="Arial" panose="020B0604020202020204" pitchFamily="34" charset="0"/>
              </a:rPr>
              <a:t> </a:t>
            </a:r>
            <a:r>
              <a:rPr lang="en-US" b="0" baseline="0" dirty="0">
                <a:latin typeface="Arial" panose="020B0604020202020204" pitchFamily="34" charset="0"/>
                <a:ea typeface="MS PGothic" panose="020B0600070205080204" pitchFamily="34" charset="-128"/>
                <a:cs typeface="Arial" panose="020B0604020202020204" pitchFamily="34" charset="0"/>
              </a:rPr>
              <a:t>new online giving platform that will allow donors to have a more enhanced experience when making a contributions online. A few things that the new interface would allow for include improved recurring giving functionality including self-service options, automatic notification when a card expires or is rejected, improved memorial and tribute giving options</a:t>
            </a:r>
            <a:r>
              <a:rPr lang="en-US" dirty="0">
                <a:latin typeface="Arial" panose="020B0604020202020204" pitchFamily="34" charset="0"/>
                <a:ea typeface="MS PGothic" panose="020B0600070205080204" pitchFamily="34" charset="-128"/>
                <a:cs typeface="Arial" panose="020B0604020202020204" pitchFamily="34" charset="0"/>
              </a:rPr>
              <a:t>.</a:t>
            </a:r>
            <a:r>
              <a:rPr lang="en-US" b="0" baseline="0" dirty="0">
                <a:latin typeface="Arial" panose="020B0604020202020204" pitchFamily="34" charset="0"/>
                <a:ea typeface="MS PGothic" panose="020B0600070205080204" pitchFamily="34" charset="-128"/>
                <a:cs typeface="Arial" panose="020B0604020202020204" pitchFamily="34" charset="0"/>
              </a:rPr>
              <a:t> You may have seen that we have launched the first phase of this project on the End Polio Now donate page.</a:t>
            </a:r>
          </a:p>
          <a:p>
            <a:pPr eaLnBrk="1" hangingPunct="1">
              <a:defRPr/>
            </a:pPr>
            <a:endParaRPr lang="en-US" b="0" baseline="0"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311F1545-488D-4C98-ABBA-3554CA8C9A1F}" type="slidenum">
              <a:rPr lang="en-US" smtClean="0"/>
              <a:t>6</a:t>
            </a:fld>
            <a:endParaRPr lang="en-US"/>
          </a:p>
        </p:txBody>
      </p:sp>
    </p:spTree>
    <p:extLst>
      <p:ext uri="{BB962C8B-B14F-4D97-AF65-F5344CB8AC3E}">
        <p14:creationId xmlns:p14="http://schemas.microsoft.com/office/powerpoint/2010/main" val="341109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10319-2A7B-4490-81A0-1866EDF8F284}" type="slidenum">
              <a:rPr lang="en-US" smtClean="0"/>
              <a:t>7</a:t>
            </a:fld>
            <a:endParaRPr lang="en-US"/>
          </a:p>
        </p:txBody>
      </p:sp>
    </p:spTree>
    <p:extLst>
      <p:ext uri="{BB962C8B-B14F-4D97-AF65-F5344CB8AC3E}">
        <p14:creationId xmlns:p14="http://schemas.microsoft.com/office/powerpoint/2010/main" val="3266260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Seeing a steady</a:t>
            </a:r>
            <a:r>
              <a:rPr lang="de-CH" baseline="0" dirty="0" smtClean="0"/>
              <a:t> increase in global grants over the past 4 years</a:t>
            </a:r>
            <a:endParaRPr lang="en-US" dirty="0"/>
          </a:p>
        </p:txBody>
      </p:sp>
      <p:sp>
        <p:nvSpPr>
          <p:cNvPr id="4" name="Slide Number Placeholder 3"/>
          <p:cNvSpPr>
            <a:spLocks noGrp="1"/>
          </p:cNvSpPr>
          <p:nvPr>
            <p:ph type="sldNum" sz="quarter" idx="10"/>
          </p:nvPr>
        </p:nvSpPr>
        <p:spPr/>
        <p:txBody>
          <a:bodyPr/>
          <a:lstStyle/>
          <a:p>
            <a:fld id="{32962FE9-957D-4FC4-9ED8-ED1959FBBF38}" type="slidenum">
              <a:rPr lang="en-US" smtClean="0"/>
              <a:t>8</a:t>
            </a:fld>
            <a:endParaRPr lang="en-US"/>
          </a:p>
        </p:txBody>
      </p:sp>
    </p:spTree>
    <p:extLst>
      <p:ext uri="{BB962C8B-B14F-4D97-AF65-F5344CB8AC3E}">
        <p14:creationId xmlns:p14="http://schemas.microsoft.com/office/powerpoint/2010/main" val="1659728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62FE9-957D-4FC4-9ED8-ED1959FBBF38}" type="slidenum">
              <a:rPr lang="en-US" smtClean="0"/>
              <a:t>9</a:t>
            </a:fld>
            <a:endParaRPr lang="en-US"/>
          </a:p>
        </p:txBody>
      </p:sp>
    </p:spTree>
    <p:extLst>
      <p:ext uri="{BB962C8B-B14F-4D97-AF65-F5344CB8AC3E}">
        <p14:creationId xmlns:p14="http://schemas.microsoft.com/office/powerpoint/2010/main" val="91202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137516-8F54-4D02-ACBC-769029B7767B}"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30E52-EF0F-400B-8F28-E6B5EC162BD0}" type="slidenum">
              <a:rPr lang="en-US" smtClean="0"/>
              <a:t>‹#›</a:t>
            </a:fld>
            <a:endParaRPr lang="en-US"/>
          </a:p>
        </p:txBody>
      </p:sp>
    </p:spTree>
    <p:extLst>
      <p:ext uri="{BB962C8B-B14F-4D97-AF65-F5344CB8AC3E}">
        <p14:creationId xmlns:p14="http://schemas.microsoft.com/office/powerpoint/2010/main" val="89272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137516-8F54-4D02-ACBC-769029B7767B}"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30E52-EF0F-400B-8F28-E6B5EC162BD0}" type="slidenum">
              <a:rPr lang="en-US" smtClean="0"/>
              <a:t>‹#›</a:t>
            </a:fld>
            <a:endParaRPr lang="en-US"/>
          </a:p>
        </p:txBody>
      </p:sp>
    </p:spTree>
    <p:extLst>
      <p:ext uri="{BB962C8B-B14F-4D97-AF65-F5344CB8AC3E}">
        <p14:creationId xmlns:p14="http://schemas.microsoft.com/office/powerpoint/2010/main" val="68067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137516-8F54-4D02-ACBC-769029B7767B}"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30E52-EF0F-400B-8F28-E6B5EC162BD0}" type="slidenum">
              <a:rPr lang="en-US" smtClean="0"/>
              <a:t>‹#›</a:t>
            </a:fld>
            <a:endParaRPr lang="en-US"/>
          </a:p>
        </p:txBody>
      </p:sp>
    </p:spTree>
    <p:extLst>
      <p:ext uri="{BB962C8B-B14F-4D97-AF65-F5344CB8AC3E}">
        <p14:creationId xmlns:p14="http://schemas.microsoft.com/office/powerpoint/2010/main" val="3522480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5265898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925CBC-5D63-4841-856B-2ED1B4A34DEC}" type="slidenum">
              <a:rPr lang="en-US" smtClean="0">
                <a:solidFill>
                  <a:prstClr val="black">
                    <a:tint val="75000"/>
                  </a:prstClr>
                </a:solidFill>
              </a:rPr>
              <a:pPr/>
              <a:t>‹#›</a:t>
            </a:fld>
            <a:endParaRPr lang="en-US">
              <a:solidFill>
                <a:prstClr val="black">
                  <a:tint val="75000"/>
                </a:prstClr>
              </a:solidFill>
            </a:endParaRP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620498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pPr fontAlgn="base">
              <a:spcAft>
                <a:spcPct val="0"/>
              </a:spcAft>
            </a:pPr>
            <a:r>
              <a:rPr kumimoji="1" lang="en-US" smtClean="0"/>
              <a:t>CLICK TO EDIT MASTER TITLE STYLE</a:t>
            </a:r>
            <a:endParaRPr kumimoji="1" lang="en-US" dirty="0"/>
          </a:p>
        </p:txBody>
      </p:sp>
    </p:spTree>
    <p:extLst>
      <p:ext uri="{BB962C8B-B14F-4D97-AF65-F5344CB8AC3E}">
        <p14:creationId xmlns:p14="http://schemas.microsoft.com/office/powerpoint/2010/main" val="1850814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850333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010494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064746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819400"/>
            <a:ext cx="9144000" cy="838200"/>
          </a:xfrm>
          <a:prstGeom prst="rect">
            <a:avLst/>
          </a:prstGeom>
          <a:noFill/>
          <a:effectLst/>
        </p:spPr>
        <p:txBody>
          <a:bodyPr lIns="91440" tIns="45720" rIns="91440" bIns="45720" anchor="t" anchorCtr="0">
            <a:noAutofit/>
          </a:bodyPr>
          <a:lstStyle>
            <a:lvl1pPr algn="ctr">
              <a:defRPr sz="4400" b="1" i="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1289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724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137516-8F54-4D02-ACBC-769029B7767B}"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30E52-EF0F-400B-8F28-E6B5EC162BD0}" type="slidenum">
              <a:rPr lang="en-US" smtClean="0"/>
              <a:t>‹#›</a:t>
            </a:fld>
            <a:endParaRPr lang="en-US"/>
          </a:p>
        </p:txBody>
      </p:sp>
    </p:spTree>
    <p:extLst>
      <p:ext uri="{BB962C8B-B14F-4D97-AF65-F5344CB8AC3E}">
        <p14:creationId xmlns:p14="http://schemas.microsoft.com/office/powerpoint/2010/main" val="1217086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143094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35659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851076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423084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838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955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srgbClr val="FFFFFF"/>
              </a:solidFill>
              <a:ea typeface="ＭＳ Ｐゴシック" panose="020B0600070205080204" pitchFamily="3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224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137516-8F54-4D02-ACBC-769029B7767B}"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30E52-EF0F-400B-8F28-E6B5EC162BD0}" type="slidenum">
              <a:rPr lang="en-US" smtClean="0"/>
              <a:t>‹#›</a:t>
            </a:fld>
            <a:endParaRPr lang="en-US"/>
          </a:p>
        </p:txBody>
      </p:sp>
    </p:spTree>
    <p:extLst>
      <p:ext uri="{BB962C8B-B14F-4D97-AF65-F5344CB8AC3E}">
        <p14:creationId xmlns:p14="http://schemas.microsoft.com/office/powerpoint/2010/main" val="250022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137516-8F54-4D02-ACBC-769029B7767B}"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30E52-EF0F-400B-8F28-E6B5EC162BD0}" type="slidenum">
              <a:rPr lang="en-US" smtClean="0"/>
              <a:t>‹#›</a:t>
            </a:fld>
            <a:endParaRPr lang="en-US"/>
          </a:p>
        </p:txBody>
      </p:sp>
    </p:spTree>
    <p:extLst>
      <p:ext uri="{BB962C8B-B14F-4D97-AF65-F5344CB8AC3E}">
        <p14:creationId xmlns:p14="http://schemas.microsoft.com/office/powerpoint/2010/main" val="212759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137516-8F54-4D02-ACBC-769029B7767B}" type="datetimeFigureOut">
              <a:rPr lang="en-US" smtClean="0"/>
              <a:t>11/16/2017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30E52-EF0F-400B-8F28-E6B5EC162BD0}" type="slidenum">
              <a:rPr lang="en-US" smtClean="0"/>
              <a:t>‹#›</a:t>
            </a:fld>
            <a:endParaRPr lang="en-US"/>
          </a:p>
        </p:txBody>
      </p:sp>
    </p:spTree>
    <p:extLst>
      <p:ext uri="{BB962C8B-B14F-4D97-AF65-F5344CB8AC3E}">
        <p14:creationId xmlns:p14="http://schemas.microsoft.com/office/powerpoint/2010/main" val="72197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137516-8F54-4D02-ACBC-769029B7767B}" type="datetimeFigureOut">
              <a:rPr lang="en-US" smtClean="0"/>
              <a:t>11/16/2017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30E52-EF0F-400B-8F28-E6B5EC162BD0}" type="slidenum">
              <a:rPr lang="en-US" smtClean="0"/>
              <a:t>‹#›</a:t>
            </a:fld>
            <a:endParaRPr lang="en-US"/>
          </a:p>
        </p:txBody>
      </p:sp>
    </p:spTree>
    <p:extLst>
      <p:ext uri="{BB962C8B-B14F-4D97-AF65-F5344CB8AC3E}">
        <p14:creationId xmlns:p14="http://schemas.microsoft.com/office/powerpoint/2010/main" val="5670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37516-8F54-4D02-ACBC-769029B7767B}" type="datetimeFigureOut">
              <a:rPr lang="en-US" smtClean="0"/>
              <a:t>11/16/2017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30E52-EF0F-400B-8F28-E6B5EC162BD0}" type="slidenum">
              <a:rPr lang="en-US" smtClean="0"/>
              <a:t>‹#›</a:t>
            </a:fld>
            <a:endParaRPr lang="en-US"/>
          </a:p>
        </p:txBody>
      </p:sp>
    </p:spTree>
    <p:extLst>
      <p:ext uri="{BB962C8B-B14F-4D97-AF65-F5344CB8AC3E}">
        <p14:creationId xmlns:p14="http://schemas.microsoft.com/office/powerpoint/2010/main" val="107536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37516-8F54-4D02-ACBC-769029B7767B}"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30E52-EF0F-400B-8F28-E6B5EC162BD0}" type="slidenum">
              <a:rPr lang="en-US" smtClean="0"/>
              <a:t>‹#›</a:t>
            </a:fld>
            <a:endParaRPr lang="en-US"/>
          </a:p>
        </p:txBody>
      </p:sp>
    </p:spTree>
    <p:extLst>
      <p:ext uri="{BB962C8B-B14F-4D97-AF65-F5344CB8AC3E}">
        <p14:creationId xmlns:p14="http://schemas.microsoft.com/office/powerpoint/2010/main" val="2880806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37516-8F54-4D02-ACBC-769029B7767B}"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30E52-EF0F-400B-8F28-E6B5EC162BD0}" type="slidenum">
              <a:rPr lang="en-US" smtClean="0"/>
              <a:t>‹#›</a:t>
            </a:fld>
            <a:endParaRPr lang="en-US"/>
          </a:p>
        </p:txBody>
      </p:sp>
    </p:spTree>
    <p:extLst>
      <p:ext uri="{BB962C8B-B14F-4D97-AF65-F5344CB8AC3E}">
        <p14:creationId xmlns:p14="http://schemas.microsoft.com/office/powerpoint/2010/main" val="332315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3.png"/><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37516-8F54-4D02-ACBC-769029B7767B}" type="datetimeFigureOut">
              <a:rPr lang="en-US" smtClean="0"/>
              <a:t>11/16/2017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30E52-EF0F-400B-8F28-E6B5EC162BD0}" type="slidenum">
              <a:rPr lang="en-US" smtClean="0"/>
              <a:t>‹#›</a:t>
            </a:fld>
            <a:endParaRPr lang="en-US"/>
          </a:p>
        </p:txBody>
      </p:sp>
    </p:spTree>
    <p:extLst>
      <p:ext uri="{BB962C8B-B14F-4D97-AF65-F5344CB8AC3E}">
        <p14:creationId xmlns:p14="http://schemas.microsoft.com/office/powerpoint/2010/main" val="194469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ct val="0"/>
              </a:spcAft>
            </a:pPr>
            <a:endParaRPr kumimoji="1" lang="en-US" sz="2400">
              <a:solidFill>
                <a:srgbClr val="E7E7E8"/>
              </a:solidFill>
            </a:endParaRPr>
          </a:p>
        </p:txBody>
      </p:sp>
      <p:sp>
        <p:nvSpPr>
          <p:cNvPr id="7"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a:cs typeface="Arial Narrow"/>
              </a:defRPr>
            </a:lvl1pPr>
          </a:lstStyle>
          <a:p>
            <a:pPr fontAlgn="base">
              <a:spcBef>
                <a:spcPct val="0"/>
              </a:spcBef>
              <a:spcAft>
                <a:spcPct val="0"/>
              </a:spcAft>
            </a:pPr>
            <a:fld id="{CAB2FCF9-CE33-3847-9706-1046D2EB27A1}" type="slidenum">
              <a:rPr kumimoji="1" lang="en-US" smtClean="0">
                <a:solidFill>
                  <a:prstClr val="black">
                    <a:tint val="75000"/>
                  </a:prstClr>
                </a:solidFill>
              </a:rPr>
              <a:pPr fontAlgn="base">
                <a:spcBef>
                  <a:spcPct val="0"/>
                </a:spcBef>
                <a:spcAft>
                  <a:spcPct val="0"/>
                </a:spcAft>
              </a:pPr>
              <a:t>‹#›</a:t>
            </a:fld>
            <a:endParaRPr kumimoji="1" lang="en-US" dirty="0">
              <a:solidFill>
                <a:prstClr val="black">
                  <a:tint val="75000"/>
                </a:prstClr>
              </a:solidFill>
            </a:endParaRPr>
          </a:p>
        </p:txBody>
      </p:sp>
      <p:pic>
        <p:nvPicPr>
          <p:cNvPr id="11" name="Picture 10" descr="TRF100_lockup_R.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57200" y="6172201"/>
            <a:ext cx="1953413" cy="457200"/>
          </a:xfrm>
          <a:prstGeom prst="rect">
            <a:avLst/>
          </a:prstGeom>
        </p:spPr>
      </p:pic>
    </p:spTree>
    <p:extLst>
      <p:ext uri="{BB962C8B-B14F-4D97-AF65-F5344CB8AC3E}">
        <p14:creationId xmlns:p14="http://schemas.microsoft.com/office/powerpoint/2010/main" val="1020560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Lst>
  <p:timing>
    <p:tnLst>
      <p:par>
        <p:cTn id="1" dur="indefinite" restart="never" nodeType="tmRoot"/>
      </p:par>
    </p:tnLst>
  </p:timing>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latin typeface="Calibri" pitchFamily="34" charset="0"/>
            </a:endParaRPr>
          </a:p>
        </p:txBody>
      </p:sp>
      <p:pic>
        <p:nvPicPr>
          <p:cNvPr id="1028" name="Picture 4"/>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09812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png"/><Relationship Id="rId10"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429000"/>
            <a:ext cx="9296400" cy="838200"/>
          </a:xfrm>
        </p:spPr>
        <p:txBody>
          <a:bodyPr/>
          <a:lstStyle/>
          <a:p>
            <a:r>
              <a:rPr lang="de-CH" sz="3200" b="1" dirty="0" smtClean="0"/>
              <a:t>ROTARY FOUNDATION UPDATE</a:t>
            </a:r>
            <a:endParaRPr lang="en-US" sz="3200" b="1" dirty="0"/>
          </a:p>
        </p:txBody>
      </p:sp>
      <p:sp>
        <p:nvSpPr>
          <p:cNvPr id="4" name="Subtitle 3"/>
          <p:cNvSpPr>
            <a:spLocks noGrp="1"/>
          </p:cNvSpPr>
          <p:nvPr>
            <p:ph type="subTitle" idx="1"/>
          </p:nvPr>
        </p:nvSpPr>
        <p:spPr>
          <a:xfrm>
            <a:off x="533400" y="4611744"/>
            <a:ext cx="6400800" cy="1408056"/>
          </a:xfrm>
        </p:spPr>
        <p:txBody>
          <a:bodyPr>
            <a:normAutofit/>
          </a:bodyPr>
          <a:lstStyle/>
          <a:p>
            <a:r>
              <a:rPr lang="de-CH" sz="2000" dirty="0" smtClean="0"/>
              <a:t>Espen Malmberg</a:t>
            </a:r>
          </a:p>
          <a:p>
            <a:r>
              <a:rPr lang="de-CH" sz="2000" dirty="0" smtClean="0"/>
              <a:t>17 November 2017</a:t>
            </a:r>
          </a:p>
          <a:p>
            <a:r>
              <a:rPr lang="en-US" sz="2000" dirty="0" smtClean="0"/>
              <a:t>Drakensburg, South Africa</a:t>
            </a:r>
          </a:p>
        </p:txBody>
      </p:sp>
    </p:spTree>
    <p:extLst>
      <p:ext uri="{BB962C8B-B14F-4D97-AF65-F5344CB8AC3E}">
        <p14:creationId xmlns:p14="http://schemas.microsoft.com/office/powerpoint/2010/main" val="355234795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noAutofit/>
          </a:bodyPr>
          <a:lstStyle/>
          <a:p>
            <a:r>
              <a:rPr lang="en-US" sz="2800" dirty="0" smtClean="0"/>
              <a:t>GLOBAL GRANT PARTICIPATION TRENDS</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145988131"/>
              </p:ext>
            </p:extLst>
          </p:nvPr>
        </p:nvGraphicFramePr>
        <p:xfrm>
          <a:off x="533400" y="1397000"/>
          <a:ext cx="8077200" cy="4297680"/>
        </p:xfrm>
        <a:graphic>
          <a:graphicData uri="http://schemas.openxmlformats.org/drawingml/2006/table">
            <a:tbl>
              <a:tblPr firstRow="1" bandRow="1">
                <a:tableStyleId>{5C22544A-7EE6-4342-B048-85BDC9FD1C3A}</a:tableStyleId>
              </a:tblPr>
              <a:tblGrid>
                <a:gridCol w="1615440">
                  <a:extLst>
                    <a:ext uri="{9D8B030D-6E8A-4147-A177-3AD203B41FA5}">
                      <a16:colId xmlns:a16="http://schemas.microsoft.com/office/drawing/2014/main" xmlns="" val="1108316694"/>
                    </a:ext>
                  </a:extLst>
                </a:gridCol>
                <a:gridCol w="1615440">
                  <a:extLst>
                    <a:ext uri="{9D8B030D-6E8A-4147-A177-3AD203B41FA5}">
                      <a16:colId xmlns:a16="http://schemas.microsoft.com/office/drawing/2014/main" xmlns="" val="2969589847"/>
                    </a:ext>
                  </a:extLst>
                </a:gridCol>
                <a:gridCol w="1615440">
                  <a:extLst>
                    <a:ext uri="{9D8B030D-6E8A-4147-A177-3AD203B41FA5}">
                      <a16:colId xmlns:a16="http://schemas.microsoft.com/office/drawing/2014/main" xmlns="" val="3704037267"/>
                    </a:ext>
                  </a:extLst>
                </a:gridCol>
                <a:gridCol w="1615440">
                  <a:extLst>
                    <a:ext uri="{9D8B030D-6E8A-4147-A177-3AD203B41FA5}">
                      <a16:colId xmlns:a16="http://schemas.microsoft.com/office/drawing/2014/main" xmlns="" val="1279144775"/>
                    </a:ext>
                  </a:extLst>
                </a:gridCol>
                <a:gridCol w="1615440">
                  <a:extLst>
                    <a:ext uri="{9D8B030D-6E8A-4147-A177-3AD203B41FA5}">
                      <a16:colId xmlns:a16="http://schemas.microsoft.com/office/drawing/2014/main" xmlns="" val="1864274768"/>
                    </a:ext>
                  </a:extLst>
                </a:gridCol>
              </a:tblGrid>
              <a:tr h="439226">
                <a:tc>
                  <a:txBody>
                    <a:bodyPr/>
                    <a:lstStyle/>
                    <a:p>
                      <a:endParaRPr lang="en-US" sz="2400" dirty="0">
                        <a:latin typeface="Arial Narrow" panose="020B0606020202030204" pitchFamily="34" charset="0"/>
                      </a:endParaRPr>
                    </a:p>
                  </a:txBody>
                  <a:tcPr/>
                </a:tc>
                <a:tc>
                  <a:txBody>
                    <a:bodyPr/>
                    <a:lstStyle/>
                    <a:p>
                      <a:r>
                        <a:rPr lang="en-US" sz="2400" dirty="0" smtClean="0">
                          <a:latin typeface="Arial Narrow" panose="020B0606020202030204" pitchFamily="34" charset="0"/>
                        </a:rPr>
                        <a:t>2013-14</a:t>
                      </a:r>
                      <a:endParaRPr lang="en-US" sz="2400" dirty="0">
                        <a:latin typeface="Arial Narrow" panose="020B0606020202030204" pitchFamily="34" charset="0"/>
                      </a:endParaRPr>
                    </a:p>
                  </a:txBody>
                  <a:tcPr/>
                </a:tc>
                <a:tc>
                  <a:txBody>
                    <a:bodyPr/>
                    <a:lstStyle/>
                    <a:p>
                      <a:r>
                        <a:rPr lang="en-US" sz="2400" dirty="0" smtClean="0">
                          <a:latin typeface="Arial Narrow" panose="020B0606020202030204" pitchFamily="34" charset="0"/>
                        </a:rPr>
                        <a:t>2014-15</a:t>
                      </a:r>
                      <a:endParaRPr lang="en-US" sz="2400" dirty="0">
                        <a:latin typeface="Arial Narrow" panose="020B0606020202030204" pitchFamily="34" charset="0"/>
                      </a:endParaRPr>
                    </a:p>
                  </a:txBody>
                  <a:tcPr/>
                </a:tc>
                <a:tc>
                  <a:txBody>
                    <a:bodyPr/>
                    <a:lstStyle/>
                    <a:p>
                      <a:r>
                        <a:rPr lang="en-US" sz="2400" dirty="0" smtClean="0">
                          <a:latin typeface="Arial Narrow" panose="020B0606020202030204" pitchFamily="34" charset="0"/>
                        </a:rPr>
                        <a:t>2015-16</a:t>
                      </a:r>
                      <a:endParaRPr lang="en-US" sz="2400" dirty="0">
                        <a:latin typeface="Arial Narrow" panose="020B0606020202030204" pitchFamily="34" charset="0"/>
                      </a:endParaRPr>
                    </a:p>
                  </a:txBody>
                  <a:tcPr/>
                </a:tc>
                <a:tc>
                  <a:txBody>
                    <a:bodyPr/>
                    <a:lstStyle/>
                    <a:p>
                      <a:r>
                        <a:rPr lang="en-US" sz="2400" dirty="0" smtClean="0">
                          <a:latin typeface="Arial Narrow" panose="020B0606020202030204" pitchFamily="34" charset="0"/>
                        </a:rPr>
                        <a:t>2016-17</a:t>
                      </a:r>
                      <a:endParaRPr lang="en-US" sz="2400" dirty="0">
                        <a:latin typeface="Arial Narrow" panose="020B0606020202030204" pitchFamily="34" charset="0"/>
                      </a:endParaRPr>
                    </a:p>
                  </a:txBody>
                  <a:tcPr/>
                </a:tc>
                <a:extLst>
                  <a:ext uri="{0D108BD9-81ED-4DB2-BD59-A6C34878D82A}">
                    <a16:rowId xmlns:a16="http://schemas.microsoft.com/office/drawing/2014/main" xmlns="" val="3471497007"/>
                  </a:ext>
                </a:extLst>
              </a:tr>
              <a:tr h="758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aseline="0" dirty="0" smtClean="0">
                          <a:latin typeface="Arial Narrow" panose="020B0606020202030204" pitchFamily="34" charset="0"/>
                        </a:rPr>
                        <a:t>Percentage of districts participating in global grants</a:t>
                      </a:r>
                      <a:endParaRPr lang="en-US" sz="2400" dirty="0" smtClean="0">
                        <a:latin typeface="Arial Narrow" panose="020B0606020202030204" pitchFamily="34" charset="0"/>
                      </a:endParaRPr>
                    </a:p>
                  </a:txBody>
                  <a:tcPr/>
                </a:tc>
                <a:tc>
                  <a:txBody>
                    <a:bodyPr/>
                    <a:lstStyle/>
                    <a:p>
                      <a:r>
                        <a:rPr lang="en-US" sz="2400" dirty="0" smtClean="0">
                          <a:latin typeface="Arial Narrow" panose="020B0606020202030204" pitchFamily="34" charset="0"/>
                        </a:rPr>
                        <a:t>80%</a:t>
                      </a:r>
                      <a:endParaRPr lang="en-US" sz="2400" dirty="0">
                        <a:latin typeface="Arial Narrow" panose="020B0606020202030204" pitchFamily="34" charset="0"/>
                      </a:endParaRPr>
                    </a:p>
                  </a:txBody>
                  <a:tcPr/>
                </a:tc>
                <a:tc>
                  <a:txBody>
                    <a:bodyPr/>
                    <a:lstStyle/>
                    <a:p>
                      <a:r>
                        <a:rPr lang="en-US" sz="2400" dirty="0" smtClean="0">
                          <a:latin typeface="Arial Narrow" panose="020B0606020202030204" pitchFamily="34" charset="0"/>
                        </a:rPr>
                        <a:t>89%</a:t>
                      </a:r>
                      <a:endParaRPr lang="en-US" sz="2400" dirty="0">
                        <a:latin typeface="Arial Narrow" panose="020B0606020202030204" pitchFamily="34" charset="0"/>
                      </a:endParaRPr>
                    </a:p>
                  </a:txBody>
                  <a:tcPr/>
                </a:tc>
                <a:tc>
                  <a:txBody>
                    <a:bodyPr/>
                    <a:lstStyle/>
                    <a:p>
                      <a:r>
                        <a:rPr lang="en-US" sz="2400" dirty="0" smtClean="0">
                          <a:latin typeface="Arial Narrow" panose="020B0606020202030204" pitchFamily="34" charset="0"/>
                        </a:rPr>
                        <a:t>91%</a:t>
                      </a:r>
                      <a:endParaRPr lang="en-US" sz="2400" dirty="0">
                        <a:latin typeface="Arial Narrow" panose="020B0606020202030204" pitchFamily="34" charset="0"/>
                      </a:endParaRPr>
                    </a:p>
                  </a:txBody>
                  <a:tcPr/>
                </a:tc>
                <a:tc>
                  <a:txBody>
                    <a:bodyPr/>
                    <a:lstStyle/>
                    <a:p>
                      <a:r>
                        <a:rPr lang="en-US" sz="2400" dirty="0" smtClean="0">
                          <a:latin typeface="Arial Narrow" panose="020B0606020202030204" pitchFamily="34" charset="0"/>
                        </a:rPr>
                        <a:t>92%</a:t>
                      </a:r>
                      <a:endParaRPr lang="en-US" sz="2400" dirty="0">
                        <a:latin typeface="Arial Narrow" panose="020B0606020202030204" pitchFamily="34" charset="0"/>
                      </a:endParaRPr>
                    </a:p>
                  </a:txBody>
                  <a:tcPr/>
                </a:tc>
                <a:extLst>
                  <a:ext uri="{0D108BD9-81ED-4DB2-BD59-A6C34878D82A}">
                    <a16:rowId xmlns:a16="http://schemas.microsoft.com/office/drawing/2014/main" xmlns="" val="3439405495"/>
                  </a:ext>
                </a:extLst>
              </a:tr>
              <a:tr h="1083022">
                <a:tc>
                  <a:txBody>
                    <a:bodyPr/>
                    <a:lstStyle/>
                    <a:p>
                      <a:r>
                        <a:rPr lang="en-US" sz="2400" baseline="0" dirty="0" smtClean="0">
                          <a:latin typeface="Arial Narrow" panose="020B0606020202030204" pitchFamily="34" charset="0"/>
                        </a:rPr>
                        <a:t>Percentage of clubs participating in global grants</a:t>
                      </a:r>
                      <a:endParaRPr lang="en-US" sz="2400" dirty="0">
                        <a:latin typeface="Arial Narrow" panose="020B0606020202030204" pitchFamily="34" charset="0"/>
                      </a:endParaRPr>
                    </a:p>
                  </a:txBody>
                  <a:tcPr/>
                </a:tc>
                <a:tc>
                  <a:txBody>
                    <a:bodyPr/>
                    <a:lstStyle/>
                    <a:p>
                      <a:r>
                        <a:rPr lang="en-US" sz="2400" dirty="0" smtClean="0">
                          <a:latin typeface="Arial Narrow" panose="020B0606020202030204" pitchFamily="34" charset="0"/>
                        </a:rPr>
                        <a:t>11%</a:t>
                      </a:r>
                      <a:endParaRPr lang="en-US" sz="2400" dirty="0">
                        <a:latin typeface="Arial Narrow" panose="020B0606020202030204" pitchFamily="34" charset="0"/>
                      </a:endParaRPr>
                    </a:p>
                  </a:txBody>
                  <a:tcPr/>
                </a:tc>
                <a:tc>
                  <a:txBody>
                    <a:bodyPr/>
                    <a:lstStyle/>
                    <a:p>
                      <a:r>
                        <a:rPr lang="en-US" sz="2400" dirty="0" smtClean="0">
                          <a:latin typeface="Arial Narrow" panose="020B0606020202030204" pitchFamily="34" charset="0"/>
                        </a:rPr>
                        <a:t>14%</a:t>
                      </a:r>
                      <a:endParaRPr lang="en-US" sz="2400" dirty="0">
                        <a:latin typeface="Arial Narrow" panose="020B0606020202030204" pitchFamily="34" charset="0"/>
                      </a:endParaRPr>
                    </a:p>
                  </a:txBody>
                  <a:tcPr/>
                </a:tc>
                <a:tc>
                  <a:txBody>
                    <a:bodyPr/>
                    <a:lstStyle/>
                    <a:p>
                      <a:r>
                        <a:rPr lang="en-US" sz="2400" dirty="0" smtClean="0">
                          <a:latin typeface="Arial Narrow" panose="020B0606020202030204" pitchFamily="34" charset="0"/>
                        </a:rPr>
                        <a:t>13%</a:t>
                      </a:r>
                      <a:endParaRPr lang="en-US" sz="2400" dirty="0">
                        <a:latin typeface="Arial Narrow" panose="020B0606020202030204" pitchFamily="34" charset="0"/>
                      </a:endParaRPr>
                    </a:p>
                  </a:txBody>
                  <a:tcPr/>
                </a:tc>
                <a:tc>
                  <a:txBody>
                    <a:bodyPr/>
                    <a:lstStyle/>
                    <a:p>
                      <a:r>
                        <a:rPr lang="en-US" sz="2400" dirty="0" smtClean="0">
                          <a:latin typeface="Arial Narrow" panose="020B0606020202030204" pitchFamily="34" charset="0"/>
                        </a:rPr>
                        <a:t>14%</a:t>
                      </a:r>
                      <a:endParaRPr lang="en-US" sz="2400" dirty="0">
                        <a:latin typeface="Arial Narrow" panose="020B0606020202030204" pitchFamily="34" charset="0"/>
                      </a:endParaRPr>
                    </a:p>
                  </a:txBody>
                  <a:tcPr/>
                </a:tc>
                <a:extLst>
                  <a:ext uri="{0D108BD9-81ED-4DB2-BD59-A6C34878D82A}">
                    <a16:rowId xmlns:a16="http://schemas.microsoft.com/office/drawing/2014/main" xmlns="" val="2104600838"/>
                  </a:ext>
                </a:extLst>
              </a:tr>
            </a:tbl>
          </a:graphicData>
        </a:graphic>
      </p:graphicFrame>
    </p:spTree>
    <p:extLst>
      <p:ext uri="{BB962C8B-B14F-4D97-AF65-F5344CB8AC3E}">
        <p14:creationId xmlns:p14="http://schemas.microsoft.com/office/powerpoint/2010/main" val="2425034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28600"/>
            <a:ext cx="7696200" cy="487362"/>
          </a:xfrm>
        </p:spPr>
        <p:txBody>
          <a:bodyPr>
            <a:noAutofit/>
          </a:bodyPr>
          <a:lstStyle/>
          <a:p>
            <a:r>
              <a:rPr lang="en-US" sz="2800" dirty="0" smtClean="0"/>
              <a:t>TOTAL NUMBER OF DISTRICT GRANTS APPROVED</a:t>
            </a:r>
            <a:br>
              <a:rPr lang="en-US" sz="2800" dirty="0" smtClean="0"/>
            </a:br>
            <a:endParaRPr lang="en-US" sz="2800" dirty="0"/>
          </a:p>
        </p:txBody>
      </p:sp>
      <p:graphicFrame>
        <p:nvGraphicFramePr>
          <p:cNvPr id="4" name="Chart 3"/>
          <p:cNvGraphicFramePr>
            <a:graphicFrameLocks/>
          </p:cNvGraphicFramePr>
          <p:nvPr>
            <p:extLst>
              <p:ext uri="{D42A27DB-BD31-4B8C-83A1-F6EECF244321}">
                <p14:modId xmlns:p14="http://schemas.microsoft.com/office/powerpoint/2010/main" val="3911600734"/>
              </p:ext>
            </p:extLst>
          </p:nvPr>
        </p:nvGraphicFramePr>
        <p:xfrm>
          <a:off x="152400" y="1219200"/>
          <a:ext cx="8686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32-Point Star 4"/>
          <p:cNvSpPr/>
          <p:nvPr/>
        </p:nvSpPr>
        <p:spPr>
          <a:xfrm>
            <a:off x="7315200" y="76200"/>
            <a:ext cx="1905000" cy="1828800"/>
          </a:xfrm>
          <a:prstGeom prst="star32">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t>$52,000 avg. award</a:t>
            </a:r>
            <a:endParaRPr lang="en-US" dirty="0"/>
          </a:p>
        </p:txBody>
      </p:sp>
    </p:spTree>
    <p:extLst>
      <p:ext uri="{BB962C8B-B14F-4D97-AF65-F5344CB8AC3E}">
        <p14:creationId xmlns:p14="http://schemas.microsoft.com/office/powerpoint/2010/main" val="2424198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r="37379" b="-128"/>
          <a:stretch/>
        </p:blipFill>
        <p:spPr>
          <a:xfrm>
            <a:off x="214313" y="6166021"/>
            <a:ext cx="1429136" cy="540684"/>
          </a:xfrm>
          <a:prstGeom prst="rect">
            <a:avLst/>
          </a:prstGeom>
        </p:spPr>
      </p:pic>
      <p:sp>
        <p:nvSpPr>
          <p:cNvPr id="8" name="Rectangle 7"/>
          <p:cNvSpPr/>
          <p:nvPr/>
        </p:nvSpPr>
        <p:spPr>
          <a:xfrm>
            <a:off x="0" y="2447925"/>
            <a:ext cx="9144000" cy="2497853"/>
          </a:xfrm>
          <a:prstGeom prst="rect">
            <a:avLst/>
          </a:prstGeom>
          <a:solidFill>
            <a:srgbClr val="17458F"/>
          </a:solidFill>
          <a:ln>
            <a:solidFill>
              <a:srgbClr val="17458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17458F"/>
              </a:solidFill>
              <a:effectLst/>
              <a:uLnTx/>
              <a:uFillTx/>
              <a:latin typeface="Calibri" panose="020F0502020204030204"/>
              <a:ea typeface="+mn-ea"/>
              <a:cs typeface="+mn-cs"/>
            </a:endParaRPr>
          </a:p>
        </p:txBody>
      </p:sp>
      <p:sp>
        <p:nvSpPr>
          <p:cNvPr id="2" name="TextBox 1"/>
          <p:cNvSpPr txBox="1"/>
          <p:nvPr/>
        </p:nvSpPr>
        <p:spPr>
          <a:xfrm>
            <a:off x="609601" y="3211490"/>
            <a:ext cx="8001000" cy="92333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5400" dirty="0" smtClean="0">
                <a:solidFill>
                  <a:prstClr val="white"/>
                </a:solidFill>
                <a:latin typeface="Arial Narrow" panose="020B0606020202030204" pitchFamily="34" charset="0"/>
              </a:rPr>
              <a:t>UPCOMING TRF SESSIONS</a:t>
            </a:r>
            <a:endParaRPr kumimoji="0" lang="en-US" sz="5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l="4293" t="2899" b="2229"/>
          <a:stretch/>
        </p:blipFill>
        <p:spPr>
          <a:xfrm>
            <a:off x="0" y="-14514"/>
            <a:ext cx="3733721" cy="2467429"/>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88199" y="4929867"/>
            <a:ext cx="3755801" cy="1938264"/>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44116" y="14513"/>
            <a:ext cx="3699884" cy="2466589"/>
          </a:xfrm>
          <a:prstGeom prst="rect">
            <a:avLst/>
          </a:prstGeom>
        </p:spPr>
      </p:pic>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t="5035" b="9306"/>
          <a:stretch/>
        </p:blipFill>
        <p:spPr>
          <a:xfrm>
            <a:off x="3545039" y="-14515"/>
            <a:ext cx="1931660" cy="2481943"/>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219" y="4945781"/>
            <a:ext cx="3765940" cy="1921953"/>
          </a:xfrm>
          <a:prstGeom prst="rect">
            <a:avLst/>
          </a:prstGeom>
        </p:spPr>
      </p:pic>
      <p:pic>
        <p:nvPicPr>
          <p:cNvPr id="9" name="Picture 8"/>
          <p:cNvPicPr>
            <a:picLocks noChangeAspect="1"/>
          </p:cNvPicPr>
          <p:nvPr/>
        </p:nvPicPr>
        <p:blipFill rotWithShape="1">
          <a:blip r:embed="rId9" cstate="screen">
            <a:extLst>
              <a:ext uri="{28A0092B-C50C-407E-A947-70E740481C1C}">
                <a14:useLocalDpi xmlns:a14="http://schemas.microsoft.com/office/drawing/2010/main"/>
              </a:ext>
            </a:extLst>
          </a:blip>
          <a:srcRect l="1762" r="5759"/>
          <a:stretch/>
        </p:blipFill>
        <p:spPr>
          <a:xfrm rot="16200000">
            <a:off x="3603684" y="4998428"/>
            <a:ext cx="1914554" cy="1809257"/>
          </a:xfrm>
          <a:prstGeom prst="rect">
            <a:avLst/>
          </a:prstGeom>
        </p:spPr>
      </p:pic>
    </p:spTree>
    <p:extLst>
      <p:ext uri="{BB962C8B-B14F-4D97-AF65-F5344CB8AC3E}">
        <p14:creationId xmlns:p14="http://schemas.microsoft.com/office/powerpoint/2010/main" val="3122469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r="9832"/>
          <a:stretch/>
        </p:blipFill>
        <p:spPr>
          <a:xfrm>
            <a:off x="3854589" y="0"/>
            <a:ext cx="5306588" cy="3923504"/>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l="80" b="2769"/>
          <a:stretch/>
        </p:blipFill>
        <p:spPr>
          <a:xfrm>
            <a:off x="0" y="0"/>
            <a:ext cx="4719451" cy="6888673"/>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23206" y="3916077"/>
            <a:ext cx="4420794" cy="2947196"/>
          </a:xfrm>
          <a:prstGeom prst="rect">
            <a:avLst/>
          </a:prstGeom>
        </p:spPr>
      </p:pic>
      <p:sp>
        <p:nvSpPr>
          <p:cNvPr id="4" name="Rectangle 3"/>
          <p:cNvSpPr/>
          <p:nvPr/>
        </p:nvSpPr>
        <p:spPr>
          <a:xfrm>
            <a:off x="0" y="3053665"/>
            <a:ext cx="9144000" cy="869839"/>
          </a:xfrm>
          <a:prstGeom prst="rect">
            <a:avLst/>
          </a:prstGeom>
          <a:solidFill>
            <a:srgbClr val="17458F">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14375" y="3065555"/>
            <a:ext cx="7715249" cy="769441"/>
          </a:xfrm>
          <a:prstGeom prst="rect">
            <a:avLst/>
          </a:prstGeom>
          <a:noFill/>
        </p:spPr>
        <p:txBody>
          <a:bodyPr wrap="square" rtlCol="0">
            <a:spAutoFit/>
          </a:bodyPr>
          <a:lstStyle/>
          <a:p>
            <a:pPr algn="ctr"/>
            <a:r>
              <a:rPr lang="en-US" sz="4400">
                <a:solidFill>
                  <a:schemeClr val="bg1"/>
                </a:solidFill>
                <a:latin typeface="Arial Narrow" panose="020B0606020202030204" pitchFamily="34" charset="0"/>
              </a:rPr>
              <a:t>2016-17 HIGHLIGHTS &amp; RESULTS</a:t>
            </a:r>
          </a:p>
        </p:txBody>
      </p:sp>
    </p:spTree>
    <p:extLst>
      <p:ext uri="{BB962C8B-B14F-4D97-AF65-F5344CB8AC3E}">
        <p14:creationId xmlns:p14="http://schemas.microsoft.com/office/powerpoint/2010/main" val="2819176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368"/>
            <a:ext cx="9144000" cy="1145470"/>
          </a:xfrm>
          <a:prstGeom prst="rect">
            <a:avLst/>
          </a:prstGeom>
          <a:solidFill>
            <a:srgbClr val="17458F"/>
          </a:solidFill>
          <a:ln>
            <a:solidFill>
              <a:srgbClr val="1745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4217" y="297757"/>
            <a:ext cx="5195887" cy="523220"/>
          </a:xfrm>
          <a:prstGeom prst="rect">
            <a:avLst/>
          </a:prstGeom>
          <a:noFill/>
        </p:spPr>
        <p:txBody>
          <a:bodyPr wrap="square" rtlCol="0">
            <a:spAutoFit/>
          </a:bodyPr>
          <a:lstStyle/>
          <a:p>
            <a:r>
              <a:rPr lang="en-US" sz="2800" b="1">
                <a:solidFill>
                  <a:schemeClr val="bg1"/>
                </a:solidFill>
                <a:latin typeface="Arial Narrow" panose="020B0606020202030204" pitchFamily="34" charset="0"/>
              </a:rPr>
              <a:t>2016-17 HIGHLIGHTS</a:t>
            </a:r>
          </a:p>
        </p:txBody>
      </p:sp>
      <p:pic>
        <p:nvPicPr>
          <p:cNvPr id="7" name="Picture 2" descr="https://www.rotary.org/sites/default/files/styles/w_600/public/pledge%20group%20hero.jpg?itok=s8m71Sd3"/>
          <p:cNvPicPr>
            <a:picLocks noChangeAspect="1" noChangeArrowheads="1"/>
          </p:cNvPicPr>
          <p:nvPr/>
        </p:nvPicPr>
        <p:blipFill rotWithShape="1">
          <a:blip r:embed="rId3">
            <a:extLst>
              <a:ext uri="{28A0092B-C50C-407E-A947-70E740481C1C}">
                <a14:useLocalDpi xmlns:a14="http://schemas.microsoft.com/office/drawing/2010/main"/>
              </a:ext>
            </a:extLst>
          </a:blip>
          <a:srcRect l="3886" t="32775" r="3314" b="24025"/>
          <a:stretch/>
        </p:blipFill>
        <p:spPr bwMode="auto">
          <a:xfrm>
            <a:off x="-163627" y="3938143"/>
            <a:ext cx="6346713" cy="1900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4834" y="1177267"/>
            <a:ext cx="4030540" cy="2705494"/>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016" y="1195225"/>
            <a:ext cx="3425818" cy="2643408"/>
          </a:xfrm>
          <a:prstGeom prst="rect">
            <a:avLst/>
          </a:prstGeom>
        </p:spPr>
      </p:pic>
      <p:pic>
        <p:nvPicPr>
          <p:cNvPr id="10" name="Picture 4" descr="Image result for the rotary peace centers"/>
          <p:cNvPicPr>
            <a:picLocks noChangeAspect="1" noChangeArrowheads="1"/>
          </p:cNvPicPr>
          <p:nvPr/>
        </p:nvPicPr>
        <p:blipFill rotWithShape="1">
          <a:blip r:embed="rId6">
            <a:extLst>
              <a:ext uri="{28A0092B-C50C-407E-A947-70E740481C1C}">
                <a14:useLocalDpi xmlns:a14="http://schemas.microsoft.com/office/drawing/2010/main"/>
              </a:ext>
            </a:extLst>
          </a:blip>
          <a:srcRect l="71316"/>
          <a:stretch/>
        </p:blipFill>
        <p:spPr bwMode="auto">
          <a:xfrm>
            <a:off x="7420752" y="2588293"/>
            <a:ext cx="1648626" cy="13182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7" cstate="screen">
            <a:extLst>
              <a:ext uri="{28A0092B-C50C-407E-A947-70E740481C1C}">
                <a14:useLocalDpi xmlns:a14="http://schemas.microsoft.com/office/drawing/2010/main"/>
              </a:ext>
            </a:extLst>
          </a:blip>
          <a:srcRect t="893" r="12659"/>
          <a:stretch/>
        </p:blipFill>
        <p:spPr>
          <a:xfrm>
            <a:off x="6183086" y="3933825"/>
            <a:ext cx="2975428" cy="1904938"/>
          </a:xfrm>
          <a:prstGeom prst="rect">
            <a:avLst/>
          </a:prstGeom>
        </p:spPr>
      </p:pic>
      <p:pic>
        <p:nvPicPr>
          <p:cNvPr id="3" name="Picture 2"/>
          <p:cNvPicPr>
            <a:picLocks noChangeAspect="1"/>
          </p:cNvPicPr>
          <p:nvPr/>
        </p:nvPicPr>
        <p:blipFill rotWithShape="1">
          <a:blip r:embed="rId8" cstate="print">
            <a:extLst>
              <a:ext uri="{28A0092B-C50C-407E-A947-70E740481C1C}">
                <a14:useLocalDpi xmlns:a14="http://schemas.microsoft.com/office/drawing/2010/main"/>
              </a:ext>
            </a:extLst>
          </a:blip>
          <a:srcRect l="71447"/>
          <a:stretch/>
        </p:blipFill>
        <p:spPr>
          <a:xfrm>
            <a:off x="7420752" y="1177267"/>
            <a:ext cx="1602697" cy="1313766"/>
          </a:xfrm>
          <a:prstGeom prst="rect">
            <a:avLst/>
          </a:prstGeom>
        </p:spPr>
      </p:pic>
    </p:spTree>
    <p:extLst>
      <p:ext uri="{BB962C8B-B14F-4D97-AF65-F5344CB8AC3E}">
        <p14:creationId xmlns:p14="http://schemas.microsoft.com/office/powerpoint/2010/main" val="155391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1092620"/>
          </a:xfrm>
          <a:prstGeom prst="rect">
            <a:avLst/>
          </a:prstGeom>
          <a:solidFill>
            <a:srgbClr val="17458F"/>
          </a:solidFill>
          <a:ln>
            <a:solidFill>
              <a:srgbClr val="1745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TextBox 4"/>
          <p:cNvSpPr txBox="1"/>
          <p:nvPr/>
        </p:nvSpPr>
        <p:spPr>
          <a:xfrm>
            <a:off x="209375" y="265193"/>
            <a:ext cx="8342380"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rPr>
              <a:t>FUNDRAISING RESULTS </a:t>
            </a:r>
            <a:r>
              <a:rPr lang="en-US" sz="2800" b="1" dirty="0" smtClean="0">
                <a:solidFill>
                  <a:schemeClr val="bg1"/>
                </a:solidFill>
                <a:latin typeface="Arial Narrow" panose="020B0606020202030204" pitchFamily="34" charset="0"/>
              </a:rPr>
              <a:t>BREAKDOWN</a:t>
            </a:r>
            <a:endParaRPr lang="en-US" sz="2800" b="1" dirty="0">
              <a:solidFill>
                <a:schemeClr val="bg1"/>
              </a:solidFill>
              <a:latin typeface="Arial Narrow" panose="020B0606020202030204" pitchFamily="34" charset="0"/>
            </a:endParaRPr>
          </a:p>
        </p:txBody>
      </p:sp>
      <p:grpSp>
        <p:nvGrpSpPr>
          <p:cNvPr id="3" name="Group 2"/>
          <p:cNvGrpSpPr/>
          <p:nvPr/>
        </p:nvGrpSpPr>
        <p:grpSpPr>
          <a:xfrm>
            <a:off x="732904" y="1158127"/>
            <a:ext cx="8411096" cy="5546587"/>
            <a:chOff x="609357" y="626032"/>
            <a:chExt cx="8411096" cy="5546587"/>
          </a:xfrm>
        </p:grpSpPr>
        <p:sp>
          <p:nvSpPr>
            <p:cNvPr id="7" name="TextBox 6"/>
            <p:cNvSpPr txBox="1"/>
            <p:nvPr/>
          </p:nvSpPr>
          <p:spPr>
            <a:xfrm>
              <a:off x="4605077" y="5534147"/>
              <a:ext cx="441537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*other includes contributions to the Donor Advised Fund, </a:t>
              </a:r>
              <a:br>
                <a:rPr kumimoji="0" lang="en-US"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br>
              <a:r>
                <a:rPr kumimoji="0" lang="en-US"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Global Grant Cash and term gifts</a:t>
              </a:r>
            </a:p>
          </p:txBody>
        </p:sp>
        <p:graphicFrame>
          <p:nvGraphicFramePr>
            <p:cNvPr id="8" name="Chart 7"/>
            <p:cNvGraphicFramePr/>
            <p:nvPr>
              <p:extLst>
                <p:ext uri="{D42A27DB-BD31-4B8C-83A1-F6EECF244321}">
                  <p14:modId xmlns:p14="http://schemas.microsoft.com/office/powerpoint/2010/main" val="1576844913"/>
                </p:ext>
              </p:extLst>
            </p:nvPr>
          </p:nvGraphicFramePr>
          <p:xfrm>
            <a:off x="609357" y="1092619"/>
            <a:ext cx="7991439" cy="508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p:nvPr/>
          </p:nvSpPr>
          <p:spPr>
            <a:xfrm>
              <a:off x="678301" y="877960"/>
              <a:ext cx="4910120" cy="4884373"/>
            </a:xfrm>
            <a:prstGeom prst="ellipse">
              <a:avLst/>
            </a:prstGeom>
            <a:noFill/>
            <a:ln w="161925">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rot="2180019">
              <a:off x="3943019" y="990910"/>
              <a:ext cx="1444844" cy="649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Isosceles Triangle 10"/>
            <p:cNvSpPr/>
            <p:nvPr/>
          </p:nvSpPr>
          <p:spPr>
            <a:xfrm rot="5568273">
              <a:off x="3641571" y="673652"/>
              <a:ext cx="647555" cy="552315"/>
            </a:xfrm>
            <a:prstGeom prst="triangle">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4122021" y="979167"/>
              <a:ext cx="281577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TOTAL CONTRIBUTIONS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Arial Narrow" panose="020B0606020202030204" pitchFamily="34" charset="0"/>
                  <a:ea typeface="+mn-ea"/>
                  <a:cs typeface="+mn-cs"/>
                </a:rPr>
                <a:t>$304.4 million</a:t>
              </a:r>
            </a:p>
          </p:txBody>
        </p:sp>
      </p:grpSp>
    </p:spTree>
    <p:extLst>
      <p:ext uri="{BB962C8B-B14F-4D97-AF65-F5344CB8AC3E}">
        <p14:creationId xmlns:p14="http://schemas.microsoft.com/office/powerpoint/2010/main" val="2553018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8" y="1129473"/>
            <a:ext cx="8723271" cy="5625894"/>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874" y="9325"/>
            <a:ext cx="9174874" cy="1042921"/>
          </a:xfrm>
          <a:prstGeom prst="rect">
            <a:avLst/>
          </a:prstGeom>
          <a:solidFill>
            <a:srgbClr val="1745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62" name="Title 1"/>
          <p:cNvSpPr>
            <a:spLocks noGrp="1"/>
          </p:cNvSpPr>
          <p:nvPr>
            <p:ph type="title"/>
          </p:nvPr>
        </p:nvSpPr>
        <p:spPr bwMode="auto">
          <a:xfrm>
            <a:off x="217718" y="254532"/>
            <a:ext cx="7886700" cy="6231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r>
              <a:rPr lang="en-US" altLang="en-US" sz="3200" b="1">
                <a:solidFill>
                  <a:schemeClr val="bg1"/>
                </a:solidFill>
                <a:latin typeface="Arial Narrow" panose="020B0606020202030204" pitchFamily="34" charset="0"/>
              </a:rPr>
              <a:t>AREAS OF FOCUS MAJOR GIFTS INITIATIVES</a:t>
            </a:r>
          </a:p>
        </p:txBody>
      </p:sp>
      <p:grpSp>
        <p:nvGrpSpPr>
          <p:cNvPr id="27" name="Group 26"/>
          <p:cNvGrpSpPr/>
          <p:nvPr/>
        </p:nvGrpSpPr>
        <p:grpSpPr>
          <a:xfrm>
            <a:off x="217718" y="1287452"/>
            <a:ext cx="8357937" cy="5309936"/>
            <a:chOff x="1572134" y="1478030"/>
            <a:chExt cx="6044408" cy="3908919"/>
          </a:xfrm>
        </p:grpSpPr>
        <p:sp>
          <p:nvSpPr>
            <p:cNvPr id="24" name="Hexagon 23"/>
            <p:cNvSpPr/>
            <p:nvPr/>
          </p:nvSpPr>
          <p:spPr>
            <a:xfrm>
              <a:off x="3032759" y="2313517"/>
              <a:ext cx="1712976" cy="1476884"/>
            </a:xfrm>
            <a:prstGeom prst="hexagon">
              <a:avLst>
                <a:gd name="adj" fmla="val 25000"/>
                <a:gd name="vf" fmla="val 115470"/>
              </a:avLst>
            </a:prstGeom>
            <a:blipFill dpi="0" rotWithShape="1">
              <a:blip r:embed="rId3">
                <a:biLevel thresh="25000"/>
                <a:extLst>
                  <a:ext uri="{28A0092B-C50C-407E-A947-70E740481C1C}">
                    <a14:useLocalDpi xmlns:a14="http://schemas.microsoft.com/office/drawing/2010/main"/>
                  </a:ext>
                </a:extLst>
              </a:blip>
              <a:srcRect/>
              <a:stretch>
                <a:fillRect l="-414333" t="1086" r="-99667" b="-1086"/>
              </a:stretch>
            </a:blipFill>
            <a:ln w="28575">
              <a:solidFill>
                <a:srgbClr val="01B4E7"/>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pic>
          <p:nvPicPr>
            <p:cNvPr id="26" name="Picture 25"/>
            <p:cNvPicPr>
              <a:picLocks noChangeAspect="1"/>
            </p:cNvPicPr>
            <p:nvPr/>
          </p:nvPicPr>
          <p:blipFill rotWithShape="1">
            <a:blip r:embed="rId4" cstate="print">
              <a:biLevel thresh="25000"/>
              <a:extLst>
                <a:ext uri="{28A0092B-C50C-407E-A947-70E740481C1C}">
                  <a14:useLocalDpi xmlns:a14="http://schemas.microsoft.com/office/drawing/2010/main"/>
                </a:ext>
              </a:extLst>
            </a:blip>
            <a:srcRect t="-1" r="84357" b="-2930"/>
            <a:stretch/>
          </p:blipFill>
          <p:spPr>
            <a:xfrm>
              <a:off x="3141222" y="3914856"/>
              <a:ext cx="1595147" cy="1472093"/>
            </a:xfrm>
            <a:prstGeom prst="rect">
              <a:avLst/>
            </a:prstGeom>
          </p:spPr>
        </p:pic>
        <p:pic>
          <p:nvPicPr>
            <p:cNvPr id="25" name="Picture 24"/>
            <p:cNvPicPr>
              <a:picLocks noChangeAspect="1"/>
            </p:cNvPicPr>
            <p:nvPr/>
          </p:nvPicPr>
          <p:blipFill rotWithShape="1">
            <a:blip r:embed="rId5" cstate="print">
              <a:biLevel thresh="25000"/>
              <a:extLst>
                <a:ext uri="{28A0092B-C50C-407E-A947-70E740481C1C}">
                  <a14:useLocalDpi xmlns:a14="http://schemas.microsoft.com/office/drawing/2010/main"/>
                </a:ext>
              </a:extLst>
            </a:blip>
            <a:srcRect l="49857" r="32687" b="-5881"/>
            <a:stretch/>
          </p:blipFill>
          <p:spPr>
            <a:xfrm>
              <a:off x="5909509" y="3934723"/>
              <a:ext cx="1707033" cy="1452226"/>
            </a:xfrm>
            <a:prstGeom prst="rect">
              <a:avLst/>
            </a:prstGeom>
          </p:spPr>
        </p:pic>
        <p:pic>
          <p:nvPicPr>
            <p:cNvPr id="22" name="Picture 21"/>
            <p:cNvPicPr>
              <a:picLocks noChangeAspect="1"/>
            </p:cNvPicPr>
            <p:nvPr/>
          </p:nvPicPr>
          <p:blipFill rotWithShape="1">
            <a:blip r:embed="rId6" cstate="print">
              <a:biLevel thresh="25000"/>
              <a:extLst>
                <a:ext uri="{28A0092B-C50C-407E-A947-70E740481C1C}">
                  <a14:useLocalDpi xmlns:a14="http://schemas.microsoft.com/office/drawing/2010/main"/>
                </a:ext>
              </a:extLst>
            </a:blip>
            <a:srcRect l="85291" t="-4112"/>
            <a:stretch/>
          </p:blipFill>
          <p:spPr>
            <a:xfrm>
              <a:off x="4539385" y="3039659"/>
              <a:ext cx="1512418" cy="1501484"/>
            </a:xfrm>
            <a:prstGeom prst="rect">
              <a:avLst/>
            </a:prstGeom>
          </p:spPr>
        </p:pic>
        <p:grpSp>
          <p:nvGrpSpPr>
            <p:cNvPr id="9" name="Group 8"/>
            <p:cNvGrpSpPr/>
            <p:nvPr/>
          </p:nvGrpSpPr>
          <p:grpSpPr>
            <a:xfrm>
              <a:off x="1572134" y="1478030"/>
              <a:ext cx="6031832" cy="3901939"/>
              <a:chOff x="1572134" y="1478030"/>
              <a:chExt cx="6031832" cy="3901939"/>
            </a:xfrm>
          </p:grpSpPr>
          <p:sp>
            <p:nvSpPr>
              <p:cNvPr id="10" name="Freeform 9"/>
              <p:cNvSpPr/>
              <p:nvPr/>
            </p:nvSpPr>
            <p:spPr>
              <a:xfrm>
                <a:off x="2988259" y="3903085"/>
                <a:ext cx="1712976" cy="1476884"/>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a:blipFill dpi="0" rotWithShape="1">
                <a:blip r:embed="rId7">
                  <a:biLevel thresh="25000"/>
                  <a:extLst>
                    <a:ext uri="{BEBA8EAE-BF5A-486C-A8C5-ECC9F3942E4B}">
                      <a14:imgProps xmlns:a14="http://schemas.microsoft.com/office/drawing/2010/main">
                        <a14:imgLayer r:embed="rId8">
                          <a14:imgEffect>
                            <a14:backgroundRemoval t="10977" b="90109" l="17709" r="30738">
                              <a14:backgroundMark x1="24226" y1="34416" x2="24226" y2="34416"/>
                            </a14:backgroundRemoval>
                          </a14:imgEffect>
                        </a14:imgLayer>
                      </a14:imgProps>
                    </a:ext>
                    <a:ext uri="{28A0092B-C50C-407E-A947-70E740481C1C}">
                      <a14:useLocalDpi xmlns:a14="http://schemas.microsoft.com/office/drawing/2010/main"/>
                    </a:ext>
                  </a:extLst>
                </a:blip>
                <a:srcRect/>
                <a:stretch>
                  <a:fillRect l="-98731" t="-1086" r="-415269" b="1086"/>
                </a:stretch>
              </a:blipFill>
              <a:ln w="28575">
                <a:solidFill>
                  <a:srgbClr val="01B4E7"/>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65822" tIns="281255" rIns="265822" bIns="281255"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1" name="Hexagon 10"/>
              <p:cNvSpPr/>
              <p:nvPr/>
            </p:nvSpPr>
            <p:spPr>
              <a:xfrm>
                <a:off x="3032759" y="4555099"/>
                <a:ext cx="200558" cy="172855"/>
              </a:xfrm>
              <a:prstGeom prst="hexagon">
                <a:avLst>
                  <a:gd name="adj" fmla="val 25000"/>
                  <a:gd name="vf" fmla="val 115470"/>
                </a:avLst>
              </a:prstGeom>
              <a:solidFill>
                <a:srgbClr val="17458F"/>
              </a:solidFill>
              <a:ln>
                <a:solidFill>
                  <a:srgbClr val="01B4E7"/>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Hexagon 11"/>
              <p:cNvSpPr/>
              <p:nvPr/>
            </p:nvSpPr>
            <p:spPr>
              <a:xfrm>
                <a:off x="1572134" y="3077743"/>
                <a:ext cx="1712976" cy="1476884"/>
              </a:xfrm>
              <a:prstGeom prst="hexagon">
                <a:avLst>
                  <a:gd name="adj" fmla="val 25000"/>
                  <a:gd name="vf" fmla="val 115470"/>
                </a:avLst>
              </a:prstGeom>
              <a:blipFill dpi="0" rotWithShape="1">
                <a:blip r:embed="rId9">
                  <a:biLevel thresh="25000"/>
                  <a:extLst>
                    <a:ext uri="{28A0092B-C50C-407E-A947-70E740481C1C}">
                      <a14:useLocalDpi xmlns:a14="http://schemas.microsoft.com/office/drawing/2010/main"/>
                    </a:ext>
                  </a:extLst>
                </a:blip>
                <a:srcRect/>
                <a:stretch>
                  <a:fillRect l="-204556" t="1086" r="-309444" b="-1086"/>
                </a:stretch>
              </a:blipFill>
              <a:ln w="28575">
                <a:solidFill>
                  <a:srgbClr val="01B4E7"/>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Hexagon 12"/>
              <p:cNvSpPr/>
              <p:nvPr/>
            </p:nvSpPr>
            <p:spPr>
              <a:xfrm>
                <a:off x="2699349" y="4326165"/>
                <a:ext cx="200558" cy="172855"/>
              </a:xfrm>
              <a:prstGeom prst="hexagon">
                <a:avLst>
                  <a:gd name="adj" fmla="val 25000"/>
                  <a:gd name="vf" fmla="val 115470"/>
                </a:avLst>
              </a:prstGeom>
              <a:solidFill>
                <a:srgbClr val="17458F"/>
              </a:solidFill>
              <a:ln>
                <a:solidFill>
                  <a:srgbClr val="01B4E7"/>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13"/>
              <p:cNvSpPr/>
              <p:nvPr/>
            </p:nvSpPr>
            <p:spPr>
              <a:xfrm>
                <a:off x="4493384" y="3076223"/>
                <a:ext cx="1712976" cy="1476884"/>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a:blipFill dpi="0" rotWithShape="1">
                <a:blip r:embed="rId7">
                  <a:lum bright="70000" contrast="-70000"/>
                  <a:extLst>
                    <a:ext uri="{BEBA8EAE-BF5A-486C-A8C5-ECC9F3942E4B}">
                      <a14:imgProps xmlns:a14="http://schemas.microsoft.com/office/drawing/2010/main">
                        <a14:imgLayer r:embed="rId8">
                          <a14:imgEffect>
                            <a14:backgroundRemoval t="0" b="89610" l="19581" r="30692">
                              <a14:backgroundMark x1="23497" y1="31818" x2="23497" y2="31818"/>
                            </a14:backgroundRemoval>
                          </a14:imgEffect>
                        </a14:imgLayer>
                      </a14:imgProps>
                    </a:ext>
                    <a:ext uri="{28A0092B-C50C-407E-A947-70E740481C1C}">
                      <a14:useLocalDpi xmlns:a14="http://schemas.microsoft.com/office/drawing/2010/main"/>
                    </a:ext>
                  </a:extLst>
                </a:blip>
                <a:srcRect/>
                <a:stretch>
                  <a:fillRect l="-98731" t="-1086" r="-415269" b="1086"/>
                </a:stretch>
              </a:blipFill>
              <a:ln w="28575">
                <a:solidFill>
                  <a:srgbClr val="01B4E7"/>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65822" tIns="281255" rIns="265822" bIns="281255"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5" name="Hexagon 14"/>
              <p:cNvSpPr/>
              <p:nvPr/>
            </p:nvSpPr>
            <p:spPr>
              <a:xfrm>
                <a:off x="5627868" y="4325743"/>
                <a:ext cx="200558" cy="172855"/>
              </a:xfrm>
              <a:prstGeom prst="hexagon">
                <a:avLst>
                  <a:gd name="adj" fmla="val 25000"/>
                  <a:gd name="vf" fmla="val 115470"/>
                </a:avLst>
              </a:prstGeom>
              <a:solidFill>
                <a:srgbClr val="17458F"/>
              </a:solidFill>
              <a:ln>
                <a:solidFill>
                  <a:srgbClr val="01B4E7"/>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Hexagon 15"/>
              <p:cNvSpPr/>
              <p:nvPr/>
            </p:nvSpPr>
            <p:spPr>
              <a:xfrm>
                <a:off x="5890990" y="3871007"/>
                <a:ext cx="1712976" cy="1476884"/>
              </a:xfrm>
              <a:prstGeom prst="hexagon">
                <a:avLst>
                  <a:gd name="adj" fmla="val 25000"/>
                  <a:gd name="vf" fmla="val 115470"/>
                </a:avLst>
              </a:prstGeom>
              <a:blipFill dpi="0" rotWithShape="1">
                <a:blip r:embed="rId7">
                  <a:biLevel thresh="25000"/>
                  <a:extLst>
                    <a:ext uri="{BEBA8EAE-BF5A-486C-A8C5-ECC9F3942E4B}">
                      <a14:imgProps xmlns:a14="http://schemas.microsoft.com/office/drawing/2010/main">
                        <a14:imgLayer r:embed="rId10">
                          <a14:imgEffect>
                            <a14:backgroundRemoval t="9891" b="89023" l="69110" r="82139">
                              <a14:backgroundMark x1="73315" y1="43506" x2="73315" y2="43506"/>
                            </a14:backgroundRemoval>
                          </a14:imgEffect>
                        </a14:imgLayer>
                      </a14:imgProps>
                    </a:ext>
                    <a:ext uri="{28A0092B-C50C-407E-A947-70E740481C1C}">
                      <a14:useLocalDpi xmlns:a14="http://schemas.microsoft.com/office/drawing/2010/main"/>
                    </a:ext>
                  </a:extLst>
                </a:blip>
                <a:srcRect/>
                <a:stretch>
                  <a:fillRect l="-414333" t="1086" r="-99667" b="-1086"/>
                </a:stretch>
              </a:blipFill>
              <a:ln w="28575">
                <a:solidFill>
                  <a:srgbClr val="01B4E7"/>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Hexagon 16"/>
              <p:cNvSpPr/>
              <p:nvPr/>
            </p:nvSpPr>
            <p:spPr>
              <a:xfrm>
                <a:off x="5951524" y="4555099"/>
                <a:ext cx="200558" cy="172855"/>
              </a:xfrm>
              <a:prstGeom prst="hexagon">
                <a:avLst>
                  <a:gd name="adj" fmla="val 25000"/>
                  <a:gd name="vf" fmla="val 115470"/>
                </a:avLst>
              </a:prstGeom>
              <a:solidFill>
                <a:srgbClr val="17458F"/>
              </a:solidFill>
              <a:ln>
                <a:solidFill>
                  <a:srgbClr val="01B4E7"/>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Hexagon 18"/>
              <p:cNvSpPr/>
              <p:nvPr/>
            </p:nvSpPr>
            <p:spPr>
              <a:xfrm>
                <a:off x="4186284" y="2354343"/>
                <a:ext cx="200558" cy="172855"/>
              </a:xfrm>
              <a:prstGeom prst="hexagon">
                <a:avLst>
                  <a:gd name="adj" fmla="val 25000"/>
                  <a:gd name="vf" fmla="val 115470"/>
                </a:avLst>
              </a:prstGeom>
              <a:solidFill>
                <a:srgbClr val="17458F"/>
              </a:solidFill>
              <a:ln>
                <a:solidFill>
                  <a:srgbClr val="01B4E7"/>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Hexagon 19"/>
              <p:cNvSpPr/>
              <p:nvPr/>
            </p:nvSpPr>
            <p:spPr>
              <a:xfrm>
                <a:off x="4447641" y="1478030"/>
                <a:ext cx="1712976" cy="1476884"/>
              </a:xfrm>
              <a:prstGeom prst="hexagon">
                <a:avLst>
                  <a:gd name="adj" fmla="val 25000"/>
                  <a:gd name="vf" fmla="val 115470"/>
                </a:avLst>
              </a:prstGeom>
              <a:blipFill dpi="0" rotWithShape="1">
                <a:blip r:embed="rId11">
                  <a:biLevel thresh="25000"/>
                  <a:extLst>
                    <a:ext uri="{28A0092B-C50C-407E-A947-70E740481C1C}">
                      <a14:useLocalDpi xmlns:a14="http://schemas.microsoft.com/office/drawing/2010/main"/>
                    </a:ext>
                  </a:extLst>
                </a:blip>
                <a:srcRect/>
                <a:stretch>
                  <a:fillRect l="-98731" t="-1086" r="-415269" b="1086"/>
                </a:stretch>
              </a:blipFill>
              <a:ln w="28575">
                <a:solidFill>
                  <a:srgbClr val="01B4E7"/>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Hexagon 20"/>
              <p:cNvSpPr/>
              <p:nvPr/>
            </p:nvSpPr>
            <p:spPr>
              <a:xfrm>
                <a:off x="4498238" y="2126532"/>
                <a:ext cx="200558" cy="172855"/>
              </a:xfrm>
              <a:prstGeom prst="hexagon">
                <a:avLst>
                  <a:gd name="adj" fmla="val 25000"/>
                  <a:gd name="vf" fmla="val 115470"/>
                </a:avLst>
              </a:prstGeom>
              <a:solidFill>
                <a:srgbClr val="17458F"/>
              </a:solidFill>
              <a:ln>
                <a:solidFill>
                  <a:srgbClr val="01B4E7"/>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spTree>
    <p:extLst>
      <p:ext uri="{BB962C8B-B14F-4D97-AF65-F5344CB8AC3E}">
        <p14:creationId xmlns:p14="http://schemas.microsoft.com/office/powerpoint/2010/main" val="26336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23950"/>
          </a:xfrm>
          <a:prstGeom prst="rect">
            <a:avLst/>
          </a:prstGeom>
          <a:solidFill>
            <a:srgbClr val="17458F"/>
          </a:solidFill>
          <a:ln>
            <a:solidFill>
              <a:srgbClr val="17458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2266" y="232660"/>
            <a:ext cx="8480675" cy="584775"/>
          </a:xfrm>
          <a:prstGeom prst="rect">
            <a:avLst/>
          </a:prstGeom>
          <a:noFill/>
        </p:spPr>
        <p:txBody>
          <a:bodyPr wrap="square" rtlCol="0">
            <a:spAutoFit/>
          </a:bodyPr>
          <a:lstStyle/>
          <a:p>
            <a:r>
              <a:rPr lang="en-US" sz="3200" b="1">
                <a:solidFill>
                  <a:schemeClr val="bg1"/>
                </a:solidFill>
                <a:latin typeface="Arial Narrow" panose="020B0606020202030204" pitchFamily="34" charset="0"/>
              </a:rPr>
              <a:t>ONLINE GIVING PROJECT</a:t>
            </a:r>
          </a:p>
        </p:txBody>
      </p:sp>
      <p:grpSp>
        <p:nvGrpSpPr>
          <p:cNvPr id="3" name="Group 2"/>
          <p:cNvGrpSpPr/>
          <p:nvPr/>
        </p:nvGrpSpPr>
        <p:grpSpPr>
          <a:xfrm>
            <a:off x="1294773" y="1278150"/>
            <a:ext cx="6455663" cy="5429159"/>
            <a:chOff x="1294773" y="1278150"/>
            <a:chExt cx="6455663" cy="5429159"/>
          </a:xfrm>
        </p:grpSpPr>
        <p:pic>
          <p:nvPicPr>
            <p:cNvPr id="15" name="Picture 2" descr="RaiseN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4773" y="1278150"/>
              <a:ext cx="6455663" cy="54291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9ad210b3-8be5-485a-bb7d-7ecef77ad28c@namprd0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6500" b="20147"/>
            <a:stretch/>
          </p:blipFill>
          <p:spPr bwMode="auto">
            <a:xfrm>
              <a:off x="1941027" y="1733061"/>
              <a:ext cx="2897674" cy="377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97507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r="10196"/>
          <a:stretch/>
        </p:blipFill>
        <p:spPr>
          <a:xfrm>
            <a:off x="3847967" y="-1"/>
            <a:ext cx="5285183" cy="3923505"/>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b="2255"/>
          <a:stretch/>
        </p:blipFill>
        <p:spPr>
          <a:xfrm>
            <a:off x="-50801" y="-1"/>
            <a:ext cx="4742455" cy="6953252"/>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r="2361"/>
          <a:stretch/>
        </p:blipFill>
        <p:spPr>
          <a:xfrm>
            <a:off x="4691655" y="3923504"/>
            <a:ext cx="4452346" cy="3040027"/>
          </a:xfrm>
          <a:prstGeom prst="rect">
            <a:avLst/>
          </a:prstGeom>
        </p:spPr>
      </p:pic>
      <p:sp>
        <p:nvSpPr>
          <p:cNvPr id="4" name="Rectangle 3"/>
          <p:cNvSpPr/>
          <p:nvPr/>
        </p:nvSpPr>
        <p:spPr>
          <a:xfrm>
            <a:off x="0" y="3053665"/>
            <a:ext cx="9144000" cy="869839"/>
          </a:xfrm>
          <a:prstGeom prst="rect">
            <a:avLst/>
          </a:prstGeom>
          <a:solidFill>
            <a:srgbClr val="17458F">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14375" y="3065555"/>
            <a:ext cx="7715249" cy="769441"/>
          </a:xfrm>
          <a:prstGeom prst="rect">
            <a:avLst/>
          </a:prstGeom>
          <a:noFill/>
        </p:spPr>
        <p:txBody>
          <a:bodyPr wrap="square" rtlCol="0">
            <a:spAutoFit/>
          </a:bodyPr>
          <a:lstStyle/>
          <a:p>
            <a:pPr algn="ctr"/>
            <a:r>
              <a:rPr lang="en-US" sz="4400" dirty="0" smtClean="0">
                <a:solidFill>
                  <a:schemeClr val="bg1"/>
                </a:solidFill>
                <a:latin typeface="Arial Narrow" panose="020B0606020202030204" pitchFamily="34" charset="0"/>
              </a:rPr>
              <a:t>GRANTS OVERVIEW</a:t>
            </a:r>
            <a:endParaRPr lang="en-US" sz="44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180658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CH" sz="2800" dirty="0" smtClean="0"/>
              <a:t>GLOBAL GRANT TRENDS</a:t>
            </a:r>
            <a:endParaRPr lang="en-US" sz="2800" dirty="0"/>
          </a:p>
        </p:txBody>
      </p:sp>
      <p:graphicFrame>
        <p:nvGraphicFramePr>
          <p:cNvPr id="4" name="Chart 3"/>
          <p:cNvGraphicFramePr>
            <a:graphicFrameLocks/>
          </p:cNvGraphicFramePr>
          <p:nvPr>
            <p:extLst>
              <p:ext uri="{D42A27DB-BD31-4B8C-83A1-F6EECF244321}">
                <p14:modId xmlns:p14="http://schemas.microsoft.com/office/powerpoint/2010/main" val="1664408824"/>
              </p:ext>
            </p:extLst>
          </p:nvPr>
        </p:nvGraphicFramePr>
        <p:xfrm>
          <a:off x="152400" y="990600"/>
          <a:ext cx="89916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5" name="32-Point Star 4"/>
          <p:cNvSpPr/>
          <p:nvPr/>
        </p:nvSpPr>
        <p:spPr>
          <a:xfrm>
            <a:off x="6909391" y="76200"/>
            <a:ext cx="2209800" cy="1676400"/>
          </a:xfrm>
          <a:prstGeom prst="star32">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t>$73k avg. award</a:t>
            </a:r>
            <a:endParaRPr lang="en-US" dirty="0"/>
          </a:p>
        </p:txBody>
      </p:sp>
    </p:spTree>
    <p:extLst>
      <p:ext uri="{BB962C8B-B14F-4D97-AF65-F5344CB8AC3E}">
        <p14:creationId xmlns:p14="http://schemas.microsoft.com/office/powerpoint/2010/main" val="184150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de-CH" sz="2800" dirty="0" smtClean="0"/>
              <a:t>RY17 GLOBAL GRANTS BY AREA OF FOCUS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0799346"/>
              </p:ext>
            </p:extLst>
          </p:nvPr>
        </p:nvGraphicFramePr>
        <p:xfrm>
          <a:off x="457200" y="1143000"/>
          <a:ext cx="8458200" cy="4983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9444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RF-CommunicationsPPT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678</Words>
  <Application>Microsoft Office PowerPoint</Application>
  <PresentationFormat>On-screen Show (4:3)</PresentationFormat>
  <Paragraphs>74</Paragraphs>
  <Slides>12</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MS PGothic</vt:lpstr>
      <vt:lpstr>MS PGothic</vt:lpstr>
      <vt:lpstr>Arial</vt:lpstr>
      <vt:lpstr>Arial Narrow</vt:lpstr>
      <vt:lpstr>Calibri</vt:lpstr>
      <vt:lpstr>Georgia</vt:lpstr>
      <vt:lpstr>ヒラギノ角ゴ Pro W3</vt:lpstr>
      <vt:lpstr>Office Theme</vt:lpstr>
      <vt:lpstr>2_Custom Design</vt:lpstr>
      <vt:lpstr>TRF-CommunicationsPPT_White</vt:lpstr>
      <vt:lpstr>ROTARY FOUNDATION UPDATE</vt:lpstr>
      <vt:lpstr>PowerPoint Presentation</vt:lpstr>
      <vt:lpstr>PowerPoint Presentation</vt:lpstr>
      <vt:lpstr>PowerPoint Presentation</vt:lpstr>
      <vt:lpstr>AREAS OF FOCUS MAJOR GIFTS INITIATIVES</vt:lpstr>
      <vt:lpstr>PowerPoint Presentation</vt:lpstr>
      <vt:lpstr>PowerPoint Presentation</vt:lpstr>
      <vt:lpstr>GLOBAL GRANT TRENDS</vt:lpstr>
      <vt:lpstr>RY17 GLOBAL GRANTS BY AREA OF FOCUS</vt:lpstr>
      <vt:lpstr>GLOBAL GRANT PARTICIPATION TRENDS</vt:lpstr>
      <vt:lpstr>TOTAL NUMBER OF DISTRICT GRANTS APPROVED </vt:lpstr>
      <vt:lpstr>PowerPoint Presentation</vt:lpstr>
    </vt:vector>
  </TitlesOfParts>
  <Company>Rotary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Espen Malmberg</dc:creator>
  <cp:lastModifiedBy>Barry Downs</cp:lastModifiedBy>
  <cp:revision>15</cp:revision>
  <dcterms:created xsi:type="dcterms:W3CDTF">2017-09-29T12:33:29Z</dcterms:created>
  <dcterms:modified xsi:type="dcterms:W3CDTF">2017-11-16T14:42:41Z</dcterms:modified>
</cp:coreProperties>
</file>