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9" r:id="rId2"/>
    <p:sldId id="275" r:id="rId3"/>
    <p:sldId id="264" r:id="rId4"/>
    <p:sldId id="274" r:id="rId5"/>
    <p:sldId id="265" r:id="rId6"/>
    <p:sldId id="266" r:id="rId7"/>
    <p:sldId id="257" r:id="rId8"/>
    <p:sldId id="268" r:id="rId9"/>
    <p:sldId id="269" r:id="rId10"/>
    <p:sldId id="260" r:id="rId11"/>
    <p:sldId id="262" r:id="rId12"/>
    <p:sldId id="261" r:id="rId13"/>
    <p:sldId id="263" r:id="rId14"/>
    <p:sldId id="258" r:id="rId15"/>
    <p:sldId id="270" r:id="rId16"/>
    <p:sldId id="272" r:id="rId17"/>
    <p:sldId id="271" r:id="rId18"/>
    <p:sldId id="273" r:id="rId19"/>
    <p:sldId id="267" r:id="rId20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7D23AB-1B8A-49D9-9691-0E60FC5DF7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DA7AAB-7086-4749-B4FA-D12F2A3A1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53BAE-68B1-4F06-9A4A-F31CE81DB50A}" type="datetimeFigureOut">
              <a:rPr lang="en-ZA" smtClean="0"/>
              <a:t>2017/11/15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0CA20-1B03-469D-A37A-F83AC6019B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764B0-E98A-4CC9-8F49-CC4490934F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2A873-0B9E-4C78-B070-1EBC1AED7ED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5408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9793-5A83-48BB-9713-A5902E390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BDCD4-622C-4786-93A0-3CDE8080A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061CA-7372-47B9-A0CE-E5314C0A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31ED-4BD4-48E3-968B-0D336EDCD674}" type="datetimeFigureOut">
              <a:rPr lang="en-ZA" smtClean="0"/>
              <a:t>2017/11/15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0BF01-89C1-4E8A-B3CE-9D69772B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65742-ABA8-4AAD-87DF-559DBE84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141-0B83-4C77-9249-02FF2A2AE4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59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A7BE-D3AC-4E00-9EF5-737F6E27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96618-7E76-4C07-92BA-29F127F40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BCB0C-7442-4A0C-92E4-7FC27E27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31ED-4BD4-48E3-968B-0D336EDCD674}" type="datetimeFigureOut">
              <a:rPr lang="en-ZA" smtClean="0"/>
              <a:t>2017/11/15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4726A-1CC3-40F0-BA89-9507DE778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B99F4-23BC-492C-B8A6-740CD2D0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141-0B83-4C77-9249-02FF2A2AE4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179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049BBD-64AD-4EB3-A74F-EF29A1C37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1CDB4-E7B9-499F-AC6D-A53864A6F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0574-F615-461C-889C-59B94F67A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31ED-4BD4-48E3-968B-0D336EDCD674}" type="datetimeFigureOut">
              <a:rPr lang="en-ZA" smtClean="0"/>
              <a:t>2017/11/15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48922-C6A4-4DB6-9A67-B5ED88CD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A4E63-96C0-4615-8D14-60663147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141-0B83-4C77-9249-02FF2A2AE4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134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CAA0-2285-47C2-A5E1-7EE24EF7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D68A-E5A3-422D-9FC7-5055FCA42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7DF66-AD79-4DE8-89A8-4AC84D57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31ED-4BD4-48E3-968B-0D336EDCD674}" type="datetimeFigureOut">
              <a:rPr lang="en-ZA" smtClean="0"/>
              <a:t>2017/11/15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F63CD-8967-4EE3-AF0A-2F5093FA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E2518-3502-4C69-97C4-6AA4919B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141-0B83-4C77-9249-02FF2A2AE4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450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2274-0F7C-497D-A9C0-E81DB731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22239-C8AC-49EB-A407-67352460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199C2-E0C2-4DD3-885D-1FABCE24A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31ED-4BD4-48E3-968B-0D336EDCD674}" type="datetimeFigureOut">
              <a:rPr lang="en-ZA" smtClean="0"/>
              <a:t>2017/11/15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3906-8147-4002-A0DB-9E7ADA9B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DA99A-AA87-4B66-8A34-C96C0354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141-0B83-4C77-9249-02FF2A2AE4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609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0624B-FFE4-4570-978A-2D956ECE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FD5E0-7DAB-4B41-ADF4-2E36B8A7B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6CF99-31B5-419A-BC79-9DAC0A09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A1FF0-20AF-44B9-BF99-10D1127C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31ED-4BD4-48E3-968B-0D336EDCD674}" type="datetimeFigureOut">
              <a:rPr lang="en-ZA" smtClean="0"/>
              <a:t>2017/11/15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3D68B-FFDA-4213-B97F-3077B09D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8F32F-97F4-4024-9EE2-5BDF6862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141-0B83-4C77-9249-02FF2A2AE4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38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7EEE-E7DF-4C95-ABE2-AF97A0D3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DCDD5-C277-49A9-AC05-DD3DF4A35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D3BEB-74B5-4AF8-8861-1FA16F726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0D82E-FFE6-473B-AD7F-5C7BE0719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F716D0-E538-48B5-AE61-D956C477C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887B7-C713-4EBE-99B7-A6C91C28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31ED-4BD4-48E3-968B-0D336EDCD674}" type="datetimeFigureOut">
              <a:rPr lang="en-ZA" smtClean="0"/>
              <a:t>2017/11/15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25F3D2-9BA0-447E-A9AB-56B812AD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1C47B-AA01-4106-B086-98272C96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141-0B83-4C77-9249-02FF2A2AE4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962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2A5E-3054-4E3E-BAA0-66CAACBB6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FD88C-69FA-4F40-9327-602F865B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31ED-4BD4-48E3-968B-0D336EDCD674}" type="datetimeFigureOut">
              <a:rPr lang="en-ZA" smtClean="0"/>
              <a:t>2017/11/15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15896-E064-47FE-997A-3FCB4272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261AD-859F-459C-A780-6CE8F83A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141-0B83-4C77-9249-02FF2A2AE4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637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5F13B-4EC1-44EC-8928-3A7CD04A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31ED-4BD4-48E3-968B-0D336EDCD674}" type="datetimeFigureOut">
              <a:rPr lang="en-ZA" smtClean="0"/>
              <a:t>2017/11/15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237E56-50AF-435F-AA02-5886830D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43867-8078-4114-8544-D9798C7C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141-0B83-4C77-9249-02FF2A2AE4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735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75C1-E758-40FD-80BE-757B8624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2F81E-CF8E-4EA8-9E0C-7BDC9E3A3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4159D-AFCF-4A01-B861-8F86AC33F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912B7-0106-4E24-A998-4B8E52B4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31ED-4BD4-48E3-968B-0D336EDCD674}" type="datetimeFigureOut">
              <a:rPr lang="en-ZA" smtClean="0"/>
              <a:t>2017/11/15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426C5-E9DB-4354-A6D8-9934348B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147D5-2000-4437-86FB-C1C6BD71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141-0B83-4C77-9249-02FF2A2AE4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9733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D9CF-6A3A-4747-867C-F7F32042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74D9EF-111D-4211-BA7A-219BE42AD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4B2FF-0ED8-40CB-B0F4-0F705CB96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238DA-968E-4D27-8D0A-469261B3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31ED-4BD4-48E3-968B-0D336EDCD674}" type="datetimeFigureOut">
              <a:rPr lang="en-ZA" smtClean="0"/>
              <a:t>2017/11/15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4A573-A71D-4C04-A7DE-81F227B6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F90AA-7DDE-4487-92E8-35637EF0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141-0B83-4C77-9249-02FF2A2AE4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188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D58CC-DCF3-4E51-B83E-F895288C5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5C2C8-39E8-40AC-BAB6-AAC8E1A5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6B34C-5524-4F9A-AE08-A05E37E61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31ED-4BD4-48E3-968B-0D336EDCD674}" type="datetimeFigureOut">
              <a:rPr lang="en-ZA" smtClean="0"/>
              <a:t>2017/11/15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35C6B-95FB-4914-8A9A-E8EC8B7C0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09156-7430-4547-AF5B-F28D71D69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B2141-0B83-4C77-9249-02FF2A2AE4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47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4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Register for the 2018 Toronto Convention">
            <a:extLst>
              <a:ext uri="{FF2B5EF4-FFF2-40B4-BE49-F238E27FC236}">
                <a16:creationId xmlns:a16="http://schemas.microsoft.com/office/drawing/2014/main" id="{F579BA40-694E-40C0-927C-56428F2D1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F0F0B8-5B06-4174-9742-1FD7ABE712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Showing item 1 of 5. Double decker tour bus on the street of Toronto ">
            <a:extLst>
              <a:ext uri="{FF2B5EF4-FFF2-40B4-BE49-F238E27FC236}">
                <a16:creationId xmlns:a16="http://schemas.microsoft.com/office/drawing/2014/main" id="{CC71BBC0-03A7-4307-9341-A5FDC0622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8DC6900-47BA-4A76-B747-80EF6AE8F108}"/>
              </a:ext>
            </a:extLst>
          </p:cNvPr>
          <p:cNvSpPr/>
          <p:nvPr/>
        </p:nvSpPr>
        <p:spPr>
          <a:xfrm>
            <a:off x="9613127" y="946205"/>
            <a:ext cx="1963972" cy="120859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$32</a:t>
            </a:r>
          </a:p>
          <a:p>
            <a:pPr algn="ctr"/>
            <a:r>
              <a:rPr lang="en-Z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2 day pass</a:t>
            </a:r>
            <a:endParaRPr lang="en-Z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1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6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 descr="Showing item 1 of 5. A Ferry boat on Lake Ontario outside of Toronto">
            <a:extLst>
              <a:ext uri="{FF2B5EF4-FFF2-40B4-BE49-F238E27FC236}">
                <a16:creationId xmlns:a16="http://schemas.microsoft.com/office/drawing/2014/main" id="{4BE324DB-2DD3-4FD3-A93A-0C504979B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1C02D84-6DEE-4F27-A52C-7D4977440C25}"/>
              </a:ext>
            </a:extLst>
          </p:cNvPr>
          <p:cNvSpPr/>
          <p:nvPr/>
        </p:nvSpPr>
        <p:spPr>
          <a:xfrm>
            <a:off x="8134184" y="5080883"/>
            <a:ext cx="2735249" cy="906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City tour</a:t>
            </a:r>
          </a:p>
          <a:p>
            <a:pPr algn="ctr"/>
            <a:r>
              <a:rPr lang="en-Z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$36</a:t>
            </a:r>
          </a:p>
        </p:txBody>
      </p:sp>
    </p:spTree>
    <p:extLst>
      <p:ext uri="{BB962C8B-B14F-4D97-AF65-F5344CB8AC3E}">
        <p14:creationId xmlns:p14="http://schemas.microsoft.com/office/powerpoint/2010/main" val="72821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4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0" descr="Showing item 1 of 5. Aerial view of Toronto">
            <a:extLst>
              <a:ext uri="{FF2B5EF4-FFF2-40B4-BE49-F238E27FC236}">
                <a16:creationId xmlns:a16="http://schemas.microsoft.com/office/drawing/2014/main" id="{72E905DD-9220-44CC-BDE8-1DB788202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3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howing item 1 of 5. Ariel view of Niagara Falls">
            <a:extLst>
              <a:ext uri="{FF2B5EF4-FFF2-40B4-BE49-F238E27FC236}">
                <a16:creationId xmlns:a16="http://schemas.microsoft.com/office/drawing/2014/main" id="{2E229890-B3DB-42C8-BA5F-CCA9B9394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8400CB5-C1D5-4A36-9C67-9FC84B2CE346}"/>
              </a:ext>
            </a:extLst>
          </p:cNvPr>
          <p:cNvSpPr/>
          <p:nvPr/>
        </p:nvSpPr>
        <p:spPr>
          <a:xfrm>
            <a:off x="9048584" y="445273"/>
            <a:ext cx="1979875" cy="14709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R 1 500</a:t>
            </a:r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1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2" descr="Showing item 1 of 5. Niagara Falls at sunset">
            <a:extLst>
              <a:ext uri="{FF2B5EF4-FFF2-40B4-BE49-F238E27FC236}">
                <a16:creationId xmlns:a16="http://schemas.microsoft.com/office/drawing/2014/main" id="{62B8F742-AFE9-4D0F-BF84-CA330B960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01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99D2C73-08B0-4F6B-A8E9-4651E6BDBE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68DB88C-7EF2-487C-85D1-848F61F13E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s://cache-graphicslib.viator.com/graphicslib/thumbs674x446/5605/SITours/small-group-gourmet-dinner-tour-of-toronto-s-little-italy-in-toronto-192374.jpg">
            <a:extLst>
              <a:ext uri="{FF2B5EF4-FFF2-40B4-BE49-F238E27FC236}">
                <a16:creationId xmlns:a16="http://schemas.microsoft.com/office/drawing/2014/main" id="{7000DB17-BFF0-4C49-BEE5-8F5772A9E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8" r="13368" b="1"/>
          <a:stretch/>
        </p:blipFill>
        <p:spPr bwMode="auto">
          <a:xfrm>
            <a:off x="6176432" y="643467"/>
            <a:ext cx="5372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ache-graphicslib.viator.com/graphicslib/thumbs674x446/6934/SITours/small-group-toronto-beer-tour-in-toronto-192375.jpg">
            <a:extLst>
              <a:ext uri="{FF2B5EF4-FFF2-40B4-BE49-F238E27FC236}">
                <a16:creationId xmlns:a16="http://schemas.microsoft.com/office/drawing/2014/main" id="{640726A1-DCE0-4136-BE08-9447246FF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3" r="18924" b="1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205D939-00C4-4F2E-9797-3170DD040D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8EE4E44-1403-472B-8C01-D354CB8F5A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s://cache-graphicslib.viator.com/graphicslib/thumbs674x446/39822/SITours/queen-street-west-pastry-tour-in-toronto-383912.jpg">
            <a:extLst>
              <a:ext uri="{FF2B5EF4-FFF2-40B4-BE49-F238E27FC236}">
                <a16:creationId xmlns:a16="http://schemas.microsoft.com/office/drawing/2014/main" id="{2F2DF505-9636-46A9-B49D-2F507A626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r="14758" b="1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83CCE40-4C5F-42D3-86D9-7892AD1E98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s://cache-graphicslib.viator.com/graphicslib/thumbs674x446/37232/SITours/king-and-queen-west-sunday-brunch-tour-in-toronto-395740.jpg">
            <a:extLst>
              <a:ext uri="{FF2B5EF4-FFF2-40B4-BE49-F238E27FC236}">
                <a16:creationId xmlns:a16="http://schemas.microsoft.com/office/drawing/2014/main" id="{03F5B4EA-A4B5-42B7-B17F-1C15618C0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r="28753" b="1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97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99D2C73-08B0-4F6B-A8E9-4651E6BDBE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68DB88C-7EF2-487C-85D1-848F61F13E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s://cache-graphicslib.viator.com/graphicslib/thumbs674x446/5605/SITours/toronto-brunch-food-tour-in-toronto-219021.jpg">
            <a:extLst>
              <a:ext uri="{FF2B5EF4-FFF2-40B4-BE49-F238E27FC236}">
                <a16:creationId xmlns:a16="http://schemas.microsoft.com/office/drawing/2014/main" id="{1B4D3E20-2D55-46BC-98B8-9A339D20A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24517" b="1"/>
          <a:stretch/>
        </p:blipFill>
        <p:spPr bwMode="auto">
          <a:xfrm>
            <a:off x="6176432" y="643467"/>
            <a:ext cx="5372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ache-graphicslib.viator.com/graphicslib/thumbs674x446/6934/SITours/when-pigs-fry-walking-food-tour-of-toronto-s-hogtown-history-in-toronto-235855.jpg">
            <a:extLst>
              <a:ext uri="{FF2B5EF4-FFF2-40B4-BE49-F238E27FC236}">
                <a16:creationId xmlns:a16="http://schemas.microsoft.com/office/drawing/2014/main" id="{EC8FFD0C-ED60-44B0-A47C-49AA18560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24427" b="1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77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FD76-1810-48C7-91BE-EFC4E386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Visa Requirements</a:t>
            </a:r>
            <a:endParaRPr lang="en-ZA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8057DB-CEF9-4F92-8727-5E23FC4C3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588346"/>
              </p:ext>
            </p:extLst>
          </p:nvPr>
        </p:nvGraphicFramePr>
        <p:xfrm>
          <a:off x="596348" y="2751151"/>
          <a:ext cx="10630894" cy="364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5141">
                  <a:extLst>
                    <a:ext uri="{9D8B030D-6E8A-4147-A177-3AD203B41FA5}">
                      <a16:colId xmlns:a16="http://schemas.microsoft.com/office/drawing/2014/main" val="1559369930"/>
                    </a:ext>
                  </a:extLst>
                </a:gridCol>
                <a:gridCol w="2178657">
                  <a:extLst>
                    <a:ext uri="{9D8B030D-6E8A-4147-A177-3AD203B41FA5}">
                      <a16:colId xmlns:a16="http://schemas.microsoft.com/office/drawing/2014/main" val="3113833488"/>
                    </a:ext>
                  </a:extLst>
                </a:gridCol>
                <a:gridCol w="2107096">
                  <a:extLst>
                    <a:ext uri="{9D8B030D-6E8A-4147-A177-3AD203B41FA5}">
                      <a16:colId xmlns:a16="http://schemas.microsoft.com/office/drawing/2014/main" val="305373388"/>
                    </a:ext>
                  </a:extLst>
                </a:gridCol>
              </a:tblGrid>
              <a:tr h="903510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Fees payable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89209"/>
                  </a:ext>
                </a:extLst>
              </a:tr>
              <a:tr h="921314">
                <a:tc>
                  <a:txBody>
                    <a:bodyPr/>
                    <a:lstStyle/>
                    <a:p>
                      <a:pPr algn="ctr"/>
                      <a:r>
                        <a:rPr lang="en-Z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www.canadianeasyvisa.net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ONLINE</a:t>
                      </a:r>
                    </a:p>
                    <a:p>
                      <a:pPr algn="ctr"/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24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R 900.00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783749"/>
                  </a:ext>
                </a:extLst>
              </a:tr>
              <a:tr h="921314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VISAREQUEST.CO.ZA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ONLINE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R 1800.00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21974"/>
                  </a:ext>
                </a:extLst>
              </a:tr>
              <a:tr h="903510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Canadian Embassy – Arcadia Pretoria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012 422 3090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248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7381495-E57C-4AB4-AACC-1E4E393F5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69" y="162960"/>
            <a:ext cx="2190750" cy="2238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FBA46B-39D3-4D8F-AB1C-92DFFFFAF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287" y="457201"/>
            <a:ext cx="2484337" cy="12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99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4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Register for the 2018 Toronto Convention">
            <a:extLst>
              <a:ext uri="{FF2B5EF4-FFF2-40B4-BE49-F238E27FC236}">
                <a16:creationId xmlns:a16="http://schemas.microsoft.com/office/drawing/2014/main" id="{F579BA40-694E-40C0-927C-56428F2D1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8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6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0D7DA9-A26C-4C68-B158-19C96A52E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13" y="945204"/>
            <a:ext cx="10192174" cy="211358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115F9B4-E238-4F6B-B40E-E226F1EA034E}"/>
              </a:ext>
            </a:extLst>
          </p:cNvPr>
          <p:cNvSpPr/>
          <p:nvPr/>
        </p:nvSpPr>
        <p:spPr>
          <a:xfrm>
            <a:off x="3355450" y="4214191"/>
            <a:ext cx="5868063" cy="130401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23</a:t>
            </a:r>
            <a:r>
              <a:rPr lang="en-ZA" sz="2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rd</a:t>
            </a:r>
            <a:r>
              <a:rPr lang="en-Z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to 27</a:t>
            </a:r>
            <a:r>
              <a:rPr lang="en-ZA" sz="2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th</a:t>
            </a:r>
            <a:r>
              <a:rPr lang="en-Z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June 2018</a:t>
            </a:r>
          </a:p>
          <a:p>
            <a:pPr algn="ctr"/>
            <a:r>
              <a:rPr lang="en-Z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AIR CANADA CENTRE</a:t>
            </a:r>
          </a:p>
        </p:txBody>
      </p:sp>
    </p:spTree>
    <p:extLst>
      <p:ext uri="{BB962C8B-B14F-4D97-AF65-F5344CB8AC3E}">
        <p14:creationId xmlns:p14="http://schemas.microsoft.com/office/powerpoint/2010/main" val="145317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howing item 1 of 5. CN Tower eclipses the skyline in Toronto">
            <a:extLst>
              <a:ext uri="{FF2B5EF4-FFF2-40B4-BE49-F238E27FC236}">
                <a16:creationId xmlns:a16="http://schemas.microsoft.com/office/drawing/2014/main" id="{8FA64823-0DF1-461F-821F-A7188FB82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40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6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aircanadacentre.com/assets/img/ACC-Exterior_View-Slide-7fefc45898.jpg">
            <a:extLst>
              <a:ext uri="{FF2B5EF4-FFF2-40B4-BE49-F238E27FC236}">
                <a16:creationId xmlns:a16="http://schemas.microsoft.com/office/drawing/2014/main" id="{0A8B4D0B-E881-45A6-8422-1FD269EB8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r="576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9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FD76-1810-48C7-91BE-EFC4E386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0643"/>
            <a:ext cx="10515600" cy="1325563"/>
          </a:xfrm>
        </p:spPr>
        <p:txBody>
          <a:bodyPr/>
          <a:lstStyle/>
          <a:p>
            <a:pPr algn="ctr"/>
            <a:r>
              <a:rPr lang="en-ZA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Registration fees</a:t>
            </a:r>
            <a:endParaRPr lang="en-ZA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8057DB-CEF9-4F92-8727-5E23FC4C3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656559"/>
              </p:ext>
            </p:extLst>
          </p:nvPr>
        </p:nvGraphicFramePr>
        <p:xfrm>
          <a:off x="2243113" y="3521794"/>
          <a:ext cx="7553738" cy="322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3276">
                  <a:extLst>
                    <a:ext uri="{9D8B030D-6E8A-4147-A177-3AD203B41FA5}">
                      <a16:colId xmlns:a16="http://schemas.microsoft.com/office/drawing/2014/main" val="1559369930"/>
                    </a:ext>
                  </a:extLst>
                </a:gridCol>
                <a:gridCol w="2210462">
                  <a:extLst>
                    <a:ext uri="{9D8B030D-6E8A-4147-A177-3AD203B41FA5}">
                      <a16:colId xmlns:a16="http://schemas.microsoft.com/office/drawing/2014/main" val="305373388"/>
                    </a:ext>
                  </a:extLst>
                </a:gridCol>
              </a:tblGrid>
              <a:tr h="807057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Date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Fees payable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189209"/>
                  </a:ext>
                </a:extLst>
              </a:tr>
              <a:tr h="807057">
                <a:tc>
                  <a:txBody>
                    <a:bodyPr/>
                    <a:lstStyle/>
                    <a:p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Up to and incl. 18</a:t>
                      </a:r>
                      <a:r>
                        <a:rPr lang="en-ZA" sz="24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th</a:t>
                      </a:r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 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$ 340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783749"/>
                  </a:ext>
                </a:extLst>
              </a:tr>
              <a:tr h="807057">
                <a:tc>
                  <a:txBody>
                    <a:bodyPr/>
                    <a:lstStyle/>
                    <a:p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18</a:t>
                      </a:r>
                      <a:r>
                        <a:rPr lang="en-ZA" sz="24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th</a:t>
                      </a:r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 Dec 2017– 31 March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$ 415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21974"/>
                  </a:ext>
                </a:extLst>
              </a:tr>
              <a:tr h="807057">
                <a:tc>
                  <a:txBody>
                    <a:bodyPr/>
                    <a:lstStyle/>
                    <a:p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From 1 April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$ 490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248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17455E1-ED97-4631-86E4-A67F8C000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914" y="107978"/>
            <a:ext cx="7977344" cy="16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4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FD76-1810-48C7-91BE-EFC4E386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77" y="1791349"/>
            <a:ext cx="10515600" cy="1325563"/>
          </a:xfrm>
        </p:spPr>
        <p:txBody>
          <a:bodyPr/>
          <a:lstStyle/>
          <a:p>
            <a:pPr algn="ctr"/>
            <a:r>
              <a:rPr lang="en-ZA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Flight options</a:t>
            </a:r>
            <a:endParaRPr lang="en-ZA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8057DB-CEF9-4F92-8727-5E23FC4C3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35862"/>
              </p:ext>
            </p:extLst>
          </p:nvPr>
        </p:nvGraphicFramePr>
        <p:xfrm>
          <a:off x="1963972" y="3116912"/>
          <a:ext cx="8436333" cy="364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1287">
                  <a:extLst>
                    <a:ext uri="{9D8B030D-6E8A-4147-A177-3AD203B41FA5}">
                      <a16:colId xmlns:a16="http://schemas.microsoft.com/office/drawing/2014/main" val="1559369930"/>
                    </a:ext>
                  </a:extLst>
                </a:gridCol>
                <a:gridCol w="2905046">
                  <a:extLst>
                    <a:ext uri="{9D8B030D-6E8A-4147-A177-3AD203B41FA5}">
                      <a16:colId xmlns:a16="http://schemas.microsoft.com/office/drawing/2014/main" val="305373388"/>
                    </a:ext>
                  </a:extLst>
                </a:gridCol>
              </a:tblGrid>
              <a:tr h="903510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Fees payable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89209"/>
                  </a:ext>
                </a:extLst>
              </a:tr>
              <a:tr h="921314">
                <a:tc>
                  <a:txBody>
                    <a:bodyPr/>
                    <a:lstStyle/>
                    <a:p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Durban-</a:t>
                      </a:r>
                      <a:r>
                        <a:rPr lang="en-ZA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Jhb</a:t>
                      </a:r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-Munich-Toronto</a:t>
                      </a:r>
                    </a:p>
                    <a:p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Toronto-New York-</a:t>
                      </a:r>
                      <a:r>
                        <a:rPr lang="en-ZA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Jhb</a:t>
                      </a:r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-Durban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R 14 500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783749"/>
                  </a:ext>
                </a:extLst>
              </a:tr>
              <a:tr h="921314">
                <a:tc>
                  <a:txBody>
                    <a:bodyPr/>
                    <a:lstStyle/>
                    <a:p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Johannesburg-Munich-Toronto</a:t>
                      </a:r>
                    </a:p>
                    <a:p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Toronto-New York-Johannesburg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R 11 750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21974"/>
                  </a:ext>
                </a:extLst>
              </a:tr>
              <a:tr h="903510">
                <a:tc>
                  <a:txBody>
                    <a:bodyPr/>
                    <a:lstStyle/>
                    <a:p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Port Elizabeth-</a:t>
                      </a:r>
                      <a:r>
                        <a:rPr lang="en-ZA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Jhb</a:t>
                      </a:r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-London-Toronto</a:t>
                      </a:r>
                    </a:p>
                    <a:p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Toronto-London-Cape Town-PE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R 16 700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248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3B46633-09AE-47A7-906A-F0301768B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794" y="133502"/>
            <a:ext cx="7977344" cy="16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riconvention.org/sites/default/files/Rotary-Stock-Toronto-028.jpg">
            <a:extLst>
              <a:ext uri="{FF2B5EF4-FFF2-40B4-BE49-F238E27FC236}">
                <a16:creationId xmlns:a16="http://schemas.microsoft.com/office/drawing/2014/main" id="{B005A99E-170E-48DB-A4E9-2D0790BE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6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FD76-1810-48C7-91BE-EFC4E386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77" y="2011045"/>
            <a:ext cx="10515600" cy="1325563"/>
          </a:xfrm>
        </p:spPr>
        <p:txBody>
          <a:bodyPr/>
          <a:lstStyle/>
          <a:p>
            <a:pPr algn="ctr"/>
            <a:r>
              <a:rPr lang="en-ZA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Hotel options</a:t>
            </a:r>
            <a:endParaRPr lang="en-ZA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8057DB-CEF9-4F92-8727-5E23FC4C3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555017"/>
              </p:ext>
            </p:extLst>
          </p:nvPr>
        </p:nvGraphicFramePr>
        <p:xfrm>
          <a:off x="1518700" y="3429000"/>
          <a:ext cx="9040632" cy="3203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2925">
                  <a:extLst>
                    <a:ext uri="{9D8B030D-6E8A-4147-A177-3AD203B41FA5}">
                      <a16:colId xmlns:a16="http://schemas.microsoft.com/office/drawing/2014/main" val="1559369930"/>
                    </a:ext>
                  </a:extLst>
                </a:gridCol>
                <a:gridCol w="3637707">
                  <a:extLst>
                    <a:ext uri="{9D8B030D-6E8A-4147-A177-3AD203B41FA5}">
                      <a16:colId xmlns:a16="http://schemas.microsoft.com/office/drawing/2014/main" val="305373388"/>
                    </a:ext>
                  </a:extLst>
                </a:gridCol>
              </a:tblGrid>
              <a:tr h="347428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4-5 star hotels with breakfast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Rates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189209"/>
                  </a:ext>
                </a:extLst>
              </a:tr>
              <a:tr h="921314">
                <a:tc>
                  <a:txBody>
                    <a:bodyPr/>
                    <a:lstStyle/>
                    <a:p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4 star hotels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$ 160 - $175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783749"/>
                  </a:ext>
                </a:extLst>
              </a:tr>
              <a:tr h="921314">
                <a:tc>
                  <a:txBody>
                    <a:bodyPr/>
                    <a:lstStyle/>
                    <a:p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5 star hotels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$ 190 - $220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21974"/>
                  </a:ext>
                </a:extLst>
              </a:tr>
              <a:tr h="90351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Single/Double rates usually the same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Includes daily breakfast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248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E9DFD6F-98C3-43BB-9044-8458B6E60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502" y="356757"/>
            <a:ext cx="7977344" cy="16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7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FD76-1810-48C7-91BE-EFC4E386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65"/>
            <a:ext cx="10515600" cy="1325563"/>
          </a:xfrm>
        </p:spPr>
        <p:txBody>
          <a:bodyPr/>
          <a:lstStyle/>
          <a:p>
            <a:pPr algn="ctr"/>
            <a:r>
              <a:rPr lang="en-ZA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Tour options</a:t>
            </a:r>
            <a:endParaRPr lang="en-ZA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8057DB-CEF9-4F92-8727-5E23FC4C3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77058"/>
              </p:ext>
            </p:extLst>
          </p:nvPr>
        </p:nvGraphicFramePr>
        <p:xfrm>
          <a:off x="1216550" y="1383528"/>
          <a:ext cx="9350734" cy="547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0734">
                  <a:extLst>
                    <a:ext uri="{9D8B030D-6E8A-4147-A177-3AD203B41FA5}">
                      <a16:colId xmlns:a16="http://schemas.microsoft.com/office/drawing/2014/main" val="1559369930"/>
                    </a:ext>
                  </a:extLst>
                </a:gridCol>
              </a:tblGrid>
              <a:tr h="921314"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Hop on-Hop off bus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783749"/>
                  </a:ext>
                </a:extLst>
              </a:tr>
              <a:tr h="921314"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CNN Tower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73517"/>
                  </a:ext>
                </a:extLst>
              </a:tr>
              <a:tr h="921314"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Toronto City Tour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21974"/>
                  </a:ext>
                </a:extLst>
              </a:tr>
              <a:tr h="903510"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Helicopter flips (day and night)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613610"/>
                  </a:ext>
                </a:extLst>
              </a:tr>
              <a:tr h="903510"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Niagara Falls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655286"/>
                  </a:ext>
                </a:extLst>
              </a:tr>
              <a:tr h="903510"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anose="0207040306080B030204" pitchFamily="18" charset="0"/>
                        </a:rPr>
                        <a:t>Walking tours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24805"/>
                  </a:ext>
                </a:extLst>
              </a:tr>
            </a:tbl>
          </a:graphicData>
        </a:graphic>
      </p:graphicFrame>
      <p:pic>
        <p:nvPicPr>
          <p:cNvPr id="1026" name="Picture 2" descr="Image result for cn tower toronto">
            <a:extLst>
              <a:ext uri="{FF2B5EF4-FFF2-40B4-BE49-F238E27FC236}">
                <a16:creationId xmlns:a16="http://schemas.microsoft.com/office/drawing/2014/main" id="{E52F84F4-B5B3-40D4-9D35-62DF57FD5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0"/>
            <a:ext cx="2095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ronto Double Decker City Tour">
            <a:extLst>
              <a:ext uri="{FF2B5EF4-FFF2-40B4-BE49-F238E27FC236}">
                <a16:creationId xmlns:a16="http://schemas.microsoft.com/office/drawing/2014/main" id="{C22925C7-FC59-478A-B481-A425B11C2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50" y="0"/>
            <a:ext cx="3261292" cy="232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568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170</TotalTime>
  <Words>160</Words>
  <Application>Microsoft Office PowerPoint</Application>
  <PresentationFormat>Widescreen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Californian FB</vt:lpstr>
      <vt:lpstr>Office Theme</vt:lpstr>
      <vt:lpstr>PowerPoint Presentation</vt:lpstr>
      <vt:lpstr>PowerPoint Presentation</vt:lpstr>
      <vt:lpstr>PowerPoint Presentation</vt:lpstr>
      <vt:lpstr>PowerPoint Presentation</vt:lpstr>
      <vt:lpstr>Registration fees</vt:lpstr>
      <vt:lpstr>Flight options</vt:lpstr>
      <vt:lpstr>PowerPoint Presentation</vt:lpstr>
      <vt:lpstr>Hotel options</vt:lpstr>
      <vt:lpstr>Tour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Visa Requirements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Natty Moodley</dc:creator>
  <cp:lastModifiedBy>Natty Moodley</cp:lastModifiedBy>
  <cp:revision>20</cp:revision>
  <cp:lastPrinted>2017-11-15T07:51:32Z</cp:lastPrinted>
  <dcterms:created xsi:type="dcterms:W3CDTF">2017-11-14T15:30:15Z</dcterms:created>
  <dcterms:modified xsi:type="dcterms:W3CDTF">2017-11-15T07:54:37Z</dcterms:modified>
</cp:coreProperties>
</file>