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4"/>
  </p:notesMasterIdLst>
  <p:handoutMasterIdLst>
    <p:handoutMasterId r:id="rId25"/>
  </p:handoutMasterIdLst>
  <p:sldIdLst>
    <p:sldId id="285" r:id="rId2"/>
    <p:sldId id="270" r:id="rId3"/>
    <p:sldId id="271" r:id="rId4"/>
    <p:sldId id="320" r:id="rId5"/>
    <p:sldId id="313" r:id="rId6"/>
    <p:sldId id="319" r:id="rId7"/>
    <p:sldId id="317" r:id="rId8"/>
    <p:sldId id="267" r:id="rId9"/>
    <p:sldId id="263" r:id="rId10"/>
    <p:sldId id="301" r:id="rId11"/>
    <p:sldId id="261" r:id="rId12"/>
    <p:sldId id="264" r:id="rId13"/>
    <p:sldId id="266" r:id="rId14"/>
    <p:sldId id="287" r:id="rId15"/>
    <p:sldId id="288" r:id="rId16"/>
    <p:sldId id="289" r:id="rId17"/>
    <p:sldId id="311" r:id="rId18"/>
    <p:sldId id="298" r:id="rId19"/>
    <p:sldId id="290" r:id="rId20"/>
    <p:sldId id="291" r:id="rId21"/>
    <p:sldId id="292" r:id="rId22"/>
    <p:sldId id="293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2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/>
          <a:lstStyle>
            <a:lvl1pPr algn="r">
              <a:defRPr sz="1300"/>
            </a:lvl1pPr>
          </a:lstStyle>
          <a:p>
            <a:fld id="{158DFD6B-E7F7-462B-85B7-81B3487BEFB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6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 anchor="b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7" y="9428586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 anchor="b"/>
          <a:lstStyle>
            <a:lvl1pPr algn="r">
              <a:defRPr sz="1300"/>
            </a:lvl1pPr>
          </a:lstStyle>
          <a:p>
            <a:fld id="{AE730927-3DBC-4AF8-BDDC-1C2375510732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5676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/>
          <a:lstStyle>
            <a:lvl1pPr algn="r">
              <a:defRPr sz="1300"/>
            </a:lvl1pPr>
          </a:lstStyle>
          <a:p>
            <a:fld id="{6200AC24-11C2-463D-A450-90CBFF7387B7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1" tIns="47327" rIns="94651" bIns="47327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4651" tIns="47327" rIns="94651" bIns="47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 anchor="b"/>
          <a:lstStyle>
            <a:lvl1pPr algn="l">
              <a:defRPr sz="13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9" cy="496333"/>
          </a:xfrm>
          <a:prstGeom prst="rect">
            <a:avLst/>
          </a:prstGeom>
        </p:spPr>
        <p:txBody>
          <a:bodyPr vert="horz" lIns="94651" tIns="47327" rIns="94651" bIns="47327" rtlCol="0" anchor="b"/>
          <a:lstStyle>
            <a:lvl1pPr algn="r">
              <a:defRPr sz="1300"/>
            </a:lvl1pPr>
          </a:lstStyle>
          <a:p>
            <a:fld id="{B5AB60B9-83DA-4EAF-BFCC-C6A05631059F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128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0B9-83DA-4EAF-BFCC-C6A05631059F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365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0B9-83DA-4EAF-BFCC-C6A05631059F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36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0B9-83DA-4EAF-BFCC-C6A05631059F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2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B60B9-83DA-4EAF-BFCC-C6A05631059F}" type="slidenum">
              <a:rPr lang="en-ZA" smtClean="0"/>
              <a:pPr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096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913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55299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06160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3608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1077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2677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42062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2578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5144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628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245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34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0697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913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2173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7824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468A1893-53EA-4119-BB67-B4C48EF37B01}" type="datetimeFigureOut">
              <a:rPr lang="en-ZA" smtClean="0"/>
              <a:pPr/>
              <a:t>17/03/2018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EF8C7A02-10D8-4EAC-A849-7648308D329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04263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71481"/>
            <a:ext cx="8640960" cy="107157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Rotary District 9370</a:t>
            </a:r>
            <a:endParaRPr lang="en-US" sz="54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5786" y="2000240"/>
            <a:ext cx="7772400" cy="107157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sto MT" panose="02040603050505030304" pitchFamily="18" charset="0"/>
                <a:ea typeface="+mj-ea"/>
                <a:cs typeface="+mj-cs"/>
              </a:rPr>
              <a:t>District Finances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sto MT" panose="02040603050505030304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786190"/>
            <a:ext cx="8233518" cy="216309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sto MT" panose="02040603050505030304" pitchFamily="18" charset="0"/>
                <a:ea typeface="+mj-ea"/>
                <a:cs typeface="+mj-cs"/>
              </a:rPr>
              <a:t>AG Training and POETS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sto MT" panose="02040603050505030304" pitchFamily="18" charset="0"/>
                <a:ea typeface="+mj-ea"/>
                <a:cs typeface="+mj-cs"/>
              </a:rPr>
              <a:t>Ladybrand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sto MT" panose="02040603050505030304" pitchFamily="18" charset="0"/>
                <a:ea typeface="+mj-ea"/>
                <a:cs typeface="+mj-cs"/>
              </a:rPr>
              <a:t> – 17 March 2018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sto MT" panose="020406030505050303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260648"/>
            <a:ext cx="8856984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79296" cy="720080"/>
          </a:xfrm>
        </p:spPr>
        <p:txBody>
          <a:bodyPr>
            <a:noAutofit/>
          </a:bodyPr>
          <a:lstStyle/>
          <a:p>
            <a:r>
              <a:rPr lang="en-Z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COMMITTEES	                  2019    2018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365731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meetings and expenses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Club Extension			      10 000	10 000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Membership 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       	      10 000	10 000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Public Image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       	      10 000 	10 000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 Focus				     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5 000	10 000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Rotary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Foundation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   10 000	10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000	</a:t>
            </a:r>
            <a:endParaRPr lang="en-ZA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Youth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      10 000 	10 000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ZA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					       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000	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000</a:t>
            </a:r>
          </a:p>
          <a:p>
            <a:endParaRPr lang="en-ZA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Prog’s</a:t>
            </a:r>
            <a:r>
              <a:rPr lang="en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District Committees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ZA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57 </a:t>
            </a:r>
            <a:r>
              <a:rPr lang="en-ZA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ZA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r>
              <a:rPr lang="en-Z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62 </a:t>
            </a:r>
            <a:r>
              <a:rPr lang="en-ZA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ZA" sz="20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ZA" sz="20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1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47274"/>
            <a:ext cx="8352928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4164"/>
            <a:ext cx="8208912" cy="829896"/>
          </a:xfrm>
        </p:spPr>
        <p:txBody>
          <a:bodyPr>
            <a:noAutofit/>
          </a:bodyPr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District Travel &amp; </a:t>
            </a:r>
            <a:r>
              <a:rPr lang="en-ZA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Accom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988840"/>
            <a:ext cx="83529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District Governor	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	30 000		20 000	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DG Elect				30 000		30 000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DG Nominee	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	         	10 000		10 000</a:t>
            </a:r>
          </a:p>
          <a:p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Assistant Governors	  	       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27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000        	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44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000</a:t>
            </a:r>
          </a:p>
          <a:p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Training Teams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17 500		10 000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AG Training				61 400	            66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4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00 }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POETS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        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               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178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0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00          161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2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00 }</a:t>
            </a:r>
          </a:p>
          <a:p>
            <a:endParaRPr lang="en-ZA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endParaRPr lang="en-ZA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Travel &amp; </a:t>
            </a:r>
            <a:r>
              <a:rPr lang="en-ZA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Accom</a:t>
            </a:r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	    </a:t>
            </a:r>
            <a:r>
              <a:rPr lang="en-ZA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</a:t>
            </a:r>
            <a:r>
              <a:rPr lang="en-ZA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353 900	    </a:t>
            </a:r>
            <a:r>
              <a:rPr lang="en-ZA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  341 </a:t>
            </a:r>
            <a:r>
              <a:rPr lang="en-ZA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600</a:t>
            </a:r>
            <a:endParaRPr lang="en-ZA" sz="2400" dirty="0"/>
          </a:p>
          <a:p>
            <a:pPr algn="ctr"/>
            <a:endParaRPr lang="en-ZA" sz="1400" dirty="0"/>
          </a:p>
        </p:txBody>
      </p:sp>
      <p:sp>
        <p:nvSpPr>
          <p:cNvPr id="6" name="Rectangle 5"/>
          <p:cNvSpPr/>
          <p:nvPr/>
        </p:nvSpPr>
        <p:spPr>
          <a:xfrm>
            <a:off x="4932040" y="1164452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2019           2018</a:t>
            </a:r>
            <a:endParaRPr lang="en-Z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77748"/>
            <a:ext cx="8136904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672698" cy="829896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Rotary Events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2060848"/>
            <a:ext cx="853418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COSA	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 5 000	  	   5 000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DG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International 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Travel	  	25 000	  20 000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GETS				  	60 000	  55 000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Conference	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106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117 </a:t>
            </a:r>
            <a:r>
              <a:rPr lang="en-Z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FR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Total Rotary Events 	 	       </a:t>
            </a:r>
            <a:r>
              <a:rPr lang="fr-FR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196 000</a:t>
            </a:r>
            <a:r>
              <a:rPr lang="fr-F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fr-FR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197 000</a:t>
            </a:r>
            <a:endParaRPr lang="fr-FR" sz="2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60032" y="1484784"/>
            <a:ext cx="338437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2019                   2018</a:t>
            </a:r>
            <a:endParaRPr lang="en-ZA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60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6" y="231082"/>
            <a:ext cx="8424936" cy="100811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366857"/>
            <a:ext cx="7024744" cy="685880"/>
          </a:xfrm>
        </p:spPr>
        <p:txBody>
          <a:bodyPr>
            <a:noAutofit/>
          </a:bodyPr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Total Expenses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42" y="2391703"/>
            <a:ext cx="83169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			183 500	  200 500</a:t>
            </a:r>
          </a:p>
          <a:p>
            <a:endParaRPr lang="en-Z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Prog’s</a:t>
            </a:r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Committees		</a:t>
            </a:r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57 000	   </a:t>
            </a:r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62 000</a:t>
            </a:r>
          </a:p>
          <a:p>
            <a:endParaRPr lang="en-Z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District Travel &amp; </a:t>
            </a:r>
            <a:r>
              <a:rPr lang="en-ZA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Accom</a:t>
            </a:r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	353 </a:t>
            </a:r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	  341 </a:t>
            </a:r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endPara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Rotary Events		           196 000	  197 000</a:t>
            </a:r>
          </a:p>
          <a:p>
            <a:endPara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EXPENSES	                   </a:t>
            </a:r>
            <a:r>
              <a:rPr lang="fr-FR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790 </a:t>
            </a:r>
            <a:r>
              <a:rPr lang="fr-FR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fr-FR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r>
              <a:rPr lang="fr-FR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  </a:t>
            </a:r>
            <a:r>
              <a:rPr lang="fr-FR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801 </a:t>
            </a:r>
            <a:r>
              <a:rPr lang="fr-FR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24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endParaRPr lang="fr-FR" sz="2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909360" y="5445224"/>
            <a:ext cx="1584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09360" y="6171603"/>
            <a:ext cx="1584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932040" y="5445224"/>
            <a:ext cx="1584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32040" y="6177355"/>
            <a:ext cx="1584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932040" y="1443559"/>
            <a:ext cx="374441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2019              2018</a:t>
            </a:r>
            <a:endParaRPr lang="en-ZA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4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77748"/>
            <a:ext cx="8352928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2932"/>
            <a:ext cx="7992888" cy="829896"/>
          </a:xfrm>
        </p:spPr>
        <p:txBody>
          <a:bodyPr>
            <a:normAutofit/>
          </a:bodyPr>
          <a:lstStyle/>
          <a:p>
            <a:pPr algn="ctr"/>
            <a:r>
              <a:rPr lang="en-Z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BUDGET FOR THE YEAR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700808"/>
            <a:ext cx="849694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   </a:t>
            </a:r>
            <a:r>
              <a:rPr lang="en-ZA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ZA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  <a:p>
            <a:endParaRPr lang="en-ZA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INCOME 			 760 000		783 000</a:t>
            </a:r>
          </a:p>
          <a:p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EXPENSE			 790 400		801 100</a:t>
            </a:r>
          </a:p>
          <a:p>
            <a:endParaRPr lang="en-ZA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Deficit for the year   		</a:t>
            </a:r>
            <a:r>
              <a:rPr lang="en-ZA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- 30 400    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ZA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- 18 100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(Budgeted)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inclusive of the </a:t>
            </a:r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income</a:t>
            </a:r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                    </a:t>
            </a:r>
            <a:endParaRPr lang="fr-F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528" y="6381328"/>
            <a:ext cx="8352928" cy="72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1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77748"/>
            <a:ext cx="8352928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2932"/>
            <a:ext cx="7992888" cy="829896"/>
          </a:xfrm>
        </p:spPr>
        <p:txBody>
          <a:bodyPr>
            <a:normAutofit/>
          </a:bodyPr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DISTRICT DUES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6848" y="1412776"/>
            <a:ext cx="796559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600" b="1" dirty="0">
              <a:latin typeface="Calisto MT" panose="02040603050505030304" pitchFamily="18" charset="0"/>
            </a:endParaRPr>
          </a:p>
          <a:p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Dues (2015/16)			R 370 per annum</a:t>
            </a:r>
          </a:p>
          <a:p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Dues (2016/17)			R 390 per annum</a:t>
            </a:r>
          </a:p>
          <a:p>
            <a:endParaRPr lang="en-ZA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dues (2017/18)		R 400 per annum</a:t>
            </a:r>
          </a:p>
          <a:p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</a:p>
          <a:p>
            <a:endParaRPr lang="en-Z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dues (2018/19)</a:t>
            </a:r>
            <a:r>
              <a:rPr lang="en-Z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400 per annum</a:t>
            </a:r>
          </a:p>
          <a:p>
            <a:r>
              <a:rPr lang="en-Z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 200 in Jul 2018 and R 200 in Jan 2019</a:t>
            </a:r>
          </a:p>
          <a:p>
            <a:r>
              <a:rPr lang="en-ZA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per active member)</a:t>
            </a:r>
          </a:p>
          <a:p>
            <a:endParaRPr lang="en-ZA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Increase				</a:t>
            </a:r>
            <a:r>
              <a:rPr lang="en-Z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.0 %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77748"/>
            <a:ext cx="8352928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2932"/>
            <a:ext cx="7992888" cy="829896"/>
          </a:xfrm>
        </p:spPr>
        <p:txBody>
          <a:bodyPr>
            <a:normAutofit/>
          </a:bodyPr>
          <a:lstStyle/>
          <a:p>
            <a:pPr algn="ctr"/>
            <a:r>
              <a:rPr lang="en-Z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ANNUAL FEES PAYABLE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412776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District Dues		</a:t>
            </a:r>
            <a:r>
              <a:rPr lang="en-Z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Z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 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 400 </a:t>
            </a:r>
          </a:p>
          <a:p>
            <a:endParaRPr lang="en-ZA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Rotary Africa Subs		</a:t>
            </a:r>
            <a:r>
              <a:rPr lang="en-Z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</a:t>
            </a:r>
            <a:r>
              <a:rPr lang="en-ZA" sz="2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Estim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R 320</a:t>
            </a: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(Electronic option cheaper - estimate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R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230)</a:t>
            </a:r>
          </a:p>
          <a:p>
            <a:endParaRPr lang="en-ZA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RI dues ($65.50 @ $ 12.75)    Approx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. 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 835</a:t>
            </a:r>
          </a:p>
          <a:p>
            <a:endParaRPr lang="en-ZA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</a:p>
          <a:p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                       </a:t>
            </a:r>
            <a:endParaRPr lang="fr-FR" sz="2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508104" y="4509120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8104" y="5157192"/>
            <a:ext cx="1872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5652120" y="4581128"/>
            <a:ext cx="17281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1555.00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156772" y="4833156"/>
            <a:ext cx="2664296" cy="17282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Direct</a:t>
            </a:r>
          </a:p>
          <a:p>
            <a:pPr algn="ctr"/>
            <a:r>
              <a:rPr lang="en-ZA" dirty="0" smtClean="0"/>
              <a:t>Cost of Rotary Membership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2354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77748"/>
            <a:ext cx="8352928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2932"/>
            <a:ext cx="7992888" cy="829896"/>
          </a:xfrm>
        </p:spPr>
        <p:txBody>
          <a:bodyPr>
            <a:normAutofit/>
          </a:bodyPr>
          <a:lstStyle/>
          <a:p>
            <a:pPr algn="ctr"/>
            <a:r>
              <a:rPr lang="en-Z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RI ANNUAL FEES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412776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		</a:t>
            </a:r>
            <a:r>
              <a:rPr lang="en-ZA" sz="2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2018/19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ZA" sz="2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2017/18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</a:p>
          <a:p>
            <a:endParaRPr lang="en-ZA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Semi- annual dues	July	    $ 32.00       $ 30.00 </a:t>
            </a: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Council on Legislation	    $   1.50	$    1.50</a:t>
            </a: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Semi-annual dues Jan	     $ 32.00	$ 30.00</a:t>
            </a:r>
            <a:endParaRPr lang="en-ZA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endParaRPr lang="en-ZA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TOTAL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DOLLARS</a:t>
            </a:r>
            <a:r>
              <a:rPr lang="en-Z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</a:t>
            </a:r>
            <a:r>
              <a:rPr lang="en-ZA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</a:t>
            </a:r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$ 65.50	 $ 61.50	</a:t>
            </a:r>
            <a:endParaRPr lang="en-ZA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endParaRPr lang="en-ZA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W / Ave R $ 		      12.75	  12.85	</a:t>
            </a: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		   Assumed	   Actual</a:t>
            </a:r>
          </a:p>
          <a:p>
            <a:endParaRPr lang="en-ZA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Rand Equivalent		       R 835	    R 790	</a:t>
            </a:r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                       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277748"/>
            <a:ext cx="7024744" cy="901904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Administration</a:t>
            </a:r>
            <a:r>
              <a:rPr lang="en-ZA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en-ZA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885384" cy="5256584"/>
          </a:xfrm>
        </p:spPr>
        <p:txBody>
          <a:bodyPr>
            <a:normAutofit fontScale="25000" lnSpcReduction="20000"/>
          </a:bodyPr>
          <a:lstStyle/>
          <a:p>
            <a:pPr marL="914400" lvl="3" indent="0" algn="ctr">
              <a:buNone/>
            </a:pPr>
            <a:r>
              <a:rPr lang="en-ZA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bank accounts with Nedbank</a:t>
            </a:r>
          </a:p>
          <a:p>
            <a:pPr marL="914400" lvl="3" indent="0" algn="ctr">
              <a:buNone/>
            </a:pPr>
            <a:endParaRPr lang="en-ZA" sz="9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0" algn="ctr">
              <a:buNone/>
            </a:pPr>
            <a:r>
              <a:rPr lang="en-ZA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Signatory list to include:</a:t>
            </a:r>
          </a:p>
          <a:p>
            <a:pPr marL="685800" lvl="2" indent="0" algn="ctr">
              <a:buNone/>
            </a:pPr>
            <a:r>
              <a:rPr lang="en-ZA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DG/DGE/DT/DRFC/</a:t>
            </a:r>
            <a:r>
              <a:rPr lang="en-ZA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iPDG</a:t>
            </a:r>
            <a:endParaRPr lang="en-ZA" sz="9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 algn="ctr">
              <a:buNone/>
            </a:pPr>
            <a:endParaRPr lang="en-ZA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0" algn="ctr">
              <a:buNone/>
            </a:pPr>
            <a:r>
              <a:rPr lang="en-ZA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funds except Youth Exchange Programme (YEP) to fall under District Treasurer</a:t>
            </a:r>
          </a:p>
          <a:p>
            <a:pPr marL="914400" lvl="3" indent="0" algn="ctr">
              <a:buNone/>
            </a:pPr>
            <a:endParaRPr lang="en-ZA" sz="9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0" algn="ctr">
              <a:buNone/>
            </a:pPr>
            <a:r>
              <a:rPr lang="en-ZA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YEP to report into finance committee</a:t>
            </a:r>
          </a:p>
          <a:p>
            <a:pPr marL="914400" lvl="3" indent="0" algn="ctr">
              <a:buNone/>
            </a:pPr>
            <a:endParaRPr lang="en-ZA" sz="9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3" indent="0" algn="ctr">
              <a:buNone/>
            </a:pPr>
            <a:r>
              <a:rPr lang="en-ZA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ZA" sz="9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lang="en-ZA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9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Fincom</a:t>
            </a:r>
            <a:endParaRPr lang="en-ZA" sz="9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Z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685800" lvl="2" indent="0">
              <a:buNone/>
            </a:pPr>
            <a:endParaRPr lang="en-ZA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9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77748"/>
            <a:ext cx="8352928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02932"/>
            <a:ext cx="7992888" cy="829896"/>
          </a:xfrm>
        </p:spPr>
        <p:txBody>
          <a:bodyPr>
            <a:normAutofit/>
          </a:bodyPr>
          <a:lstStyle/>
          <a:p>
            <a:pPr algn="ctr"/>
            <a:r>
              <a:rPr lang="en-ZA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WHERE TO PAY DUES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2420888"/>
            <a:ext cx="82397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District Dues				D9370 Nedbank Limited 	 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Rotary Africa 				Rotary Africa Nedbank 					Limited	</a:t>
            </a:r>
          </a:p>
          <a:p>
            <a:endParaRPr lang="en-Z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RI dues 				RI Account at HSBC – 					</a:t>
            </a:r>
            <a:r>
              <a:rPr lang="en-Z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electronic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</a:t>
            </a:r>
          </a:p>
          <a:p>
            <a:r>
              <a:rPr lang="en-ZA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At prevailing exchange rate</a:t>
            </a:r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			RI Account at Nedbank – 					</a:t>
            </a:r>
            <a:r>
              <a:rPr lang="en-Z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cheque/cash</a:t>
            </a:r>
          </a:p>
          <a:p>
            <a:endParaRPr lang="en-ZA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Full details in handouts	Bank accounts are unchanged</a:t>
            </a:r>
            <a:r>
              <a:rPr lang="fr-F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fr-FR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                           </a:t>
            </a:r>
            <a:endParaRPr lang="fr-FR" sz="20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8376" y="1810552"/>
            <a:ext cx="85689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                          		       At                       </a:t>
            </a:r>
            <a:r>
              <a:rPr lang="en-ZA" dirty="0" smtClean="0"/>
              <a:t> 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364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7134" y="349479"/>
            <a:ext cx="6912768" cy="8549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32" y="349479"/>
            <a:ext cx="7024744" cy="559241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AG Training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5184576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 AG portion of proceedings at </a:t>
            </a:r>
            <a:r>
              <a:rPr lang="en-ZA" sz="28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ladybrand</a:t>
            </a:r>
            <a:endParaRPr lang="en-ZA" sz="28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ZA" sz="28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District pays for registration and accommodation - for AG’s and Presenters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Travel claim at R2.75 per km – for 	AG’s and Presenters</a:t>
            </a:r>
          </a:p>
          <a:p>
            <a:pPr marL="914400" lvl="2" indent="0">
              <a:buNone/>
            </a:pPr>
            <a:endParaRPr lang="en-ZA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9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algn="ctr"/>
            <a:r>
              <a:rPr lang="en-ZA" sz="3600" u="sng" dirty="0" smtClean="0">
                <a:solidFill>
                  <a:srgbClr val="FF0000"/>
                </a:solidFill>
                <a:latin typeface="Calisto MT" panose="02040603050505030304" pitchFamily="18" charset="0"/>
              </a:rPr>
              <a:t>DISTRICT TREASURER</a:t>
            </a:r>
            <a:endParaRPr lang="en-ZA" u="sng" dirty="0">
              <a:solidFill>
                <a:srgbClr val="FF0000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5" y="2060898"/>
            <a:ext cx="4035876" cy="4031331"/>
          </a:xfrm>
        </p:spPr>
        <p:txBody>
          <a:bodyPr/>
          <a:lstStyle/>
          <a:p>
            <a:pPr marL="0" indent="0" algn="ctr">
              <a:buNone/>
            </a:pPr>
            <a:r>
              <a:rPr lang="en-ZA" sz="3600" dirty="0" smtClean="0">
                <a:solidFill>
                  <a:schemeClr val="bg1"/>
                </a:solidFill>
              </a:rPr>
              <a:t>Tony Swift</a:t>
            </a:r>
          </a:p>
          <a:p>
            <a:pPr marL="0" indent="0" algn="ctr">
              <a:buNone/>
            </a:pPr>
            <a:r>
              <a:rPr lang="en-ZA" sz="1800" dirty="0" smtClean="0">
                <a:solidFill>
                  <a:schemeClr val="bg1"/>
                </a:solidFill>
              </a:rPr>
              <a:t>RC KENTON ON SEA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ZA" sz="20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Contact Details</a:t>
            </a:r>
          </a:p>
          <a:p>
            <a:pPr marL="0" indent="0" algn="ctr">
              <a:buNone/>
            </a:pPr>
            <a:r>
              <a:rPr lang="en-ZA" dirty="0" smtClean="0">
                <a:solidFill>
                  <a:schemeClr val="bg1"/>
                </a:solidFill>
              </a:rPr>
              <a:t>Email</a:t>
            </a:r>
          </a:p>
          <a:p>
            <a:pPr marL="0" indent="0" algn="ctr">
              <a:buNone/>
            </a:pPr>
            <a:r>
              <a:rPr lang="en-ZA" sz="20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tony@chicory.co.za</a:t>
            </a:r>
          </a:p>
          <a:p>
            <a:pPr marL="0" indent="0" algn="ctr">
              <a:buNone/>
            </a:pPr>
            <a:endParaRPr lang="en-ZA" sz="2000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pPr marL="0" indent="0" algn="ctr">
              <a:buNone/>
            </a:pPr>
            <a:r>
              <a:rPr lang="en-ZA" sz="20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082 495 4770</a:t>
            </a:r>
            <a:endParaRPr lang="en-ZA" sz="20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39752" y="1412776"/>
            <a:ext cx="4536504" cy="3744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THANK YOU</a:t>
            </a:r>
            <a:endParaRPr lang="en-ZA" sz="6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2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9512" y="260648"/>
            <a:ext cx="4320480" cy="3960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</a:rPr>
              <a:t>QUESTIONS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 rot="19638980">
            <a:off x="3502367" y="2877980"/>
            <a:ext cx="4590265" cy="245755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AND APPROVAL</a:t>
            </a:r>
            <a:r>
              <a:rPr lang="en-ZA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478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15616" y="548680"/>
            <a:ext cx="7128792" cy="92697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56784" cy="1070992"/>
          </a:xfrm>
        </p:spPr>
        <p:txBody>
          <a:bodyPr>
            <a:noAutofit/>
          </a:bodyPr>
          <a:lstStyle/>
          <a:p>
            <a:pPr algn="ctr"/>
            <a:r>
              <a:rPr lang="en-Z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POETS</a:t>
            </a:r>
            <a:endParaRPr lang="en-ZA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4932" cy="4896544"/>
          </a:xfrm>
        </p:spPr>
        <p:txBody>
          <a:bodyPr>
            <a:noAutofit/>
          </a:bodyPr>
          <a:lstStyle/>
          <a:p>
            <a:pPr lvl="2"/>
            <a:endParaRPr lang="en-Z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  <a:p>
            <a:pPr lvl="2"/>
            <a:endParaRPr lang="en-ZA" sz="28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Registration fees – Clubs / Self</a:t>
            </a:r>
          </a:p>
          <a:p>
            <a:pPr lvl="2"/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Accommodation allowance of R350 </a:t>
            </a:r>
            <a:r>
              <a:rPr lang="en-ZA" sz="2800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p/n</a:t>
            </a:r>
            <a:endParaRPr lang="en-ZA" sz="28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Travel claim – R2,75 per km</a:t>
            </a:r>
          </a:p>
          <a:p>
            <a:pPr marL="914400" lvl="2" indent="0">
              <a:buNone/>
            </a:pPr>
            <a:endParaRPr lang="en-ZA" sz="28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Applicable to</a:t>
            </a:r>
          </a:p>
          <a:p>
            <a:pPr lvl="4"/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Club Presidents Elect</a:t>
            </a:r>
          </a:p>
          <a:p>
            <a:pPr lvl="4"/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Assistant Governors</a:t>
            </a:r>
          </a:p>
          <a:p>
            <a:pPr lvl="4"/>
            <a:r>
              <a:rPr lang="en-ZA" sz="28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Presenters</a:t>
            </a:r>
          </a:p>
          <a:p>
            <a:pPr marL="914400" lvl="2" indent="0" algn="ctr">
              <a:buNone/>
            </a:pPr>
            <a:endParaRPr lang="en-ZA" sz="28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marL="0" indent="0">
              <a:buNone/>
            </a:pPr>
            <a:endParaRPr lang="en-Z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0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38471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>
                <a:solidFill>
                  <a:schemeClr val="bg1"/>
                </a:solidFill>
              </a:rPr>
              <a:t> 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sz="2400" b="1" u="sng" dirty="0" smtClean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ZA" sz="2400" u="sng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CLAIM FORMS</a:t>
            </a:r>
          </a:p>
          <a:p>
            <a:r>
              <a:rPr lang="en-ZA" sz="24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Claim forms for </a:t>
            </a:r>
            <a:r>
              <a:rPr lang="en-ZA" sz="24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 training and POETS</a:t>
            </a:r>
            <a:r>
              <a:rPr lang="en-ZA" sz="24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(travel and accommodation) where applicable must be submitted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4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 the district treasurer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4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Within 30 days of the event concerned</a:t>
            </a:r>
            <a:endParaRPr lang="en-ZA" sz="2400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 smtClean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Forms are available at poets from treasurer or secretary</a:t>
            </a:r>
          </a:p>
          <a:p>
            <a:pPr marL="0" indent="0">
              <a:buNone/>
            </a:pPr>
            <a:endParaRPr lang="en-ZA" b="1" dirty="0" smtClean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b="1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71481"/>
            <a:ext cx="8640960" cy="107157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Rotary District 9370</a:t>
            </a:r>
            <a:endParaRPr lang="en-US" sz="5400" dirty="0">
              <a:solidFill>
                <a:schemeClr val="bg1"/>
              </a:solidFill>
              <a:latin typeface="Calisto MT" panose="0204060305050503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5786" y="2000240"/>
            <a:ext cx="7772400" cy="107157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sto MT" panose="02040603050505030304" pitchFamily="18" charset="0"/>
                <a:ea typeface="+mj-ea"/>
                <a:cs typeface="+mj-cs"/>
              </a:rPr>
              <a:t>District Finance</a:t>
            </a:r>
            <a:endParaRPr kumimoji="0" lang="en-US" sz="4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sto MT" panose="02040603050505030304" pitchFamily="18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786190"/>
            <a:ext cx="8233518" cy="180305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sto MT" panose="02040603050505030304" pitchFamily="18" charset="0"/>
                <a:ea typeface="+mj-ea"/>
                <a:cs typeface="+mj-cs"/>
              </a:rPr>
              <a:t>Proposed Budget 2018 – 2019 For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Calisto MT" panose="02040603050505030304" pitchFamily="18" charset="0"/>
                <a:ea typeface="+mj-ea"/>
                <a:cs typeface="+mj-cs"/>
              </a:rPr>
              <a:t> Approval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Calisto MT" panose="0204060305050503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28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8640"/>
            <a:ext cx="7511473" cy="64807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FINANCES</a:t>
            </a:r>
            <a:endParaRPr lang="en-US" sz="3200" b="1" dirty="0">
              <a:solidFill>
                <a:schemeClr val="bg1"/>
              </a:solidFill>
              <a:effectLst>
                <a:glow rad="38100">
                  <a:schemeClr val="bg1">
                    <a:lumMod val="65000"/>
                    <a:lumOff val="35000"/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48" y="1124744"/>
            <a:ext cx="7511472" cy="504056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 pays for most of the costs of the </a:t>
            </a:r>
            <a:r>
              <a:rPr lang="en-US" sz="33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DG</a:t>
            </a:r>
            <a:r>
              <a:rPr lang="en-US" sz="28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but District also needs to contribute to travel and rotary events and some other costs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needs to cover costs related to </a:t>
            </a:r>
            <a:r>
              <a:rPr lang="en-US" sz="33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DGE training, AG Training &amp; Club Presidents Elect (Poets)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sz="33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AG’s</a:t>
            </a:r>
            <a:r>
              <a:rPr lang="en-US" sz="28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incur travelling costs to cover the areas within the district</a:t>
            </a:r>
            <a:endParaRPr lang="en-US" sz="2800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3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Committees </a:t>
            </a:r>
            <a:r>
              <a:rPr lang="en-US" sz="28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also need to operate efficiently and </a:t>
            </a:r>
            <a:r>
              <a:rPr lang="en-US" sz="36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 costs </a:t>
            </a:r>
            <a:r>
              <a:rPr lang="en-US" sz="2800" dirty="0" smtClean="0">
                <a:solidFill>
                  <a:schemeClr val="bg1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always there</a:t>
            </a:r>
            <a:endParaRPr lang="en-US" sz="2800" dirty="0">
              <a:solidFill>
                <a:schemeClr val="bg1"/>
              </a:solidFill>
              <a:effectLst>
                <a:glow rad="38100">
                  <a:schemeClr val="bg1">
                    <a:lumMod val="50000"/>
                    <a:lumOff val="50000"/>
                    <a:alpha val="2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50404" y="277748"/>
            <a:ext cx="7776864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748"/>
            <a:ext cx="8363272" cy="558964"/>
          </a:xfrm>
        </p:spPr>
        <p:txBody>
          <a:bodyPr>
            <a:noAutofit/>
          </a:bodyPr>
          <a:lstStyle/>
          <a:p>
            <a:pPr algn="ctr"/>
            <a:r>
              <a:rPr lang="en-ZA" sz="3600" b="1" dirty="0" smtClean="0"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BUDGET ASSUMPTIONS </a:t>
            </a:r>
            <a:endParaRPr lang="en-ZA" sz="3600" b="1" dirty="0">
              <a:solidFill>
                <a:srgbClr val="FF000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712968" cy="5040560"/>
          </a:xfrm>
        </p:spPr>
        <p:txBody>
          <a:bodyPr>
            <a:normAutofit fontScale="85000" lnSpcReduction="10000"/>
          </a:bodyPr>
          <a:lstStyle/>
          <a:p>
            <a:pPr lvl="1"/>
            <a:endParaRPr lang="en-Z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lvl="1"/>
            <a:r>
              <a:rPr lang="en-ZA" sz="3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Membership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based on </a:t>
            </a:r>
            <a:r>
              <a:rPr lang="en-ZA" sz="3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1,630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members average</a:t>
            </a:r>
          </a:p>
          <a:p>
            <a:pPr marL="457200" lvl="1" indent="0">
              <a:buNone/>
            </a:pPr>
            <a:r>
              <a:rPr lang="en-ZA" sz="26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	(90 clubs)</a:t>
            </a:r>
          </a:p>
          <a:p>
            <a:pPr marL="457200" lvl="1" indent="0">
              <a:buNone/>
            </a:pPr>
            <a:endParaRPr lang="en-ZA" sz="2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sz="3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Travel re-imbursement 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currently </a:t>
            </a:r>
            <a:r>
              <a:rPr lang="en-ZA" sz="3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 2.75 per km 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stays at this level for the budget year.</a:t>
            </a:r>
          </a:p>
          <a:p>
            <a:pPr lvl="1"/>
            <a:endParaRPr lang="en-ZA" sz="26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sz="33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Accommodation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allowance remains at </a:t>
            </a:r>
            <a:r>
              <a:rPr lang="en-ZA" sz="30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R350 /night</a:t>
            </a:r>
          </a:p>
          <a:p>
            <a:pPr marL="457200" lvl="1" indent="0">
              <a:buNone/>
            </a:pPr>
            <a:endParaRPr lang="en-ZA" sz="26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ZA" sz="33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District Conference 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contribution based on a per member allocation of </a:t>
            </a:r>
            <a:r>
              <a:rPr lang="en-ZA" sz="33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R65 per member</a:t>
            </a:r>
            <a:r>
              <a:rPr lang="en-ZA" sz="2600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- no change</a:t>
            </a:r>
          </a:p>
          <a:p>
            <a:pPr lvl="1"/>
            <a:endParaRPr lang="en-ZA" sz="2600" dirty="0" smtClean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192" lvl="1" indent="0">
              <a:buNone/>
            </a:pPr>
            <a:endParaRPr lang="en-ZA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0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77748"/>
            <a:ext cx="8352928" cy="82989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620" y="302932"/>
            <a:ext cx="7024744" cy="829896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Income </a:t>
            </a:r>
            <a:endParaRPr lang="en-ZA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700808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MEMBERSHIP </a:t>
            </a:r>
            <a:r>
              <a:rPr lang="en-Z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 1,630 (@ R 200 X 2)</a:t>
            </a:r>
          </a:p>
          <a:p>
            <a:endParaRPr lang="en-Z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INCOME FROM SUBS @ 	          652 000</a:t>
            </a:r>
          </a:p>
          <a:p>
            <a:endParaRPr lang="en-Z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INVESTMENT INCOME		 65 000</a:t>
            </a:r>
          </a:p>
          <a:p>
            <a:endParaRPr lang="en-Z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SPONSORSHIP / OTHER		 43 000</a:t>
            </a:r>
          </a:p>
          <a:p>
            <a:r>
              <a:rPr lang="en-Z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(Including refunds ex RI)</a:t>
            </a:r>
          </a:p>
          <a:p>
            <a:endParaRPr lang="en-Z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TOTAL INCOME		          760 000    </a:t>
            </a:r>
            <a:r>
              <a:rPr lang="en-Z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endParaRPr lang="en-Z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292080" y="4797152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36096" y="5589240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8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260648"/>
            <a:ext cx="8856984" cy="72008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579296" cy="720080"/>
          </a:xfrm>
        </p:spPr>
        <p:txBody>
          <a:bodyPr>
            <a:noAutofit/>
          </a:bodyPr>
          <a:lstStyle/>
          <a:p>
            <a:r>
              <a:rPr lang="en-ZA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AdminISTRATION</a:t>
            </a:r>
            <a:r>
              <a:rPr lang="en-Z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		2019      2018</a:t>
            </a:r>
            <a:endParaRPr lang="en-Z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9904" y="1628800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Audit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Fees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8 000		14 000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Bank Charges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 3 500		  3 500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Directories *****			12 000		12 000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Office/ Sec			54 000	  	54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000	</a:t>
            </a: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11 000		11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000	</a:t>
            </a:r>
          </a:p>
          <a:p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Council Meetings		25 000		35 000</a:t>
            </a: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Club Runner/ </a:t>
            </a:r>
            <a:r>
              <a:rPr lang="en-ZA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GoToM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 Web/ App	             43 000		35 000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ZA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DG Selection				15 000		20 000		</a:t>
            </a: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Induction Dinner		               5 000		  5 000</a:t>
            </a:r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					  7 000		11 </a:t>
            </a:r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</a:p>
          <a:p>
            <a:endParaRPr lang="en-ZA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District Admin 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Costs	             		</a:t>
            </a:r>
            <a:r>
              <a:rPr lang="en-ZA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183 500</a:t>
            </a:r>
            <a:r>
              <a:rPr lang="en-ZA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ZA" sz="20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200 500</a:t>
            </a:r>
            <a:endParaRPr lang="en-ZA" sz="20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6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2387</TotalTime>
  <Words>332</Words>
  <Application>Microsoft Office PowerPoint</Application>
  <PresentationFormat>On-screen Show (4:3)</PresentationFormat>
  <Paragraphs>212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Bookman Old Style</vt:lpstr>
      <vt:lpstr>Calibri</vt:lpstr>
      <vt:lpstr>Calisto MT</vt:lpstr>
      <vt:lpstr>Century Gothic</vt:lpstr>
      <vt:lpstr>Wingdings</vt:lpstr>
      <vt:lpstr>Mesh</vt:lpstr>
      <vt:lpstr>Rotary District 9370</vt:lpstr>
      <vt:lpstr>AG Training</vt:lpstr>
      <vt:lpstr>POETS</vt:lpstr>
      <vt:lpstr> </vt:lpstr>
      <vt:lpstr>Rotary District 9370</vt:lpstr>
      <vt:lpstr>DISTRICT FINANCES</vt:lpstr>
      <vt:lpstr>BUDGET ASSUMPTIONS </vt:lpstr>
      <vt:lpstr>Income </vt:lpstr>
      <vt:lpstr>AdminISTRATION          2019      2018</vt:lpstr>
      <vt:lpstr> COMMITTEES                   2019    2018</vt:lpstr>
      <vt:lpstr>District Travel &amp; Accom</vt:lpstr>
      <vt:lpstr>Rotary Events</vt:lpstr>
      <vt:lpstr>Total Expenses</vt:lpstr>
      <vt:lpstr>BUDGET FOR THE YEAR</vt:lpstr>
      <vt:lpstr>DISTRICT DUES</vt:lpstr>
      <vt:lpstr>ANNUAL FEES PAYABLE</vt:lpstr>
      <vt:lpstr>RI ANNUAL FEES</vt:lpstr>
      <vt:lpstr>Administration </vt:lpstr>
      <vt:lpstr>WHERE TO PAY DUES</vt:lpstr>
      <vt:lpstr>DISTRICT TREASURER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9370</dc:title>
  <dc:creator>Natty</dc:creator>
  <cp:lastModifiedBy>Barry</cp:lastModifiedBy>
  <cp:revision>195</cp:revision>
  <cp:lastPrinted>2018-03-14T07:56:23Z</cp:lastPrinted>
  <dcterms:created xsi:type="dcterms:W3CDTF">2012-11-24T20:19:22Z</dcterms:created>
  <dcterms:modified xsi:type="dcterms:W3CDTF">2018-03-17T06:28:40Z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2050865090</vt:i4>
  </property>
  <property fmtid="{D5CDD505-2E9C-101B-9397-08002B2CF9AE}" pid="3" name="_NewReviewCycle">
    <vt:lpwstr/>
  </property>
  <property fmtid="{D5CDD505-2E9C-101B-9397-08002B2CF9AE}" pid="4" name="_EmailSubject">
    <vt:lpwstr>Rotary District</vt:lpwstr>
  </property>
  <property fmtid="{D5CDD505-2E9C-101B-9397-08002B2CF9AE}" pid="5" name="_AuthorEmail">
    <vt:lpwstr>fin@nellokmotors.co.za</vt:lpwstr>
  </property>
  <property fmtid="{D5CDD505-2E9C-101B-9397-08002B2CF9AE}" pid="6" name="_AuthorEmailDisplayName">
    <vt:lpwstr>Nellok Motors (HM Fourie)</vt:lpwstr>
  </property>
</Properties>
</file>