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60" r:id="rId5"/>
    <p:sldId id="258" r:id="rId6"/>
    <p:sldId id="261" r:id="rId7"/>
    <p:sldId id="267" r:id="rId8"/>
    <p:sldId id="262" r:id="rId9"/>
    <p:sldId id="263" r:id="rId10"/>
    <p:sldId id="269" r:id="rId11"/>
    <p:sldId id="268" r:id="rId12"/>
    <p:sldId id="270" r:id="rId13"/>
    <p:sldId id="264" r:id="rId14"/>
    <p:sldId id="271" r:id="rId15"/>
    <p:sldId id="272" r:id="rId16"/>
    <p:sldId id="265" r:id="rId17"/>
    <p:sldId id="273" r:id="rId18"/>
    <p:sldId id="274"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3/9/2018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ontact.center@rotary.org" TargetMode="External"/><Relationship Id="rId2" Type="http://schemas.openxmlformats.org/officeDocument/2006/relationships/hyperlink" Target="http://www.rotary.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mailto:dejager.kh@gmail.com" TargetMode="External"/><Relationship Id="rId2" Type="http://schemas.openxmlformats.org/officeDocument/2006/relationships/hyperlink" Target="mailto:aug@iafrica.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otary9370.org.z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otary.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otary9370.org.za/" TargetMode="External"/><Relationship Id="rId2" Type="http://schemas.openxmlformats.org/officeDocument/2006/relationships/hyperlink" Target="http://www.rotary.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otaryafrica@mweb.co.z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2635" y="2178431"/>
            <a:ext cx="9001462" cy="2387600"/>
          </a:xfrm>
        </p:spPr>
        <p:txBody>
          <a:bodyPr/>
          <a:lstStyle/>
          <a:p>
            <a:r>
              <a:rPr lang="en-GB" dirty="0" smtClean="0"/>
              <a:t>Welcome to poets and your role as club secretary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1830029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4"/>
            <a:ext cx="10353762" cy="3944128"/>
          </a:xfrm>
        </p:spPr>
        <p:txBody>
          <a:bodyPr>
            <a:normAutofit/>
          </a:bodyPr>
          <a:lstStyle/>
          <a:p>
            <a:pPr marL="0" indent="0">
              <a:buNone/>
            </a:pPr>
            <a:r>
              <a:rPr lang="en-GB" sz="2400" b="1" dirty="0" smtClean="0">
                <a:solidFill>
                  <a:srgbClr val="FFC000"/>
                </a:solidFill>
              </a:rPr>
              <a:t>CLUB ADMINISTRATION (in office):</a:t>
            </a:r>
            <a:endParaRPr lang="en-GB" sz="2400" b="1" dirty="0" smtClean="0"/>
          </a:p>
          <a:p>
            <a:pPr>
              <a:buFont typeface="Wingdings" panose="05000000000000000000" pitchFamily="2" charset="2"/>
              <a:buChar char="ü"/>
            </a:pPr>
            <a:r>
              <a:rPr lang="en-GB" sz="2400" b="1" dirty="0" smtClean="0">
                <a:solidFill>
                  <a:srgbClr val="FFC000"/>
                </a:solidFill>
              </a:rPr>
              <a:t>	December -</a:t>
            </a:r>
          </a:p>
          <a:p>
            <a:pPr marL="0" indent="0">
              <a:buNone/>
            </a:pPr>
            <a:r>
              <a:rPr lang="en-GB" sz="2400" b="1" dirty="0" smtClean="0">
                <a:solidFill>
                  <a:srgbClr val="FFC000"/>
                </a:solidFill>
              </a:rPr>
              <a:t>	</a:t>
            </a:r>
            <a:r>
              <a:rPr lang="en-GB" sz="2400" b="1" dirty="0" smtClean="0"/>
              <a:t>Election of Club Officers for the next Rotary year</a:t>
            </a:r>
          </a:p>
          <a:p>
            <a:pPr marL="0" indent="0">
              <a:buNone/>
            </a:pPr>
            <a:r>
              <a:rPr lang="en-GB" sz="2400" b="1" dirty="0"/>
              <a:t>	</a:t>
            </a:r>
            <a:r>
              <a:rPr lang="en-GB" sz="2400" b="1" dirty="0" smtClean="0"/>
              <a:t>Record new Club Officers on </a:t>
            </a:r>
            <a:r>
              <a:rPr lang="en-GB" sz="2400" b="1" dirty="0" err="1" smtClean="0"/>
              <a:t>ClubRunner</a:t>
            </a:r>
            <a:r>
              <a:rPr lang="en-GB" sz="2400" b="1" dirty="0" smtClean="0"/>
              <a:t> (President / President-	Elect / President Nominee / Treasurer / Secretary)</a:t>
            </a:r>
          </a:p>
          <a:p>
            <a:pPr marL="0" indent="0">
              <a:buNone/>
            </a:pPr>
            <a:r>
              <a:rPr lang="en-GB" sz="2400" b="1" dirty="0" smtClean="0"/>
              <a:t>	Membership </a:t>
            </a:r>
            <a:r>
              <a:rPr lang="en-GB" sz="2400" b="1" dirty="0"/>
              <a:t>list to be up to date before </a:t>
            </a:r>
            <a:r>
              <a:rPr lang="en-GB" sz="2400" b="1" dirty="0" smtClean="0"/>
              <a:t>31</a:t>
            </a:r>
            <a:r>
              <a:rPr lang="en-GB" sz="2400" b="1" baseline="30000" dirty="0" smtClean="0"/>
              <a:t>st</a:t>
            </a:r>
            <a:r>
              <a:rPr lang="en-GB" sz="2400" b="1" dirty="0" smtClean="0"/>
              <a:t> (</a:t>
            </a:r>
            <a:r>
              <a:rPr lang="en-GB" sz="2400" b="1" dirty="0" err="1" smtClean="0"/>
              <a:t>ClubRunner</a:t>
            </a:r>
            <a:r>
              <a:rPr lang="en-GB" sz="2400" b="1" dirty="0"/>
              <a:t> </a:t>
            </a:r>
            <a:r>
              <a:rPr lang="en-GB" sz="2400" b="1" dirty="0" smtClean="0"/>
              <a:t>/ My 	Rotary / Rotary Africa)</a:t>
            </a:r>
            <a:endParaRPr lang="en-GB" sz="2400" b="1" dirty="0"/>
          </a:p>
          <a:p>
            <a:pPr marL="0" indent="0">
              <a:buNone/>
            </a:pPr>
            <a:endParaRPr lang="en-GB" sz="24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61100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83185"/>
            <a:ext cx="10353762" cy="3695136"/>
          </a:xfrm>
        </p:spPr>
        <p:txBody>
          <a:bodyPr>
            <a:normAutofit/>
          </a:bodyPr>
          <a:lstStyle/>
          <a:p>
            <a:pPr marL="0" indent="0">
              <a:buNone/>
            </a:pPr>
            <a:r>
              <a:rPr lang="en-GB" sz="2400" b="1" dirty="0" smtClean="0">
                <a:solidFill>
                  <a:srgbClr val="FFC000"/>
                </a:solidFill>
              </a:rPr>
              <a:t>CLUB ADMINISTRATION (in office):</a:t>
            </a:r>
          </a:p>
          <a:p>
            <a:pPr>
              <a:buFont typeface="Wingdings" panose="05000000000000000000" pitchFamily="2" charset="2"/>
              <a:buChar char="ü"/>
            </a:pPr>
            <a:r>
              <a:rPr lang="en-GB" sz="2400" b="1" dirty="0" smtClean="0">
                <a:solidFill>
                  <a:srgbClr val="FFC000"/>
                </a:solidFill>
              </a:rPr>
              <a:t> 	January -</a:t>
            </a:r>
          </a:p>
          <a:p>
            <a:pPr marL="0" indent="0">
              <a:buNone/>
            </a:pPr>
            <a:r>
              <a:rPr lang="en-GB" sz="2400" b="1" dirty="0">
                <a:solidFill>
                  <a:srgbClr val="FFC000"/>
                </a:solidFill>
              </a:rPr>
              <a:t>	</a:t>
            </a:r>
            <a:r>
              <a:rPr lang="en-GB" sz="2400" b="1" dirty="0" smtClean="0"/>
              <a:t>Report incoming Club Officers (including Directors) by 1 	February on </a:t>
            </a:r>
            <a:r>
              <a:rPr lang="en-GB" sz="2400" b="1" dirty="0" err="1" smtClean="0"/>
              <a:t>ClubRunner</a:t>
            </a:r>
            <a:r>
              <a:rPr lang="en-GB" sz="2400" b="1" dirty="0" smtClean="0"/>
              <a:t> / My Rotary / Rotary Africa</a:t>
            </a:r>
          </a:p>
          <a:p>
            <a:pPr marL="0" indent="0">
              <a:buNone/>
            </a:pPr>
            <a:r>
              <a:rPr lang="en-GB" sz="2400" b="1" dirty="0"/>
              <a:t>	</a:t>
            </a:r>
            <a:r>
              <a:rPr lang="en-GB" sz="2400" b="1" dirty="0" smtClean="0"/>
              <a:t>Club Invoice to Treasurer (received from Rotary International for 	2</a:t>
            </a:r>
            <a:r>
              <a:rPr lang="en-GB" sz="2400" b="1" baseline="30000" dirty="0" smtClean="0"/>
              <a:t>nd</a:t>
            </a:r>
            <a:r>
              <a:rPr lang="en-GB" sz="2400" b="1" dirty="0" smtClean="0"/>
              <a:t> half of the year)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2561893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smtClean="0">
                <a:solidFill>
                  <a:srgbClr val="FFC000"/>
                </a:solidFill>
              </a:rPr>
              <a:t>CLUB ADMINISTRATION (in office):</a:t>
            </a:r>
            <a:endParaRPr lang="en-GB" sz="2400" b="1" dirty="0" smtClean="0"/>
          </a:p>
          <a:p>
            <a:pPr>
              <a:buFont typeface="Wingdings" panose="05000000000000000000" pitchFamily="2" charset="2"/>
              <a:buChar char="ü"/>
            </a:pPr>
            <a:r>
              <a:rPr lang="en-GB" sz="2400" b="1" dirty="0" smtClean="0">
                <a:solidFill>
                  <a:srgbClr val="FFC000"/>
                </a:solidFill>
              </a:rPr>
              <a:t>	June -</a:t>
            </a:r>
          </a:p>
          <a:p>
            <a:pPr marL="0" indent="0">
              <a:buNone/>
            </a:pPr>
            <a:r>
              <a:rPr lang="en-GB" sz="2400" b="1" dirty="0" smtClean="0">
                <a:solidFill>
                  <a:srgbClr val="FFC000"/>
                </a:solidFill>
              </a:rPr>
              <a:t>	</a:t>
            </a:r>
            <a:r>
              <a:rPr lang="en-GB" sz="2400" b="1" dirty="0" smtClean="0"/>
              <a:t>Club membership up to date before 30</a:t>
            </a:r>
            <a:r>
              <a:rPr lang="en-GB" sz="2400" b="1" baseline="30000" dirty="0" smtClean="0"/>
              <a:t>th</a:t>
            </a:r>
            <a:r>
              <a:rPr lang="en-GB" sz="2400" b="1" dirty="0"/>
              <a:t> </a:t>
            </a:r>
            <a:r>
              <a:rPr lang="en-GB" sz="2400" b="1" dirty="0" smtClean="0"/>
              <a:t>(</a:t>
            </a:r>
            <a:r>
              <a:rPr lang="en-GB" sz="2400" b="1" dirty="0" err="1" smtClean="0"/>
              <a:t>ClubRunner</a:t>
            </a:r>
            <a:r>
              <a:rPr lang="en-GB" sz="2400" b="1" dirty="0"/>
              <a:t> </a:t>
            </a:r>
            <a:r>
              <a:rPr lang="en-GB" sz="2400" b="1" dirty="0" smtClean="0"/>
              <a:t>/ My Rotary 	/ Rotary Africa)</a:t>
            </a:r>
          </a:p>
          <a:p>
            <a:pPr marL="0" indent="0">
              <a:buNone/>
            </a:pPr>
            <a:r>
              <a:rPr lang="en-GB" sz="2400" b="1" dirty="0"/>
              <a:t>	</a:t>
            </a:r>
            <a:r>
              <a:rPr lang="en-GB" sz="2400" b="1" dirty="0" smtClean="0"/>
              <a:t>Hand over records / minutes of Board meetings / materials / etc. 	to incoming 	Secretary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946590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a:solidFill>
                  <a:srgbClr val="FFC000"/>
                </a:solidFill>
              </a:rPr>
              <a:t>CLUB ADMINISTRATION (in office):</a:t>
            </a:r>
            <a:endParaRPr lang="en-GB" sz="2400" b="1" dirty="0"/>
          </a:p>
          <a:p>
            <a:pPr marL="0" indent="0">
              <a:buNone/>
            </a:pPr>
            <a:r>
              <a:rPr lang="en-GB" sz="2400" b="1" dirty="0" smtClean="0">
                <a:solidFill>
                  <a:srgbClr val="FFC000"/>
                </a:solidFill>
              </a:rPr>
              <a:t>Board Meetings</a:t>
            </a:r>
          </a:p>
          <a:p>
            <a:pPr marL="0" indent="0">
              <a:buNone/>
            </a:pPr>
            <a:r>
              <a:rPr lang="en-GB" sz="2400" b="1" dirty="0">
                <a:solidFill>
                  <a:srgbClr val="FFC000"/>
                </a:solidFill>
              </a:rPr>
              <a:t>	</a:t>
            </a:r>
            <a:r>
              <a:rPr lang="en-GB" sz="2400" b="1" dirty="0" smtClean="0"/>
              <a:t>Set the agenda (in conjunction with the President)</a:t>
            </a:r>
          </a:p>
          <a:p>
            <a:pPr marL="0" indent="0">
              <a:buNone/>
            </a:pPr>
            <a:r>
              <a:rPr lang="en-GB" sz="2400" b="1" dirty="0"/>
              <a:t>	</a:t>
            </a:r>
            <a:r>
              <a:rPr lang="en-GB" sz="2400" b="1" dirty="0" smtClean="0"/>
              <a:t>Send meeting notices (with agenda) to board members </a:t>
            </a:r>
          </a:p>
          <a:p>
            <a:pPr marL="0" indent="0">
              <a:buNone/>
            </a:pPr>
            <a:r>
              <a:rPr lang="en-GB" sz="2400" b="1" dirty="0"/>
              <a:t>	</a:t>
            </a:r>
            <a:r>
              <a:rPr lang="en-GB" sz="2400" b="1" dirty="0" smtClean="0"/>
              <a:t>Take minutes and circulate to board after meeting</a:t>
            </a:r>
          </a:p>
          <a:p>
            <a:pPr marL="0" indent="0">
              <a:buNone/>
            </a:pPr>
            <a:r>
              <a:rPr lang="en-GB" sz="2400" b="1" dirty="0">
                <a:solidFill>
                  <a:srgbClr val="FFC000"/>
                </a:solidFill>
              </a:rPr>
              <a:t>	</a:t>
            </a:r>
            <a:endParaRPr lang="en-GB"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4027272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Autofit/>
          </a:bodyPr>
          <a:lstStyle/>
          <a:p>
            <a:pPr marL="0" indent="0">
              <a:buNone/>
            </a:pPr>
            <a:r>
              <a:rPr lang="en-GB" sz="2400" b="1" dirty="0">
                <a:solidFill>
                  <a:srgbClr val="FFC000"/>
                </a:solidFill>
              </a:rPr>
              <a:t>CLUB ADMINISTRATION (in office):</a:t>
            </a:r>
            <a:endParaRPr lang="en-GB" sz="2400" b="1" dirty="0"/>
          </a:p>
          <a:p>
            <a:pPr marL="0" indent="0">
              <a:buNone/>
            </a:pPr>
            <a:r>
              <a:rPr lang="en-GB" sz="2400" b="1" dirty="0" smtClean="0">
                <a:solidFill>
                  <a:srgbClr val="FFC000"/>
                </a:solidFill>
              </a:rPr>
              <a:t>Club Assemblies</a:t>
            </a:r>
          </a:p>
          <a:p>
            <a:pPr marL="0" indent="0">
              <a:buNone/>
            </a:pPr>
            <a:r>
              <a:rPr lang="en-GB" sz="2400" b="1" dirty="0">
                <a:solidFill>
                  <a:srgbClr val="FFC000"/>
                </a:solidFill>
              </a:rPr>
              <a:t>	</a:t>
            </a:r>
            <a:r>
              <a:rPr lang="en-GB" sz="2400" b="1" dirty="0" smtClean="0"/>
              <a:t>Set the agenda (in conjunction with the President)</a:t>
            </a:r>
          </a:p>
          <a:p>
            <a:pPr marL="0" indent="0">
              <a:buNone/>
            </a:pPr>
            <a:r>
              <a:rPr lang="en-GB" sz="2400" b="1" dirty="0"/>
              <a:t>	</a:t>
            </a:r>
            <a:r>
              <a:rPr lang="en-GB" sz="2400" b="1" dirty="0" smtClean="0"/>
              <a:t>Send meeting notices (with agenda) to members of the club </a:t>
            </a:r>
          </a:p>
          <a:p>
            <a:pPr marL="0" indent="0">
              <a:buNone/>
            </a:pPr>
            <a:r>
              <a:rPr lang="en-GB" sz="2400" b="1" dirty="0"/>
              <a:t>	</a:t>
            </a:r>
            <a:r>
              <a:rPr lang="en-GB" sz="2400" b="1" dirty="0" smtClean="0"/>
              <a:t>Take minutes and circulate to all members of the club after 	meeting</a:t>
            </a:r>
          </a:p>
          <a:p>
            <a:pPr marL="0" indent="0">
              <a:buNone/>
            </a:pPr>
            <a:r>
              <a:rPr lang="en-GB" sz="2400" b="1" i="1" dirty="0" smtClean="0"/>
              <a:t>Take note – A Club Assembly is not the same as a Business Meeting</a:t>
            </a:r>
          </a:p>
          <a:p>
            <a:pPr marL="0" indent="0">
              <a:buNone/>
            </a:pPr>
            <a:r>
              <a:rPr lang="en-GB" sz="2400" b="1" dirty="0">
                <a:solidFill>
                  <a:srgbClr val="FFC000"/>
                </a:solidFill>
              </a:rPr>
              <a:t>	</a:t>
            </a:r>
            <a:endParaRPr lang="en-GB"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1464879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Autofit/>
          </a:bodyPr>
          <a:lstStyle/>
          <a:p>
            <a:pPr marL="0" indent="0">
              <a:buNone/>
            </a:pPr>
            <a:r>
              <a:rPr lang="en-GB" sz="2400" b="1" dirty="0">
                <a:solidFill>
                  <a:srgbClr val="FFC000"/>
                </a:solidFill>
              </a:rPr>
              <a:t>CLUB ADMINISTRATION (in office):</a:t>
            </a:r>
            <a:endParaRPr lang="en-GB" sz="2400" b="1" dirty="0"/>
          </a:p>
          <a:p>
            <a:pPr marL="0" indent="0">
              <a:buNone/>
            </a:pPr>
            <a:r>
              <a:rPr lang="en-GB" sz="2400" b="1" dirty="0" smtClean="0">
                <a:solidFill>
                  <a:srgbClr val="FFC000"/>
                </a:solidFill>
              </a:rPr>
              <a:t>District Governor’s Visit</a:t>
            </a:r>
          </a:p>
          <a:p>
            <a:pPr marL="0" indent="0">
              <a:buNone/>
            </a:pPr>
            <a:r>
              <a:rPr lang="en-GB" sz="2400" b="1" dirty="0">
                <a:solidFill>
                  <a:srgbClr val="FFC000"/>
                </a:solidFill>
              </a:rPr>
              <a:t>	</a:t>
            </a:r>
            <a:r>
              <a:rPr lang="en-GB" sz="2400" b="1" dirty="0" smtClean="0"/>
              <a:t>Prepare Club Report which should include:</a:t>
            </a:r>
          </a:p>
          <a:p>
            <a:pPr marL="0" indent="0">
              <a:buNone/>
            </a:pPr>
            <a:r>
              <a:rPr lang="en-GB" sz="2400" b="1" dirty="0" smtClean="0"/>
              <a:t>		Essential Club Information (POETS)</a:t>
            </a:r>
            <a:r>
              <a:rPr lang="en-GB" sz="2400" b="1" dirty="0"/>
              <a:t>		</a:t>
            </a:r>
            <a:endParaRPr lang="en-GB" sz="2400" b="1" dirty="0" smtClean="0"/>
          </a:p>
          <a:p>
            <a:pPr marL="0" indent="0">
              <a:buNone/>
            </a:pPr>
            <a:r>
              <a:rPr lang="en-GB" sz="2400" b="1" dirty="0" smtClean="0"/>
              <a:t>		Reports on each Avenue of Service </a:t>
            </a:r>
          </a:p>
          <a:p>
            <a:pPr marL="0" indent="0">
              <a:buNone/>
            </a:pPr>
            <a:r>
              <a:rPr lang="en-GB" sz="2400" b="1" dirty="0"/>
              <a:t>		</a:t>
            </a:r>
            <a:r>
              <a:rPr lang="en-GB" sz="2400" b="1" dirty="0" smtClean="0"/>
              <a:t>Audited club financials </a:t>
            </a:r>
          </a:p>
          <a:p>
            <a:pPr marL="0" indent="0">
              <a:buNone/>
            </a:pPr>
            <a:r>
              <a:rPr lang="en-GB" sz="2400" b="1" i="1" dirty="0" smtClean="0"/>
              <a:t>Take Note – All information must be up to date on </a:t>
            </a:r>
            <a:r>
              <a:rPr lang="en-GB" sz="2400" b="1" i="1" dirty="0" err="1" smtClean="0"/>
              <a:t>ClubRunner</a:t>
            </a:r>
            <a:r>
              <a:rPr lang="en-GB" sz="2400" b="1" i="1" dirty="0"/>
              <a:t> </a:t>
            </a:r>
            <a:r>
              <a:rPr lang="en-GB" sz="2400" b="1" i="1" dirty="0" smtClean="0"/>
              <a:t>/ My Rotary /  Club Central / Rotary Africa</a:t>
            </a:r>
          </a:p>
          <a:p>
            <a:pPr marL="0" indent="0">
              <a:buNone/>
            </a:pPr>
            <a:r>
              <a:rPr lang="en-GB" sz="2400" b="1" dirty="0">
                <a:solidFill>
                  <a:srgbClr val="FFC000"/>
                </a:solidFill>
              </a:rPr>
              <a:t>	</a:t>
            </a:r>
            <a:endParaRPr lang="en-GB"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819316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4"/>
            <a:ext cx="10522644" cy="3695136"/>
          </a:xfrm>
        </p:spPr>
        <p:txBody>
          <a:bodyPr>
            <a:normAutofit/>
          </a:bodyPr>
          <a:lstStyle/>
          <a:p>
            <a:pPr marL="0" indent="0">
              <a:buNone/>
            </a:pPr>
            <a:r>
              <a:rPr lang="en-GB" sz="2400" b="1" dirty="0" smtClean="0">
                <a:solidFill>
                  <a:srgbClr val="FFC000"/>
                </a:solidFill>
              </a:rPr>
              <a:t>MEMBERSHIP</a:t>
            </a:r>
          </a:p>
          <a:p>
            <a:pPr marL="0" indent="0">
              <a:buNone/>
            </a:pPr>
            <a:r>
              <a:rPr lang="en-GB" sz="2400" dirty="0" smtClean="0"/>
              <a:t>Update member lists</a:t>
            </a:r>
          </a:p>
          <a:p>
            <a:pPr marL="0" indent="0">
              <a:buNone/>
            </a:pPr>
            <a:r>
              <a:rPr lang="en-GB" sz="2400" dirty="0" smtClean="0"/>
              <a:t>Reporting Club Changes</a:t>
            </a:r>
          </a:p>
          <a:p>
            <a:pPr marL="0" indent="0">
              <a:buNone/>
            </a:pPr>
            <a:r>
              <a:rPr lang="en-GB" sz="2400" dirty="0" smtClean="0"/>
              <a:t>Reporting Monthly Attendance</a:t>
            </a:r>
          </a:p>
          <a:p>
            <a:pPr marL="0" indent="0">
              <a:buNone/>
            </a:pPr>
            <a:r>
              <a:rPr lang="en-GB" sz="2400" dirty="0" smtClean="0"/>
              <a:t>Communicating with other clubs (make-ups / transfers / relocation / etc.)</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134058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4"/>
            <a:ext cx="10522644" cy="3695136"/>
          </a:xfrm>
        </p:spPr>
        <p:txBody>
          <a:bodyPr>
            <a:normAutofit lnSpcReduction="10000"/>
          </a:bodyPr>
          <a:lstStyle/>
          <a:p>
            <a:pPr marL="0" indent="0">
              <a:buNone/>
            </a:pPr>
            <a:r>
              <a:rPr lang="en-GB" sz="2400" b="1" dirty="0" smtClean="0">
                <a:solidFill>
                  <a:srgbClr val="FFC000"/>
                </a:solidFill>
              </a:rPr>
              <a:t>FINANCES</a:t>
            </a:r>
          </a:p>
          <a:p>
            <a:pPr marL="0" indent="0">
              <a:buNone/>
            </a:pPr>
            <a:r>
              <a:rPr lang="en-GB" sz="2400" dirty="0" smtClean="0"/>
              <a:t>Club Invoices (Rotary International / Rotary Africa) – July / January</a:t>
            </a:r>
          </a:p>
          <a:p>
            <a:pPr marL="0" indent="0">
              <a:buNone/>
            </a:pPr>
            <a:r>
              <a:rPr lang="en-GB" sz="2400" dirty="0" smtClean="0"/>
              <a:t>Dues and Fees</a:t>
            </a:r>
          </a:p>
          <a:p>
            <a:pPr marL="0" indent="0">
              <a:buNone/>
            </a:pPr>
            <a:r>
              <a:rPr lang="en-GB" sz="2400" dirty="0"/>
              <a:t>	</a:t>
            </a:r>
            <a:r>
              <a:rPr lang="en-GB" sz="2400" dirty="0" smtClean="0"/>
              <a:t>Club Dues</a:t>
            </a:r>
          </a:p>
          <a:p>
            <a:pPr marL="0" indent="0">
              <a:buNone/>
            </a:pPr>
            <a:r>
              <a:rPr lang="en-GB" sz="2400" dirty="0"/>
              <a:t>	</a:t>
            </a:r>
            <a:r>
              <a:rPr lang="en-GB" sz="2400" dirty="0" smtClean="0"/>
              <a:t>RI </a:t>
            </a:r>
            <a:r>
              <a:rPr lang="en-GB" sz="2400" dirty="0"/>
              <a:t>P</a:t>
            </a:r>
            <a:r>
              <a:rPr lang="en-GB" sz="2400" dirty="0" smtClean="0"/>
              <a:t>er Capita Dues</a:t>
            </a:r>
          </a:p>
          <a:p>
            <a:pPr marL="0" indent="0">
              <a:buNone/>
            </a:pPr>
            <a:r>
              <a:rPr lang="en-GB" sz="2400" dirty="0"/>
              <a:t>	</a:t>
            </a:r>
            <a:r>
              <a:rPr lang="en-GB" sz="2400" dirty="0" smtClean="0"/>
              <a:t>RI Fees</a:t>
            </a:r>
          </a:p>
          <a:p>
            <a:pPr marL="0" indent="0">
              <a:buNone/>
            </a:pPr>
            <a:r>
              <a:rPr lang="en-GB" sz="2400" dirty="0" smtClean="0"/>
              <a:t>Club Termination &amp; Reinstatement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140566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4"/>
            <a:ext cx="10522644" cy="3695136"/>
          </a:xfrm>
        </p:spPr>
        <p:txBody>
          <a:bodyPr>
            <a:normAutofit fontScale="92500"/>
          </a:bodyPr>
          <a:lstStyle/>
          <a:p>
            <a:pPr marL="0" indent="0">
              <a:buNone/>
            </a:pPr>
            <a:r>
              <a:rPr lang="en-GB" sz="2400" b="1" dirty="0" smtClean="0">
                <a:solidFill>
                  <a:srgbClr val="FFC000"/>
                </a:solidFill>
              </a:rPr>
              <a:t>RESOURCES</a:t>
            </a:r>
          </a:p>
          <a:p>
            <a:pPr marL="0" indent="0">
              <a:buNone/>
            </a:pPr>
            <a:r>
              <a:rPr lang="en-GB" sz="2400" dirty="0" smtClean="0"/>
              <a:t>Your Assistant Governor</a:t>
            </a:r>
          </a:p>
          <a:p>
            <a:pPr marL="0" indent="0">
              <a:buNone/>
            </a:pPr>
            <a:r>
              <a:rPr lang="en-GB" sz="2400" dirty="0" smtClean="0"/>
              <a:t>Rotary Code of Policies / Rotary Foundation Code of Policies – available for download on </a:t>
            </a:r>
            <a:r>
              <a:rPr lang="en-GB" sz="2400" dirty="0" smtClean="0">
                <a:hlinkClick r:id="rId2"/>
              </a:rPr>
              <a:t>www.rotary.org</a:t>
            </a:r>
            <a:endParaRPr lang="en-GB" sz="2400" dirty="0" smtClean="0"/>
          </a:p>
          <a:p>
            <a:pPr marL="0" indent="0">
              <a:buNone/>
            </a:pPr>
            <a:r>
              <a:rPr lang="en-GB" sz="2400" dirty="0" smtClean="0"/>
              <a:t>Recommended Rotary Club Bylaws &amp; Standard Rotary Club </a:t>
            </a:r>
            <a:r>
              <a:rPr lang="en-GB" sz="2400" dirty="0" smtClean="0"/>
              <a:t>Constitution</a:t>
            </a:r>
            <a:endParaRPr lang="en-GB" sz="2400" dirty="0" smtClean="0"/>
          </a:p>
          <a:p>
            <a:pPr marL="0" indent="0">
              <a:buNone/>
            </a:pPr>
            <a:r>
              <a:rPr lang="en-GB" sz="2400" dirty="0" smtClean="0"/>
              <a:t>Rotary Support Centre (</a:t>
            </a:r>
            <a:r>
              <a:rPr lang="en-GB" sz="2400" dirty="0" smtClean="0">
                <a:hlinkClick r:id="rId3"/>
              </a:rPr>
              <a:t>contact.center@rotary.org</a:t>
            </a:r>
            <a:r>
              <a:rPr lang="en-GB" sz="2400" dirty="0" smtClean="0"/>
              <a:t>)</a:t>
            </a:r>
          </a:p>
          <a:p>
            <a:pPr marL="0" indent="0">
              <a:buNone/>
            </a:pPr>
            <a:r>
              <a:rPr lang="en-GB" sz="2400" dirty="0" smtClean="0">
                <a:hlinkClick r:id="rId2"/>
              </a:rPr>
              <a:t>www.rotary.org</a:t>
            </a:r>
            <a:r>
              <a:rPr lang="en-GB" sz="2400" dirty="0" smtClean="0"/>
              <a:t> Contains a wealth of information – use it!</a:t>
            </a:r>
          </a:p>
          <a:p>
            <a:pPr marL="0" indent="0">
              <a:buNone/>
            </a:pPr>
            <a:endParaRPr lang="en-GB" sz="2400"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459207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4" y="1935921"/>
            <a:ext cx="10353762" cy="4111553"/>
          </a:xfrm>
        </p:spPr>
        <p:txBody>
          <a:bodyPr>
            <a:normAutofit fontScale="55000" lnSpcReduction="20000"/>
          </a:bodyPr>
          <a:lstStyle/>
          <a:p>
            <a:pPr marL="0" indent="0" algn="ctr">
              <a:buNone/>
            </a:pPr>
            <a:r>
              <a:rPr lang="en-GB" sz="4400" b="1" dirty="0" smtClean="0">
                <a:solidFill>
                  <a:srgbClr val="FFC000"/>
                </a:solidFill>
              </a:rPr>
              <a:t>HAVE FUN </a:t>
            </a:r>
          </a:p>
          <a:p>
            <a:pPr marL="0" indent="0" algn="ctr">
              <a:buNone/>
            </a:pPr>
            <a:r>
              <a:rPr lang="en-GB" sz="4400" b="1" dirty="0" smtClean="0">
                <a:solidFill>
                  <a:srgbClr val="FFC000"/>
                </a:solidFill>
              </a:rPr>
              <a:t>AND </a:t>
            </a:r>
          </a:p>
          <a:p>
            <a:pPr marL="0" indent="0" algn="ctr">
              <a:buNone/>
            </a:pPr>
            <a:r>
              <a:rPr lang="en-GB" sz="4400" b="1" dirty="0" smtClean="0">
                <a:solidFill>
                  <a:srgbClr val="FFC000"/>
                </a:solidFill>
              </a:rPr>
              <a:t>DON’T HESITATE TO ASK IF YOU NEED TO KNOW SOMETHING!</a:t>
            </a:r>
          </a:p>
          <a:p>
            <a:pPr marL="0" indent="0" algn="ctr">
              <a:buNone/>
            </a:pPr>
            <a:endParaRPr lang="en-GB" sz="4000" b="1" dirty="0">
              <a:solidFill>
                <a:srgbClr val="FFC000"/>
              </a:solidFill>
            </a:endParaRPr>
          </a:p>
          <a:p>
            <a:pPr marL="0" indent="0">
              <a:buNone/>
            </a:pPr>
            <a:r>
              <a:rPr lang="en-GB" sz="3800" b="1" dirty="0" smtClean="0"/>
              <a:t>Hilary Augustus					Karen </a:t>
            </a:r>
            <a:r>
              <a:rPr lang="en-GB" sz="3800" b="1" dirty="0" smtClean="0"/>
              <a:t>de </a:t>
            </a:r>
            <a:r>
              <a:rPr lang="en-GB" sz="3800" b="1" dirty="0" smtClean="0"/>
              <a:t>Jager</a:t>
            </a:r>
          </a:p>
          <a:p>
            <a:pPr marL="0" indent="0">
              <a:buNone/>
            </a:pPr>
            <a:r>
              <a:rPr lang="en-GB" sz="3800" b="1" dirty="0" smtClean="0"/>
              <a:t>District 9370 Secretary				Secretary to District Governor</a:t>
            </a:r>
            <a:endParaRPr lang="en-GB" sz="3800" b="1" dirty="0" smtClean="0"/>
          </a:p>
          <a:p>
            <a:pPr marL="0" indent="0">
              <a:buNone/>
            </a:pPr>
            <a:r>
              <a:rPr lang="en-GB" sz="3800" b="1" dirty="0" smtClean="0">
                <a:solidFill>
                  <a:srgbClr val="FFC000"/>
                </a:solidFill>
                <a:hlinkClick r:id="rId2"/>
              </a:rPr>
              <a:t>aug@iafrica.com</a:t>
            </a:r>
            <a:r>
              <a:rPr lang="en-GB" sz="3800" b="1" dirty="0" smtClean="0">
                <a:solidFill>
                  <a:srgbClr val="FFC000"/>
                </a:solidFill>
              </a:rPr>
              <a:t>					</a:t>
            </a:r>
            <a:r>
              <a:rPr lang="en-GB" sz="3800" b="1" dirty="0" smtClean="0">
                <a:solidFill>
                  <a:srgbClr val="FFC000"/>
                </a:solidFill>
                <a:hlinkClick r:id="rId3"/>
              </a:rPr>
              <a:t>dejager.kh@gmail.com</a:t>
            </a:r>
            <a:endParaRPr lang="en-GB" sz="3800" b="1" dirty="0" smtClean="0">
              <a:solidFill>
                <a:srgbClr val="FFC000"/>
              </a:solidFill>
            </a:endParaRPr>
          </a:p>
          <a:p>
            <a:pPr marL="0" indent="0">
              <a:buNone/>
            </a:pPr>
            <a:r>
              <a:rPr lang="en-GB" sz="3800" b="1" dirty="0" smtClean="0"/>
              <a:t>Tel. 082 556 0299					Tel</a:t>
            </a:r>
            <a:r>
              <a:rPr lang="en-GB" sz="3800" b="1" dirty="0" smtClean="0"/>
              <a:t>. 083 600 8804</a:t>
            </a:r>
            <a:endParaRPr lang="en-GB" sz="38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868995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2483" y="1935921"/>
            <a:ext cx="9001462" cy="3853603"/>
          </a:xfrm>
        </p:spPr>
        <p:txBody>
          <a:bodyPr>
            <a:noAutofit/>
          </a:bodyPr>
          <a:lstStyle/>
          <a:p>
            <a:pPr algn="l"/>
            <a:r>
              <a:rPr lang="en-GB" sz="2800" dirty="0" smtClean="0"/>
              <a:t>You play a vital role in your club!</a:t>
            </a:r>
            <a:br>
              <a:rPr lang="en-GB" sz="2800" dirty="0" smtClean="0"/>
            </a:br>
            <a:r>
              <a:rPr lang="en-GB" sz="2800" dirty="0" smtClean="0"/>
              <a:t/>
            </a:r>
            <a:br>
              <a:rPr lang="en-GB" sz="2800" dirty="0" smtClean="0"/>
            </a:br>
            <a:r>
              <a:rPr lang="en-GB" sz="2800" dirty="0" smtClean="0"/>
              <a:t>you are the source of information and the person who has to make sure the president, the board and the members are kept informed as to what is happening in your club and the rotary world.</a:t>
            </a:r>
            <a:br>
              <a:rPr lang="en-GB" sz="2800" dirty="0" smtClean="0"/>
            </a:br>
            <a:r>
              <a:rPr lang="en-GB" sz="2800" dirty="0" smtClean="0"/>
              <a:t/>
            </a:r>
            <a:br>
              <a:rPr lang="en-GB" sz="2800" dirty="0" smtClean="0"/>
            </a:br>
            <a:r>
              <a:rPr lang="en-GB" sz="2800" dirty="0" smtClean="0">
                <a:solidFill>
                  <a:srgbClr val="FFC000"/>
                </a:solidFill>
              </a:rPr>
              <a:t>make sure you communicate!</a:t>
            </a:r>
            <a:endParaRPr lang="en-GB" sz="2800" dirty="0">
              <a:solidFill>
                <a:srgbClr val="FFC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67028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3"/>
            <a:ext cx="10353762" cy="3969885"/>
          </a:xfrm>
        </p:spPr>
        <p:txBody>
          <a:bodyPr>
            <a:noAutofit/>
          </a:bodyPr>
          <a:lstStyle/>
          <a:p>
            <a:pPr marL="0" indent="0">
              <a:buNone/>
            </a:pPr>
            <a:r>
              <a:rPr lang="en-GB" sz="2400" b="1" u="sng" dirty="0" smtClean="0">
                <a:solidFill>
                  <a:srgbClr val="FFC000"/>
                </a:solidFill>
              </a:rPr>
              <a:t>Your Duties as Club Secretary</a:t>
            </a:r>
            <a:r>
              <a:rPr lang="en-GB" sz="2400" dirty="0">
                <a:solidFill>
                  <a:srgbClr val="FFC000"/>
                </a:solidFill>
              </a:rPr>
              <a:t>:</a:t>
            </a:r>
            <a:endParaRPr lang="en-GB" sz="2400" dirty="0" smtClean="0">
              <a:solidFill>
                <a:srgbClr val="FFC000"/>
              </a:solidFill>
            </a:endParaRPr>
          </a:p>
          <a:p>
            <a:r>
              <a:rPr lang="en-GB" sz="2400" dirty="0" err="1" smtClean="0"/>
              <a:t>ClubRunner</a:t>
            </a:r>
            <a:r>
              <a:rPr lang="en-GB" sz="2400" dirty="0" smtClean="0"/>
              <a:t> / My Rotary / Club Central / Rotary Africa</a:t>
            </a:r>
          </a:p>
          <a:p>
            <a:r>
              <a:rPr lang="en-GB" sz="2400" dirty="0" smtClean="0"/>
              <a:t>Club Administration</a:t>
            </a:r>
          </a:p>
          <a:p>
            <a:r>
              <a:rPr lang="en-GB" sz="2400" dirty="0" smtClean="0"/>
              <a:t>Membership</a:t>
            </a:r>
          </a:p>
          <a:p>
            <a:r>
              <a:rPr lang="en-GB" sz="2400" dirty="0" smtClean="0"/>
              <a:t>Finances</a:t>
            </a:r>
          </a:p>
          <a:p>
            <a:r>
              <a:rPr lang="en-GB" sz="2400" dirty="0" smtClean="0"/>
              <a:t>Club Records &amp; Archives (not to be discussed)</a:t>
            </a:r>
          </a:p>
          <a:p>
            <a:r>
              <a:rPr lang="en-GB" sz="2400" dirty="0" smtClean="0"/>
              <a:t>Resources </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48014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3"/>
            <a:ext cx="10353762" cy="4227463"/>
          </a:xfrm>
        </p:spPr>
        <p:txBody>
          <a:bodyPr>
            <a:noAutofit/>
          </a:bodyPr>
          <a:lstStyle/>
          <a:p>
            <a:pPr marL="0" indent="0">
              <a:buNone/>
            </a:pPr>
            <a:r>
              <a:rPr lang="en-GB" sz="2400" b="1" dirty="0" err="1" smtClean="0">
                <a:solidFill>
                  <a:srgbClr val="FFC000"/>
                </a:solidFill>
              </a:rPr>
              <a:t>ClubRunner</a:t>
            </a:r>
            <a:r>
              <a:rPr lang="en-GB" sz="2400" dirty="0" smtClean="0"/>
              <a:t> </a:t>
            </a:r>
            <a:r>
              <a:rPr lang="en-GB" sz="2400" b="1" dirty="0" smtClean="0"/>
              <a:t>(</a:t>
            </a:r>
            <a:r>
              <a:rPr lang="en-GB" sz="2400" b="1" dirty="0" smtClean="0">
                <a:hlinkClick r:id="rId2"/>
              </a:rPr>
              <a:t>www.rotary9370.org.za</a:t>
            </a:r>
            <a:r>
              <a:rPr lang="en-GB" sz="2400" b="1" dirty="0" smtClean="0"/>
              <a:t>)</a:t>
            </a:r>
          </a:p>
          <a:p>
            <a:pPr>
              <a:buFont typeface="Wingdings" panose="05000000000000000000" pitchFamily="2" charset="2"/>
              <a:buChar char="ü"/>
            </a:pPr>
            <a:r>
              <a:rPr lang="en-GB" sz="2400" dirty="0" smtClean="0"/>
              <a:t> Register</a:t>
            </a:r>
          </a:p>
          <a:p>
            <a:pPr marL="0" indent="0">
              <a:buNone/>
            </a:pPr>
            <a:r>
              <a:rPr lang="en-GB" sz="2400" dirty="0" smtClean="0">
                <a:cs typeface="Calibri" panose="020F0502020204030204" pitchFamily="34" charset="0"/>
              </a:rPr>
              <a:t>	Update </a:t>
            </a:r>
            <a:r>
              <a:rPr lang="en-GB" sz="2400" dirty="0">
                <a:cs typeface="Calibri" panose="020F0502020204030204" pitchFamily="34" charset="0"/>
              </a:rPr>
              <a:t>Personal Information</a:t>
            </a:r>
          </a:p>
          <a:p>
            <a:pPr marL="0" indent="0">
              <a:buNone/>
            </a:pPr>
            <a:r>
              <a:rPr lang="en-GB" sz="2400" dirty="0">
                <a:cs typeface="Calibri" panose="020F0502020204030204" pitchFamily="34" charset="0"/>
              </a:rPr>
              <a:t>	Update Club Data (Meeting Date/Time, Address, etc.)</a:t>
            </a:r>
          </a:p>
          <a:p>
            <a:pPr marL="0" indent="0">
              <a:buNone/>
            </a:pPr>
            <a:r>
              <a:rPr lang="en-GB" sz="2400" dirty="0">
                <a:cs typeface="Calibri" panose="020F0502020204030204" pitchFamily="34" charset="0"/>
              </a:rPr>
              <a:t>	Update Membership Data </a:t>
            </a:r>
            <a:r>
              <a:rPr lang="en-GB" sz="2400" dirty="0" smtClean="0">
                <a:cs typeface="Calibri" panose="020F0502020204030204" pitchFamily="34" charset="0"/>
              </a:rPr>
              <a:t>(edit information / add member / 	remove member)</a:t>
            </a:r>
          </a:p>
          <a:p>
            <a:pPr marL="0" indent="0">
              <a:buNone/>
            </a:pPr>
            <a:r>
              <a:rPr lang="en-GB" sz="2400" dirty="0">
                <a:cs typeface="Calibri" panose="020F0502020204030204" pitchFamily="34" charset="0"/>
              </a:rPr>
              <a:t>	</a:t>
            </a:r>
            <a:r>
              <a:rPr lang="en-GB" sz="2400" dirty="0" smtClean="0">
                <a:cs typeface="Calibri" panose="020F0502020204030204" pitchFamily="34" charset="0"/>
              </a:rPr>
              <a:t>Add/Remove Club Officers</a:t>
            </a:r>
            <a:endParaRPr lang="en-GB" sz="2400" dirty="0">
              <a:cs typeface="Calibri" panose="020F0502020204030204" pitchFamily="34" charset="0"/>
            </a:endParaRPr>
          </a:p>
          <a:p>
            <a:endParaRPr lang="en-GB" sz="2400" dirty="0">
              <a:cs typeface="Calibri" panose="020F0502020204030204" pitchFamily="34" charset="0"/>
            </a:endParaRPr>
          </a:p>
          <a:p>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2986507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4"/>
            <a:ext cx="10353762" cy="4008522"/>
          </a:xfrm>
        </p:spPr>
        <p:txBody>
          <a:bodyPr>
            <a:noAutofit/>
          </a:bodyPr>
          <a:lstStyle/>
          <a:p>
            <a:pPr marL="0" indent="0">
              <a:buNone/>
            </a:pPr>
            <a:r>
              <a:rPr lang="en-GB" sz="2400" b="1" dirty="0" smtClean="0">
                <a:solidFill>
                  <a:srgbClr val="FFC000"/>
                </a:solidFill>
              </a:rPr>
              <a:t>MY ROTARY </a:t>
            </a:r>
            <a:r>
              <a:rPr lang="en-GB" sz="2400" b="1" dirty="0" smtClean="0"/>
              <a:t>(</a:t>
            </a:r>
            <a:r>
              <a:rPr lang="en-GB" sz="2400" b="1" dirty="0" smtClean="0">
                <a:hlinkClick r:id="rId2"/>
              </a:rPr>
              <a:t>www.rotary.org</a:t>
            </a:r>
            <a:r>
              <a:rPr lang="en-GB" sz="2400" b="1" dirty="0" smtClean="0"/>
              <a:t>)</a:t>
            </a:r>
          </a:p>
          <a:p>
            <a:pPr>
              <a:buFont typeface="Wingdings" panose="05000000000000000000" pitchFamily="2" charset="2"/>
              <a:buChar char="ü"/>
            </a:pPr>
            <a:r>
              <a:rPr lang="en-GB" sz="2400" dirty="0" smtClean="0"/>
              <a:t> Create your My Rotary account</a:t>
            </a:r>
          </a:p>
          <a:p>
            <a:pPr>
              <a:buFont typeface="Wingdings" panose="05000000000000000000" pitchFamily="2" charset="2"/>
              <a:buChar char="ü"/>
            </a:pPr>
            <a:r>
              <a:rPr lang="en-GB" sz="2400" dirty="0" smtClean="0"/>
              <a:t> My Rotary </a:t>
            </a:r>
            <a:r>
              <a:rPr lang="en-GB" sz="2400" dirty="0" smtClean="0">
                <a:cs typeface="Calibri" panose="020F0502020204030204" pitchFamily="34" charset="0"/>
              </a:rPr>
              <a:t>→ Manage → Club Administration → Edit Club Data </a:t>
            </a:r>
          </a:p>
          <a:p>
            <a:pPr marL="0" indent="0">
              <a:buNone/>
            </a:pPr>
            <a:r>
              <a:rPr lang="en-GB" sz="2400" dirty="0">
                <a:cs typeface="Calibri" panose="020F0502020204030204" pitchFamily="34" charset="0"/>
              </a:rPr>
              <a:t>	</a:t>
            </a:r>
            <a:r>
              <a:rPr lang="en-GB" sz="2400" dirty="0" smtClean="0">
                <a:cs typeface="Calibri" panose="020F0502020204030204" pitchFamily="34" charset="0"/>
              </a:rPr>
              <a:t>Update Personal Information</a:t>
            </a:r>
          </a:p>
          <a:p>
            <a:pPr marL="0" indent="0">
              <a:buNone/>
            </a:pPr>
            <a:r>
              <a:rPr lang="en-GB" sz="2400" dirty="0">
                <a:cs typeface="Calibri" panose="020F0502020204030204" pitchFamily="34" charset="0"/>
              </a:rPr>
              <a:t>	</a:t>
            </a:r>
            <a:r>
              <a:rPr lang="en-GB" sz="2400" dirty="0" smtClean="0">
                <a:cs typeface="Calibri" panose="020F0502020204030204" pitchFamily="34" charset="0"/>
              </a:rPr>
              <a:t>Update Club Data (Meeting Date/Time, Address, etc.)</a:t>
            </a:r>
          </a:p>
          <a:p>
            <a:pPr marL="0" indent="0">
              <a:buNone/>
            </a:pPr>
            <a:r>
              <a:rPr lang="en-GB" sz="2400" dirty="0">
                <a:cs typeface="Calibri" panose="020F0502020204030204" pitchFamily="34" charset="0"/>
              </a:rPr>
              <a:t>	</a:t>
            </a:r>
            <a:r>
              <a:rPr lang="en-GB" sz="2400" dirty="0" smtClean="0">
                <a:cs typeface="Calibri" panose="020F0502020204030204" pitchFamily="34" charset="0"/>
              </a:rPr>
              <a:t>Update Membership Data (if it differs from </a:t>
            </a:r>
            <a:r>
              <a:rPr lang="en-GB" sz="2400" dirty="0" err="1" smtClean="0">
                <a:cs typeface="Calibri" panose="020F0502020204030204" pitchFamily="34" charset="0"/>
              </a:rPr>
              <a:t>ClubRunner</a:t>
            </a:r>
            <a:r>
              <a:rPr lang="en-GB" sz="2400" dirty="0" smtClean="0">
                <a:cs typeface="Calibri" panose="020F0502020204030204" pitchFamily="34" charset="0"/>
              </a:rPr>
              <a:t>)</a:t>
            </a:r>
          </a:p>
          <a:p>
            <a:pPr marL="0" indent="0">
              <a:buNone/>
            </a:pPr>
            <a:r>
              <a:rPr lang="en-GB" sz="2400" dirty="0">
                <a:cs typeface="Calibri" panose="020F0502020204030204" pitchFamily="34" charset="0"/>
              </a:rPr>
              <a:t>	</a:t>
            </a:r>
            <a:r>
              <a:rPr lang="en-GB" sz="2400" dirty="0" smtClean="0">
                <a:cs typeface="Calibri" panose="020F0502020204030204" pitchFamily="34" charset="0"/>
              </a:rPr>
              <a:t>Draw Membership Report (Excel Format)</a:t>
            </a:r>
            <a:endParaRPr lang="en-GB"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140364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Autofit/>
          </a:bodyPr>
          <a:lstStyle/>
          <a:p>
            <a:pPr marL="0" indent="0">
              <a:buNone/>
            </a:pPr>
            <a:r>
              <a:rPr lang="en-GB" sz="2400" b="1" dirty="0" smtClean="0">
                <a:solidFill>
                  <a:srgbClr val="FFC000"/>
                </a:solidFill>
              </a:rPr>
              <a:t>CLUB CENTRAL </a:t>
            </a:r>
            <a:r>
              <a:rPr lang="en-GB" sz="2400" dirty="0" smtClean="0"/>
              <a:t>(</a:t>
            </a:r>
            <a:r>
              <a:rPr lang="en-GB" sz="2400" dirty="0" smtClean="0">
                <a:hlinkClick r:id="rId2"/>
              </a:rPr>
              <a:t>www.rotary.org</a:t>
            </a:r>
            <a:r>
              <a:rPr lang="en-GB" sz="2400" dirty="0" smtClean="0"/>
              <a:t> or </a:t>
            </a:r>
            <a:r>
              <a:rPr lang="en-GB" sz="2400" dirty="0" smtClean="0">
                <a:hlinkClick r:id="rId3"/>
              </a:rPr>
              <a:t>www.rotary9370.org.za</a:t>
            </a:r>
            <a:r>
              <a:rPr lang="en-GB" sz="2400" dirty="0" smtClean="0"/>
              <a:t>)</a:t>
            </a:r>
          </a:p>
          <a:p>
            <a:pPr>
              <a:buFont typeface="Wingdings" panose="05000000000000000000" pitchFamily="2" charset="2"/>
              <a:buChar char="ü"/>
            </a:pPr>
            <a:r>
              <a:rPr lang="en-GB" sz="2400" dirty="0" smtClean="0"/>
              <a:t> Regular updates:</a:t>
            </a:r>
          </a:p>
          <a:p>
            <a:pPr marL="457200" lvl="1" indent="0">
              <a:buNone/>
            </a:pPr>
            <a:r>
              <a:rPr lang="en-GB" sz="2400" dirty="0"/>
              <a:t>	</a:t>
            </a:r>
            <a:r>
              <a:rPr lang="en-GB" sz="2400" dirty="0" smtClean="0"/>
              <a:t>Club Goals</a:t>
            </a:r>
          </a:p>
          <a:p>
            <a:pPr marL="457200" lvl="1" indent="0">
              <a:buNone/>
            </a:pPr>
            <a:r>
              <a:rPr lang="en-GB" sz="2400" dirty="0"/>
              <a:t>	</a:t>
            </a:r>
            <a:r>
              <a:rPr lang="en-GB" sz="2400" dirty="0" smtClean="0"/>
              <a:t>Membership</a:t>
            </a:r>
          </a:p>
          <a:p>
            <a:pPr marL="457200" lvl="1" indent="0">
              <a:buNone/>
            </a:pPr>
            <a:r>
              <a:rPr lang="en-GB" sz="2400" dirty="0"/>
              <a:t>	</a:t>
            </a:r>
            <a:r>
              <a:rPr lang="en-GB" sz="2400" dirty="0" smtClean="0"/>
              <a:t>Projects (cost/funding as well as man-hours spent on each 	project)</a:t>
            </a:r>
          </a:p>
          <a:p>
            <a:pPr marL="457200" lvl="1" indent="0">
              <a:buNone/>
            </a:pPr>
            <a:r>
              <a:rPr lang="en-GB" sz="2400" dirty="0"/>
              <a:t>	</a:t>
            </a:r>
            <a:r>
              <a:rPr lang="en-GB" sz="2400" dirty="0" smtClean="0"/>
              <a:t>Contributions to The Rotary Foundation and </a:t>
            </a:r>
            <a:r>
              <a:rPr lang="en-GB" sz="2400" dirty="0" err="1" smtClean="0"/>
              <a:t>PolioPlus</a:t>
            </a:r>
            <a:r>
              <a:rPr lang="en-GB" sz="2400" dirty="0" smtClean="0"/>
              <a:t> Fund</a:t>
            </a:r>
          </a:p>
          <a:p>
            <a:pPr marL="457200" lvl="1" indent="0">
              <a:buNone/>
            </a:pPr>
            <a:r>
              <a:rPr lang="en-GB" sz="2400" dirty="0"/>
              <a:t>	</a:t>
            </a:r>
            <a:r>
              <a:rPr lang="en-GB" sz="2400" dirty="0" smtClean="0"/>
              <a:t>View contribution &amp; recognition reports / SHARE and Polio 	reports</a:t>
            </a:r>
            <a:endParaRPr lang="en-GB" sz="24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2694095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a:xfrm>
            <a:off x="913795" y="2096063"/>
            <a:ext cx="10353762" cy="3879733"/>
          </a:xfrm>
        </p:spPr>
        <p:txBody>
          <a:bodyPr>
            <a:noAutofit/>
          </a:bodyPr>
          <a:lstStyle/>
          <a:p>
            <a:pPr marL="0" indent="0">
              <a:buNone/>
            </a:pPr>
            <a:r>
              <a:rPr lang="en-GB" sz="2400" b="1" dirty="0" smtClean="0">
                <a:solidFill>
                  <a:srgbClr val="FFC000"/>
                </a:solidFill>
              </a:rPr>
              <a:t>ROTARY AFRICA </a:t>
            </a:r>
            <a:r>
              <a:rPr lang="en-GB" sz="2400" dirty="0" smtClean="0"/>
              <a:t>(Email:  </a:t>
            </a:r>
            <a:r>
              <a:rPr lang="en-GB" sz="2400" dirty="0" smtClean="0">
                <a:hlinkClick r:id="rId2"/>
              </a:rPr>
              <a:t>rotaryafrica@mweb.co.za</a:t>
            </a:r>
            <a:r>
              <a:rPr lang="en-GB" sz="2400" dirty="0" smtClean="0"/>
              <a:t> – Contact:  Sharon Robertson)</a:t>
            </a:r>
          </a:p>
          <a:p>
            <a:pPr>
              <a:lnSpc>
                <a:spcPct val="100000"/>
              </a:lnSpc>
            </a:pPr>
            <a:r>
              <a:rPr lang="en-GB" sz="2400" dirty="0" smtClean="0"/>
              <a:t>Termination of member(s)</a:t>
            </a:r>
          </a:p>
          <a:p>
            <a:pPr>
              <a:lnSpc>
                <a:spcPct val="100000"/>
              </a:lnSpc>
            </a:pPr>
            <a:r>
              <a:rPr lang="en-GB" sz="2400" dirty="0" smtClean="0"/>
              <a:t>New member(s)</a:t>
            </a:r>
          </a:p>
          <a:p>
            <a:pPr>
              <a:lnSpc>
                <a:spcPct val="100000"/>
              </a:lnSpc>
            </a:pPr>
            <a:r>
              <a:rPr lang="en-GB" sz="2400" dirty="0" smtClean="0"/>
              <a:t>Members on hardcopy subscriptions</a:t>
            </a:r>
          </a:p>
          <a:p>
            <a:pPr>
              <a:lnSpc>
                <a:spcPct val="100000"/>
              </a:lnSpc>
            </a:pPr>
            <a:r>
              <a:rPr lang="en-GB" sz="2400" dirty="0" smtClean="0"/>
              <a:t>Members on digital subscriptions</a:t>
            </a:r>
          </a:p>
          <a:p>
            <a:pPr marL="0" indent="0">
              <a:buNone/>
            </a:pPr>
            <a:r>
              <a:rPr lang="en-GB" sz="2400" dirty="0" smtClean="0"/>
              <a:t>(Invoicing will change as membership / subscriptions change – send through as soon as possible)</a:t>
            </a:r>
          </a:p>
          <a:p>
            <a:pPr marL="457200" lvl="1" indent="0">
              <a:buNone/>
            </a:pPr>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310437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Autofit/>
          </a:bodyPr>
          <a:lstStyle/>
          <a:p>
            <a:pPr marL="0" indent="0">
              <a:buNone/>
            </a:pPr>
            <a:r>
              <a:rPr lang="en-GB" sz="2400" b="1" dirty="0" smtClean="0">
                <a:solidFill>
                  <a:srgbClr val="FFC000"/>
                </a:solidFill>
              </a:rPr>
              <a:t>CLUB ADMINISTRATION (before taking office):</a:t>
            </a:r>
          </a:p>
          <a:p>
            <a:pPr>
              <a:lnSpc>
                <a:spcPct val="100000"/>
              </a:lnSpc>
              <a:buFont typeface="Wingdings" panose="05000000000000000000" pitchFamily="2" charset="2"/>
              <a:buChar char="ü"/>
            </a:pPr>
            <a:r>
              <a:rPr lang="en-GB" sz="2400" dirty="0" smtClean="0"/>
              <a:t> 	Become familiar with The Standard Rotary Club Constitution, 	the Recommended Rotary Club Bylaws, and your Club’s 	Constitution and Bylaws.</a:t>
            </a:r>
          </a:p>
          <a:p>
            <a:pPr>
              <a:lnSpc>
                <a:spcPct val="100000"/>
              </a:lnSpc>
              <a:buFont typeface="Wingdings" panose="05000000000000000000" pitchFamily="2" charset="2"/>
              <a:buChar char="ü"/>
            </a:pPr>
            <a:r>
              <a:rPr lang="en-GB" sz="2400" dirty="0"/>
              <a:t> </a:t>
            </a:r>
            <a:r>
              <a:rPr lang="en-GB" sz="2400" dirty="0" smtClean="0"/>
              <a:t>	Meet with the President-Elect to:</a:t>
            </a:r>
          </a:p>
          <a:p>
            <a:pPr marL="0" indent="0">
              <a:lnSpc>
                <a:spcPct val="100000"/>
              </a:lnSpc>
              <a:buNone/>
            </a:pPr>
            <a:r>
              <a:rPr lang="en-GB" sz="2400" dirty="0"/>
              <a:t>	</a:t>
            </a:r>
            <a:r>
              <a:rPr lang="en-GB" sz="2400" dirty="0" smtClean="0"/>
              <a:t>Discuss Club Goals </a:t>
            </a:r>
          </a:p>
          <a:p>
            <a:pPr marL="0" indent="0">
              <a:lnSpc>
                <a:spcPct val="100000"/>
              </a:lnSpc>
              <a:buNone/>
            </a:pPr>
            <a:r>
              <a:rPr lang="en-GB" sz="2400" dirty="0"/>
              <a:t>	</a:t>
            </a:r>
            <a:r>
              <a:rPr lang="en-GB" sz="2400" dirty="0" smtClean="0"/>
              <a:t>Schedule the club’s activities</a:t>
            </a:r>
          </a:p>
          <a:p>
            <a:pPr marL="0" indent="0">
              <a:lnSpc>
                <a:spcPct val="100000"/>
              </a:lnSpc>
              <a:buNone/>
            </a:pPr>
            <a:r>
              <a:rPr lang="en-GB" sz="2400" dirty="0" smtClean="0"/>
              <a:t>	Diarise important dates &amp; submissions of documents on the 	Rotary calendar</a:t>
            </a:r>
          </a:p>
          <a:p>
            <a:pPr>
              <a:lnSpc>
                <a:spcPct val="100000"/>
              </a:lnSpc>
              <a:buFont typeface="Wingdings" panose="05000000000000000000" pitchFamily="2" charset="2"/>
              <a:buChar char="ü"/>
            </a:pPr>
            <a:endParaRPr lang="en-GB" sz="2400" dirty="0" smtClean="0"/>
          </a:p>
          <a:p>
            <a:pPr>
              <a:lnSpc>
                <a:spcPct val="100000"/>
              </a:lnSpc>
              <a:buFont typeface="Wingdings" panose="05000000000000000000" pitchFamily="2" charset="2"/>
              <a:buChar char="ü"/>
            </a:pPr>
            <a:endParaRPr lang="en-GB" sz="2400" dirty="0" smtClean="0"/>
          </a:p>
          <a:p>
            <a:pPr>
              <a:buFont typeface="Wingdings" panose="05000000000000000000" pitchFamily="2" charset="2"/>
              <a:buChar char="ü"/>
            </a:pP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712971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Club secretary</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smtClean="0">
                <a:solidFill>
                  <a:srgbClr val="FFC000"/>
                </a:solidFill>
              </a:rPr>
              <a:t>CLUB ADMINISTRATION (in office):</a:t>
            </a:r>
          </a:p>
          <a:p>
            <a:pPr>
              <a:buFont typeface="Wingdings" panose="05000000000000000000" pitchFamily="2" charset="2"/>
              <a:buChar char="ü"/>
            </a:pPr>
            <a:r>
              <a:rPr lang="en-GB" sz="2400" b="1" dirty="0" smtClean="0">
                <a:solidFill>
                  <a:srgbClr val="FFC000"/>
                </a:solidFill>
              </a:rPr>
              <a:t> 	July -</a:t>
            </a:r>
          </a:p>
          <a:p>
            <a:pPr marL="0" indent="0">
              <a:buNone/>
            </a:pPr>
            <a:r>
              <a:rPr lang="en-GB" sz="2400" b="1" dirty="0">
                <a:solidFill>
                  <a:srgbClr val="FFC000"/>
                </a:solidFill>
              </a:rPr>
              <a:t>	</a:t>
            </a:r>
            <a:r>
              <a:rPr lang="en-GB" sz="2400" b="1" dirty="0" smtClean="0"/>
              <a:t>Club Invoice to Treasurer (received from Rotary International for 	1</a:t>
            </a:r>
            <a:r>
              <a:rPr lang="en-GB" sz="2400" b="1" baseline="30000" dirty="0" smtClean="0"/>
              <a:t>st</a:t>
            </a:r>
            <a:r>
              <a:rPr lang="en-GB" sz="2400" b="1" dirty="0" smtClean="0"/>
              <a:t> half of the year)</a:t>
            </a:r>
          </a:p>
          <a:p>
            <a:pPr marL="0" indent="0">
              <a:buNone/>
            </a:pPr>
            <a:r>
              <a:rPr lang="en-GB" sz="2400" b="1" dirty="0"/>
              <a:t>	</a:t>
            </a:r>
            <a:r>
              <a:rPr lang="en-GB" sz="2400" b="1" dirty="0" smtClean="0"/>
              <a:t>Update Club Data on </a:t>
            </a:r>
            <a:r>
              <a:rPr lang="en-GB" sz="2400" b="1" dirty="0" err="1" smtClean="0"/>
              <a:t>ClubRunner</a:t>
            </a:r>
            <a:r>
              <a:rPr lang="en-GB" sz="2400" b="1" dirty="0"/>
              <a:t> </a:t>
            </a:r>
            <a:r>
              <a:rPr lang="en-GB" sz="2400" b="1" dirty="0" smtClean="0"/>
              <a:t>/ My Rotary</a:t>
            </a:r>
          </a:p>
          <a:p>
            <a:pPr marL="0" indent="0">
              <a:buNone/>
            </a:pPr>
            <a:endParaRPr lang="en-GB" sz="24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638" y="589003"/>
            <a:ext cx="1346918" cy="1346918"/>
          </a:xfrm>
          <a:prstGeom prst="rect">
            <a:avLst/>
          </a:prstGeom>
        </p:spPr>
      </p:pic>
    </p:spTree>
    <p:extLst>
      <p:ext uri="{BB962C8B-B14F-4D97-AF65-F5344CB8AC3E}">
        <p14:creationId xmlns:p14="http://schemas.microsoft.com/office/powerpoint/2010/main" val="3169365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10203</TotalTime>
  <Words>325</Words>
  <Application>Microsoft Office PowerPoint</Application>
  <PresentationFormat>Widescreen</PresentationFormat>
  <Paragraphs>122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Calibri</vt:lpstr>
      <vt:lpstr>Rockwell</vt:lpstr>
      <vt:lpstr>Wingdings</vt:lpstr>
      <vt:lpstr>Damask</vt:lpstr>
      <vt:lpstr>Welcome to poets and your role as club secretary</vt:lpstr>
      <vt:lpstr>You play a vital role in your club!  you are the source of information and the person who has to make sure the president, the board and the members are kept informed as to what is happening in your club and the rotary world.  make sure you communicate!</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Club secretary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De Jager</dc:creator>
  <cp:lastModifiedBy>Karen De Jager</cp:lastModifiedBy>
  <cp:revision>29</cp:revision>
  <dcterms:created xsi:type="dcterms:W3CDTF">2018-03-08T07:14:30Z</dcterms:created>
  <dcterms:modified xsi:type="dcterms:W3CDTF">2018-03-15T10:37:12Z</dcterms:modified>
</cp:coreProperties>
</file>