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727" r:id="rId1"/>
    <p:sldMasterId id="2147483700" r:id="rId2"/>
  </p:sldMasterIdLst>
  <p:notesMasterIdLst>
    <p:notesMasterId r:id="rId45"/>
  </p:notesMasterIdLst>
  <p:handoutMasterIdLst>
    <p:handoutMasterId r:id="rId46"/>
  </p:handoutMasterIdLst>
  <p:sldIdLst>
    <p:sldId id="361" r:id="rId3"/>
    <p:sldId id="515" r:id="rId4"/>
    <p:sldId id="459" r:id="rId5"/>
    <p:sldId id="432" r:id="rId6"/>
    <p:sldId id="460" r:id="rId7"/>
    <p:sldId id="496" r:id="rId8"/>
    <p:sldId id="489" r:id="rId9"/>
    <p:sldId id="490" r:id="rId10"/>
    <p:sldId id="461" r:id="rId11"/>
    <p:sldId id="462" r:id="rId12"/>
    <p:sldId id="491" r:id="rId13"/>
    <p:sldId id="492" r:id="rId14"/>
    <p:sldId id="493" r:id="rId15"/>
    <p:sldId id="497" r:id="rId16"/>
    <p:sldId id="494" r:id="rId17"/>
    <p:sldId id="466" r:id="rId18"/>
    <p:sldId id="498" r:id="rId19"/>
    <p:sldId id="467" r:id="rId20"/>
    <p:sldId id="468" r:id="rId21"/>
    <p:sldId id="499" r:id="rId22"/>
    <p:sldId id="469" r:id="rId23"/>
    <p:sldId id="500" r:id="rId24"/>
    <p:sldId id="501" r:id="rId25"/>
    <p:sldId id="502" r:id="rId26"/>
    <p:sldId id="503" r:id="rId27"/>
    <p:sldId id="504" r:id="rId28"/>
    <p:sldId id="470" r:id="rId29"/>
    <p:sldId id="505" r:id="rId30"/>
    <p:sldId id="506" r:id="rId31"/>
    <p:sldId id="471" r:id="rId32"/>
    <p:sldId id="507" r:id="rId33"/>
    <p:sldId id="508" r:id="rId34"/>
    <p:sldId id="509" r:id="rId35"/>
    <p:sldId id="510" r:id="rId36"/>
    <p:sldId id="511" r:id="rId37"/>
    <p:sldId id="512" r:id="rId38"/>
    <p:sldId id="472" r:id="rId39"/>
    <p:sldId id="513" r:id="rId40"/>
    <p:sldId id="514" r:id="rId41"/>
    <p:sldId id="516" r:id="rId42"/>
    <p:sldId id="517" r:id="rId43"/>
    <p:sldId id="458" r:id="rId44"/>
  </p:sldIdLst>
  <p:sldSz cx="9144000" cy="6858000" type="screen4x3"/>
  <p:notesSz cx="6797675" cy="9928225"/>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Book Air" initials="MA" lastIdx="0" clrIdx="0">
    <p:extLst>
      <p:ext uri="{19B8F6BF-5375-455C-9EA6-DF929625EA0E}">
        <p15:presenceInfo xmlns:p15="http://schemas.microsoft.com/office/powerpoint/2012/main" userId="MacBook Ai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46C"/>
    <a:srgbClr val="005DAA"/>
    <a:srgbClr val="000000"/>
    <a:srgbClr val="687D90"/>
    <a:srgbClr val="58585A"/>
    <a:srgbClr val="FF7600"/>
    <a:srgbClr val="D91B5C"/>
    <a:srgbClr val="8721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22" autoAdjust="0"/>
    <p:restoredTop sz="86420"/>
  </p:normalViewPr>
  <p:slideViewPr>
    <p:cSldViewPr>
      <p:cViewPr>
        <p:scale>
          <a:sx n="43" d="100"/>
          <a:sy n="43" d="100"/>
        </p:scale>
        <p:origin x="2364" y="1158"/>
      </p:cViewPr>
      <p:guideLst>
        <p:guide orient="horz" pos="2160"/>
        <p:guide pos="2880"/>
      </p:guideLst>
    </p:cSldViewPr>
  </p:slideViewPr>
  <p:outlineViewPr>
    <p:cViewPr>
      <p:scale>
        <a:sx n="33" d="100"/>
        <a:sy n="33" d="100"/>
      </p:scale>
      <p:origin x="0" y="-6289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3" d="100"/>
          <a:sy n="53" d="100"/>
        </p:scale>
        <p:origin x="-1614" y="-84"/>
      </p:cViewPr>
      <p:guideLst>
        <p:guide orient="horz" pos="3127"/>
        <p:guide pos="214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presProps" Target="presProps.xml"/><Relationship Id="rId8" Type="http://schemas.openxmlformats.org/officeDocument/2006/relationships/slide" Target="slides/slide6.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6275" cy="496751"/>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defRPr sz="1200">
                <a:ea typeface="ＭＳ Ｐゴシック" pitchFamily="34" charset="-128"/>
                <a:cs typeface="+mn-cs"/>
              </a:defRPr>
            </a:lvl1pPr>
          </a:lstStyle>
          <a:p>
            <a:pPr>
              <a:defRPr/>
            </a:pPr>
            <a:endParaRPr lang="en-US" altLang="en-US" dirty="0"/>
          </a:p>
        </p:txBody>
      </p:sp>
      <p:sp>
        <p:nvSpPr>
          <p:cNvPr id="19459" name="Rectangle 3"/>
          <p:cNvSpPr>
            <a:spLocks noGrp="1" noChangeArrowheads="1"/>
          </p:cNvSpPr>
          <p:nvPr>
            <p:ph type="dt" sz="quarter" idx="1"/>
          </p:nvPr>
        </p:nvSpPr>
        <p:spPr bwMode="auto">
          <a:xfrm>
            <a:off x="3851401" y="0"/>
            <a:ext cx="2946275" cy="496751"/>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ea typeface="ＭＳ Ｐゴシック" pitchFamily="34" charset="-128"/>
                <a:cs typeface="+mn-cs"/>
              </a:defRPr>
            </a:lvl1pPr>
          </a:lstStyle>
          <a:p>
            <a:pPr>
              <a:defRPr/>
            </a:pPr>
            <a:endParaRPr lang="en-US" altLang="en-US" dirty="0"/>
          </a:p>
        </p:txBody>
      </p:sp>
      <p:sp>
        <p:nvSpPr>
          <p:cNvPr id="19460" name="Rectangle 4"/>
          <p:cNvSpPr>
            <a:spLocks noGrp="1" noChangeArrowheads="1"/>
          </p:cNvSpPr>
          <p:nvPr>
            <p:ph type="ftr" sz="quarter" idx="2"/>
          </p:nvPr>
        </p:nvSpPr>
        <p:spPr bwMode="auto">
          <a:xfrm>
            <a:off x="0" y="9431476"/>
            <a:ext cx="2946275" cy="49675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defRPr sz="1200">
                <a:ea typeface="ＭＳ Ｐゴシック" pitchFamily="34" charset="-128"/>
                <a:cs typeface="+mn-cs"/>
              </a:defRPr>
            </a:lvl1pPr>
          </a:lstStyle>
          <a:p>
            <a:pPr>
              <a:defRPr/>
            </a:pPr>
            <a:endParaRPr lang="en-US" altLang="en-US" dirty="0"/>
          </a:p>
        </p:txBody>
      </p:sp>
      <p:sp>
        <p:nvSpPr>
          <p:cNvPr id="19461" name="Rectangle 5"/>
          <p:cNvSpPr>
            <a:spLocks noGrp="1" noChangeArrowheads="1"/>
          </p:cNvSpPr>
          <p:nvPr>
            <p:ph type="sldNum" sz="quarter" idx="3"/>
          </p:nvPr>
        </p:nvSpPr>
        <p:spPr bwMode="auto">
          <a:xfrm>
            <a:off x="3851401" y="9431476"/>
            <a:ext cx="2946275" cy="49675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smtClean="0">
                <a:cs typeface="Arial" panose="020B0604020202020204" pitchFamily="34" charset="0"/>
              </a:defRPr>
            </a:lvl1pPr>
          </a:lstStyle>
          <a:p>
            <a:pPr>
              <a:defRPr/>
            </a:pPr>
            <a:fld id="{8B1910B9-FC2B-4CCA-B02B-087F5D26B0FC}" type="slidenum">
              <a:rPr lang="en-US" altLang="en-US"/>
              <a:pPr>
                <a:defRPr/>
              </a:pPr>
              <a:t>‹#›</a:t>
            </a:fld>
            <a:endParaRPr lang="en-US" altLang="en-US" dirty="0"/>
          </a:p>
        </p:txBody>
      </p:sp>
    </p:spTree>
    <p:extLst>
      <p:ext uri="{BB962C8B-B14F-4D97-AF65-F5344CB8AC3E}">
        <p14:creationId xmlns:p14="http://schemas.microsoft.com/office/powerpoint/2010/main" val="3952885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275" cy="496751"/>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defRPr sz="1200">
                <a:ea typeface="ＭＳ Ｐゴシック" pitchFamily="34" charset="-128"/>
                <a:cs typeface="+mn-cs"/>
              </a:defRPr>
            </a:lvl1pPr>
          </a:lstStyle>
          <a:p>
            <a:pPr>
              <a:defRPr/>
            </a:pPr>
            <a:endParaRPr lang="en-US" altLang="en-US" dirty="0"/>
          </a:p>
        </p:txBody>
      </p:sp>
      <p:sp>
        <p:nvSpPr>
          <p:cNvPr id="3075" name="Rectangle 3"/>
          <p:cNvSpPr>
            <a:spLocks noGrp="1" noChangeArrowheads="1"/>
          </p:cNvSpPr>
          <p:nvPr>
            <p:ph type="dt" idx="1"/>
          </p:nvPr>
        </p:nvSpPr>
        <p:spPr bwMode="auto">
          <a:xfrm>
            <a:off x="3851401" y="0"/>
            <a:ext cx="2946275" cy="496751"/>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ea typeface="ＭＳ Ｐゴシック" pitchFamily="34" charset="-128"/>
                <a:cs typeface="+mn-cs"/>
              </a:defRPr>
            </a:lvl1pPr>
          </a:lstStyle>
          <a:p>
            <a:pPr>
              <a:defRPr/>
            </a:pPr>
            <a:endParaRPr lang="en-US" altLang="en-US" dirty="0"/>
          </a:p>
        </p:txBody>
      </p:sp>
      <p:sp>
        <p:nvSpPr>
          <p:cNvPr id="717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06665" y="4716585"/>
            <a:ext cx="4984346" cy="44673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431476"/>
            <a:ext cx="2946275" cy="49675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defRPr sz="1200">
                <a:ea typeface="ＭＳ Ｐゴシック" pitchFamily="34" charset="-128"/>
                <a:cs typeface="+mn-cs"/>
              </a:defRPr>
            </a:lvl1pPr>
          </a:lstStyle>
          <a:p>
            <a:pPr>
              <a:defRPr/>
            </a:pPr>
            <a:endParaRPr lang="en-US" altLang="en-US" dirty="0"/>
          </a:p>
        </p:txBody>
      </p:sp>
      <p:sp>
        <p:nvSpPr>
          <p:cNvPr id="3079" name="Rectangle 7"/>
          <p:cNvSpPr>
            <a:spLocks noGrp="1" noChangeArrowheads="1"/>
          </p:cNvSpPr>
          <p:nvPr>
            <p:ph type="sldNum" sz="quarter" idx="5"/>
          </p:nvPr>
        </p:nvSpPr>
        <p:spPr bwMode="auto">
          <a:xfrm>
            <a:off x="3851401" y="9431476"/>
            <a:ext cx="2946275" cy="496750"/>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smtClean="0">
                <a:cs typeface="Arial" panose="020B0604020202020204" pitchFamily="34" charset="0"/>
              </a:defRPr>
            </a:lvl1pPr>
          </a:lstStyle>
          <a:p>
            <a:pPr>
              <a:defRPr/>
            </a:pPr>
            <a:fld id="{8D05E802-55D0-4A9E-9144-33B643F77C6C}" type="slidenum">
              <a:rPr lang="en-US" altLang="en-US"/>
              <a:pPr>
                <a:defRPr/>
              </a:pPr>
              <a:t>‹#›</a:t>
            </a:fld>
            <a:endParaRPr lang="en-US" altLang="en-US" dirty="0"/>
          </a:p>
        </p:txBody>
      </p:sp>
    </p:spTree>
    <p:extLst>
      <p:ext uri="{BB962C8B-B14F-4D97-AF65-F5344CB8AC3E}">
        <p14:creationId xmlns:p14="http://schemas.microsoft.com/office/powerpoint/2010/main" val="9738444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MS PGothic" pitchFamily="34" charset="-128"/>
        <a:cs typeface="ヒラギノ角ゴ Pro W3"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2pPr>
    <a:lvl3pPr marL="9144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3pPr>
    <a:lvl4pPr marL="13716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4pPr>
    <a:lvl5pPr marL="18288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MS PGothic" panose="020B0600070205080204" pitchFamily="34" charset="-128"/>
                <a:cs typeface="ヒラギノ角ゴ Pro W3" pitchFamily="-84" charset="-128"/>
              </a:defRPr>
            </a:lvl1pPr>
            <a:lvl2pPr marL="742950" indent="-285750" defTabSz="931863">
              <a:spcBef>
                <a:spcPct val="30000"/>
              </a:spcBef>
              <a:defRPr sz="1200">
                <a:solidFill>
                  <a:schemeClr val="tx1"/>
                </a:solidFill>
                <a:latin typeface="Arial" panose="020B0604020202020204" pitchFamily="34" charset="0"/>
                <a:ea typeface="ヒラギノ角ゴ Pro W3" pitchFamily="-84" charset="-128"/>
                <a:cs typeface="ヒラギノ角ゴ Pro W3" pitchFamily="-84" charset="-128"/>
              </a:defRPr>
            </a:lvl2pPr>
            <a:lvl3pPr marL="1143000" indent="-228600" defTabSz="931863">
              <a:spcBef>
                <a:spcPct val="30000"/>
              </a:spcBef>
              <a:defRPr sz="1200">
                <a:solidFill>
                  <a:schemeClr val="tx1"/>
                </a:solidFill>
                <a:latin typeface="Arial" panose="020B0604020202020204" pitchFamily="34" charset="0"/>
                <a:ea typeface="ヒラギノ角ゴ Pro W3" pitchFamily="-84" charset="-128"/>
                <a:cs typeface="ヒラギノ角ゴ Pro W3" pitchFamily="-84" charset="-128"/>
              </a:defRPr>
            </a:lvl3pPr>
            <a:lvl4pPr marL="1600200" indent="-228600" defTabSz="931863">
              <a:spcBef>
                <a:spcPct val="30000"/>
              </a:spcBef>
              <a:defRPr sz="1200">
                <a:solidFill>
                  <a:schemeClr val="tx1"/>
                </a:solidFill>
                <a:latin typeface="Arial" panose="020B0604020202020204" pitchFamily="34" charset="0"/>
                <a:ea typeface="ヒラギノ角ゴ Pro W3" pitchFamily="-84" charset="-128"/>
                <a:cs typeface="ヒラギノ角ゴ Pro W3" pitchFamily="-84" charset="-128"/>
              </a:defRPr>
            </a:lvl4pPr>
            <a:lvl5pPr marL="2057400" indent="-228600" defTabSz="931863">
              <a:spcBef>
                <a:spcPct val="30000"/>
              </a:spcBef>
              <a:defRPr sz="1200">
                <a:solidFill>
                  <a:schemeClr val="tx1"/>
                </a:solidFill>
                <a:latin typeface="Arial" panose="020B0604020202020204" pitchFamily="34" charset="0"/>
                <a:ea typeface="ヒラギノ角ゴ Pro W3" pitchFamily="-84" charset="-128"/>
                <a:cs typeface="ヒラギノ角ゴ Pro W3" pitchFamily="-84"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cs typeface="ヒラギノ角ゴ Pro W3" pitchFamily="-84"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cs typeface="ヒラギノ角ゴ Pro W3" pitchFamily="-84"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cs typeface="ヒラギノ角ゴ Pro W3" pitchFamily="-84"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pitchFamily="-84" charset="-128"/>
                <a:cs typeface="ヒラギノ角ゴ Pro W3" pitchFamily="-84" charset="-128"/>
              </a:defRPr>
            </a:lvl9pPr>
          </a:lstStyle>
          <a:p>
            <a:pPr>
              <a:spcBef>
                <a:spcPct val="0"/>
              </a:spcBef>
            </a:pPr>
            <a:fld id="{082B0055-7E45-4DC9-897B-50275D6EA345}" type="slidenum">
              <a:rPr lang="en-US" altLang="en-US"/>
              <a:pPr>
                <a:spcBef>
                  <a:spcPct val="0"/>
                </a:spcBef>
              </a:pPr>
              <a:t>1</a:t>
            </a:fld>
            <a:endParaRPr lang="en-US" alt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r>
              <a:rPr lang="en-US" altLang="en-US" dirty="0" err="1">
                <a:latin typeface="Arial" panose="020B0604020202020204" pitchFamily="34" charset="0"/>
                <a:cs typeface="ヒラギノ角ゴ Pro W3" pitchFamily="-84" charset="-128"/>
              </a:rPr>
              <a:t>i</a:t>
            </a:r>
            <a:endParaRPr lang="en-US" altLang="en-US" dirty="0">
              <a:latin typeface="Arial" panose="020B0604020202020204" pitchFamily="34" charset="0"/>
              <a:cs typeface="ヒラギノ角ゴ Pro W3" pitchFamily="-84" charset="-128"/>
            </a:endParaRPr>
          </a:p>
        </p:txBody>
      </p:sp>
    </p:spTree>
    <p:extLst>
      <p:ext uri="{BB962C8B-B14F-4D97-AF65-F5344CB8AC3E}">
        <p14:creationId xmlns:p14="http://schemas.microsoft.com/office/powerpoint/2010/main" val="740523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D05E802-55D0-4A9E-9144-33B643F77C6C}" type="slidenum">
              <a:rPr lang="en-US" altLang="en-US" smtClean="0"/>
              <a:pPr>
                <a:defRPr/>
              </a:pPr>
              <a:t>41</a:t>
            </a:fld>
            <a:endParaRPr lang="en-US" altLang="en-US" dirty="0"/>
          </a:p>
        </p:txBody>
      </p:sp>
    </p:spTree>
    <p:extLst>
      <p:ext uri="{BB962C8B-B14F-4D97-AF65-F5344CB8AC3E}">
        <p14:creationId xmlns:p14="http://schemas.microsoft.com/office/powerpoint/2010/main" val="2034415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WILL RECEIVE TWO CLUB MOU HANDOUTS.</a:t>
            </a:r>
          </a:p>
          <a:p>
            <a:r>
              <a:rPr lang="en-US" dirty="0"/>
              <a:t>ONE COVERS THE MOU AND REOURCES TO ASSIST YOU.</a:t>
            </a:r>
          </a:p>
          <a:p>
            <a:r>
              <a:rPr lang="en-US" dirty="0"/>
              <a:t>THE SECOND IS A PRACTIACL WORKSHEET THAT YOU AS  A CLUB SHOULD WORK THROUGH.</a:t>
            </a:r>
          </a:p>
          <a:p>
            <a:r>
              <a:rPr lang="en-US" dirty="0"/>
              <a:t>A COPY OF THIS PRESENTATION IS AVAILABLE FROM HILARY IN EITHER HARD OR ELECTRONIC FORMAT.</a:t>
            </a:r>
          </a:p>
        </p:txBody>
      </p:sp>
      <p:sp>
        <p:nvSpPr>
          <p:cNvPr id="4" name="Slide Number Placeholder 3"/>
          <p:cNvSpPr>
            <a:spLocks noGrp="1"/>
          </p:cNvSpPr>
          <p:nvPr>
            <p:ph type="sldNum" sz="quarter" idx="10"/>
          </p:nvPr>
        </p:nvSpPr>
        <p:spPr/>
        <p:txBody>
          <a:bodyPr/>
          <a:lstStyle/>
          <a:p>
            <a:pPr>
              <a:defRPr/>
            </a:pPr>
            <a:fld id="{8D05E802-55D0-4A9E-9144-33B643F77C6C}" type="slidenum">
              <a:rPr lang="en-US" altLang="en-US" smtClean="0"/>
              <a:pPr>
                <a:defRPr/>
              </a:pPr>
              <a:t>42</a:t>
            </a:fld>
            <a:endParaRPr lang="en-US" altLang="en-US" dirty="0"/>
          </a:p>
        </p:txBody>
      </p:sp>
    </p:spTree>
    <p:extLst>
      <p:ext uri="{BB962C8B-B14F-4D97-AF65-F5344CB8AC3E}">
        <p14:creationId xmlns:p14="http://schemas.microsoft.com/office/powerpoint/2010/main" val="3992581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3429000"/>
            <a:ext cx="9296400" cy="990600"/>
          </a:xfrm>
          <a:prstGeom prst="rect">
            <a:avLst/>
          </a:prstGeom>
          <a:solidFill>
            <a:srgbClr val="00246C"/>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4400" b="0" i="0">
                <a:solidFill>
                  <a:schemeClr val="bg1"/>
                </a:solidFill>
                <a:latin typeface="Arial Narrow"/>
                <a:cs typeface="Arial Narrow"/>
              </a:defRPr>
            </a:lvl1pPr>
          </a:lstStyle>
          <a:p>
            <a:r>
              <a:rPr lang="en-US"/>
              <a:t>Click to edit Master title style</a:t>
            </a:r>
            <a:endParaRPr lang="en-US" dirty="0"/>
          </a:p>
        </p:txBody>
      </p:sp>
      <p:sp>
        <p:nvSpPr>
          <p:cNvPr id="8" name="Subtitle 2"/>
          <p:cNvSpPr>
            <a:spLocks noGrp="1"/>
          </p:cNvSpPr>
          <p:nvPr>
            <p:ph type="subTitle" idx="1"/>
          </p:nvPr>
        </p:nvSpPr>
        <p:spPr>
          <a:xfrm>
            <a:off x="533400" y="4611744"/>
            <a:ext cx="6400800" cy="950856"/>
          </a:xfrm>
          <a:prstGeom prst="rect">
            <a:avLst/>
          </a:prstGeom>
        </p:spPr>
        <p:txBody>
          <a:bodyPr lIns="0" tIns="0" rIns="0" bIns="0">
            <a:normAutofit/>
          </a:bodyPr>
          <a:lstStyle>
            <a:lvl1pPr marL="0" indent="0" algn="l">
              <a:buNone/>
              <a:defRPr sz="2200">
                <a:solidFill>
                  <a:srgbClr val="FFFFFF"/>
                </a:solidFill>
                <a:latin typeface="Georgia"/>
                <a:cs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616455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684942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2321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defRPr/>
            </a:pPr>
            <a:endParaRPr lang="en-US" altLang="en-US" dirty="0">
              <a:solidFill>
                <a:srgbClr val="FFFFFF"/>
              </a:solidFill>
              <a:latin typeface="Calibri" pitchFamily="34" charset="0"/>
            </a:endParaRPr>
          </a:p>
        </p:txBody>
      </p:sp>
      <p:sp>
        <p:nvSpPr>
          <p:cNvPr id="5" name="Rectangle 4"/>
          <p:cNvSpPr>
            <a:spLocks noChangeArrowheads="1"/>
          </p:cNvSpPr>
          <p:nvPr/>
        </p:nvSpPr>
        <p:spPr bwMode="auto">
          <a:xfrm>
            <a:off x="-76200" y="457200"/>
            <a:ext cx="9296400" cy="533400"/>
          </a:xfrm>
          <a:prstGeom prst="rect">
            <a:avLst/>
          </a:prstGeom>
          <a:solidFill>
            <a:srgbClr val="00246C"/>
          </a:solidFill>
          <a:ln>
            <a:noFill/>
          </a:ln>
          <a:effectLst>
            <a:outerShdw blurRad="88900" dist="61087" dir="5400000" rotWithShape="0">
              <a:srgbClr val="808080">
                <a:alpha val="25000"/>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defRPr/>
            </a:pPr>
            <a:endParaRPr lang="en-US" altLang="en-US" dirty="0">
              <a:solidFill>
                <a:srgbClr val="FFFFFF"/>
              </a:solidFill>
              <a:latin typeface="Calibri" pitchFamily="34" charset="0"/>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FFFFFF"/>
                </a:solidFill>
                <a:latin typeface="Georgia"/>
                <a:cs typeface="Georgia"/>
              </a:defRPr>
            </a:lvl1pPr>
            <a:lvl2pPr>
              <a:defRPr sz="2600">
                <a:solidFill>
                  <a:srgbClr val="FFFFFF"/>
                </a:solidFill>
                <a:latin typeface="Georgia"/>
                <a:cs typeface="Georgia"/>
              </a:defRPr>
            </a:lvl2pPr>
            <a:lvl3pPr>
              <a:defRPr sz="2200">
                <a:solidFill>
                  <a:srgbClr val="FFFFFF"/>
                </a:solidFill>
                <a:latin typeface="Georgia"/>
                <a:cs typeface="Georgia"/>
              </a:defRPr>
            </a:lvl3pPr>
            <a:lvl4pPr>
              <a:defRPr sz="1800">
                <a:solidFill>
                  <a:srgbClr val="FFFFFF"/>
                </a:solidFill>
                <a:latin typeface="Georgia"/>
                <a:cs typeface="Georgia"/>
              </a:defRPr>
            </a:lvl4pPr>
            <a:lvl5pPr>
              <a:defRPr sz="1600">
                <a:solidFill>
                  <a:srgbClr val="FFFFFF"/>
                </a:solidFill>
                <a:latin typeface="Georgia"/>
                <a:cs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2044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defRPr/>
            </a:pPr>
            <a:endParaRPr lang="en-US" altLang="en-US" dirty="0">
              <a:solidFill>
                <a:srgbClr val="FFFFFF"/>
              </a:solidFill>
              <a:latin typeface="Calibri" pitchFamily="34" charset="0"/>
            </a:endParaRPr>
          </a:p>
        </p:txBody>
      </p:sp>
      <p:sp>
        <p:nvSpPr>
          <p:cNvPr id="4" name="Rectangle 3"/>
          <p:cNvSpPr>
            <a:spLocks noChangeArrowheads="1"/>
          </p:cNvSpPr>
          <p:nvPr/>
        </p:nvSpPr>
        <p:spPr bwMode="auto">
          <a:xfrm>
            <a:off x="-152400" y="2667000"/>
            <a:ext cx="9525000" cy="1600200"/>
          </a:xfrm>
          <a:prstGeom prst="rect">
            <a:avLst/>
          </a:prstGeom>
          <a:solidFill>
            <a:srgbClr val="00246C"/>
          </a:solidFill>
          <a:ln>
            <a:noFill/>
          </a:ln>
          <a:effectLst>
            <a:outerShdw blurRad="88900" dist="61087" dir="5400000" rotWithShape="0">
              <a:srgbClr val="808080">
                <a:alpha val="45999"/>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defRPr/>
            </a:pPr>
            <a:endParaRPr lang="en-US" altLang="en-US" dirty="0">
              <a:solidFill>
                <a:srgbClr val="FFFFFF"/>
              </a:solidFill>
              <a:latin typeface="Calibri" pitchFamily="34" charset="0"/>
            </a:endParaRPr>
          </a:p>
        </p:txBody>
      </p:sp>
      <p:sp>
        <p:nvSpPr>
          <p:cNvPr id="2" name="Title 1"/>
          <p:cNvSpPr>
            <a:spLocks noGrp="1"/>
          </p:cNvSpPr>
          <p:nvPr>
            <p:ph type="ctrTitle"/>
          </p:nvPr>
        </p:nvSpPr>
        <p:spPr>
          <a:xfrm>
            <a:off x="152400" y="2667000"/>
            <a:ext cx="8839200" cy="1600200"/>
          </a:xfrm>
          <a:prstGeom prst="rect">
            <a:avLst/>
          </a:prstGeom>
        </p:spPr>
        <p:txBody>
          <a:bodyPr lIns="0" tIns="0" rIns="0" bIns="0" anchor="ctr" anchorCtr="0"/>
          <a:lstStyle>
            <a:lvl1pPr>
              <a:defRPr sz="32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712005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2"/>
          <p:cNvSpPr/>
          <p:nvPr/>
        </p:nvSpPr>
        <p:spPr>
          <a:xfrm>
            <a:off x="0" y="0"/>
            <a:ext cx="9144000" cy="68580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defRPr/>
            </a:pPr>
            <a:endParaRPr lang="en-US" altLang="en-US" dirty="0">
              <a:solidFill>
                <a:srgbClr val="FFFFFF"/>
              </a:solidFill>
              <a:latin typeface="Calibri" pitchFamily="34" charset="0"/>
            </a:endParaRPr>
          </a:p>
        </p:txBody>
      </p:sp>
      <p:sp>
        <p:nvSpPr>
          <p:cNvPr id="5" name="Rectangle 3"/>
          <p:cNvSpPr>
            <a:spLocks noChangeArrowheads="1"/>
          </p:cNvSpPr>
          <p:nvPr/>
        </p:nvSpPr>
        <p:spPr bwMode="auto">
          <a:xfrm>
            <a:off x="-76200" y="457200"/>
            <a:ext cx="9296400" cy="533400"/>
          </a:xfrm>
          <a:prstGeom prst="rect">
            <a:avLst/>
          </a:prstGeom>
          <a:solidFill>
            <a:srgbClr val="00246C"/>
          </a:solidFill>
          <a:ln>
            <a:noFill/>
          </a:ln>
          <a:effectLst>
            <a:outerShdw blurRad="88900" dist="61087" dir="5400000" rotWithShape="0">
              <a:srgbClr val="808080">
                <a:alpha val="25000"/>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a:defRPr/>
            </a:pPr>
            <a:endParaRPr lang="en-US" altLang="en-US" dirty="0">
              <a:solidFill>
                <a:srgbClr val="FFFFFF"/>
              </a:solidFill>
              <a:latin typeface="Calibri" pitchFamily="34" charset="0"/>
            </a:endParaRPr>
          </a:p>
        </p:txBody>
      </p:sp>
      <p:sp>
        <p:nvSpPr>
          <p:cNvPr id="2" name="Title 1"/>
          <p:cNvSpPr>
            <a:spLocks noGrp="1"/>
          </p:cNvSpPr>
          <p:nvPr>
            <p:ph type="title"/>
          </p:nvPr>
        </p:nvSpPr>
        <p:spPr>
          <a:xfrm>
            <a:off x="381000" y="457200"/>
            <a:ext cx="8763000" cy="533400"/>
          </a:xfrm>
          <a:prstGeom prst="rect">
            <a:avLst/>
          </a:prstGeom>
        </p:spPr>
        <p:txBody>
          <a:bodyPr lIns="0" tIns="0" rIns="0" bIns="0" anchor="ctr" anchorCtr="0"/>
          <a:lstStyle>
            <a:lvl1pPr algn="l">
              <a:defRPr sz="2000">
                <a:solidFill>
                  <a:schemeClr val="bg1"/>
                </a:solidFill>
                <a:latin typeface="Arial Narrow"/>
                <a:cs typeface="Arial Narrow"/>
              </a:defRPr>
            </a:lvl1pPr>
          </a:lstStyle>
          <a:p>
            <a:r>
              <a:rPr lang="en-US"/>
              <a:t>Click to edit Master title style</a:t>
            </a:r>
            <a:endParaRPr lang="en-US" dirty="0"/>
          </a:p>
        </p:txBody>
      </p:sp>
      <p:sp>
        <p:nvSpPr>
          <p:cNvPr id="3" name="Content Placeholder 2"/>
          <p:cNvSpPr>
            <a:spLocks noGrp="1"/>
          </p:cNvSpPr>
          <p:nvPr>
            <p:ph idx="1"/>
          </p:nvPr>
        </p:nvSpPr>
        <p:spPr>
          <a:xfrm>
            <a:off x="457200" y="1219200"/>
            <a:ext cx="8229600" cy="4525963"/>
          </a:xfrm>
          <a:prstGeom prst="rect">
            <a:avLst/>
          </a:prstGeom>
        </p:spPr>
        <p:txBody>
          <a:bodyPr/>
          <a:lstStyle>
            <a:lvl1pPr>
              <a:defRPr sz="3000">
                <a:solidFill>
                  <a:srgbClr val="FFFFFF"/>
                </a:solidFill>
                <a:latin typeface="Georgia"/>
                <a:cs typeface="Georgia"/>
              </a:defRPr>
            </a:lvl1pPr>
            <a:lvl2pPr>
              <a:defRPr sz="2600">
                <a:solidFill>
                  <a:srgbClr val="FFFFFF"/>
                </a:solidFill>
                <a:latin typeface="Georgia"/>
                <a:cs typeface="Georgia"/>
              </a:defRPr>
            </a:lvl2pPr>
            <a:lvl3pPr>
              <a:defRPr sz="2200">
                <a:solidFill>
                  <a:srgbClr val="FFFFFF"/>
                </a:solidFill>
                <a:latin typeface="Georgia"/>
                <a:cs typeface="Georgia"/>
              </a:defRPr>
            </a:lvl3pPr>
            <a:lvl4pPr>
              <a:defRPr sz="1800">
                <a:solidFill>
                  <a:srgbClr val="FFFFFF"/>
                </a:solidFill>
                <a:latin typeface="Georgia"/>
                <a:cs typeface="Georgia"/>
              </a:defRPr>
            </a:lvl4pPr>
            <a:lvl5pPr>
              <a:defRPr sz="1600">
                <a:solidFill>
                  <a:srgbClr val="FFFFFF"/>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3924426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687D90"/>
        </a:solidFill>
        <a:effectLst/>
      </p:bgPr>
    </p:bg>
    <p:spTree>
      <p:nvGrpSpPr>
        <p:cNvPr id="1" name=""/>
        <p:cNvGrpSpPr/>
        <p:nvPr/>
      </p:nvGrpSpPr>
      <p:grpSpPr>
        <a:xfrm>
          <a:off x="0" y="0"/>
          <a:ext cx="0" cy="0"/>
          <a:chOff x="0" y="0"/>
          <a:chExt cx="0" cy="0"/>
        </a:xfrm>
      </p:grpSpPr>
      <p:pic>
        <p:nvPicPr>
          <p:cNvPr id="1026" name="Picture 3"/>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460375" y="6165850"/>
            <a:ext cx="12128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27" name="Picture 4" descr="C:\Users\edwardsd\Downloads\TRF_REV-Gold-RGB.png"/>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5181600" y="355600"/>
            <a:ext cx="3638550" cy="1371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28" r:id="rId1"/>
    <p:sldLayoutId id="2147483929" r:id="rId2"/>
    <p:sldLayoutId id="2147483930" r:id="rId3"/>
    <p:sldLayoutId id="2147483933" r:id="rId4"/>
  </p:sldLayoutIdLst>
  <p:hf hdr="0" dt="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ＭＳ Ｐゴシック"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ＭＳ Ｐゴシック"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ＭＳ Ｐゴシック"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687D90"/>
        </a:solidFill>
        <a:effectLst/>
      </p:bgPr>
    </p:bg>
    <p:spTree>
      <p:nvGrpSpPr>
        <p:cNvPr id="1" name=""/>
        <p:cNvGrpSpPr/>
        <p:nvPr/>
      </p:nvGrpSpPr>
      <p:grpSpPr>
        <a:xfrm>
          <a:off x="0" y="0"/>
          <a:ext cx="0" cy="0"/>
          <a:chOff x="0" y="0"/>
          <a:chExt cx="0" cy="0"/>
        </a:xfrm>
      </p:grpSpPr>
      <p:pic>
        <p:nvPicPr>
          <p:cNvPr id="2050" name="Picture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60375" y="6165850"/>
            <a:ext cx="121285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934" r:id="rId1"/>
    <p:sldLayoutId id="2147483935" r:id="rId2"/>
  </p:sldLayoutIdLst>
  <p:hf hdr="0" dt="0"/>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ＭＳ Ｐゴシック"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ＭＳ Ｐゴシック"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ＭＳ Ｐゴシック"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ＭＳ Ｐゴシック"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76200" y="2743200"/>
            <a:ext cx="9296400" cy="990600"/>
          </a:xfrm>
          <a:effectLst>
            <a:outerShdw blurRad="57150" dist="50800" dir="2700000" algn="tl" rotWithShape="0">
              <a:srgbClr val="808080">
                <a:alpha val="39999"/>
              </a:srgbClr>
            </a:outerShdw>
          </a:effectLst>
          <a:extLst>
            <a:ext uri="{91240B29-F687-4f45-9708-019B960494DF}">
              <a14:hiddenLine xmlns="" xmlns:a14="http://schemas.microsoft.com/office/drawing/2010/main" w="9525">
                <a:solidFill>
                  <a:srgbClr val="000000"/>
                </a:solidFill>
                <a:miter lim="800000"/>
                <a:headEnd/>
                <a:tailEnd/>
              </a14:hiddenLine>
            </a:ext>
          </a:extLst>
        </p:spPr>
        <p:txBody>
          <a:bodyPr vert="horz" wrap="square" numCol="1" anchor="ctr" compatLnSpc="1">
            <a:prstTxWarp prst="textNoShape">
              <a:avLst/>
            </a:prstTxWarp>
          </a:bodyPr>
          <a:lstStyle/>
          <a:p>
            <a:pPr eaLnBrk="1" fontAlgn="auto" hangingPunct="1">
              <a:spcAft>
                <a:spcPts val="0"/>
              </a:spcAft>
              <a:defRPr/>
            </a:pPr>
            <a:r>
              <a:rPr lang="en-US" sz="3200" b="1" dirty="0">
                <a:latin typeface="Georgia" panose="02040502050405020303" pitchFamily="18" charset="0"/>
                <a:ea typeface="+mj-ea"/>
                <a:cs typeface="Arial" panose="020B0604020202020204" pitchFamily="34" charset="0"/>
              </a:rPr>
              <a:t>Club  – Memorandum of Understanding </a:t>
            </a:r>
          </a:p>
        </p:txBody>
      </p:sp>
      <p:sp>
        <p:nvSpPr>
          <p:cNvPr id="8196" name="Subtitle 3"/>
          <p:cNvSpPr>
            <a:spLocks noGrp="1"/>
          </p:cNvSpPr>
          <p:nvPr>
            <p:ph type="subTitle" idx="1"/>
          </p:nvPr>
        </p:nvSpPr>
        <p:spPr bwMode="auto">
          <a:xfrm>
            <a:off x="419100" y="4114800"/>
            <a:ext cx="8305800" cy="1828800"/>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rmAutofit/>
          </a:bodyPr>
          <a:lstStyle/>
          <a:p>
            <a:pPr eaLnBrk="1" hangingPunct="1">
              <a:spcBef>
                <a:spcPct val="0"/>
              </a:spcBef>
              <a:defRPr/>
            </a:pPr>
            <a:endParaRPr lang="tr-TR" altLang="en-US" sz="3300" dirty="0">
              <a:solidFill>
                <a:schemeClr val="bg1"/>
              </a:solidFill>
              <a:latin typeface="Georgia" panose="02040502050405020303" pitchFamily="18" charset="0"/>
              <a:ea typeface="ヒラギノ角ゴ Pro W3" charset="0"/>
              <a:cs typeface="Arial" panose="020B0604020202020204" pitchFamily="34" charset="0"/>
            </a:endParaRPr>
          </a:p>
          <a:p>
            <a:pPr eaLnBrk="1" hangingPunct="1">
              <a:spcBef>
                <a:spcPct val="0"/>
              </a:spcBef>
              <a:defRPr/>
            </a:pPr>
            <a:r>
              <a:rPr lang="en-US" altLang="en-US" sz="3000" b="1" dirty="0">
                <a:solidFill>
                  <a:schemeClr val="bg1"/>
                </a:solidFill>
                <a:latin typeface="Georgia" panose="02040502050405020303" pitchFamily="18" charset="0"/>
                <a:ea typeface="ヒラギノ角ゴ Pro W3" charset="0"/>
                <a:cs typeface="Arial" panose="020B0604020202020204" pitchFamily="34" charset="0"/>
              </a:rPr>
              <a:t>POETS Training </a:t>
            </a:r>
            <a:r>
              <a:rPr lang="en-US" altLang="en-US" sz="3000" b="1" dirty="0" err="1">
                <a:solidFill>
                  <a:schemeClr val="bg1"/>
                </a:solidFill>
                <a:latin typeface="Georgia" panose="02040502050405020303" pitchFamily="18" charset="0"/>
                <a:ea typeface="ヒラギノ角ゴ Pro W3" charset="0"/>
                <a:cs typeface="Arial" panose="020B0604020202020204" pitchFamily="34" charset="0"/>
              </a:rPr>
              <a:t>Ladybrand</a:t>
            </a:r>
            <a:endParaRPr lang="en-US" sz="3000" b="1" dirty="0"/>
          </a:p>
          <a:p>
            <a:pPr eaLnBrk="1" hangingPunct="1">
              <a:spcBef>
                <a:spcPct val="0"/>
              </a:spcBef>
              <a:defRPr/>
            </a:pPr>
            <a:r>
              <a:rPr lang="tr-TR" altLang="en-US" sz="3000" b="1" dirty="0">
                <a:solidFill>
                  <a:schemeClr val="bg1"/>
                </a:solidFill>
                <a:latin typeface="Arial" panose="020B0604020202020204" pitchFamily="34" charset="0"/>
                <a:ea typeface="ヒラギノ角ゴ Pro W3" charset="0"/>
                <a:cs typeface="Arial" panose="020B0604020202020204" pitchFamily="34" charset="0"/>
              </a:rPr>
              <a:t>1</a:t>
            </a:r>
            <a:r>
              <a:rPr lang="en-US" altLang="en-US" sz="3000" b="1" dirty="0">
                <a:solidFill>
                  <a:schemeClr val="bg1"/>
                </a:solidFill>
                <a:latin typeface="Arial" panose="020B0604020202020204" pitchFamily="34" charset="0"/>
                <a:ea typeface="ヒラギノ角ゴ Pro W3" charset="0"/>
                <a:cs typeface="Arial" panose="020B0604020202020204" pitchFamily="34" charset="0"/>
              </a:rPr>
              <a:t>5-17 March</a:t>
            </a:r>
            <a:r>
              <a:rPr lang="tr-TR" altLang="en-US" sz="3000" b="1" dirty="0">
                <a:solidFill>
                  <a:schemeClr val="bg1"/>
                </a:solidFill>
                <a:latin typeface="Georgia" panose="02040502050405020303" pitchFamily="18" charset="0"/>
                <a:ea typeface="ヒラギノ角ゴ Pro W3" charset="0"/>
                <a:cs typeface="Arial" panose="020B0604020202020204" pitchFamily="34" charset="0"/>
              </a:rPr>
              <a:t> </a:t>
            </a:r>
            <a:r>
              <a:rPr lang="tr-TR" altLang="en-US" sz="3000" b="1" dirty="0">
                <a:solidFill>
                  <a:schemeClr val="bg1"/>
                </a:solidFill>
                <a:latin typeface="Arial" panose="020B0604020202020204" pitchFamily="34" charset="0"/>
                <a:ea typeface="ヒラギノ角ゴ Pro W3" charset="0"/>
                <a:cs typeface="Arial" panose="020B0604020202020204" pitchFamily="34" charset="0"/>
              </a:rPr>
              <a:t>201</a:t>
            </a:r>
            <a:r>
              <a:rPr lang="en-US" altLang="en-US" sz="3000" b="1" dirty="0">
                <a:solidFill>
                  <a:schemeClr val="bg1"/>
                </a:solidFill>
                <a:latin typeface="Arial" panose="020B0604020202020204" pitchFamily="34" charset="0"/>
                <a:ea typeface="ヒラギノ角ゴ Pro W3" charset="0"/>
                <a:cs typeface="Arial" panose="020B0604020202020204" pitchFamily="34" charset="0"/>
              </a:rPr>
              <a:t>8</a:t>
            </a:r>
          </a:p>
          <a:p>
            <a:pPr eaLnBrk="1" hangingPunct="1">
              <a:defRPr/>
            </a:pPr>
            <a:endParaRPr lang="en-US" altLang="en-US" dirty="0">
              <a:latin typeface="Georgia" pitchFamily="18" charset="0"/>
              <a:ea typeface="ヒラギノ角ゴ Pro W3" charset="0"/>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278780" y="643054"/>
            <a:ext cx="8839200" cy="685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ZA" sz="2800" b="1" dirty="0">
                <a:latin typeface="Georgia" panose="02040502050405020303" pitchFamily="18" charset="0"/>
              </a:rPr>
              <a:t>RESPONSIBILITIES  INCLUDE</a:t>
            </a:r>
            <a:br>
              <a:rPr lang="en-ZA" sz="2800" dirty="0"/>
            </a:br>
            <a:endParaRPr lang="en-US" altLang="en-US" sz="2800" b="1" dirty="0">
              <a:latin typeface="Georgia" panose="02040502050405020303" pitchFamily="18" charset="0"/>
            </a:endParaRPr>
          </a:p>
        </p:txBody>
      </p:sp>
      <p:sp>
        <p:nvSpPr>
          <p:cNvPr id="4" name="Content Placeholder 2"/>
          <p:cNvSpPr>
            <a:spLocks noGrp="1"/>
          </p:cNvSpPr>
          <p:nvPr>
            <p:ph idx="1"/>
          </p:nvPr>
        </p:nvSpPr>
        <p:spPr bwMode="auto">
          <a:xfrm>
            <a:off x="3810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r>
              <a:rPr lang="en-ZA" sz="2800" dirty="0"/>
              <a:t>Appointing at least one club member to implement, manage, and maintain club qualification</a:t>
            </a:r>
          </a:p>
          <a:p>
            <a:r>
              <a:rPr lang="en-ZA" sz="2800" dirty="0">
                <a:solidFill>
                  <a:srgbClr val="FFFF00"/>
                </a:solidFill>
              </a:rPr>
              <a:t>Ensuring that all Rotary grants adhere to stewardship measures and proper grant management practices</a:t>
            </a:r>
          </a:p>
          <a:p>
            <a:r>
              <a:rPr lang="en-ZA" sz="2800" dirty="0"/>
              <a:t>Ensuring that all individuals involved in a grant conduct their activities in a way that avoids any actual or perceived conflict of interest.</a:t>
            </a:r>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Tree>
    <p:extLst>
      <p:ext uri="{BB962C8B-B14F-4D97-AF65-F5344CB8AC3E}">
        <p14:creationId xmlns:p14="http://schemas.microsoft.com/office/powerpoint/2010/main" val="202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304800" y="639337"/>
            <a:ext cx="8839200" cy="685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ZA" sz="2800" b="1">
                <a:latin typeface="Georgia" panose="02040502050405020303" pitchFamily="18" charset="0"/>
              </a:rPr>
              <a:t>RESPONSIBILITIES  - Summary </a:t>
            </a:r>
            <a:br>
              <a:rPr lang="en-ZA" sz="2800"/>
            </a:br>
            <a:endParaRPr lang="en-US" altLang="en-US" sz="2800" b="1">
              <a:latin typeface="Georgia" panose="02040502050405020303" pitchFamily="18" charset="0"/>
            </a:endParaRPr>
          </a:p>
        </p:txBody>
      </p:sp>
      <p:sp>
        <p:nvSpPr>
          <p:cNvPr id="4" name="Content Placeholder 2"/>
          <p:cNvSpPr>
            <a:spLocks noGrp="1"/>
          </p:cNvSpPr>
          <p:nvPr>
            <p:ph idx="1"/>
          </p:nvPr>
        </p:nvSpPr>
        <p:spPr bwMode="auto">
          <a:xfrm>
            <a:off x="3810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pPr marL="0" indent="0">
              <a:buNone/>
            </a:pPr>
            <a:endParaRPr lang="en-ZA"/>
          </a:p>
          <a:p>
            <a:pPr marL="0" indent="0">
              <a:buNone/>
            </a:pPr>
            <a:r>
              <a:rPr lang="en-ZA"/>
              <a:t> Although your club officers may assign tasks to other club members, it is the president and president-elect who are responsible for ensuring compliance with the MOU, including implementing policies and procedures for qualification and grant management.</a:t>
            </a:r>
          </a:p>
          <a:p>
            <a:pPr marL="0" indent="0">
              <a:buNone/>
            </a:pPr>
            <a:endParaRPr lang="en-ZA" sz="2800"/>
          </a:p>
          <a:p>
            <a:pPr marL="0" indent="0">
              <a:buNone/>
            </a:pPr>
            <a:endParaRPr lang="en-ZA" sz="2800"/>
          </a:p>
          <a:p>
            <a:pPr marL="0" indent="0" algn="just" eaLnBrk="1" hangingPunct="1">
              <a:buFont typeface="Arial" panose="020B0604020202020204" pitchFamily="34" charset="0"/>
              <a:buNone/>
              <a:defRPr/>
            </a:pPr>
            <a:endParaRPr lang="en-US" altLang="en-US" sz="280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a:latin typeface="Georgia" pitchFamily="18" charset="0"/>
              <a:ea typeface="ＭＳ Ｐゴシック" pitchFamily="34" charset="-128"/>
            </a:endParaRPr>
          </a:p>
        </p:txBody>
      </p:sp>
    </p:spTree>
    <p:extLst>
      <p:ext uri="{BB962C8B-B14F-4D97-AF65-F5344CB8AC3E}">
        <p14:creationId xmlns:p14="http://schemas.microsoft.com/office/powerpoint/2010/main" val="3510556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304800" y="685799"/>
            <a:ext cx="8839200" cy="620751"/>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ZA" sz="2800" b="1">
                <a:latin typeface="Georgia" panose="02040502050405020303" pitchFamily="18" charset="0"/>
              </a:rPr>
              <a:t>RESPONSIBILITIES  - Conflict of interest </a:t>
            </a:r>
            <a:br>
              <a:rPr lang="en-ZA" sz="2800"/>
            </a:br>
            <a:endParaRPr lang="en-US" altLang="en-US" sz="2800" b="1">
              <a:latin typeface="Georgia" panose="02040502050405020303" pitchFamily="18" charset="0"/>
            </a:endParaRPr>
          </a:p>
        </p:txBody>
      </p:sp>
      <p:sp>
        <p:nvSpPr>
          <p:cNvPr id="4" name="Content Placeholder 2"/>
          <p:cNvSpPr>
            <a:spLocks noGrp="1"/>
          </p:cNvSpPr>
          <p:nvPr>
            <p:ph idx="1"/>
          </p:nvPr>
        </p:nvSpPr>
        <p:spPr bwMode="auto">
          <a:xfrm>
            <a:off x="3810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pPr marL="0" indent="0">
              <a:buNone/>
            </a:pPr>
            <a:r>
              <a:rPr lang="en-ZA" sz="2800"/>
              <a:t>  	Mismanagement of grant funds can occur when 	there is a conflict of interest. A conflict exists if 	a Rotarian or associate (family member, friend, 	acquaintance, or colleague) could benefit 	financially or personally from the grant award 	or activities. Financial benefits include 	receiving grant funds for being a project 	manager or vendor; personal benefits include 	receiving a promotion, business referrals, or a 	boost in social standing</a:t>
            </a:r>
            <a:r>
              <a:rPr lang="en-ZA"/>
              <a:t>.</a:t>
            </a:r>
          </a:p>
          <a:p>
            <a:pPr marL="0" indent="0">
              <a:buNone/>
            </a:pPr>
            <a:endParaRPr lang="en-ZA" sz="2800"/>
          </a:p>
          <a:p>
            <a:pPr marL="0" indent="0">
              <a:buNone/>
            </a:pPr>
            <a:endParaRPr lang="en-ZA" sz="2800"/>
          </a:p>
          <a:p>
            <a:pPr marL="0" indent="0">
              <a:buNone/>
            </a:pPr>
            <a:endParaRPr lang="en-ZA" sz="2800"/>
          </a:p>
          <a:p>
            <a:pPr marL="0" indent="0" algn="just" eaLnBrk="1" hangingPunct="1">
              <a:buFont typeface="Arial" panose="020B0604020202020204" pitchFamily="34" charset="0"/>
              <a:buNone/>
              <a:defRPr/>
            </a:pPr>
            <a:endParaRPr lang="en-US" altLang="en-US" sz="280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a:latin typeface="Georgia" pitchFamily="18" charset="0"/>
              <a:ea typeface="ＭＳ Ｐゴシック" pitchFamily="34" charset="-128"/>
            </a:endParaRPr>
          </a:p>
        </p:txBody>
      </p:sp>
    </p:spTree>
    <p:extLst>
      <p:ext uri="{BB962C8B-B14F-4D97-AF65-F5344CB8AC3E}">
        <p14:creationId xmlns:p14="http://schemas.microsoft.com/office/powerpoint/2010/main" val="464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190500" y="533400"/>
            <a:ext cx="8839200" cy="1042639"/>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ZA" sz="2800" b="1" dirty="0">
                <a:latin typeface="Georgia" panose="02040502050405020303" pitchFamily="18" charset="0"/>
              </a:rPr>
              <a:t>RESPONSIBILITIES  - Conflict of interest (</a:t>
            </a:r>
            <a:r>
              <a:rPr lang="en-ZA" sz="2800" b="1" dirty="0" err="1">
                <a:latin typeface="Georgia" panose="02040502050405020303" pitchFamily="18" charset="0"/>
              </a:rPr>
              <a:t>cont</a:t>
            </a:r>
            <a:r>
              <a:rPr lang="en-ZA" sz="2800" b="1" dirty="0">
                <a:latin typeface="Georgia" panose="02040502050405020303" pitchFamily="18" charset="0"/>
              </a:rPr>
              <a:t>) </a:t>
            </a:r>
            <a:br>
              <a:rPr lang="en-ZA" sz="2800" dirty="0"/>
            </a:br>
            <a:endParaRPr lang="en-US" altLang="en-US" sz="2800" b="1" dirty="0">
              <a:latin typeface="Georgia" panose="02040502050405020303" pitchFamily="18" charset="0"/>
            </a:endParaRPr>
          </a:p>
        </p:txBody>
      </p:sp>
      <p:sp>
        <p:nvSpPr>
          <p:cNvPr id="4" name="Content Placeholder 2"/>
          <p:cNvSpPr>
            <a:spLocks noGrp="1"/>
          </p:cNvSpPr>
          <p:nvPr>
            <p:ph idx="1"/>
          </p:nvPr>
        </p:nvSpPr>
        <p:spPr bwMode="auto">
          <a:xfrm>
            <a:off x="3810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pPr marL="0" indent="0">
              <a:buNone/>
            </a:pPr>
            <a:r>
              <a:rPr lang="en-ZA" sz="2800"/>
              <a:t>	</a:t>
            </a:r>
            <a:r>
              <a:rPr lang="en-ZA"/>
              <a:t>Conflicts of interest can negatively affect 	project activities, future grant funding, and 	donations to the Foundation. Further, even 	perceived conflicts of interest that do not 	involve any actual benefit can affect future 	funding and donations. Perceived conflicts 	of interest must be identified and disclosed 	to clarify Rotarians’ involvement.</a:t>
            </a:r>
          </a:p>
          <a:p>
            <a:pPr marL="0" indent="0">
              <a:buNone/>
            </a:pPr>
            <a:endParaRPr lang="en-ZA" sz="2800"/>
          </a:p>
          <a:p>
            <a:pPr marL="0" indent="0">
              <a:buNone/>
            </a:pPr>
            <a:endParaRPr lang="en-ZA" sz="2800"/>
          </a:p>
          <a:p>
            <a:pPr marL="0" indent="0" algn="just" eaLnBrk="1" hangingPunct="1">
              <a:buFont typeface="Arial" panose="020B0604020202020204" pitchFamily="34" charset="0"/>
              <a:buNone/>
              <a:defRPr/>
            </a:pPr>
            <a:endParaRPr lang="en-US" altLang="en-US" sz="280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a:latin typeface="Georgia" pitchFamily="18" charset="0"/>
              <a:ea typeface="ＭＳ Ｐゴシック" pitchFamily="34" charset="-128"/>
            </a:endParaRPr>
          </a:p>
        </p:txBody>
      </p:sp>
    </p:spTree>
    <p:extLst>
      <p:ext uri="{BB962C8B-B14F-4D97-AF65-F5344CB8AC3E}">
        <p14:creationId xmlns:p14="http://schemas.microsoft.com/office/powerpoint/2010/main" val="43459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228600" y="762000"/>
            <a:ext cx="8839200" cy="5334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ZA" sz="2800" b="1" dirty="0">
                <a:latin typeface="Georgia" panose="02040502050405020303" pitchFamily="18" charset="0"/>
              </a:rPr>
              <a:t>RESPONSIBILITIES  - Conflict of interest (</a:t>
            </a:r>
            <a:r>
              <a:rPr lang="en-ZA" sz="2800" b="1" dirty="0" err="1">
                <a:latin typeface="Georgia" panose="02040502050405020303" pitchFamily="18" charset="0"/>
              </a:rPr>
              <a:t>cont</a:t>
            </a:r>
            <a:r>
              <a:rPr lang="en-ZA" sz="2800" b="1" dirty="0">
                <a:latin typeface="Georgia" panose="02040502050405020303" pitchFamily="18" charset="0"/>
              </a:rPr>
              <a:t>) </a:t>
            </a:r>
            <a:br>
              <a:rPr lang="en-ZA" sz="2800" dirty="0"/>
            </a:br>
            <a:endParaRPr lang="en-US" altLang="en-US" sz="2800" b="1" dirty="0">
              <a:latin typeface="Georgia" panose="02040502050405020303" pitchFamily="18" charset="0"/>
            </a:endParaRPr>
          </a:p>
        </p:txBody>
      </p:sp>
      <p:sp>
        <p:nvSpPr>
          <p:cNvPr id="4" name="Content Placeholder 2"/>
          <p:cNvSpPr>
            <a:spLocks noGrp="1"/>
          </p:cNvSpPr>
          <p:nvPr>
            <p:ph idx="1"/>
          </p:nvPr>
        </p:nvSpPr>
        <p:spPr bwMode="auto">
          <a:xfrm>
            <a:off x="3810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pPr marL="0" indent="0">
              <a:buNone/>
            </a:pPr>
            <a:r>
              <a:rPr lang="en-ZA" sz="2800"/>
              <a:t>	</a:t>
            </a:r>
          </a:p>
          <a:p>
            <a:pPr marL="0" indent="0">
              <a:buNone/>
            </a:pPr>
            <a:endParaRPr lang="en-ZA" sz="2800"/>
          </a:p>
          <a:p>
            <a:r>
              <a:rPr lang="en-ZA"/>
              <a:t> A conflict of interest, either actual or perceived, does not automatically disqualify a Rotarian from participation in Rotary grants. Eligibility is determined on a case-by-case basis.</a:t>
            </a:r>
          </a:p>
          <a:p>
            <a:pPr marL="0" indent="0">
              <a:buNone/>
            </a:pPr>
            <a:endParaRPr lang="en-ZA" sz="2800"/>
          </a:p>
          <a:p>
            <a:pPr marL="0" indent="0" algn="just" eaLnBrk="1" hangingPunct="1">
              <a:buFont typeface="Arial" panose="020B0604020202020204" pitchFamily="34" charset="0"/>
              <a:buNone/>
              <a:defRPr/>
            </a:pPr>
            <a:endParaRPr lang="en-US" altLang="en-US" sz="280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a:latin typeface="Georgia" pitchFamily="18" charset="0"/>
              <a:ea typeface="ＭＳ Ｐゴシック" pitchFamily="34" charset="-128"/>
            </a:endParaRPr>
          </a:p>
        </p:txBody>
      </p:sp>
    </p:spTree>
    <p:extLst>
      <p:ext uri="{BB962C8B-B14F-4D97-AF65-F5344CB8AC3E}">
        <p14:creationId xmlns:p14="http://schemas.microsoft.com/office/powerpoint/2010/main" val="453710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321527" y="728546"/>
            <a:ext cx="8839200" cy="685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ZA" sz="2800" b="1">
                <a:latin typeface="Georgia" panose="02040502050405020303" pitchFamily="18" charset="0"/>
              </a:rPr>
              <a:t>RESPONSIBILITIES  - Best practices </a:t>
            </a:r>
            <a:br>
              <a:rPr lang="en-ZA" sz="2800"/>
            </a:br>
            <a:endParaRPr lang="en-US" altLang="en-US" sz="2800" b="1">
              <a:latin typeface="Georgia" panose="02040502050405020303" pitchFamily="18" charset="0"/>
            </a:endParaRPr>
          </a:p>
        </p:txBody>
      </p:sp>
      <p:sp>
        <p:nvSpPr>
          <p:cNvPr id="4" name="Content Placeholder 2"/>
          <p:cNvSpPr>
            <a:spLocks noGrp="1"/>
          </p:cNvSpPr>
          <p:nvPr>
            <p:ph idx="1"/>
          </p:nvPr>
        </p:nvSpPr>
        <p:spPr bwMode="auto">
          <a:xfrm>
            <a:off x="3810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pPr marL="0" indent="0">
              <a:buNone/>
            </a:pPr>
            <a:r>
              <a:rPr lang="en-ZA" sz="2800"/>
              <a:t>  	</a:t>
            </a:r>
            <a:r>
              <a:rPr lang="en-ZA"/>
              <a:t>• Clearly delineate the roles and 	responsibilities to club qualification, 	assigning each role to the club member most 	qualified for it.</a:t>
            </a:r>
          </a:p>
          <a:p>
            <a:pPr marL="0" indent="0">
              <a:buNone/>
            </a:pPr>
            <a:r>
              <a:rPr lang="en-ZA"/>
              <a:t>	•</a:t>
            </a:r>
            <a:r>
              <a:rPr lang="en-ZA">
                <a:solidFill>
                  <a:srgbClr val="FFFF00"/>
                </a:solidFill>
              </a:rPr>
              <a:t> Assign a past primary grant contact to 	conduct reviews of open Rotary grants as a 	way to ensure that stewardship measures 	and grant management practices are being 	followed.</a:t>
            </a:r>
          </a:p>
          <a:p>
            <a:pPr marL="0" indent="0">
              <a:buNone/>
            </a:pPr>
            <a:endParaRPr lang="en-ZA" sz="2800"/>
          </a:p>
          <a:p>
            <a:pPr marL="0" indent="0">
              <a:buNone/>
            </a:pPr>
            <a:endParaRPr lang="en-ZA" sz="2800"/>
          </a:p>
          <a:p>
            <a:pPr marL="0" indent="0" algn="just" eaLnBrk="1" hangingPunct="1">
              <a:buFont typeface="Arial" panose="020B0604020202020204" pitchFamily="34" charset="0"/>
              <a:buNone/>
              <a:defRPr/>
            </a:pPr>
            <a:endParaRPr lang="en-US" altLang="en-US" sz="280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a:latin typeface="Georgia" pitchFamily="18" charset="0"/>
              <a:ea typeface="ＭＳ Ｐゴシック" pitchFamily="34" charset="-128"/>
            </a:endParaRPr>
          </a:p>
        </p:txBody>
      </p:sp>
    </p:spTree>
    <p:extLst>
      <p:ext uri="{BB962C8B-B14F-4D97-AF65-F5344CB8AC3E}">
        <p14:creationId xmlns:p14="http://schemas.microsoft.com/office/powerpoint/2010/main" val="2938693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endParaRPr lang="en-ZA" dirty="0"/>
          </a:p>
          <a:p>
            <a:pPr marL="0" indent="0">
              <a:buNone/>
            </a:pPr>
            <a:r>
              <a:rPr lang="en-ZA" dirty="0"/>
              <a:t>	</a:t>
            </a:r>
            <a:r>
              <a:rPr lang="en-ZA" sz="3200" dirty="0"/>
              <a:t> Your club must have a written financial 	management plan to provide consistent 	administration of grant funds.</a:t>
            </a:r>
          </a:p>
          <a:p>
            <a:pPr marL="0" indent="0">
              <a:buNone/>
            </a:pPr>
            <a:endParaRPr lang="en-ZA" sz="3200" dirty="0"/>
          </a:p>
          <a:p>
            <a:pPr marL="0" indent="0">
              <a:buNone/>
            </a:pPr>
            <a:endParaRPr lang="en-ZA" sz="32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457200" y="623944"/>
            <a:ext cx="8763000" cy="533400"/>
          </a:xfrm>
        </p:spPr>
        <p:txBody>
          <a:bodyPr/>
          <a:lstStyle/>
          <a:p>
            <a:r>
              <a:rPr lang="en-US" sz="2800" b="1" dirty="0">
                <a:latin typeface="Georgia" panose="02040502050405020303" pitchFamily="18" charset="0"/>
              </a:rPr>
              <a:t>Section 3 -FINANCIAL MANAGEMENT PLAN</a:t>
            </a:r>
            <a:endParaRPr lang="en-US" dirty="0"/>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a:latin typeface="Georgia" panose="02040502050405020303" pitchFamily="18" charset="0"/>
              </a:rPr>
              <a:t> </a:t>
            </a:r>
            <a:endParaRPr lang="en-ZA" sz="2800" b="1">
              <a:effectLst/>
              <a:latin typeface="Georgia" panose="02040502050405020303" pitchFamily="18" charset="0"/>
            </a:endParaRPr>
          </a:p>
        </p:txBody>
      </p:sp>
    </p:spTree>
    <p:extLst>
      <p:ext uri="{BB962C8B-B14F-4D97-AF65-F5344CB8AC3E}">
        <p14:creationId xmlns:p14="http://schemas.microsoft.com/office/powerpoint/2010/main" val="14270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r>
              <a:rPr lang="en-ZA" sz="2400" dirty="0"/>
              <a:t>Maintain a standard set of accounts, which includes a complete record of all receipts and disbursements of grant funds.</a:t>
            </a:r>
          </a:p>
          <a:p>
            <a:r>
              <a:rPr lang="en-ZA" sz="2400" dirty="0">
                <a:solidFill>
                  <a:srgbClr val="FFFF00"/>
                </a:solidFill>
              </a:rPr>
              <a:t>Disburse grant funds, as appropriate.</a:t>
            </a:r>
          </a:p>
          <a:p>
            <a:r>
              <a:rPr lang="en-ZA" sz="2400" dirty="0"/>
              <a:t>Maintain segregation of duties for handling funds.</a:t>
            </a:r>
          </a:p>
          <a:p>
            <a:r>
              <a:rPr lang="en-ZA" sz="2400" dirty="0">
                <a:solidFill>
                  <a:srgbClr val="FFFF00"/>
                </a:solidFill>
              </a:rPr>
              <a:t>Establish an inventory system for equipment and other assets purchased with grant funds, and maintain records for items that are purchased, produced, or distributed through grant activities.</a:t>
            </a:r>
          </a:p>
          <a:p>
            <a:r>
              <a:rPr lang="en-ZA" sz="2400" dirty="0"/>
              <a:t>Ensure that all grant activities, including the conversion of funds, comply with local law.</a:t>
            </a:r>
          </a:p>
          <a:p>
            <a:pPr marL="0" indent="0">
              <a:buNone/>
            </a:pPr>
            <a:endParaRPr lang="en-ZA" sz="32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457200" y="640378"/>
            <a:ext cx="8763000" cy="533400"/>
          </a:xfrm>
        </p:spPr>
        <p:txBody>
          <a:bodyPr/>
          <a:lstStyle/>
          <a:p>
            <a:r>
              <a:rPr lang="en-US" sz="2800" b="1">
                <a:latin typeface="Georgia" panose="02040502050405020303" pitchFamily="18" charset="0"/>
              </a:rPr>
              <a:t>Section 3 -FINANCIAL MANAGEMENT PLAN</a:t>
            </a:r>
            <a:endParaRPr lang="en-US"/>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a:latin typeface="Georgia" panose="02040502050405020303" pitchFamily="18" charset="0"/>
              </a:rPr>
              <a:t> </a:t>
            </a:r>
            <a:endParaRPr lang="en-ZA" sz="2800" b="1">
              <a:effectLst/>
              <a:latin typeface="Georgia" panose="02040502050405020303" pitchFamily="18" charset="0"/>
            </a:endParaRPr>
          </a:p>
        </p:txBody>
      </p:sp>
    </p:spTree>
    <p:extLst>
      <p:ext uri="{BB962C8B-B14F-4D97-AF65-F5344CB8AC3E}">
        <p14:creationId xmlns:p14="http://schemas.microsoft.com/office/powerpoint/2010/main" val="1017179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endParaRPr lang="en-ZA"/>
          </a:p>
          <a:p>
            <a:r>
              <a:rPr lang="en-ZA"/>
              <a:t> Establish an inventory system for equipment and other assets purchased with grant funds, and maintain records for items that are purchased, produced, or distributed through grant activities</a:t>
            </a:r>
          </a:p>
          <a:p>
            <a:r>
              <a:rPr lang="en-ZA">
                <a:solidFill>
                  <a:srgbClr val="FFFF00"/>
                </a:solidFill>
              </a:rPr>
              <a:t> Ensure that all grant activities, including the conversion of funds, comply with local law</a:t>
            </a:r>
          </a:p>
          <a:p>
            <a:pPr marL="0" indent="0">
              <a:buNone/>
            </a:pPr>
            <a:endParaRPr lang="en-ZA" sz="2800"/>
          </a:p>
          <a:p>
            <a:pPr marL="0" indent="0">
              <a:buNone/>
            </a:pPr>
            <a:endParaRPr lang="en-ZA" sz="2800"/>
          </a:p>
          <a:p>
            <a:pPr marL="0" indent="0" algn="just" eaLnBrk="1" hangingPunct="1">
              <a:buFont typeface="Arial" panose="020B0604020202020204" pitchFamily="34" charset="0"/>
              <a:buNone/>
              <a:defRPr/>
            </a:pPr>
            <a:endParaRPr lang="en-US" altLang="en-US" sz="280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457200" y="640378"/>
            <a:ext cx="8763000" cy="533400"/>
          </a:xfrm>
        </p:spPr>
        <p:txBody>
          <a:bodyPr/>
          <a:lstStyle/>
          <a:p>
            <a:r>
              <a:rPr lang="en-US" sz="2800" b="1">
                <a:latin typeface="Georgia" panose="02040502050405020303" pitchFamily="18" charset="0"/>
              </a:rPr>
              <a:t>FINANCIAL MANAGEMENT PLAN</a:t>
            </a:r>
            <a:endParaRPr lang="en-US"/>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a:latin typeface="Georgia" panose="02040502050405020303" pitchFamily="18" charset="0"/>
              </a:rPr>
              <a:t> </a:t>
            </a:r>
            <a:endParaRPr lang="en-ZA" sz="2800" b="1">
              <a:effectLst/>
              <a:latin typeface="Georgia" panose="02040502050405020303" pitchFamily="18" charset="0"/>
            </a:endParaRPr>
          </a:p>
        </p:txBody>
      </p:sp>
    </p:spTree>
    <p:extLst>
      <p:ext uri="{BB962C8B-B14F-4D97-AF65-F5344CB8AC3E}">
        <p14:creationId xmlns:p14="http://schemas.microsoft.com/office/powerpoint/2010/main" val="30212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r>
              <a:rPr lang="en-ZA" dirty="0"/>
              <a:t> Oversight requirements for Rotary grant funds go beyond those for funds from most private or corporate sources. Following your financial management plan is essential to proper oversight, good stewardship, and consistent administration of grant funds.</a:t>
            </a:r>
          </a:p>
          <a:p>
            <a:r>
              <a:rPr lang="en-ZA" dirty="0">
                <a:solidFill>
                  <a:srgbClr val="FFFF00"/>
                </a:solidFill>
              </a:rPr>
              <a:t>Your club’s financial management plan should include detailed, club-specific procedures that are reviewed regularly.</a:t>
            </a:r>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457200" y="523845"/>
            <a:ext cx="8763000" cy="533400"/>
          </a:xfrm>
        </p:spPr>
        <p:txBody>
          <a:bodyPr/>
          <a:lstStyle/>
          <a:p>
            <a:r>
              <a:rPr lang="en-US" sz="2800" b="1">
                <a:latin typeface="Georgia" panose="02040502050405020303" pitchFamily="18" charset="0"/>
              </a:rPr>
              <a:t>FINANCIAL MANAGEMENT PLAN - Summary</a:t>
            </a:r>
            <a:endParaRPr lang="en-US"/>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a:latin typeface="Georgia" panose="02040502050405020303" pitchFamily="18" charset="0"/>
              </a:rPr>
              <a:t> </a:t>
            </a:r>
            <a:endParaRPr lang="en-ZA" sz="2800" b="1">
              <a:effectLst/>
              <a:latin typeface="Georgia" panose="02040502050405020303" pitchFamily="18" charset="0"/>
            </a:endParaRPr>
          </a:p>
        </p:txBody>
      </p:sp>
    </p:spTree>
    <p:extLst>
      <p:ext uri="{BB962C8B-B14F-4D97-AF65-F5344CB8AC3E}">
        <p14:creationId xmlns:p14="http://schemas.microsoft.com/office/powerpoint/2010/main" val="422613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D75D9-7FB1-A24C-907F-D88EE0CA6DDE}"/>
              </a:ext>
            </a:extLst>
          </p:cNvPr>
          <p:cNvSpPr>
            <a:spLocks noGrp="1"/>
          </p:cNvSpPr>
          <p:nvPr>
            <p:ph type="title"/>
          </p:nvPr>
        </p:nvSpPr>
        <p:spPr/>
        <p:txBody>
          <a:bodyPr/>
          <a:lstStyle/>
          <a:p>
            <a:r>
              <a:rPr lang="en-US" sz="2800" b="1" dirty="0"/>
              <a:t>C</a:t>
            </a:r>
            <a:r>
              <a:rPr lang="en-US" sz="2800" b="1" dirty="0">
                <a:latin typeface="Georgia" panose="02040502050405020303" pitchFamily="18" charset="0"/>
              </a:rPr>
              <a:t>LUB MOU  - CRITERIA</a:t>
            </a:r>
          </a:p>
        </p:txBody>
      </p:sp>
      <p:sp>
        <p:nvSpPr>
          <p:cNvPr id="3" name="Content Placeholder 2">
            <a:extLst>
              <a:ext uri="{FF2B5EF4-FFF2-40B4-BE49-F238E27FC236}">
                <a16:creationId xmlns:a16="http://schemas.microsoft.com/office/drawing/2014/main" id="{5EEBE92A-28BC-7E4C-ABA4-9014225E5904}"/>
              </a:ext>
            </a:extLst>
          </p:cNvPr>
          <p:cNvSpPr>
            <a:spLocks noGrp="1"/>
          </p:cNvSpPr>
          <p:nvPr>
            <p:ph idx="1"/>
          </p:nvPr>
        </p:nvSpPr>
        <p:spPr>
          <a:xfrm>
            <a:off x="381000" y="1143000"/>
            <a:ext cx="8229600" cy="4525963"/>
          </a:xfrm>
        </p:spPr>
        <p:txBody>
          <a:bodyPr/>
          <a:lstStyle/>
          <a:p>
            <a:pPr marL="514350" indent="-514350">
              <a:buFont typeface="+mj-lt"/>
              <a:buAutoNum type="arabicPeriod"/>
            </a:pPr>
            <a:endParaRPr lang="en-US" dirty="0"/>
          </a:p>
          <a:p>
            <a:pPr marL="514350" indent="-514350">
              <a:buFont typeface="+mj-lt"/>
              <a:buAutoNum type="arabicPeriod"/>
            </a:pPr>
            <a:r>
              <a:rPr lang="en-US" dirty="0"/>
              <a:t>Club Qualification</a:t>
            </a:r>
          </a:p>
          <a:p>
            <a:pPr marL="514350" indent="-514350">
              <a:buFont typeface="+mj-lt"/>
              <a:buAutoNum type="arabicPeriod"/>
            </a:pPr>
            <a:r>
              <a:rPr lang="en-US" dirty="0"/>
              <a:t>Club Officer Responsibilities</a:t>
            </a:r>
          </a:p>
          <a:p>
            <a:pPr marL="514350" indent="-514350">
              <a:buFont typeface="+mj-lt"/>
              <a:buAutoNum type="arabicPeriod"/>
            </a:pPr>
            <a:r>
              <a:rPr lang="en-US" dirty="0"/>
              <a:t>Financial Management Plan</a:t>
            </a:r>
          </a:p>
          <a:p>
            <a:pPr marL="514350" indent="-514350">
              <a:buFont typeface="+mj-lt"/>
              <a:buAutoNum type="arabicPeriod"/>
            </a:pPr>
            <a:r>
              <a:rPr lang="en-US" dirty="0"/>
              <a:t>Bank Account Requirements</a:t>
            </a:r>
          </a:p>
          <a:p>
            <a:pPr marL="514350" indent="-514350">
              <a:buFont typeface="+mj-lt"/>
              <a:buAutoNum type="arabicPeriod"/>
            </a:pPr>
            <a:r>
              <a:rPr lang="en-US" dirty="0"/>
              <a:t>Report on Use of Grant Funding</a:t>
            </a:r>
          </a:p>
          <a:p>
            <a:pPr marL="514350" indent="-514350">
              <a:buFont typeface="+mj-lt"/>
              <a:buAutoNum type="arabicPeriod"/>
            </a:pPr>
            <a:r>
              <a:rPr lang="en-US" dirty="0"/>
              <a:t>Documentation Retention</a:t>
            </a:r>
          </a:p>
          <a:p>
            <a:pPr marL="514350" indent="-514350">
              <a:buFont typeface="+mj-lt"/>
              <a:buAutoNum type="arabicPeriod"/>
            </a:pPr>
            <a:r>
              <a:rPr lang="en-US" dirty="0"/>
              <a:t>Reporting Misuse of Grant Funds</a:t>
            </a:r>
          </a:p>
          <a:p>
            <a:pPr marL="514350" indent="-514350">
              <a:buFont typeface="+mj-lt"/>
              <a:buAutoNum type="arabicPeriod"/>
            </a:pPr>
            <a:endParaRPr lang="en-US" dirty="0"/>
          </a:p>
        </p:txBody>
      </p:sp>
    </p:spTree>
    <p:extLst>
      <p:ext uri="{BB962C8B-B14F-4D97-AF65-F5344CB8AC3E}">
        <p14:creationId xmlns:p14="http://schemas.microsoft.com/office/powerpoint/2010/main" val="1782770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r>
              <a:rPr lang="en-ZA" dirty="0"/>
              <a:t> Involve Rotarians who have an accounting or auditing background in the development of the financial management plan.</a:t>
            </a:r>
          </a:p>
          <a:p>
            <a:r>
              <a:rPr lang="en-ZA" dirty="0">
                <a:solidFill>
                  <a:srgbClr val="FFFF00"/>
                </a:solidFill>
              </a:rPr>
              <a:t>Provide a detailed, easy-to-understand plan, so that even Rotarians without a financial background can follow it.</a:t>
            </a:r>
          </a:p>
          <a:p>
            <a:r>
              <a:rPr lang="en-ZA" dirty="0"/>
              <a:t>Compare your plan with those of other clubs, and share best practices.</a:t>
            </a:r>
          </a:p>
          <a:p>
            <a:r>
              <a:rPr lang="en-ZA" dirty="0">
                <a:solidFill>
                  <a:srgbClr val="FFFF00"/>
                </a:solidFill>
              </a:rPr>
              <a:t>Sample of FMP worksheet – hard copy</a:t>
            </a:r>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457200" y="640378"/>
            <a:ext cx="8763000" cy="533400"/>
          </a:xfrm>
        </p:spPr>
        <p:txBody>
          <a:bodyPr/>
          <a:lstStyle/>
          <a:p>
            <a:r>
              <a:rPr lang="en-US" sz="2800" b="1" dirty="0">
                <a:latin typeface="Georgia" panose="02040502050405020303" pitchFamily="18" charset="0"/>
              </a:rPr>
              <a:t>FINANCIAL PLAN – Best Practices</a:t>
            </a:r>
            <a:endParaRPr lang="en-US" dirty="0"/>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a:latin typeface="Georgia" panose="02040502050405020303" pitchFamily="18" charset="0"/>
              </a:rPr>
              <a:t> </a:t>
            </a:r>
            <a:endParaRPr lang="en-ZA" sz="2800" b="1">
              <a:effectLst/>
              <a:latin typeface="Georgia" panose="02040502050405020303" pitchFamily="18" charset="0"/>
            </a:endParaRPr>
          </a:p>
        </p:txBody>
      </p:sp>
    </p:spTree>
    <p:extLst>
      <p:ext uri="{BB962C8B-B14F-4D97-AF65-F5344CB8AC3E}">
        <p14:creationId xmlns:p14="http://schemas.microsoft.com/office/powerpoint/2010/main" val="259392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pPr marL="0" indent="0">
              <a:buNone/>
            </a:pPr>
            <a:endParaRPr lang="en-ZA" dirty="0"/>
          </a:p>
          <a:p>
            <a:pPr marL="0" indent="0">
              <a:buNone/>
            </a:pPr>
            <a:r>
              <a:rPr lang="en-ZA" dirty="0"/>
              <a:t> In order to receive grant funds, the club must have a dedicated bank account that is used solely for receiving and disbursing Rotary grant funds.</a:t>
            </a:r>
          </a:p>
          <a:p>
            <a:endParaRPr lang="en-ZA" dirty="0"/>
          </a:p>
          <a:p>
            <a:pPr marL="0" indent="0">
              <a:buNone/>
            </a:pPr>
            <a:endParaRPr lang="en-ZA" sz="2800" dirty="0"/>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114300" y="640378"/>
            <a:ext cx="8763000" cy="533400"/>
          </a:xfrm>
        </p:spPr>
        <p:txBody>
          <a:bodyPr/>
          <a:lstStyle/>
          <a:p>
            <a:r>
              <a:rPr lang="en-ZA" sz="2800" b="1">
                <a:latin typeface="Georgia" panose="02040502050405020303" pitchFamily="18" charset="0"/>
              </a:rPr>
              <a:t>Section 4 – BANK ACCOUNT REQUIREMENTS</a:t>
            </a:r>
            <a:br>
              <a:rPr lang="en-ZA" sz="2800" b="1">
                <a:latin typeface="Georgia" panose="02040502050405020303" pitchFamily="18" charset="0"/>
              </a:rPr>
            </a:br>
            <a:endParaRPr lang="en-US" sz="2800" b="1">
              <a:latin typeface="Georgia" panose="02040502050405020303" pitchFamily="18" charset="0"/>
            </a:endParaRPr>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a:latin typeface="Georgia" panose="02040502050405020303" pitchFamily="18" charset="0"/>
              </a:rPr>
              <a:t> </a:t>
            </a:r>
            <a:endParaRPr lang="en-ZA" sz="2800" b="1">
              <a:effectLst/>
              <a:latin typeface="Georgia" panose="02040502050405020303" pitchFamily="18" charset="0"/>
            </a:endParaRPr>
          </a:p>
        </p:txBody>
      </p:sp>
    </p:spTree>
    <p:extLst>
      <p:ext uri="{BB962C8B-B14F-4D97-AF65-F5344CB8AC3E}">
        <p14:creationId xmlns:p14="http://schemas.microsoft.com/office/powerpoint/2010/main" val="4285561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pPr marL="0" indent="0">
              <a:buNone/>
            </a:pPr>
            <a:endParaRPr lang="en-ZA" dirty="0"/>
          </a:p>
          <a:p>
            <a:r>
              <a:rPr lang="en-ZA" sz="2400" dirty="0"/>
              <a:t>Your club bank account must have a minimum of two Rotarian signatories from the club for disbursements be a low, or non-interest bearing account.</a:t>
            </a:r>
          </a:p>
          <a:p>
            <a:r>
              <a:rPr lang="en-ZA" sz="2400" dirty="0">
                <a:solidFill>
                  <a:srgbClr val="FFFF00"/>
                </a:solidFill>
              </a:rPr>
              <a:t>Any interest earned must be documented and used for eligible, approved grant activities, or returned to TRF.</a:t>
            </a:r>
          </a:p>
          <a:p>
            <a:r>
              <a:rPr lang="en-ZA" sz="2400" dirty="0"/>
              <a:t>A separate account should be opened for each club-sponsored grant, and the name of the account should clearly identify its use for grant funds.</a:t>
            </a:r>
          </a:p>
          <a:p>
            <a:endParaRPr lang="en-ZA" dirty="0"/>
          </a:p>
          <a:p>
            <a:pPr marL="0" indent="0">
              <a:buNone/>
            </a:pPr>
            <a:endParaRPr lang="en-ZA" sz="2800" dirty="0"/>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114300" y="640378"/>
            <a:ext cx="8763000" cy="533400"/>
          </a:xfrm>
        </p:spPr>
        <p:txBody>
          <a:bodyPr/>
          <a:lstStyle/>
          <a:p>
            <a:r>
              <a:rPr lang="en-ZA" sz="2800" b="1">
                <a:latin typeface="Georgia" panose="02040502050405020303" pitchFamily="18" charset="0"/>
              </a:rPr>
              <a:t>Section 4 – BANK ACCOUNT REQUIREMENTS</a:t>
            </a:r>
            <a:br>
              <a:rPr lang="en-ZA" sz="2800" b="1">
                <a:latin typeface="Georgia" panose="02040502050405020303" pitchFamily="18" charset="0"/>
              </a:rPr>
            </a:br>
            <a:endParaRPr lang="en-US" sz="2800" b="1">
              <a:latin typeface="Georgia" panose="02040502050405020303" pitchFamily="18" charset="0"/>
            </a:endParaRPr>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a:latin typeface="Georgia" panose="02040502050405020303" pitchFamily="18" charset="0"/>
              </a:rPr>
              <a:t> </a:t>
            </a:r>
            <a:endParaRPr lang="en-ZA" sz="2800" b="1">
              <a:effectLst/>
              <a:latin typeface="Georgia" panose="02040502050405020303" pitchFamily="18" charset="0"/>
            </a:endParaRPr>
          </a:p>
        </p:txBody>
      </p:sp>
    </p:spTree>
    <p:extLst>
      <p:ext uri="{BB962C8B-B14F-4D97-AF65-F5344CB8AC3E}">
        <p14:creationId xmlns:p14="http://schemas.microsoft.com/office/powerpoint/2010/main" val="160258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r>
              <a:rPr lang="en-ZA" dirty="0"/>
              <a:t>Grant funds may not be deposited in investment accounts including, but not limited to, mutual funds, certificates of deposit, bonds, and stocks.</a:t>
            </a:r>
          </a:p>
          <a:p>
            <a:r>
              <a:rPr lang="en-ZA" dirty="0">
                <a:solidFill>
                  <a:srgbClr val="FFFF00"/>
                </a:solidFill>
              </a:rPr>
              <a:t>Bank statements must be available to support receipt and use of TRF grant funds.</a:t>
            </a:r>
          </a:p>
          <a:p>
            <a:r>
              <a:rPr lang="en-ZA" dirty="0"/>
              <a:t>The club must maintain a written plan for transferring custody of the bank accounts in the event of a change in signatories.</a:t>
            </a:r>
          </a:p>
          <a:p>
            <a:endParaRPr lang="en-ZA" dirty="0"/>
          </a:p>
          <a:p>
            <a:pPr marL="0" indent="0">
              <a:buNone/>
            </a:pPr>
            <a:endParaRPr lang="en-ZA" sz="2800" dirty="0"/>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114300" y="640378"/>
            <a:ext cx="8763000" cy="533400"/>
          </a:xfrm>
        </p:spPr>
        <p:txBody>
          <a:bodyPr/>
          <a:lstStyle/>
          <a:p>
            <a:r>
              <a:rPr lang="en-ZA" sz="2800" b="1">
                <a:latin typeface="Georgia" panose="02040502050405020303" pitchFamily="18" charset="0"/>
              </a:rPr>
              <a:t>Section 4 – BANK ACCOUNT REQUIREMENTS</a:t>
            </a:r>
            <a:br>
              <a:rPr lang="en-ZA" sz="2800" b="1">
                <a:latin typeface="Georgia" panose="02040502050405020303" pitchFamily="18" charset="0"/>
              </a:rPr>
            </a:br>
            <a:endParaRPr lang="en-US" sz="2800" b="1">
              <a:latin typeface="Georgia" panose="02040502050405020303" pitchFamily="18" charset="0"/>
            </a:endParaRPr>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a:latin typeface="Georgia" panose="02040502050405020303" pitchFamily="18" charset="0"/>
              </a:rPr>
              <a:t> </a:t>
            </a:r>
            <a:endParaRPr lang="en-ZA" sz="2800" b="1">
              <a:effectLst/>
              <a:latin typeface="Georgia" panose="02040502050405020303" pitchFamily="18" charset="0"/>
            </a:endParaRPr>
          </a:p>
        </p:txBody>
      </p:sp>
    </p:spTree>
    <p:extLst>
      <p:ext uri="{BB962C8B-B14F-4D97-AF65-F5344CB8AC3E}">
        <p14:creationId xmlns:p14="http://schemas.microsoft.com/office/powerpoint/2010/main" val="3169628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r>
              <a:rPr lang="en-ZA" dirty="0"/>
              <a:t> Your club must maintain a low- or non-interest bank account for each open club-sponsored grant, to be used solely for receiving and disbursing grant funds. By establishing a separate account, clubs can </a:t>
            </a:r>
            <a:r>
              <a:rPr lang="en-ZA" dirty="0">
                <a:solidFill>
                  <a:schemeClr val="bg1"/>
                </a:solidFill>
              </a:rPr>
              <a:t>better manage the oversight and record keeping for grant funds.</a:t>
            </a:r>
          </a:p>
          <a:p>
            <a:endParaRPr lang="en-ZA" dirty="0"/>
          </a:p>
          <a:p>
            <a:pPr marL="0" indent="0">
              <a:buNone/>
            </a:pPr>
            <a:endParaRPr lang="en-ZA" sz="2800" dirty="0"/>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114300" y="640378"/>
            <a:ext cx="8763000" cy="533400"/>
          </a:xfrm>
        </p:spPr>
        <p:txBody>
          <a:bodyPr/>
          <a:lstStyle/>
          <a:p>
            <a:r>
              <a:rPr lang="en-ZA" sz="2800" b="1">
                <a:latin typeface="Georgia" panose="02040502050405020303" pitchFamily="18" charset="0"/>
              </a:rPr>
              <a:t>BANK ACCOUNT REQUIREMENTS - Summary</a:t>
            </a:r>
            <a:br>
              <a:rPr lang="en-ZA" sz="2800" b="1">
                <a:latin typeface="Georgia" panose="02040502050405020303" pitchFamily="18" charset="0"/>
              </a:rPr>
            </a:br>
            <a:endParaRPr lang="en-US" sz="2800" b="1">
              <a:latin typeface="Georgia" panose="02040502050405020303" pitchFamily="18" charset="0"/>
            </a:endParaRPr>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a:latin typeface="Georgia" panose="02040502050405020303" pitchFamily="18" charset="0"/>
              </a:rPr>
              <a:t> </a:t>
            </a:r>
            <a:endParaRPr lang="en-ZA" sz="2800" b="1">
              <a:effectLst/>
              <a:latin typeface="Georgia" panose="02040502050405020303" pitchFamily="18" charset="0"/>
            </a:endParaRPr>
          </a:p>
        </p:txBody>
      </p:sp>
    </p:spTree>
    <p:extLst>
      <p:ext uri="{BB962C8B-B14F-4D97-AF65-F5344CB8AC3E}">
        <p14:creationId xmlns:p14="http://schemas.microsoft.com/office/powerpoint/2010/main" val="2436293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r>
              <a:rPr lang="en-ZA" dirty="0"/>
              <a:t> If the club must use an existing account because local law prohibits establishing a separate grant account, ensure that grant funds are properly tracked.</a:t>
            </a:r>
          </a:p>
          <a:p>
            <a:r>
              <a:rPr lang="en-ZA" dirty="0">
                <a:solidFill>
                  <a:srgbClr val="FFFF00"/>
                </a:solidFill>
              </a:rPr>
              <a:t>In addition, clubs must have a succession plan for the signatories on the account to ensure a smooth transition of information and documentation when signatories change.</a:t>
            </a:r>
          </a:p>
          <a:p>
            <a:endParaRPr lang="en-ZA" dirty="0"/>
          </a:p>
          <a:p>
            <a:pPr marL="0" indent="0">
              <a:buNone/>
            </a:pPr>
            <a:endParaRPr lang="en-ZA" sz="2800" dirty="0"/>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114300" y="640378"/>
            <a:ext cx="8763000" cy="533400"/>
          </a:xfrm>
        </p:spPr>
        <p:txBody>
          <a:bodyPr/>
          <a:lstStyle/>
          <a:p>
            <a:r>
              <a:rPr lang="en-ZA" sz="2800" b="1">
                <a:latin typeface="Georgia" panose="02040502050405020303" pitchFamily="18" charset="0"/>
              </a:rPr>
              <a:t>BANK ACCOUNT REQUIREMENTS - Summary</a:t>
            </a:r>
            <a:br>
              <a:rPr lang="en-ZA" sz="2800" b="1">
                <a:latin typeface="Georgia" panose="02040502050405020303" pitchFamily="18" charset="0"/>
              </a:rPr>
            </a:br>
            <a:endParaRPr lang="en-US" sz="2800" b="1">
              <a:latin typeface="Georgia" panose="02040502050405020303" pitchFamily="18" charset="0"/>
            </a:endParaRPr>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a:latin typeface="Georgia" panose="02040502050405020303" pitchFamily="18" charset="0"/>
              </a:rPr>
              <a:t> </a:t>
            </a:r>
            <a:endParaRPr lang="en-ZA" sz="2800" b="1">
              <a:effectLst/>
              <a:latin typeface="Georgia" panose="02040502050405020303" pitchFamily="18" charset="0"/>
            </a:endParaRPr>
          </a:p>
        </p:txBody>
      </p:sp>
    </p:spTree>
    <p:extLst>
      <p:ext uri="{BB962C8B-B14F-4D97-AF65-F5344CB8AC3E}">
        <p14:creationId xmlns:p14="http://schemas.microsoft.com/office/powerpoint/2010/main" val="435756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r>
              <a:rPr lang="en-ZA" sz="2800" dirty="0"/>
              <a:t>If payments are made electronically by one person, maintain a paper trail showing that the payment was approved by at least one other signatory.</a:t>
            </a:r>
          </a:p>
          <a:p>
            <a:r>
              <a:rPr lang="en-ZA" sz="2800" dirty="0">
                <a:solidFill>
                  <a:srgbClr val="FFFF00"/>
                </a:solidFill>
              </a:rPr>
              <a:t>Request grant funds only when a project is ready to be implemented so that the funds do not sit idle in a bank account.</a:t>
            </a:r>
          </a:p>
          <a:p>
            <a:r>
              <a:rPr lang="en-ZA" sz="2800" dirty="0"/>
              <a:t>Use a checking account that records disbursements and document transactions on bank statements.</a:t>
            </a:r>
          </a:p>
          <a:p>
            <a:endParaRPr lang="en-ZA" dirty="0"/>
          </a:p>
          <a:p>
            <a:endParaRPr lang="en-ZA" dirty="0"/>
          </a:p>
          <a:p>
            <a:pPr marL="0" indent="0">
              <a:buNone/>
            </a:pPr>
            <a:endParaRPr lang="en-ZA" sz="2800" dirty="0"/>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114300" y="640378"/>
            <a:ext cx="8763000" cy="533400"/>
          </a:xfrm>
        </p:spPr>
        <p:txBody>
          <a:bodyPr/>
          <a:lstStyle/>
          <a:p>
            <a:r>
              <a:rPr lang="en-ZA" sz="2800" b="1">
                <a:latin typeface="Georgia" panose="02040502050405020303" pitchFamily="18" charset="0"/>
              </a:rPr>
              <a:t>BANK ACCOUNT – Best practices</a:t>
            </a:r>
            <a:br>
              <a:rPr lang="en-ZA" sz="2800" b="1">
                <a:latin typeface="Georgia" panose="02040502050405020303" pitchFamily="18" charset="0"/>
              </a:rPr>
            </a:br>
            <a:endParaRPr lang="en-US" sz="2800" b="1">
              <a:latin typeface="Georgia" panose="02040502050405020303" pitchFamily="18" charset="0"/>
            </a:endParaRPr>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a:latin typeface="Georgia" panose="02040502050405020303" pitchFamily="18" charset="0"/>
              </a:rPr>
              <a:t> </a:t>
            </a:r>
            <a:endParaRPr lang="en-ZA" sz="2800" b="1">
              <a:effectLst/>
              <a:latin typeface="Georgia" panose="02040502050405020303" pitchFamily="18" charset="0"/>
            </a:endParaRPr>
          </a:p>
        </p:txBody>
      </p:sp>
    </p:spTree>
    <p:extLst>
      <p:ext uri="{BB962C8B-B14F-4D97-AF65-F5344CB8AC3E}">
        <p14:creationId xmlns:p14="http://schemas.microsoft.com/office/powerpoint/2010/main" val="1273725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pPr marL="0" indent="0">
              <a:buNone/>
            </a:pPr>
            <a:endParaRPr lang="en-ZA" sz="2800" dirty="0"/>
          </a:p>
          <a:p>
            <a:pPr marL="0" indent="0">
              <a:buNone/>
            </a:pPr>
            <a:r>
              <a:rPr lang="en-ZA" dirty="0"/>
              <a:t> Your club must adhere to all TRF reporting requirements. Grant reporting is a key aspect of grant management and stewardship, as it informs TRF of the grant’s progress and how funds are spent.</a:t>
            </a:r>
          </a:p>
          <a:p>
            <a:endParaRPr lang="en-ZA" dirty="0"/>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190500" y="640378"/>
            <a:ext cx="8763000" cy="533400"/>
          </a:xfrm>
        </p:spPr>
        <p:txBody>
          <a:bodyPr/>
          <a:lstStyle/>
          <a:p>
            <a:r>
              <a:rPr lang="en-ZA" sz="2800" b="1">
                <a:latin typeface="Georgia" panose="02040502050405020303" pitchFamily="18" charset="0"/>
              </a:rPr>
              <a:t>Section 5 - REPORT ON USE OF GRANT FUNDS</a:t>
            </a:r>
            <a:endParaRPr lang="en-US" sz="2800"/>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a:latin typeface="Georgia" panose="02040502050405020303" pitchFamily="18" charset="0"/>
              </a:rPr>
              <a:t> </a:t>
            </a:r>
            <a:endParaRPr lang="en-ZA" sz="2800" b="1">
              <a:effectLst/>
              <a:latin typeface="Georgia" panose="02040502050405020303" pitchFamily="18" charset="0"/>
            </a:endParaRPr>
          </a:p>
        </p:txBody>
      </p:sp>
    </p:spTree>
    <p:extLst>
      <p:ext uri="{BB962C8B-B14F-4D97-AF65-F5344CB8AC3E}">
        <p14:creationId xmlns:p14="http://schemas.microsoft.com/office/powerpoint/2010/main" val="712608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r>
              <a:rPr lang="en-ZA" sz="2400" dirty="0"/>
              <a:t> Your club must fulfil all Foundation reporting requirements for club-sponsored global grants. Your club must submit progress reports every 12 months from the time a grant is paid until the final report is accepted and a final report within two months of completing the grant project. Failure to file reports can lead to a club’s exclusion from participation in Rotary grants.</a:t>
            </a:r>
          </a:p>
          <a:p>
            <a:r>
              <a:rPr lang="en-ZA" sz="2400" dirty="0">
                <a:solidFill>
                  <a:srgbClr val="FFFF00"/>
                </a:solidFill>
              </a:rPr>
              <a:t>Your club must also fulfil its district’s reporting requirements for district grants. The district is responsible for reporting the use of funds to the Foundation.</a:t>
            </a:r>
          </a:p>
          <a:p>
            <a:pPr marL="0" indent="0">
              <a:buNone/>
            </a:pPr>
            <a:endParaRPr lang="en-ZA" sz="2400" dirty="0"/>
          </a:p>
          <a:p>
            <a:endParaRPr lang="en-ZA" dirty="0"/>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304800" y="543803"/>
            <a:ext cx="8763000" cy="533400"/>
          </a:xfrm>
        </p:spPr>
        <p:txBody>
          <a:bodyPr/>
          <a:lstStyle/>
          <a:p>
            <a:r>
              <a:rPr lang="en-ZA" sz="2800" b="1" dirty="0">
                <a:latin typeface="Georgia" panose="02040502050405020303" pitchFamily="18" charset="0"/>
              </a:rPr>
              <a:t>REPORT ON USE OF GRANT FUNDS -Summary</a:t>
            </a:r>
            <a:endParaRPr lang="en-US" sz="2800" dirty="0"/>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dirty="0">
                <a:latin typeface="Georgia" panose="02040502050405020303" pitchFamily="18" charset="0"/>
              </a:rPr>
              <a:t> </a:t>
            </a:r>
            <a:endParaRPr lang="en-ZA" sz="2800" b="1" dirty="0">
              <a:effectLst/>
              <a:latin typeface="Georgia" panose="02040502050405020303" pitchFamily="18" charset="0"/>
            </a:endParaRPr>
          </a:p>
        </p:txBody>
      </p:sp>
    </p:spTree>
    <p:extLst>
      <p:ext uri="{BB962C8B-B14F-4D97-AF65-F5344CB8AC3E}">
        <p14:creationId xmlns:p14="http://schemas.microsoft.com/office/powerpoint/2010/main" val="182571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pPr marL="0" indent="0">
              <a:buNone/>
            </a:pPr>
            <a:endParaRPr lang="en-ZA" sz="2400" dirty="0"/>
          </a:p>
          <a:p>
            <a:pPr marL="0" indent="0">
              <a:buNone/>
            </a:pPr>
            <a:endParaRPr lang="en-ZA" sz="2400" dirty="0"/>
          </a:p>
          <a:p>
            <a:r>
              <a:rPr lang="en-ZA" dirty="0"/>
              <a:t>Keep a list of due dates for your club’s reports, and designate someone to monitor the process.</a:t>
            </a:r>
          </a:p>
          <a:p>
            <a:r>
              <a:rPr lang="en-ZA" dirty="0">
                <a:solidFill>
                  <a:srgbClr val="FFFF00"/>
                </a:solidFill>
              </a:rPr>
              <a:t>Make sure that reports are written as the project is implemented.</a:t>
            </a:r>
          </a:p>
          <a:p>
            <a:pPr marL="0" indent="0">
              <a:buNone/>
            </a:pPr>
            <a:endParaRPr lang="en-ZA" sz="2400" dirty="0"/>
          </a:p>
          <a:p>
            <a:endParaRPr lang="en-ZA" dirty="0"/>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304800" y="619116"/>
            <a:ext cx="8763000" cy="533400"/>
          </a:xfrm>
        </p:spPr>
        <p:txBody>
          <a:bodyPr/>
          <a:lstStyle/>
          <a:p>
            <a:r>
              <a:rPr lang="en-ZA" sz="2800" b="1" dirty="0">
                <a:latin typeface="Georgia" panose="02040502050405020303" pitchFamily="18" charset="0"/>
              </a:rPr>
              <a:t>REPORT OF GRANT FUNDS –Best Practices</a:t>
            </a:r>
            <a:endParaRPr lang="en-US" sz="2800" dirty="0"/>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dirty="0">
                <a:latin typeface="Georgia" panose="02040502050405020303" pitchFamily="18" charset="0"/>
              </a:rPr>
              <a:t> </a:t>
            </a:r>
            <a:endParaRPr lang="en-ZA" sz="2800" b="1" dirty="0">
              <a:effectLst/>
              <a:latin typeface="Georgia" panose="02040502050405020303" pitchFamily="18" charset="0"/>
            </a:endParaRPr>
          </a:p>
        </p:txBody>
      </p:sp>
    </p:spTree>
    <p:extLst>
      <p:ext uri="{BB962C8B-B14F-4D97-AF65-F5344CB8AC3E}">
        <p14:creationId xmlns:p14="http://schemas.microsoft.com/office/powerpoint/2010/main" val="911307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304800" y="381000"/>
            <a:ext cx="8839200" cy="685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b="1" dirty="0">
                <a:latin typeface="Georgia" panose="02040502050405020303" pitchFamily="18" charset="0"/>
              </a:rPr>
              <a:t> CLUB  MOU – Implementation guidelines</a:t>
            </a:r>
          </a:p>
        </p:txBody>
      </p:sp>
      <p:sp>
        <p:nvSpPr>
          <p:cNvPr id="4" name="Content Placeholder 2"/>
          <p:cNvSpPr>
            <a:spLocks noGrp="1"/>
          </p:cNvSpPr>
          <p:nvPr>
            <p:ph idx="1"/>
          </p:nvPr>
        </p:nvSpPr>
        <p:spPr bwMode="auto">
          <a:xfrm>
            <a:off x="3810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pPr marL="0" indent="0">
              <a:buNone/>
            </a:pPr>
            <a:endParaRPr lang="en-ZA" sz="2400"/>
          </a:p>
          <a:p>
            <a:pPr marL="0" indent="0">
              <a:buNone/>
            </a:pPr>
            <a:r>
              <a:rPr lang="en-ZA" sz="2600"/>
              <a:t>Your club’s application for global grants demonstrates a commitment to serving communities in need around the world. Rotary grants support sustainable projects in one of Rotary’s six areas of focus and the awarded funds carry great responsibility by sponsor clubs. The Club Memorandum of Understanding (MOU) outlines the requirements that your club must demonstrate in order to qualify for Rotary grants. You may use this guide in conjunction with the Club MOU worksheet.</a:t>
            </a:r>
          </a:p>
          <a:p>
            <a:pPr marL="0" indent="0">
              <a:buNone/>
            </a:pPr>
            <a:endParaRPr lang="en-ZA" sz="2800"/>
          </a:p>
          <a:p>
            <a:pPr marL="0" indent="0" eaLnBrk="1" hangingPunct="1">
              <a:buFont typeface="Arial" panose="020B0604020202020204" pitchFamily="34" charset="0"/>
              <a:buNone/>
              <a:defRPr/>
            </a:pPr>
            <a:endParaRPr lang="en-US" altLang="en-US" sz="2800" i="1">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a:latin typeface="Georgia" pitchFamily="18" charset="0"/>
              <a:ea typeface="ＭＳ Ｐゴシック" pitchFamily="34" charset="-128"/>
            </a:endParaRPr>
          </a:p>
        </p:txBody>
      </p:sp>
    </p:spTree>
    <p:extLst>
      <p:ext uri="{BB962C8B-B14F-4D97-AF65-F5344CB8AC3E}">
        <p14:creationId xmlns:p14="http://schemas.microsoft.com/office/powerpoint/2010/main" val="13721311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8006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pPr marL="0" indent="0">
              <a:buNone/>
            </a:pPr>
            <a:endParaRPr lang="en-ZA" dirty="0"/>
          </a:p>
          <a:p>
            <a:pPr marL="0" indent="0">
              <a:buNone/>
            </a:pPr>
            <a:r>
              <a:rPr lang="en-ZA" dirty="0"/>
              <a:t>Your club must establish and maintain appropriate recordkeeping systems to preserve important documents related to qualification and Rotary grants. Retaining these documents supports transparency in grant management and assists in the preparation for audits or financial assessments.</a:t>
            </a:r>
          </a:p>
          <a:p>
            <a:pPr marL="0" indent="0">
              <a:buNone/>
            </a:pPr>
            <a:endParaRPr lang="en-ZA" sz="2300" dirty="0"/>
          </a:p>
          <a:p>
            <a:pPr marL="0" indent="0">
              <a:buNone/>
            </a:pPr>
            <a:endParaRPr lang="en-ZA" dirty="0"/>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457200" y="640378"/>
            <a:ext cx="8763000" cy="533400"/>
          </a:xfrm>
        </p:spPr>
        <p:txBody>
          <a:bodyPr/>
          <a:lstStyle/>
          <a:p>
            <a:r>
              <a:rPr lang="en-ZA" sz="2800" b="1" dirty="0">
                <a:latin typeface="Georgia" panose="02040502050405020303" pitchFamily="18" charset="0"/>
              </a:rPr>
              <a:t>Section 6 - DOCUMENTATION RETENTION</a:t>
            </a:r>
            <a:endParaRPr lang="en-US" sz="2800" dirty="0"/>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dirty="0">
                <a:latin typeface="Georgia" panose="02040502050405020303" pitchFamily="18" charset="0"/>
              </a:rPr>
              <a:t> </a:t>
            </a:r>
            <a:endParaRPr lang="en-ZA" sz="2800" b="1" dirty="0">
              <a:effectLst/>
              <a:latin typeface="Georgia" panose="02040502050405020303" pitchFamily="18" charset="0"/>
            </a:endParaRPr>
          </a:p>
        </p:txBody>
      </p:sp>
    </p:spTree>
    <p:extLst>
      <p:ext uri="{BB962C8B-B14F-4D97-AF65-F5344CB8AC3E}">
        <p14:creationId xmlns:p14="http://schemas.microsoft.com/office/powerpoint/2010/main" val="355055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8006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pPr marL="0" indent="0">
              <a:buNone/>
            </a:pPr>
            <a:r>
              <a:rPr lang="en-ZA" sz="2000" dirty="0"/>
              <a:t>Documents that must be maintained include, but are not limited to:</a:t>
            </a:r>
          </a:p>
          <a:p>
            <a:pPr marL="0" indent="0">
              <a:buNone/>
            </a:pPr>
            <a:endParaRPr lang="en-ZA" sz="2000" dirty="0"/>
          </a:p>
          <a:p>
            <a:r>
              <a:rPr lang="en-ZA" sz="2000" dirty="0"/>
              <a:t>Bank information, including copies of past statements</a:t>
            </a:r>
          </a:p>
          <a:p>
            <a:r>
              <a:rPr lang="en-ZA" sz="2000" dirty="0">
                <a:solidFill>
                  <a:srgbClr val="FFFF00"/>
                </a:solidFill>
              </a:rPr>
              <a:t>Club qualification documents, including a copy of the signed club MOU</a:t>
            </a:r>
          </a:p>
          <a:p>
            <a:r>
              <a:rPr lang="en-ZA" sz="2000" dirty="0"/>
              <a:t>Documented plans and procedures, including:</a:t>
            </a:r>
          </a:p>
          <a:p>
            <a:r>
              <a:rPr lang="en-ZA" sz="2000" dirty="0">
                <a:solidFill>
                  <a:srgbClr val="FFFF00"/>
                </a:solidFill>
              </a:rPr>
              <a:t>Financial management plan</a:t>
            </a:r>
          </a:p>
          <a:p>
            <a:r>
              <a:rPr lang="en-ZA" sz="2000" dirty="0"/>
              <a:t>Procedure for storing documents and archives</a:t>
            </a:r>
          </a:p>
          <a:p>
            <a:r>
              <a:rPr lang="en-ZA" sz="2000" dirty="0">
                <a:solidFill>
                  <a:srgbClr val="FFFF00"/>
                </a:solidFill>
              </a:rPr>
              <a:t>Succession plan for bank account signatories and retention of information and documentation</a:t>
            </a:r>
          </a:p>
          <a:p>
            <a:r>
              <a:rPr lang="en-ZA" sz="2000" dirty="0"/>
              <a:t>Information related to grants, including receipts and invoices for all purchases</a:t>
            </a:r>
          </a:p>
          <a:p>
            <a:pPr marL="0" indent="0">
              <a:buNone/>
            </a:pPr>
            <a:endParaRPr lang="en-ZA" sz="2300" dirty="0"/>
          </a:p>
          <a:p>
            <a:pPr marL="0" indent="0">
              <a:buNone/>
            </a:pPr>
            <a:endParaRPr lang="en-ZA" dirty="0"/>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427463" y="623944"/>
            <a:ext cx="8763000" cy="533400"/>
          </a:xfrm>
        </p:spPr>
        <p:txBody>
          <a:bodyPr/>
          <a:lstStyle/>
          <a:p>
            <a:r>
              <a:rPr lang="en-ZA" sz="2800" b="1" dirty="0">
                <a:latin typeface="Georgia" panose="02040502050405020303" pitchFamily="18" charset="0"/>
              </a:rPr>
              <a:t> DOCUMENTATION RETENTION</a:t>
            </a:r>
            <a:endParaRPr lang="en-US" sz="2800" dirty="0"/>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dirty="0">
                <a:latin typeface="Georgia" panose="02040502050405020303" pitchFamily="18" charset="0"/>
              </a:rPr>
              <a:t> </a:t>
            </a:r>
            <a:endParaRPr lang="en-ZA" sz="2800" b="1" dirty="0">
              <a:effectLst/>
              <a:latin typeface="Georgia" panose="02040502050405020303" pitchFamily="18" charset="0"/>
            </a:endParaRPr>
          </a:p>
        </p:txBody>
      </p:sp>
    </p:spTree>
    <p:extLst>
      <p:ext uri="{BB962C8B-B14F-4D97-AF65-F5344CB8AC3E}">
        <p14:creationId xmlns:p14="http://schemas.microsoft.com/office/powerpoint/2010/main" val="285483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14" dur="500"/>
                                        <p:tgtEl>
                                          <p:spTgt spid="4">
                                            <p:txEl>
                                              <p:pRg st="3" end="3"/>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20" dur="500"/>
                                        <p:tgtEl>
                                          <p:spTgt spid="4">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p:tgtEl>
                                          <p:spTgt spid="4">
                                            <p:txEl>
                                              <p:pRg st="5" end="5"/>
                                            </p:txEl>
                                          </p:spTgt>
                                        </p:tgtEl>
                                        <p:attrNameLst>
                                          <p:attrName>ppt_y</p:attrName>
                                        </p:attrNameLst>
                                      </p:cBhvr>
                                      <p:tavLst>
                                        <p:tav tm="0">
                                          <p:val>
                                            <p:strVal val="#ppt_y+#ppt_h*1.125000"/>
                                          </p:val>
                                        </p:tav>
                                        <p:tav tm="100000">
                                          <p:val>
                                            <p:strVal val="#ppt_y"/>
                                          </p:val>
                                        </p:tav>
                                      </p:tavLst>
                                    </p:anim>
                                    <p:animEffect transition="in" filter="wipe(up)">
                                      <p:cBhvr>
                                        <p:cTn id="26" dur="500"/>
                                        <p:tgtEl>
                                          <p:spTgt spid="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 calcmode="lin" valueType="num">
                                      <p:cBhvr additive="base">
                                        <p:cTn id="31" dur="500"/>
                                        <p:tgtEl>
                                          <p:spTgt spid="4">
                                            <p:txEl>
                                              <p:pRg st="6" end="6"/>
                                            </p:txEl>
                                          </p:spTgt>
                                        </p:tgtEl>
                                        <p:attrNameLst>
                                          <p:attrName>ppt_y</p:attrName>
                                        </p:attrNameLst>
                                      </p:cBhvr>
                                      <p:tavLst>
                                        <p:tav tm="0">
                                          <p:val>
                                            <p:strVal val="#ppt_y+#ppt_h*1.125000"/>
                                          </p:val>
                                        </p:tav>
                                        <p:tav tm="100000">
                                          <p:val>
                                            <p:strVal val="#ppt_y"/>
                                          </p:val>
                                        </p:tav>
                                      </p:tavLst>
                                    </p:anim>
                                    <p:animEffect transition="in" filter="wipe(up)">
                                      <p:cBhvr>
                                        <p:cTn id="32" dur="500"/>
                                        <p:tgtEl>
                                          <p:spTgt spid="4">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2" presetClass="entr" presetSubtype="4" fill="hold" nodeType="clickEffect">
                                  <p:stCondLst>
                                    <p:cond delay="0"/>
                                  </p:stCondLst>
                                  <p:childTnLst>
                                    <p:set>
                                      <p:cBhvr>
                                        <p:cTn id="36" dur="1" fill="hold">
                                          <p:stCondLst>
                                            <p:cond delay="0"/>
                                          </p:stCondLst>
                                        </p:cTn>
                                        <p:tgtEl>
                                          <p:spTgt spid="4">
                                            <p:txEl>
                                              <p:pRg st="7" end="7"/>
                                            </p:txEl>
                                          </p:spTgt>
                                        </p:tgtEl>
                                        <p:attrNameLst>
                                          <p:attrName>style.visibility</p:attrName>
                                        </p:attrNameLst>
                                      </p:cBhvr>
                                      <p:to>
                                        <p:strVal val="visible"/>
                                      </p:to>
                                    </p:set>
                                    <p:anim calcmode="lin" valueType="num">
                                      <p:cBhvr additive="base">
                                        <p:cTn id="37" dur="500"/>
                                        <p:tgtEl>
                                          <p:spTgt spid="4">
                                            <p:txEl>
                                              <p:pRg st="7" end="7"/>
                                            </p:txEl>
                                          </p:spTgt>
                                        </p:tgtEl>
                                        <p:attrNameLst>
                                          <p:attrName>ppt_y</p:attrName>
                                        </p:attrNameLst>
                                      </p:cBhvr>
                                      <p:tavLst>
                                        <p:tav tm="0">
                                          <p:val>
                                            <p:strVal val="#ppt_y+#ppt_h*1.125000"/>
                                          </p:val>
                                        </p:tav>
                                        <p:tav tm="100000">
                                          <p:val>
                                            <p:strVal val="#ppt_y"/>
                                          </p:val>
                                        </p:tav>
                                      </p:tavLst>
                                    </p:anim>
                                    <p:animEffect transition="in" filter="wipe(up)">
                                      <p:cBhvr>
                                        <p:cTn id="38" dur="500"/>
                                        <p:tgtEl>
                                          <p:spTgt spid="4">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p:tgtEl>
                                          <p:spTgt spid="4">
                                            <p:txEl>
                                              <p:pRg st="8" end="8"/>
                                            </p:txEl>
                                          </p:spTgt>
                                        </p:tgtEl>
                                        <p:attrNameLst>
                                          <p:attrName>ppt_y</p:attrName>
                                        </p:attrNameLst>
                                      </p:cBhvr>
                                      <p:tavLst>
                                        <p:tav tm="0">
                                          <p:val>
                                            <p:strVal val="#ppt_y+#ppt_h*1.125000"/>
                                          </p:val>
                                        </p:tav>
                                        <p:tav tm="100000">
                                          <p:val>
                                            <p:strVal val="#ppt_y"/>
                                          </p:val>
                                        </p:tav>
                                      </p:tavLst>
                                    </p:anim>
                                    <p:animEffect transition="in" filter="wipe(up)">
                                      <p:cBhvr>
                                        <p:cTn id="44"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8006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endParaRPr lang="en-ZA" dirty="0"/>
          </a:p>
          <a:p>
            <a:r>
              <a:rPr lang="en-ZA" dirty="0"/>
              <a:t>Your club’s records must be accessible and available to Rotarians in the club and at the request of the district.</a:t>
            </a:r>
          </a:p>
          <a:p>
            <a:r>
              <a:rPr lang="en-ZA" dirty="0">
                <a:solidFill>
                  <a:srgbClr val="FFFF00"/>
                </a:solidFill>
              </a:rPr>
              <a:t>Documents must be maintained for a minimum of five years, or longer if required by local law.</a:t>
            </a:r>
          </a:p>
          <a:p>
            <a:pPr marL="0" indent="0">
              <a:buNone/>
            </a:pPr>
            <a:endParaRPr lang="en-ZA" sz="2300" dirty="0"/>
          </a:p>
          <a:p>
            <a:pPr marL="0" indent="0">
              <a:buNone/>
            </a:pPr>
            <a:endParaRPr lang="en-ZA" dirty="0"/>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457200" y="640378"/>
            <a:ext cx="8763000" cy="533400"/>
          </a:xfrm>
        </p:spPr>
        <p:txBody>
          <a:bodyPr/>
          <a:lstStyle/>
          <a:p>
            <a:r>
              <a:rPr lang="en-ZA" sz="2800" b="1" dirty="0">
                <a:latin typeface="Georgia" panose="02040502050405020303" pitchFamily="18" charset="0"/>
              </a:rPr>
              <a:t> DOCUMENTATION RETENTION</a:t>
            </a:r>
            <a:endParaRPr lang="en-US" sz="2800" dirty="0"/>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dirty="0">
                <a:latin typeface="Georgia" panose="02040502050405020303" pitchFamily="18" charset="0"/>
              </a:rPr>
              <a:t> </a:t>
            </a:r>
            <a:endParaRPr lang="en-ZA" sz="2800" b="1" dirty="0">
              <a:effectLst/>
              <a:latin typeface="Georgia" panose="02040502050405020303" pitchFamily="18" charset="0"/>
            </a:endParaRPr>
          </a:p>
        </p:txBody>
      </p:sp>
    </p:spTree>
    <p:extLst>
      <p:ext uri="{BB962C8B-B14F-4D97-AF65-F5344CB8AC3E}">
        <p14:creationId xmlns:p14="http://schemas.microsoft.com/office/powerpoint/2010/main" val="1493036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p:tgtEl>
                                          <p:spTgt spid="4">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4">
                                            <p:txEl>
                                              <p:pRg st="1" end="1"/>
                                            </p:txEl>
                                          </p:spTgt>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8006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pPr marL="0" indent="0">
              <a:buNone/>
            </a:pPr>
            <a:endParaRPr lang="en-ZA" dirty="0"/>
          </a:p>
          <a:p>
            <a:pPr marL="0" indent="0">
              <a:buNone/>
            </a:pPr>
            <a:r>
              <a:rPr lang="en-ZA" dirty="0"/>
              <a:t>Clubs must establish a system for retaining documents related to qualification and Rotary Foundation grants. The system can be a combination of electronic and physical files that best fits the needs of the club. Documents that must be retained include bank statements, receipts, and procedures relating to the MOU.</a:t>
            </a:r>
          </a:p>
          <a:p>
            <a:pPr marL="0" indent="0">
              <a:buNone/>
            </a:pPr>
            <a:endParaRPr lang="en-ZA" sz="2300" dirty="0"/>
          </a:p>
          <a:p>
            <a:pPr marL="0" indent="0">
              <a:buNone/>
            </a:pPr>
            <a:endParaRPr lang="en-ZA" dirty="0"/>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457200" y="574511"/>
            <a:ext cx="8763000" cy="533400"/>
          </a:xfrm>
        </p:spPr>
        <p:txBody>
          <a:bodyPr/>
          <a:lstStyle/>
          <a:p>
            <a:r>
              <a:rPr lang="en-ZA" sz="2800" b="1" dirty="0">
                <a:latin typeface="Georgia" panose="02040502050405020303" pitchFamily="18" charset="0"/>
              </a:rPr>
              <a:t> DOCUMENTATION RETENTION - Summary</a:t>
            </a:r>
            <a:endParaRPr lang="en-US" sz="2800" dirty="0"/>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dirty="0">
                <a:latin typeface="Georgia" panose="02040502050405020303" pitchFamily="18" charset="0"/>
              </a:rPr>
              <a:t> </a:t>
            </a:r>
            <a:endParaRPr lang="en-ZA" sz="2800" b="1" dirty="0">
              <a:effectLst/>
              <a:latin typeface="Georgia" panose="02040502050405020303" pitchFamily="18" charset="0"/>
            </a:endParaRPr>
          </a:p>
        </p:txBody>
      </p:sp>
    </p:spTree>
    <p:extLst>
      <p:ext uri="{BB962C8B-B14F-4D97-AF65-F5344CB8AC3E}">
        <p14:creationId xmlns:p14="http://schemas.microsoft.com/office/powerpoint/2010/main" val="2173844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8006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pPr marL="0" indent="0">
              <a:buNone/>
            </a:pPr>
            <a:endParaRPr lang="en-ZA" dirty="0"/>
          </a:p>
          <a:p>
            <a:pPr marL="0" indent="0">
              <a:buNone/>
            </a:pPr>
            <a:r>
              <a:rPr lang="en-ZA" dirty="0"/>
              <a:t>Maintaining documents helps clubs comply with local law, ensure transparency, and prepare for grant reporting, audits, and financial assessments. It also enables the club to quickly respond to requests from the Foundation, the district, and individual Rotarians.</a:t>
            </a:r>
          </a:p>
          <a:p>
            <a:pPr marL="0" indent="0">
              <a:buNone/>
            </a:pPr>
            <a:endParaRPr lang="en-ZA" sz="2300" dirty="0"/>
          </a:p>
          <a:p>
            <a:pPr marL="0" indent="0">
              <a:buNone/>
            </a:pPr>
            <a:endParaRPr lang="en-ZA" dirty="0"/>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457200" y="553096"/>
            <a:ext cx="8763000" cy="533400"/>
          </a:xfrm>
        </p:spPr>
        <p:txBody>
          <a:bodyPr/>
          <a:lstStyle/>
          <a:p>
            <a:r>
              <a:rPr lang="en-ZA" sz="2800" b="1" dirty="0">
                <a:latin typeface="Georgia" panose="02040502050405020303" pitchFamily="18" charset="0"/>
              </a:rPr>
              <a:t> DOCUMENTATION RETENTION - Summary</a:t>
            </a:r>
            <a:endParaRPr lang="en-US" sz="2800" dirty="0"/>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dirty="0">
                <a:latin typeface="Georgia" panose="02040502050405020303" pitchFamily="18" charset="0"/>
              </a:rPr>
              <a:t> </a:t>
            </a:r>
            <a:endParaRPr lang="en-ZA" sz="2800" b="1" dirty="0">
              <a:effectLst/>
              <a:latin typeface="Georgia" panose="02040502050405020303" pitchFamily="18" charset="0"/>
            </a:endParaRPr>
          </a:p>
        </p:txBody>
      </p:sp>
    </p:spTree>
    <p:extLst>
      <p:ext uri="{BB962C8B-B14F-4D97-AF65-F5344CB8AC3E}">
        <p14:creationId xmlns:p14="http://schemas.microsoft.com/office/powerpoint/2010/main" val="1407114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8006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r>
              <a:rPr lang="en-ZA" dirty="0"/>
              <a:t>Maintain physical files in a single location.</a:t>
            </a:r>
          </a:p>
          <a:p>
            <a:r>
              <a:rPr lang="en-ZA" dirty="0">
                <a:solidFill>
                  <a:srgbClr val="FFFF00"/>
                </a:solidFill>
              </a:rPr>
              <a:t>For easy sharing, create electronic copies that can be emailed or placed on a shared network.</a:t>
            </a:r>
          </a:p>
          <a:p>
            <a:r>
              <a:rPr lang="en-ZA" dirty="0"/>
              <a:t>Back up electronic files regularly on a CD, flash drive, or secure website.</a:t>
            </a:r>
          </a:p>
          <a:p>
            <a:r>
              <a:rPr lang="en-ZA" dirty="0">
                <a:solidFill>
                  <a:srgbClr val="FFFF00"/>
                </a:solidFill>
              </a:rPr>
              <a:t>Keep extra copies in a location separate from the originals.</a:t>
            </a:r>
          </a:p>
          <a:p>
            <a:pPr marL="0" indent="0">
              <a:buNone/>
            </a:pPr>
            <a:endParaRPr lang="en-ZA" dirty="0"/>
          </a:p>
          <a:p>
            <a:pPr marL="0" indent="0">
              <a:buNone/>
            </a:pPr>
            <a:endParaRPr lang="en-ZA" sz="2300" dirty="0"/>
          </a:p>
          <a:p>
            <a:pPr marL="0" indent="0">
              <a:buNone/>
            </a:pPr>
            <a:endParaRPr lang="en-ZA" dirty="0"/>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382859" y="640378"/>
            <a:ext cx="8763000" cy="533400"/>
          </a:xfrm>
        </p:spPr>
        <p:txBody>
          <a:bodyPr/>
          <a:lstStyle/>
          <a:p>
            <a:r>
              <a:rPr lang="en-ZA" sz="2800" b="1" dirty="0">
                <a:latin typeface="Georgia" panose="02040502050405020303" pitchFamily="18" charset="0"/>
              </a:rPr>
              <a:t> DOCUMENT RETENTION – Best practices</a:t>
            </a:r>
            <a:endParaRPr lang="en-US" sz="2800" dirty="0"/>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dirty="0">
                <a:latin typeface="Georgia" panose="02040502050405020303" pitchFamily="18" charset="0"/>
              </a:rPr>
              <a:t> </a:t>
            </a:r>
            <a:endParaRPr lang="en-ZA" sz="2800" b="1" dirty="0">
              <a:effectLst/>
              <a:latin typeface="Georgia" panose="02040502050405020303" pitchFamily="18" charset="0"/>
            </a:endParaRPr>
          </a:p>
        </p:txBody>
      </p:sp>
    </p:spTree>
    <p:extLst>
      <p:ext uri="{BB962C8B-B14F-4D97-AF65-F5344CB8AC3E}">
        <p14:creationId xmlns:p14="http://schemas.microsoft.com/office/powerpoint/2010/main" val="756760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8006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r>
              <a:rPr lang="en-ZA" dirty="0"/>
              <a:t>Use a free online storage service that allows documents to be uploaded and accessed remotely so that files can be shared and edited by more than one person.</a:t>
            </a:r>
          </a:p>
          <a:p>
            <a:r>
              <a:rPr lang="en-ZA" dirty="0">
                <a:solidFill>
                  <a:srgbClr val="FFFF00"/>
                </a:solidFill>
              </a:rPr>
              <a:t>Design a document retention system that works best for your club.</a:t>
            </a:r>
          </a:p>
          <a:p>
            <a:r>
              <a:rPr lang="en-ZA" dirty="0"/>
              <a:t>Adapt the sample file lists and share them with other clubs.</a:t>
            </a:r>
          </a:p>
          <a:p>
            <a:r>
              <a:rPr lang="en-ZA" dirty="0">
                <a:solidFill>
                  <a:srgbClr val="FFFF00"/>
                </a:solidFill>
              </a:rPr>
              <a:t>Sample file list – hard copy</a:t>
            </a:r>
          </a:p>
          <a:p>
            <a:pPr marL="0" indent="0">
              <a:buNone/>
            </a:pPr>
            <a:endParaRPr lang="en-ZA" dirty="0"/>
          </a:p>
          <a:p>
            <a:pPr marL="0" indent="0">
              <a:buNone/>
            </a:pPr>
            <a:endParaRPr lang="en-ZA" sz="2300" dirty="0"/>
          </a:p>
          <a:p>
            <a:pPr marL="0" indent="0">
              <a:buNone/>
            </a:pPr>
            <a:endParaRPr lang="en-ZA" dirty="0"/>
          </a:p>
          <a:p>
            <a:pPr marL="0" indent="0">
              <a:buNone/>
            </a:pPr>
            <a:endParaRPr lang="en-ZA" sz="2800" dirty="0"/>
          </a:p>
          <a:p>
            <a:pPr marL="0" indent="0">
              <a:buNone/>
            </a:pPr>
            <a:endParaRPr lang="en-ZA" sz="2800" dirty="0"/>
          </a:p>
          <a:p>
            <a:pPr marL="0" indent="0" algn="just" eaLnBrk="1" hangingPunct="1">
              <a:buFont typeface="Arial" panose="020B0604020202020204" pitchFamily="34" charset="0"/>
              <a:buNone/>
              <a:defRPr/>
            </a:pPr>
            <a:endParaRPr lang="en-US" altLang="en-US" sz="28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457200" y="640378"/>
            <a:ext cx="8763000" cy="533400"/>
          </a:xfrm>
        </p:spPr>
        <p:txBody>
          <a:bodyPr/>
          <a:lstStyle/>
          <a:p>
            <a:r>
              <a:rPr lang="en-ZA" sz="2800" b="1" dirty="0">
                <a:latin typeface="Georgia" panose="02040502050405020303" pitchFamily="18" charset="0"/>
              </a:rPr>
              <a:t> DOCUMENT RETENTION – Best practices</a:t>
            </a:r>
            <a:endParaRPr lang="en-US" sz="2800" dirty="0"/>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dirty="0">
                <a:latin typeface="Georgia" panose="02040502050405020303" pitchFamily="18" charset="0"/>
              </a:rPr>
              <a:t> </a:t>
            </a:r>
            <a:endParaRPr lang="en-ZA" sz="2800" b="1" dirty="0">
              <a:effectLst/>
              <a:latin typeface="Georgia" panose="02040502050405020303" pitchFamily="18" charset="0"/>
            </a:endParaRPr>
          </a:p>
        </p:txBody>
      </p:sp>
    </p:spTree>
    <p:extLst>
      <p:ext uri="{BB962C8B-B14F-4D97-AF65-F5344CB8AC3E}">
        <p14:creationId xmlns:p14="http://schemas.microsoft.com/office/powerpoint/2010/main" val="3678018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endParaRPr lang="en-ZA" dirty="0"/>
          </a:p>
          <a:p>
            <a:pPr marL="0" indent="0">
              <a:buNone/>
            </a:pPr>
            <a:r>
              <a:rPr lang="en-ZA" dirty="0"/>
              <a:t>Your club must report any potential and real misuse or mismanagement of grant funds to the district. This reporting fosters an environment in the club that does not tolerate the misuse of grant funds.</a:t>
            </a:r>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457200" y="562389"/>
            <a:ext cx="8763000" cy="533400"/>
          </a:xfrm>
        </p:spPr>
        <p:txBody>
          <a:bodyPr/>
          <a:lstStyle/>
          <a:p>
            <a:r>
              <a:rPr lang="en-ZA" sz="2800" b="1" dirty="0">
                <a:latin typeface="Georgia" panose="02040502050405020303" pitchFamily="18" charset="0"/>
              </a:rPr>
              <a:t>Section 7- </a:t>
            </a:r>
            <a:r>
              <a:rPr lang="en-ZA" sz="2400" b="1" dirty="0">
                <a:latin typeface="Georgia" panose="02040502050405020303" pitchFamily="18" charset="0"/>
              </a:rPr>
              <a:t>REPORTING MISUSE OF GRANT FUNDS</a:t>
            </a:r>
            <a:endParaRPr lang="en-US" sz="2400" dirty="0"/>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dirty="0">
                <a:latin typeface="Georgia" panose="02040502050405020303" pitchFamily="18" charset="0"/>
              </a:rPr>
              <a:t> </a:t>
            </a:r>
            <a:endParaRPr lang="en-ZA" sz="2800" b="1" dirty="0">
              <a:effectLst/>
              <a:latin typeface="Georgia" panose="02040502050405020303" pitchFamily="18" charset="0"/>
            </a:endParaRPr>
          </a:p>
        </p:txBody>
      </p:sp>
    </p:spTree>
    <p:extLst>
      <p:ext uri="{BB962C8B-B14F-4D97-AF65-F5344CB8AC3E}">
        <p14:creationId xmlns:p14="http://schemas.microsoft.com/office/powerpoint/2010/main" val="3003906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pPr marL="0" indent="0">
              <a:buNone/>
            </a:pPr>
            <a:endParaRPr lang="en-ZA" dirty="0"/>
          </a:p>
          <a:p>
            <a:pPr marL="0" indent="0">
              <a:buNone/>
            </a:pPr>
            <a:r>
              <a:rPr lang="en-ZA" dirty="0"/>
              <a:t>The misuse or mismanagement of grant funds, whether potential or substantiated, must be reported to the district. Districts must actively work to prevent misuse and mismanagement, and to investigate any allegations.</a:t>
            </a:r>
          </a:p>
          <a:p>
            <a:endParaRPr lang="en-ZA" dirty="0"/>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457200" y="596814"/>
            <a:ext cx="8763000" cy="533400"/>
          </a:xfrm>
        </p:spPr>
        <p:txBody>
          <a:bodyPr/>
          <a:lstStyle/>
          <a:p>
            <a:r>
              <a:rPr lang="en-ZA" sz="2400" b="1" dirty="0">
                <a:latin typeface="Georgia" panose="02040502050405020303" pitchFamily="18" charset="0"/>
              </a:rPr>
              <a:t>REPORTING MISUSE OF GRANT FUNDS - Summary</a:t>
            </a:r>
            <a:endParaRPr lang="en-US" sz="2400" dirty="0"/>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dirty="0">
                <a:latin typeface="Georgia" panose="02040502050405020303" pitchFamily="18" charset="0"/>
              </a:rPr>
              <a:t> </a:t>
            </a:r>
            <a:endParaRPr lang="en-ZA" sz="2800" b="1" dirty="0">
              <a:effectLst/>
              <a:latin typeface="Georgia" panose="02040502050405020303" pitchFamily="18" charset="0"/>
            </a:endParaRPr>
          </a:p>
        </p:txBody>
      </p:sp>
    </p:spTree>
    <p:extLst>
      <p:ext uri="{BB962C8B-B14F-4D97-AF65-F5344CB8AC3E}">
        <p14:creationId xmlns:p14="http://schemas.microsoft.com/office/powerpoint/2010/main" val="4114491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bwMode="auto">
          <a:xfrm>
            <a:off x="4572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pPr marL="0" indent="0">
              <a:buNone/>
            </a:pPr>
            <a:r>
              <a:rPr lang="en-ZA" dirty="0"/>
              <a:t>Districts should establish guidelines for conducting investigations fairly and consistently, but because each situation is unique, procedures might need to be adjusted as an investigation proceeds. Districts should forward all reports of misuse or mismanagement to The Rotary Foundation, which will work with the district and club to resolve the matter.</a:t>
            </a:r>
          </a:p>
          <a:p>
            <a:endParaRPr lang="en-ZA" dirty="0"/>
          </a:p>
        </p:txBody>
      </p:sp>
      <p:sp>
        <p:nvSpPr>
          <p:cNvPr id="3" name="Title 2">
            <a:extLst>
              <a:ext uri="{FF2B5EF4-FFF2-40B4-BE49-F238E27FC236}">
                <a16:creationId xmlns:a16="http://schemas.microsoft.com/office/drawing/2014/main" id="{8FE991F6-6316-7E40-8C75-DA9F7DED6981}"/>
              </a:ext>
            </a:extLst>
          </p:cNvPr>
          <p:cNvSpPr>
            <a:spLocks noGrp="1"/>
          </p:cNvSpPr>
          <p:nvPr>
            <p:ph type="title"/>
          </p:nvPr>
        </p:nvSpPr>
        <p:spPr>
          <a:xfrm>
            <a:off x="457200" y="589519"/>
            <a:ext cx="8763000" cy="533400"/>
          </a:xfrm>
        </p:spPr>
        <p:txBody>
          <a:bodyPr/>
          <a:lstStyle/>
          <a:p>
            <a:r>
              <a:rPr lang="en-ZA" sz="2400" b="1" dirty="0">
                <a:latin typeface="Georgia" panose="02040502050405020303" pitchFamily="18" charset="0"/>
              </a:rPr>
              <a:t>REPORTING MISUSE OF GRANT FUNDS - Summary</a:t>
            </a:r>
            <a:endParaRPr lang="en-US" sz="2400" dirty="0"/>
          </a:p>
        </p:txBody>
      </p:sp>
      <p:sp>
        <p:nvSpPr>
          <p:cNvPr id="5" name="Rectangle 4">
            <a:extLst>
              <a:ext uri="{FF2B5EF4-FFF2-40B4-BE49-F238E27FC236}">
                <a16:creationId xmlns:a16="http://schemas.microsoft.com/office/drawing/2014/main" id="{39E1C764-A169-3E43-BDED-1E73A8B9E173}"/>
              </a:ext>
            </a:extLst>
          </p:cNvPr>
          <p:cNvSpPr/>
          <p:nvPr/>
        </p:nvSpPr>
        <p:spPr>
          <a:xfrm>
            <a:off x="495300" y="528935"/>
            <a:ext cx="276038" cy="523220"/>
          </a:xfrm>
          <a:prstGeom prst="rect">
            <a:avLst/>
          </a:prstGeom>
        </p:spPr>
        <p:txBody>
          <a:bodyPr wrap="none">
            <a:spAutoFit/>
          </a:bodyPr>
          <a:lstStyle/>
          <a:p>
            <a:r>
              <a:rPr lang="en-ZA" sz="2800" b="1" dirty="0">
                <a:latin typeface="Georgia" panose="02040502050405020303" pitchFamily="18" charset="0"/>
              </a:rPr>
              <a:t> </a:t>
            </a:r>
            <a:endParaRPr lang="en-ZA" sz="2800" b="1" dirty="0">
              <a:effectLst/>
              <a:latin typeface="Georgia" panose="02040502050405020303" pitchFamily="18" charset="0"/>
            </a:endParaRPr>
          </a:p>
        </p:txBody>
      </p:sp>
    </p:spTree>
    <p:extLst>
      <p:ext uri="{BB962C8B-B14F-4D97-AF65-F5344CB8AC3E}">
        <p14:creationId xmlns:p14="http://schemas.microsoft.com/office/powerpoint/2010/main" val="146545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304800" y="304800"/>
            <a:ext cx="8839200" cy="685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b="1">
                <a:latin typeface="Georgia" panose="02040502050405020303" pitchFamily="18" charset="0"/>
              </a:rPr>
              <a:t>SECTION </a:t>
            </a:r>
            <a:r>
              <a:rPr lang="en-US" altLang="en-US" sz="4000" b="1">
                <a:latin typeface="Georgia" panose="02040502050405020303" pitchFamily="18" charset="0"/>
              </a:rPr>
              <a:t>1</a:t>
            </a:r>
            <a:r>
              <a:rPr lang="en-US" altLang="en-US" sz="2800" b="1">
                <a:latin typeface="Georgia" panose="02040502050405020303" pitchFamily="18" charset="0"/>
              </a:rPr>
              <a:t> - CLUB QUALIFICATION </a:t>
            </a:r>
          </a:p>
        </p:txBody>
      </p:sp>
      <p:sp>
        <p:nvSpPr>
          <p:cNvPr id="4" name="Content Placeholder 2"/>
          <p:cNvSpPr>
            <a:spLocks noGrp="1"/>
          </p:cNvSpPr>
          <p:nvPr>
            <p:ph idx="1"/>
          </p:nvPr>
        </p:nvSpPr>
        <p:spPr bwMode="auto">
          <a:xfrm>
            <a:off x="304800" y="1371600"/>
            <a:ext cx="8610600" cy="4648200"/>
          </a:xfrm>
          <a:prstGeom prst="round2DiagRect">
            <a:avLst/>
          </a:prstGeom>
          <a:solidFill>
            <a:schemeClr val="tx2"/>
          </a:solidFill>
          <a:extLst/>
        </p:spPr>
        <p:txBody>
          <a:bodyPr vert="horz" wrap="square" lIns="0" tIns="0" rIns="0" bIns="0" numCol="1" anchor="t" anchorCtr="0" compatLnSpc="1">
            <a:prstTxWarp prst="textNoShape">
              <a:avLst/>
            </a:prstTxWarp>
          </a:bodyPr>
          <a:lstStyle/>
          <a:p>
            <a:pPr marL="0" indent="0">
              <a:buNone/>
            </a:pPr>
            <a:r>
              <a:rPr lang="en-ZA" sz="2400" dirty="0"/>
              <a:t> </a:t>
            </a:r>
            <a:r>
              <a:rPr lang="en-ZA" sz="2600" dirty="0"/>
              <a:t>Before applying for a global grant, your club must agree to implement the financial and stewardship requirements in this MOU provided by The Rotary Foundation (TRF) and to send at least one club member to the district’s grant management seminar each year. The district may also establish additional requirements for club qualification and/or require its clubs to be qualified in order to participate in district grants. By completing these requirements, the club becomes qualified and eligible to participate in Rotary grants.</a:t>
            </a:r>
          </a:p>
          <a:p>
            <a:endParaRPr lang="en-ZA" sz="2600" dirty="0"/>
          </a:p>
          <a:p>
            <a:pPr marL="0" indent="0" eaLnBrk="1" hangingPunct="1">
              <a:buFont typeface="Arial" panose="020B0604020202020204" pitchFamily="34" charset="0"/>
              <a:buNone/>
              <a:defRPr/>
            </a:pPr>
            <a:endParaRPr lang="en-US" altLang="en-US" sz="14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4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Tree>
    <p:extLst>
      <p:ext uri="{BB962C8B-B14F-4D97-AF65-F5344CB8AC3E}">
        <p14:creationId xmlns:p14="http://schemas.microsoft.com/office/powerpoint/2010/main" val="116219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D75D9-7FB1-A24C-907F-D88EE0CA6DDE}"/>
              </a:ext>
            </a:extLst>
          </p:cNvPr>
          <p:cNvSpPr>
            <a:spLocks noGrp="1"/>
          </p:cNvSpPr>
          <p:nvPr>
            <p:ph type="title"/>
          </p:nvPr>
        </p:nvSpPr>
        <p:spPr>
          <a:xfrm>
            <a:off x="401444" y="585439"/>
            <a:ext cx="8763000" cy="533400"/>
          </a:xfrm>
        </p:spPr>
        <p:txBody>
          <a:bodyPr/>
          <a:lstStyle/>
          <a:p>
            <a:r>
              <a:rPr lang="en-US" sz="2800" b="1" dirty="0">
                <a:latin typeface="Georgia" panose="02040502050405020303" pitchFamily="18" charset="0"/>
              </a:rPr>
              <a:t>CLUB MOU - TOPICS COVERED</a:t>
            </a:r>
          </a:p>
        </p:txBody>
      </p:sp>
      <p:sp>
        <p:nvSpPr>
          <p:cNvPr id="3" name="Content Placeholder 2">
            <a:extLst>
              <a:ext uri="{FF2B5EF4-FFF2-40B4-BE49-F238E27FC236}">
                <a16:creationId xmlns:a16="http://schemas.microsoft.com/office/drawing/2014/main" id="{5EEBE92A-28BC-7E4C-ABA4-9014225E5904}"/>
              </a:ext>
            </a:extLst>
          </p:cNvPr>
          <p:cNvSpPr>
            <a:spLocks noGrp="1"/>
          </p:cNvSpPr>
          <p:nvPr>
            <p:ph idx="1"/>
          </p:nvPr>
        </p:nvSpPr>
        <p:spPr>
          <a:xfrm>
            <a:off x="381000" y="1143000"/>
            <a:ext cx="8229600" cy="4525963"/>
          </a:xfrm>
        </p:spPr>
        <p:txBody>
          <a:bodyPr/>
          <a:lstStyle/>
          <a:p>
            <a:pPr marL="514350" indent="-514350">
              <a:buFont typeface="+mj-lt"/>
              <a:buAutoNum type="arabicPeriod"/>
            </a:pPr>
            <a:endParaRPr lang="en-US" dirty="0"/>
          </a:p>
          <a:p>
            <a:pPr marL="514350" indent="-514350">
              <a:buFont typeface="+mj-lt"/>
              <a:buAutoNum type="arabicPeriod"/>
            </a:pPr>
            <a:r>
              <a:rPr lang="en-US" dirty="0"/>
              <a:t>Club Qualification</a:t>
            </a:r>
          </a:p>
          <a:p>
            <a:pPr marL="514350" indent="-514350">
              <a:buFont typeface="+mj-lt"/>
              <a:buAutoNum type="arabicPeriod"/>
            </a:pPr>
            <a:r>
              <a:rPr lang="en-US" dirty="0"/>
              <a:t>Club Officer Responsibilities</a:t>
            </a:r>
          </a:p>
          <a:p>
            <a:pPr marL="514350" indent="-514350">
              <a:buFont typeface="+mj-lt"/>
              <a:buAutoNum type="arabicPeriod"/>
            </a:pPr>
            <a:r>
              <a:rPr lang="en-US" dirty="0"/>
              <a:t>Financial Management Plan</a:t>
            </a:r>
          </a:p>
          <a:p>
            <a:pPr marL="514350" indent="-514350">
              <a:buFont typeface="+mj-lt"/>
              <a:buAutoNum type="arabicPeriod"/>
            </a:pPr>
            <a:r>
              <a:rPr lang="en-US" dirty="0"/>
              <a:t>Bank Account Requirements</a:t>
            </a:r>
          </a:p>
          <a:p>
            <a:pPr marL="514350" indent="-514350">
              <a:buFont typeface="+mj-lt"/>
              <a:buAutoNum type="arabicPeriod"/>
            </a:pPr>
            <a:r>
              <a:rPr lang="en-US" dirty="0"/>
              <a:t>Report on Use of Grant Funding</a:t>
            </a:r>
          </a:p>
          <a:p>
            <a:pPr marL="514350" indent="-514350">
              <a:buFont typeface="+mj-lt"/>
              <a:buAutoNum type="arabicPeriod"/>
            </a:pPr>
            <a:r>
              <a:rPr lang="en-US" dirty="0"/>
              <a:t>Documentation Retention</a:t>
            </a:r>
          </a:p>
          <a:p>
            <a:pPr marL="514350" indent="-514350">
              <a:buFont typeface="+mj-lt"/>
              <a:buAutoNum type="arabicPeriod"/>
            </a:pPr>
            <a:r>
              <a:rPr lang="en-US" dirty="0"/>
              <a:t>Reporting Misuse of Grant Funds</a:t>
            </a:r>
          </a:p>
          <a:p>
            <a:pPr marL="514350" indent="-514350">
              <a:buFont typeface="+mj-lt"/>
              <a:buAutoNum type="arabicPeriod"/>
            </a:pPr>
            <a:endParaRPr lang="en-US" dirty="0"/>
          </a:p>
        </p:txBody>
      </p:sp>
    </p:spTree>
    <p:extLst>
      <p:ext uri="{BB962C8B-B14F-4D97-AF65-F5344CB8AC3E}">
        <p14:creationId xmlns:p14="http://schemas.microsoft.com/office/powerpoint/2010/main" val="3813949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D75D9-7FB1-A24C-907F-D88EE0CA6DDE}"/>
              </a:ext>
            </a:extLst>
          </p:cNvPr>
          <p:cNvSpPr>
            <a:spLocks noGrp="1"/>
          </p:cNvSpPr>
          <p:nvPr>
            <p:ph type="title"/>
          </p:nvPr>
        </p:nvSpPr>
        <p:spPr>
          <a:xfrm>
            <a:off x="381000" y="457200"/>
            <a:ext cx="8763000" cy="533400"/>
          </a:xfrm>
        </p:spPr>
        <p:txBody>
          <a:bodyPr/>
          <a:lstStyle/>
          <a:p>
            <a:r>
              <a:rPr lang="en-US" sz="2800" b="1" dirty="0">
                <a:latin typeface="Georgia" panose="02040502050405020303" pitchFamily="18" charset="0"/>
              </a:rPr>
              <a:t>CLUB MOU  - WHAT DO WE DO NOW ???</a:t>
            </a:r>
          </a:p>
        </p:txBody>
      </p:sp>
      <p:sp>
        <p:nvSpPr>
          <p:cNvPr id="3" name="Content Placeholder 2">
            <a:extLst>
              <a:ext uri="{FF2B5EF4-FFF2-40B4-BE49-F238E27FC236}">
                <a16:creationId xmlns:a16="http://schemas.microsoft.com/office/drawing/2014/main" id="{5EEBE92A-28BC-7E4C-ABA4-9014225E5904}"/>
              </a:ext>
            </a:extLst>
          </p:cNvPr>
          <p:cNvSpPr>
            <a:spLocks noGrp="1"/>
          </p:cNvSpPr>
          <p:nvPr>
            <p:ph idx="1"/>
          </p:nvPr>
        </p:nvSpPr>
        <p:spPr>
          <a:xfrm>
            <a:off x="381000" y="1874837"/>
            <a:ext cx="8229600" cy="4525963"/>
          </a:xfrm>
        </p:spPr>
        <p:txBody>
          <a:bodyPr/>
          <a:lstStyle/>
          <a:p>
            <a:pPr marL="514350" indent="-514350">
              <a:buFont typeface="+mj-lt"/>
              <a:buAutoNum type="arabicPeriod"/>
            </a:pPr>
            <a:r>
              <a:rPr lang="en-US" dirty="0"/>
              <a:t>The Club officials must complete and sign the District Agreement and return it Rob Campbell , the  District Grant  Manager, who will confirm in writing that your Club is compliant for next Rotary year.</a:t>
            </a:r>
          </a:p>
          <a:p>
            <a:pPr marL="514350" indent="-514350">
              <a:buFont typeface="+mj-lt"/>
              <a:buAutoNum type="arabicPeriod"/>
            </a:pPr>
            <a:r>
              <a:rPr lang="en-US" dirty="0"/>
              <a:t>A copy of the DISTRICT AGREEMENT is available electronically and a hard copy is in your POETS handout file.</a:t>
            </a:r>
          </a:p>
        </p:txBody>
      </p:sp>
    </p:spTree>
    <p:extLst>
      <p:ext uri="{BB962C8B-B14F-4D97-AF65-F5344CB8AC3E}">
        <p14:creationId xmlns:p14="http://schemas.microsoft.com/office/powerpoint/2010/main" val="390722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81000" y="585439"/>
            <a:ext cx="8763000" cy="533400"/>
          </a:xfrm>
        </p:spPr>
        <p:txBody>
          <a:bodyPr/>
          <a:lstStyle/>
          <a:p>
            <a:r>
              <a:rPr lang="en-US" altLang="en-US" sz="2800" b="1" dirty="0">
                <a:latin typeface="Georgia" panose="02040502050405020303" pitchFamily="18" charset="0"/>
              </a:rPr>
              <a:t>CLUB MOU</a:t>
            </a:r>
            <a:r>
              <a:rPr lang="en-US" altLang="en-US" b="1" dirty="0">
                <a:latin typeface="Georgia" panose="02040502050405020303" pitchFamily="18" charset="0"/>
              </a:rPr>
              <a:t> </a:t>
            </a:r>
            <a:r>
              <a:rPr lang="en-US" altLang="en-US" sz="2800" b="1" dirty="0">
                <a:latin typeface="Georgia" panose="02040502050405020303" pitchFamily="18" charset="0"/>
              </a:rPr>
              <a:t>QUALIFICATION </a:t>
            </a:r>
            <a:endParaRPr lang="en-US" sz="2800" dirty="0"/>
          </a:p>
        </p:txBody>
      </p:sp>
      <p:sp>
        <p:nvSpPr>
          <p:cNvPr id="3" name="İçerik Yer Tutucusu 2"/>
          <p:cNvSpPr>
            <a:spLocks noGrp="1"/>
          </p:cNvSpPr>
          <p:nvPr>
            <p:ph idx="1"/>
          </p:nvPr>
        </p:nvSpPr>
        <p:spPr/>
        <p:txBody>
          <a:bodyPr/>
          <a:lstStyle/>
          <a:p>
            <a:pPr marL="0" indent="0">
              <a:buNone/>
            </a:pPr>
            <a:endParaRPr lang="tr-TR" b="1" dirty="0"/>
          </a:p>
          <a:p>
            <a:pPr marL="0" indent="0" algn="ctr">
              <a:buNone/>
            </a:pPr>
            <a:r>
              <a:rPr lang="tr-TR" sz="4800" b="1" dirty="0">
                <a:latin typeface="Lucida Handwriting" panose="03010101010101010101" pitchFamily="66" charset="77"/>
              </a:rPr>
              <a:t>THANK YOU</a:t>
            </a:r>
            <a:r>
              <a:rPr lang="en-US" sz="4800" b="1" dirty="0">
                <a:latin typeface="Lucida Handwriting" panose="03010101010101010101" pitchFamily="66" charset="77"/>
              </a:rPr>
              <a:t> FOR LISTENING</a:t>
            </a:r>
          </a:p>
          <a:p>
            <a:pPr marL="0" indent="0" algn="ctr">
              <a:buNone/>
            </a:pPr>
            <a:r>
              <a:rPr lang="en-US" sz="4800" b="1" dirty="0">
                <a:latin typeface="Lucida Handwriting" panose="03010101010101010101" pitchFamily="66" charset="77"/>
              </a:rPr>
              <a:t>&amp;</a:t>
            </a:r>
          </a:p>
          <a:p>
            <a:pPr marL="0" indent="0" algn="ctr">
              <a:buNone/>
            </a:pPr>
            <a:r>
              <a:rPr lang="en-US" sz="4800" b="1" dirty="0">
                <a:latin typeface="Lucida Handwriting" panose="03010101010101010101" pitchFamily="66" charset="77"/>
              </a:rPr>
              <a:t>GOOD LUCK!! </a:t>
            </a:r>
          </a:p>
          <a:p>
            <a:pPr marL="0" indent="0" algn="ctr">
              <a:buNone/>
            </a:pPr>
            <a:endParaRPr lang="en-US" sz="4800" b="1" dirty="0">
              <a:latin typeface="Lucida Handwriting" panose="03010101010101010101" pitchFamily="66" charset="77"/>
            </a:endParaRPr>
          </a:p>
        </p:txBody>
      </p:sp>
    </p:spTree>
    <p:extLst>
      <p:ext uri="{BB962C8B-B14F-4D97-AF65-F5344CB8AC3E}">
        <p14:creationId xmlns:p14="http://schemas.microsoft.com/office/powerpoint/2010/main" val="3989294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nodeType="clickEffect">
                                  <p:stCondLst>
                                    <p:cond delay="0"/>
                                  </p:stCondLst>
                                  <p:iterate type="lt">
                                    <p:tmPct val="10000"/>
                                  </p:iterate>
                                  <p:childTnLst>
                                    <p:set>
                                      <p:cBhvr>
                                        <p:cTn id="6" dur="1" fill="hold">
                                          <p:stCondLst>
                                            <p:cond delay="0"/>
                                          </p:stCondLst>
                                        </p:cTn>
                                        <p:tgtEl>
                                          <p:spTgt spid="3">
                                            <p:txEl>
                                              <p:pRg st="1" end="1"/>
                                            </p:txEl>
                                          </p:spTgt>
                                        </p:tgtEl>
                                        <p:attrNameLst>
                                          <p:attrName>style.visibility</p:attrName>
                                        </p:attrNameLst>
                                      </p:cBhvr>
                                      <p:to>
                                        <p:strVal val="visible"/>
                                      </p:to>
                                    </p:set>
                                    <p:anim by="(-#ppt_w*2)" calcmode="lin" valueType="num">
                                      <p:cBhvr rctx="PPT">
                                        <p:cTn id="7" dur="500" autoRev="1" fill="hold">
                                          <p:stCondLst>
                                            <p:cond delay="0"/>
                                          </p:stCondLst>
                                        </p:cTn>
                                        <p:tgtEl>
                                          <p:spTgt spid="3">
                                            <p:txEl>
                                              <p:pRg st="1" end="1"/>
                                            </p:txEl>
                                          </p:spTgt>
                                        </p:tgtEl>
                                        <p:attrNameLst>
                                          <p:attrName>ppt_w</p:attrName>
                                        </p:attrNameLst>
                                      </p:cBhvr>
                                    </p:anim>
                                    <p:anim by="(#ppt_w*0.50)" calcmode="lin" valueType="num">
                                      <p:cBhvr>
                                        <p:cTn id="8" dur="500" decel="50000" autoRev="1" fill="hold">
                                          <p:stCondLst>
                                            <p:cond delay="0"/>
                                          </p:stCondLst>
                                        </p:cTn>
                                        <p:tgtEl>
                                          <p:spTgt spid="3">
                                            <p:txEl>
                                              <p:pRg st="1" end="1"/>
                                            </p:txEl>
                                          </p:spTgt>
                                        </p:tgtEl>
                                        <p:attrNameLst>
                                          <p:attrName>ppt_x</p:attrName>
                                        </p:attrNameLst>
                                      </p:cBhvr>
                                    </p:anim>
                                    <p:anim from="(-#ppt_h/2)" to="(#ppt_y)" calcmode="lin" valueType="num">
                                      <p:cBhvr>
                                        <p:cTn id="9" dur="1000" fill="hold">
                                          <p:stCondLst>
                                            <p:cond delay="0"/>
                                          </p:stCondLst>
                                        </p:cTn>
                                        <p:tgtEl>
                                          <p:spTgt spid="3">
                                            <p:txEl>
                                              <p:pRg st="1" end="1"/>
                                            </p:txEl>
                                          </p:spTgt>
                                        </p:tgtEl>
                                        <p:attrNameLst>
                                          <p:attrName>ppt_y</p:attrName>
                                        </p:attrNameLst>
                                      </p:cBhvr>
                                    </p:anim>
                                    <p:animRot by="21600000">
                                      <p:cBhvr>
                                        <p:cTn id="10" dur="1000" fill="hold">
                                          <p:stCondLst>
                                            <p:cond delay="0"/>
                                          </p:stCondLst>
                                        </p:cTn>
                                        <p:tgtEl>
                                          <p:spTgt spid="3">
                                            <p:txEl>
                                              <p:pRg st="1" end="1"/>
                                            </p:txEl>
                                          </p:spTgt>
                                        </p:tgtEl>
                                        <p:attrNameLst>
                                          <p:attrName>r</p:attrName>
                                        </p:attrNameLst>
                                      </p:cBhvr>
                                    </p:animRot>
                                  </p:childTnLst>
                                </p:cTn>
                              </p:par>
                              <p:par>
                                <p:cTn id="11" presetID="56" presetClass="entr" presetSubtype="0" fill="hold" nodeType="withEffect">
                                  <p:stCondLst>
                                    <p:cond delay="0"/>
                                  </p:stCondLst>
                                  <p:iterate type="lt">
                                    <p:tmPct val="10000"/>
                                  </p:iterate>
                                  <p:childTnLst>
                                    <p:set>
                                      <p:cBhvr>
                                        <p:cTn id="12" dur="1" fill="hold">
                                          <p:stCondLst>
                                            <p:cond delay="0"/>
                                          </p:stCondLst>
                                        </p:cTn>
                                        <p:tgtEl>
                                          <p:spTgt spid="3">
                                            <p:txEl>
                                              <p:pRg st="2" end="2"/>
                                            </p:txEl>
                                          </p:spTgt>
                                        </p:tgtEl>
                                        <p:attrNameLst>
                                          <p:attrName>style.visibility</p:attrName>
                                        </p:attrNameLst>
                                      </p:cBhvr>
                                      <p:to>
                                        <p:strVal val="visible"/>
                                      </p:to>
                                    </p:set>
                                    <p:anim by="(-#ppt_w*2)" calcmode="lin" valueType="num">
                                      <p:cBhvr rctx="PPT">
                                        <p:cTn id="13" dur="500" autoRev="1" fill="hold">
                                          <p:stCondLst>
                                            <p:cond delay="0"/>
                                          </p:stCondLst>
                                        </p:cTn>
                                        <p:tgtEl>
                                          <p:spTgt spid="3">
                                            <p:txEl>
                                              <p:pRg st="2" end="2"/>
                                            </p:txEl>
                                          </p:spTgt>
                                        </p:tgtEl>
                                        <p:attrNameLst>
                                          <p:attrName>ppt_w</p:attrName>
                                        </p:attrNameLst>
                                      </p:cBhvr>
                                    </p:anim>
                                    <p:anim by="(#ppt_w*0.50)" calcmode="lin" valueType="num">
                                      <p:cBhvr>
                                        <p:cTn id="14" dur="500" decel="50000" autoRev="1" fill="hold">
                                          <p:stCondLst>
                                            <p:cond delay="0"/>
                                          </p:stCondLst>
                                        </p:cTn>
                                        <p:tgtEl>
                                          <p:spTgt spid="3">
                                            <p:txEl>
                                              <p:pRg st="2" end="2"/>
                                            </p:txEl>
                                          </p:spTgt>
                                        </p:tgtEl>
                                        <p:attrNameLst>
                                          <p:attrName>ppt_x</p:attrName>
                                        </p:attrNameLst>
                                      </p:cBhvr>
                                    </p:anim>
                                    <p:anim from="(-#ppt_h/2)" to="(#ppt_y)" calcmode="lin" valueType="num">
                                      <p:cBhvr>
                                        <p:cTn id="15" dur="1000" fill="hold">
                                          <p:stCondLst>
                                            <p:cond delay="0"/>
                                          </p:stCondLst>
                                        </p:cTn>
                                        <p:tgtEl>
                                          <p:spTgt spid="3">
                                            <p:txEl>
                                              <p:pRg st="2" end="2"/>
                                            </p:txEl>
                                          </p:spTgt>
                                        </p:tgtEl>
                                        <p:attrNameLst>
                                          <p:attrName>ppt_y</p:attrName>
                                        </p:attrNameLst>
                                      </p:cBhvr>
                                    </p:anim>
                                    <p:animRot by="21600000">
                                      <p:cBhvr>
                                        <p:cTn id="16" dur="1000" fill="hold">
                                          <p:stCondLst>
                                            <p:cond delay="0"/>
                                          </p:stCondLst>
                                        </p:cTn>
                                        <p:tgtEl>
                                          <p:spTgt spid="3">
                                            <p:txEl>
                                              <p:pRg st="2" end="2"/>
                                            </p:txEl>
                                          </p:spTgt>
                                        </p:tgtEl>
                                        <p:attrNameLst>
                                          <p:attrName>r</p:attrName>
                                        </p:attrNameLst>
                                      </p:cBhvr>
                                    </p:animRot>
                                  </p:childTnLst>
                                </p:cTn>
                              </p:par>
                              <p:par>
                                <p:cTn id="17" presetID="56" presetClass="entr" presetSubtype="0" fill="hold" nodeType="withEffect">
                                  <p:stCondLst>
                                    <p:cond delay="0"/>
                                  </p:stCondLst>
                                  <p:iterate type="lt">
                                    <p:tmPct val="10000"/>
                                  </p:iterate>
                                  <p:childTnLst>
                                    <p:set>
                                      <p:cBhvr>
                                        <p:cTn id="18" dur="1" fill="hold">
                                          <p:stCondLst>
                                            <p:cond delay="0"/>
                                          </p:stCondLst>
                                        </p:cTn>
                                        <p:tgtEl>
                                          <p:spTgt spid="3">
                                            <p:txEl>
                                              <p:pRg st="3" end="3"/>
                                            </p:txEl>
                                          </p:spTgt>
                                        </p:tgtEl>
                                        <p:attrNameLst>
                                          <p:attrName>style.visibility</p:attrName>
                                        </p:attrNameLst>
                                      </p:cBhvr>
                                      <p:to>
                                        <p:strVal val="visible"/>
                                      </p:to>
                                    </p:set>
                                    <p:anim by="(-#ppt_w*2)" calcmode="lin" valueType="num">
                                      <p:cBhvr rctx="PPT">
                                        <p:cTn id="19" dur="500" autoRev="1" fill="hold">
                                          <p:stCondLst>
                                            <p:cond delay="0"/>
                                          </p:stCondLst>
                                        </p:cTn>
                                        <p:tgtEl>
                                          <p:spTgt spid="3">
                                            <p:txEl>
                                              <p:pRg st="3" end="3"/>
                                            </p:txEl>
                                          </p:spTgt>
                                        </p:tgtEl>
                                        <p:attrNameLst>
                                          <p:attrName>ppt_w</p:attrName>
                                        </p:attrNameLst>
                                      </p:cBhvr>
                                    </p:anim>
                                    <p:anim by="(#ppt_w*0.50)" calcmode="lin" valueType="num">
                                      <p:cBhvr>
                                        <p:cTn id="20" dur="500" decel="50000" autoRev="1" fill="hold">
                                          <p:stCondLst>
                                            <p:cond delay="0"/>
                                          </p:stCondLst>
                                        </p:cTn>
                                        <p:tgtEl>
                                          <p:spTgt spid="3">
                                            <p:txEl>
                                              <p:pRg st="3" end="3"/>
                                            </p:txEl>
                                          </p:spTgt>
                                        </p:tgtEl>
                                        <p:attrNameLst>
                                          <p:attrName>ppt_x</p:attrName>
                                        </p:attrNameLst>
                                      </p:cBhvr>
                                    </p:anim>
                                    <p:anim from="(-#ppt_h/2)" to="(#ppt_y)" calcmode="lin" valueType="num">
                                      <p:cBhvr>
                                        <p:cTn id="21" dur="1000" fill="hold">
                                          <p:stCondLst>
                                            <p:cond delay="0"/>
                                          </p:stCondLst>
                                        </p:cTn>
                                        <p:tgtEl>
                                          <p:spTgt spid="3">
                                            <p:txEl>
                                              <p:pRg st="3" end="3"/>
                                            </p:txEl>
                                          </p:spTgt>
                                        </p:tgtEl>
                                        <p:attrNameLst>
                                          <p:attrName>ppt_y</p:attrName>
                                        </p:attrNameLst>
                                      </p:cBhvr>
                                    </p:anim>
                                    <p:animRot by="21600000">
                                      <p:cBhvr>
                                        <p:cTn id="22" dur="1000" fill="hold">
                                          <p:stCondLst>
                                            <p:cond delay="0"/>
                                          </p:stCondLst>
                                        </p:cTn>
                                        <p:tgtEl>
                                          <p:spTgt spid="3">
                                            <p:txEl>
                                              <p:pRg st="3" end="3"/>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304800" y="381000"/>
            <a:ext cx="8839200" cy="685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b="1">
                <a:latin typeface="Georgia" panose="02040502050405020303" pitchFamily="18" charset="0"/>
              </a:rPr>
              <a:t>CLUB QUALIFICATION CRITERIA</a:t>
            </a:r>
          </a:p>
        </p:txBody>
      </p:sp>
      <p:sp>
        <p:nvSpPr>
          <p:cNvPr id="4" name="Content Placeholder 2"/>
          <p:cNvSpPr>
            <a:spLocks noGrp="1"/>
          </p:cNvSpPr>
          <p:nvPr>
            <p:ph idx="1"/>
          </p:nvPr>
        </p:nvSpPr>
        <p:spPr bwMode="auto">
          <a:xfrm>
            <a:off x="3810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r>
              <a:rPr lang="en-ZA" sz="2800"/>
              <a:t>Upon successful completion of the qualification requirements, your club will be qualified for one Rotary year.</a:t>
            </a:r>
          </a:p>
          <a:p>
            <a:r>
              <a:rPr lang="en-ZA" sz="2800">
                <a:solidFill>
                  <a:srgbClr val="FFFF00"/>
                </a:solidFill>
              </a:rPr>
              <a:t>To maintain qualified status, your club must comply with this MOU, any additional district requirements, and all applicable TRF policies.</a:t>
            </a:r>
          </a:p>
          <a:p>
            <a:r>
              <a:rPr lang="en-ZA" sz="2800"/>
              <a:t>The club is responsible for the use of funds for club-sponsored grants, regardless of who controls the funds.</a:t>
            </a:r>
          </a:p>
          <a:p>
            <a:endParaRPr lang="en-US" altLang="en-US" sz="2000">
              <a:latin typeface="Georgia" pitchFamily="18" charset="0"/>
              <a:ea typeface="ＭＳ Ｐゴシック" pitchFamily="34" charset="-128"/>
            </a:endParaRPr>
          </a:p>
        </p:txBody>
      </p:sp>
    </p:spTree>
    <p:extLst>
      <p:ext uri="{BB962C8B-B14F-4D97-AF65-F5344CB8AC3E}">
        <p14:creationId xmlns:p14="http://schemas.microsoft.com/office/powerpoint/2010/main" val="3529073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304800" y="381000"/>
            <a:ext cx="8839200" cy="685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b="1">
                <a:latin typeface="Georgia" panose="02040502050405020303" pitchFamily="18" charset="0"/>
              </a:rPr>
              <a:t>CLUB QUALIFICATION CRITERIA</a:t>
            </a:r>
          </a:p>
        </p:txBody>
      </p:sp>
      <p:sp>
        <p:nvSpPr>
          <p:cNvPr id="4" name="Content Placeholder 2"/>
          <p:cNvSpPr>
            <a:spLocks noGrp="1"/>
          </p:cNvSpPr>
          <p:nvPr>
            <p:ph idx="1"/>
          </p:nvPr>
        </p:nvSpPr>
        <p:spPr bwMode="auto">
          <a:xfrm>
            <a:off x="381000" y="1295400"/>
            <a:ext cx="8458200" cy="48006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r>
              <a:rPr lang="en-ZA" sz="2400"/>
              <a:t>Qualification may be suspended or revoked for misuse or mismanagement of grant funds involving, but not limited to: fraud; forgery; membership falsification; gross negligence; endangerment of health, welfare, or safety of beneficiaries; ineligible contributions; use of funds for personal gain; undisclosed conflicts of interest; monopolization of grant funds by individuals; report falsification overpricing; acceptance of payments from beneficiaries; illegal activities; use of grant funds for ineligible purposes.</a:t>
            </a:r>
          </a:p>
          <a:p>
            <a:r>
              <a:rPr lang="en-ZA" sz="2400"/>
              <a:t> </a:t>
            </a:r>
            <a:r>
              <a:rPr lang="en-ZA" sz="2400">
                <a:solidFill>
                  <a:srgbClr val="FFFF00"/>
                </a:solidFill>
              </a:rPr>
              <a:t>Your club must cooperate with any financial, grant, or operational audits.</a:t>
            </a:r>
          </a:p>
          <a:p>
            <a:endParaRPr lang="en-US" altLang="en-US" sz="2000">
              <a:latin typeface="Georgia" pitchFamily="18" charset="0"/>
              <a:ea typeface="ＭＳ Ｐゴシック" pitchFamily="34" charset="-128"/>
            </a:endParaRPr>
          </a:p>
        </p:txBody>
      </p:sp>
    </p:spTree>
    <p:extLst>
      <p:ext uri="{BB962C8B-B14F-4D97-AF65-F5344CB8AC3E}">
        <p14:creationId xmlns:p14="http://schemas.microsoft.com/office/powerpoint/2010/main" val="4172114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304800" y="381000"/>
            <a:ext cx="8839200" cy="685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b="1">
                <a:latin typeface="Georgia" panose="02040502050405020303" pitchFamily="18" charset="0"/>
              </a:rPr>
              <a:t>CLUB  QUALIFICATION - Summary</a:t>
            </a:r>
          </a:p>
        </p:txBody>
      </p:sp>
      <p:sp>
        <p:nvSpPr>
          <p:cNvPr id="4" name="Content Placeholder 2"/>
          <p:cNvSpPr>
            <a:spLocks noGrp="1"/>
          </p:cNvSpPr>
          <p:nvPr>
            <p:ph idx="1"/>
          </p:nvPr>
        </p:nvSpPr>
        <p:spPr bwMode="auto">
          <a:xfrm>
            <a:off x="3810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r>
              <a:rPr lang="en-ZA"/>
              <a:t> Rotary clubs have significant responsibility for grant administration, so they must establish measures to ensure compliance with Foundation policies and avoid misuse and mismanagement of grant funds. </a:t>
            </a:r>
            <a:r>
              <a:rPr lang="en-ZA">
                <a:solidFill>
                  <a:schemeClr val="bg1"/>
                </a:solidFill>
              </a:rPr>
              <a:t>Applying such measures enables clubs to maintain their qualified status for participation in Rotary grants</a:t>
            </a:r>
          </a:p>
          <a:p>
            <a:endParaRPr lang="en-US" altLang="en-US" sz="2000">
              <a:latin typeface="Georgia" pitchFamily="18" charset="0"/>
              <a:ea typeface="ＭＳ Ｐゴシック" pitchFamily="34" charset="-128"/>
            </a:endParaRPr>
          </a:p>
        </p:txBody>
      </p:sp>
    </p:spTree>
    <p:extLst>
      <p:ext uri="{BB962C8B-B14F-4D97-AF65-F5344CB8AC3E}">
        <p14:creationId xmlns:p14="http://schemas.microsoft.com/office/powerpoint/2010/main" val="30445360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304800" y="381000"/>
            <a:ext cx="8839200" cy="685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2800" b="1">
                <a:latin typeface="Georgia" panose="02040502050405020303" pitchFamily="18" charset="0"/>
              </a:rPr>
              <a:t>CLUB  QUALIFICATION – Best practices</a:t>
            </a:r>
          </a:p>
        </p:txBody>
      </p:sp>
      <p:sp>
        <p:nvSpPr>
          <p:cNvPr id="4" name="Content Placeholder 2"/>
          <p:cNvSpPr>
            <a:spLocks noGrp="1"/>
          </p:cNvSpPr>
          <p:nvPr>
            <p:ph idx="1"/>
          </p:nvPr>
        </p:nvSpPr>
        <p:spPr bwMode="auto">
          <a:xfrm>
            <a:off x="3810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endParaRPr lang="en-ZA" dirty="0"/>
          </a:p>
          <a:p>
            <a:r>
              <a:rPr lang="en-ZA" dirty="0"/>
              <a:t>Share the MOU with all club members involved in Rotary grants.</a:t>
            </a:r>
          </a:p>
          <a:p>
            <a:r>
              <a:rPr lang="en-ZA" dirty="0">
                <a:solidFill>
                  <a:srgbClr val="FFFF00"/>
                </a:solidFill>
              </a:rPr>
              <a:t>Perform an annual review to make sure the club is meeting MOU requirements.</a:t>
            </a:r>
          </a:p>
          <a:p>
            <a:r>
              <a:rPr lang="en-ZA" dirty="0"/>
              <a:t>Send more than one club member to a grant management seminar.</a:t>
            </a:r>
          </a:p>
          <a:p>
            <a:pPr marL="0" indent="0">
              <a:buNone/>
            </a:pPr>
            <a:r>
              <a:rPr lang="en-ZA" dirty="0"/>
              <a:t> </a:t>
            </a:r>
            <a:endParaRPr lang="en-US" altLang="en-US" sz="2000" dirty="0">
              <a:latin typeface="Georgia" pitchFamily="18" charset="0"/>
              <a:ea typeface="ＭＳ Ｐゴシック" pitchFamily="34" charset="-128"/>
            </a:endParaRPr>
          </a:p>
        </p:txBody>
      </p:sp>
    </p:spTree>
    <p:extLst>
      <p:ext uri="{BB962C8B-B14F-4D97-AF65-F5344CB8AC3E}">
        <p14:creationId xmlns:p14="http://schemas.microsoft.com/office/powerpoint/2010/main" val="377891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xfrm>
            <a:off x="301083" y="643054"/>
            <a:ext cx="8839200" cy="685800"/>
          </a:xfrm>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ZA" sz="2800" b="1">
                <a:latin typeface="Georgia" panose="02040502050405020303" pitchFamily="18" charset="0"/>
              </a:rPr>
              <a:t>Section 2 -CLUB</a:t>
            </a:r>
            <a:r>
              <a:rPr lang="en-ZA" sz="2800" b="1"/>
              <a:t> </a:t>
            </a:r>
            <a:r>
              <a:rPr lang="en-ZA" sz="2800" b="1">
                <a:latin typeface="Georgia" panose="02040502050405020303" pitchFamily="18" charset="0"/>
              </a:rPr>
              <a:t>OFFICER RESPONSIBILITIES</a:t>
            </a:r>
            <a:br>
              <a:rPr lang="en-ZA" sz="2800"/>
            </a:br>
            <a:endParaRPr lang="en-US" altLang="en-US" sz="2800" b="1">
              <a:latin typeface="Georgia" panose="02040502050405020303" pitchFamily="18" charset="0"/>
            </a:endParaRPr>
          </a:p>
        </p:txBody>
      </p:sp>
      <p:sp>
        <p:nvSpPr>
          <p:cNvPr id="4" name="Content Placeholder 2"/>
          <p:cNvSpPr>
            <a:spLocks noGrp="1"/>
          </p:cNvSpPr>
          <p:nvPr>
            <p:ph idx="1"/>
          </p:nvPr>
        </p:nvSpPr>
        <p:spPr bwMode="auto">
          <a:xfrm>
            <a:off x="381000" y="1295400"/>
            <a:ext cx="8458200" cy="4648200"/>
          </a:xfrm>
          <a:prstGeom prst="round2DiagRect">
            <a:avLst>
              <a:gd name="adj1" fmla="val 16667"/>
              <a:gd name="adj2" fmla="val 0"/>
            </a:avLst>
          </a:prstGeom>
          <a:solidFill>
            <a:schemeClr val="tx2"/>
          </a:solidFill>
          <a:extLst/>
        </p:spPr>
        <p:txBody>
          <a:bodyPr vert="horz" wrap="square" lIns="0" tIns="0" rIns="0" bIns="0" numCol="1" anchor="t" anchorCtr="0" compatLnSpc="1">
            <a:prstTxWarp prst="textNoShape">
              <a:avLst/>
            </a:prstTxWarp>
          </a:bodyPr>
          <a:lstStyle/>
          <a:p>
            <a:pPr marL="0" indent="0">
              <a:buNone/>
            </a:pPr>
            <a:endParaRPr lang="en-ZA" sz="2800" dirty="0"/>
          </a:p>
          <a:p>
            <a:pPr marL="0" indent="0">
              <a:buNone/>
            </a:pPr>
            <a:endParaRPr lang="en-ZA" sz="2800" dirty="0"/>
          </a:p>
          <a:p>
            <a:pPr marL="0" indent="0">
              <a:buNone/>
            </a:pPr>
            <a:r>
              <a:rPr lang="en-ZA" sz="3200" dirty="0"/>
              <a:t> Your club officers hold primary responsibility for club qualification and the proper implementation of Rotary grants.</a:t>
            </a:r>
          </a:p>
          <a:p>
            <a:pPr marL="0" indent="0">
              <a:buNone/>
            </a:pPr>
            <a:endParaRPr lang="en-ZA" sz="3200" dirty="0"/>
          </a:p>
          <a:p>
            <a:pPr marL="0" indent="0" algn="just" eaLnBrk="1" hangingPunct="1">
              <a:buFont typeface="Arial" panose="020B0604020202020204" pitchFamily="34" charset="0"/>
              <a:buNone/>
              <a:defRPr/>
            </a:pPr>
            <a:endParaRPr lang="en-US" altLang="en-US" sz="3200"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2800" i="1" dirty="0">
              <a:latin typeface="Georgia" pitchFamily="18" charset="0"/>
              <a:ea typeface="ＭＳ Ｐゴシック" pitchFamily="34" charset="-128"/>
            </a:endParaRPr>
          </a:p>
          <a:p>
            <a:pPr marL="0" indent="0" eaLnBrk="1" hangingPunct="1">
              <a:buFont typeface="Arial" panose="020B0604020202020204" pitchFamily="34" charset="0"/>
              <a:buNone/>
              <a:defRPr/>
            </a:pPr>
            <a:endParaRPr lang="en-US" altLang="en-US" sz="1600" dirty="0">
              <a:latin typeface="Georgia" pitchFamily="18" charset="0"/>
              <a:ea typeface="ＭＳ Ｐゴシック" pitchFamily="34" charset="-128"/>
            </a:endParaRPr>
          </a:p>
        </p:txBody>
      </p:sp>
    </p:spTree>
    <p:extLst>
      <p:ext uri="{BB962C8B-B14F-4D97-AF65-F5344CB8AC3E}">
        <p14:creationId xmlns:p14="http://schemas.microsoft.com/office/powerpoint/2010/main" val="3034878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 calcmode="lin" valueType="num">
                                      <p:cBhvr additive="base">
                                        <p:cTn id="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RF-PowerpointDesignEN_Dark">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late_NoMoE">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TRF-PowerpointDesignEN_Dark.pot</Template>
  <TotalTime>27941</TotalTime>
  <Words>1594</Words>
  <Application>Microsoft Office PowerPoint</Application>
  <PresentationFormat>On-screen Show (4:3)</PresentationFormat>
  <Paragraphs>319</Paragraphs>
  <Slides>42</Slides>
  <Notes>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42</vt:i4>
      </vt:variant>
    </vt:vector>
  </HeadingPairs>
  <TitlesOfParts>
    <vt:vector size="52" baseType="lpstr">
      <vt:lpstr>ＭＳ Ｐゴシック</vt:lpstr>
      <vt:lpstr>ＭＳ Ｐゴシック</vt:lpstr>
      <vt:lpstr>Arial</vt:lpstr>
      <vt:lpstr>Arial Narrow</vt:lpstr>
      <vt:lpstr>Calibri</vt:lpstr>
      <vt:lpstr>Georgia</vt:lpstr>
      <vt:lpstr>Lucida Handwriting</vt:lpstr>
      <vt:lpstr>ヒラギノ角ゴ Pro W3</vt:lpstr>
      <vt:lpstr>TRF-PowerpointDesignEN_Dark</vt:lpstr>
      <vt:lpstr>Slate_NoMoE</vt:lpstr>
      <vt:lpstr>Club  – Memorandum of Understanding </vt:lpstr>
      <vt:lpstr>CLUB MOU  - CRITERIA</vt:lpstr>
      <vt:lpstr> CLUB  MOU – Implementation guidelines</vt:lpstr>
      <vt:lpstr>SECTION 1 - CLUB QUALIFICATION </vt:lpstr>
      <vt:lpstr>CLUB QUALIFICATION CRITERIA</vt:lpstr>
      <vt:lpstr>CLUB QUALIFICATION CRITERIA</vt:lpstr>
      <vt:lpstr>CLUB  QUALIFICATION - Summary</vt:lpstr>
      <vt:lpstr>CLUB  QUALIFICATION – Best practices</vt:lpstr>
      <vt:lpstr>Section 2 -CLUB OFFICER RESPONSIBILITIES </vt:lpstr>
      <vt:lpstr>RESPONSIBILITIES  INCLUDE </vt:lpstr>
      <vt:lpstr>RESPONSIBILITIES  - Summary  </vt:lpstr>
      <vt:lpstr>RESPONSIBILITIES  - Conflict of interest  </vt:lpstr>
      <vt:lpstr>RESPONSIBILITIES  - Conflict of interest (cont)  </vt:lpstr>
      <vt:lpstr>RESPONSIBILITIES  - Conflict of interest (cont)  </vt:lpstr>
      <vt:lpstr>RESPONSIBILITIES  - Best practices  </vt:lpstr>
      <vt:lpstr>Section 3 -FINANCIAL MANAGEMENT PLAN</vt:lpstr>
      <vt:lpstr>Section 3 -FINANCIAL MANAGEMENT PLAN</vt:lpstr>
      <vt:lpstr>FINANCIAL MANAGEMENT PLAN</vt:lpstr>
      <vt:lpstr>FINANCIAL MANAGEMENT PLAN - Summary</vt:lpstr>
      <vt:lpstr>FINANCIAL PLAN – Best Practices</vt:lpstr>
      <vt:lpstr>Section 4 – BANK ACCOUNT REQUIREMENTS </vt:lpstr>
      <vt:lpstr>Section 4 – BANK ACCOUNT REQUIREMENTS </vt:lpstr>
      <vt:lpstr>Section 4 – BANK ACCOUNT REQUIREMENTS </vt:lpstr>
      <vt:lpstr>BANK ACCOUNT REQUIREMENTS - Summary </vt:lpstr>
      <vt:lpstr>BANK ACCOUNT REQUIREMENTS - Summary </vt:lpstr>
      <vt:lpstr>BANK ACCOUNT – Best practices </vt:lpstr>
      <vt:lpstr>Section 5 - REPORT ON USE OF GRANT FUNDS</vt:lpstr>
      <vt:lpstr>REPORT ON USE OF GRANT FUNDS -Summary</vt:lpstr>
      <vt:lpstr>REPORT OF GRANT FUNDS –Best Practices</vt:lpstr>
      <vt:lpstr>Section 6 - DOCUMENTATION RETENTION</vt:lpstr>
      <vt:lpstr> DOCUMENTATION RETENTION</vt:lpstr>
      <vt:lpstr> DOCUMENTATION RETENTION</vt:lpstr>
      <vt:lpstr> DOCUMENTATION RETENTION - Summary</vt:lpstr>
      <vt:lpstr> DOCUMENTATION RETENTION - Summary</vt:lpstr>
      <vt:lpstr> DOCUMENT RETENTION – Best practices</vt:lpstr>
      <vt:lpstr> DOCUMENT RETENTION – Best practices</vt:lpstr>
      <vt:lpstr>Section 7- REPORTING MISUSE OF GRANT FUNDS</vt:lpstr>
      <vt:lpstr>REPORTING MISUSE OF GRANT FUNDS - Summary</vt:lpstr>
      <vt:lpstr>REPORTING MISUSE OF GRANT FUNDS - Summary</vt:lpstr>
      <vt:lpstr>CLUB MOU - TOPICS COVERED</vt:lpstr>
      <vt:lpstr>CLUB MOU  - WHAT DO WE DO NOW ???</vt:lpstr>
      <vt:lpstr>CLUB MOU QUALIFICATION </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 WS-06</dc:creator>
  <cp:lastModifiedBy>Hilary Augustus</cp:lastModifiedBy>
  <cp:revision>858</cp:revision>
  <cp:lastPrinted>2018-03-13T17:04:07Z</cp:lastPrinted>
  <dcterms:created xsi:type="dcterms:W3CDTF">2010-04-16T20:11:30Z</dcterms:created>
  <dcterms:modified xsi:type="dcterms:W3CDTF">2018-03-14T03:26:05Z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Bob Kiolbassa</vt:lpwstr>
  </property>
  <property fmtid="{D5CDD505-2E9C-101B-9397-08002B2CF9AE}" pid="3" name="Description0">
    <vt:lpwstr>Powerpoint template using the new brand guidelines. This presentation has a blue gray background on the cover and throughout the other slides.</vt:lpwstr>
  </property>
  <property fmtid="{D5CDD505-2E9C-101B-9397-08002B2CF9AE}" pid="4" name="Status">
    <vt:lpwstr>In Review</vt:lpwstr>
  </property>
  <property fmtid="{D5CDD505-2E9C-101B-9397-08002B2CF9AE}" pid="5" name="WhenToUse">
    <vt:lpwstr/>
  </property>
</Properties>
</file>