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257" r:id="rId3"/>
    <p:sldId id="259" r:id="rId4"/>
    <p:sldId id="261" r:id="rId5"/>
    <p:sldId id="260" r:id="rId6"/>
    <p:sldId id="276" r:id="rId7"/>
    <p:sldId id="263" r:id="rId8"/>
    <p:sldId id="264" r:id="rId9"/>
    <p:sldId id="266" r:id="rId10"/>
    <p:sldId id="286" r:id="rId11"/>
    <p:sldId id="267" r:id="rId12"/>
    <p:sldId id="268" r:id="rId13"/>
    <p:sldId id="269" r:id="rId14"/>
    <p:sldId id="278" r:id="rId15"/>
    <p:sldId id="279" r:id="rId16"/>
    <p:sldId id="280" r:id="rId17"/>
    <p:sldId id="281" r:id="rId18"/>
    <p:sldId id="282" r:id="rId19"/>
    <p:sldId id="284" r:id="rId20"/>
    <p:sldId id="275" r:id="rId21"/>
    <p:sldId id="271" r:id="rId22"/>
    <p:sldId id="285" r:id="rId23"/>
    <p:sldId id="277" r:id="rId24"/>
    <p:sldId id="28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2012D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showGuides="1">
      <p:cViewPr varScale="1">
        <p:scale>
          <a:sx n="73" d="100"/>
          <a:sy n="73" d="100"/>
        </p:scale>
        <p:origin x="-540" y="-102"/>
      </p:cViewPr>
      <p:guideLst>
        <p:guide orient="horz" pos="2184"/>
        <p:guide pos="3840"/>
      </p:guideLst>
    </p:cSldViewPr>
  </p:slideViewPr>
  <p:notesTextViewPr>
    <p:cViewPr>
      <p:scale>
        <a:sx n="1" d="1"/>
        <a:sy n="1" d="1"/>
      </p:scale>
      <p:origin x="0" y="0"/>
    </p:cViewPr>
  </p:notesTextViewPr>
  <p:sorterViewPr>
    <p:cViewPr>
      <p:scale>
        <a:sx n="100" d="100"/>
        <a:sy n="100" d="100"/>
      </p:scale>
      <p:origin x="0" y="-3534"/>
    </p:cViewPr>
  </p:sorterViewPr>
  <p:notesViewPr>
    <p:cSldViewPr snapToGrid="0" showGuides="1">
      <p:cViewPr varScale="1">
        <p:scale>
          <a:sx n="81" d="100"/>
          <a:sy n="81" d="100"/>
        </p:scale>
        <p:origin x="2322" y="10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C210F9-3DD0-49D0-9D26-8005011E6698}" type="datetimeFigureOut">
              <a:rPr lang="en-GB" smtClean="0"/>
              <a:pPr/>
              <a:t>12/03/2018</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D835E4-DDB7-41AD-8EE9-B6E784B4CEC0}" type="slidenum">
              <a:rPr lang="en-GB" smtClean="0"/>
              <a:pPr/>
              <a:t>‹#›</a:t>
            </a:fld>
            <a:endParaRPr lang="en-GB"/>
          </a:p>
        </p:txBody>
      </p:sp>
    </p:spTree>
    <p:extLst>
      <p:ext uri="{BB962C8B-B14F-4D97-AF65-F5344CB8AC3E}">
        <p14:creationId xmlns="" xmlns:p14="http://schemas.microsoft.com/office/powerpoint/2010/main" val="1534414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7A922B-1915-4F6C-84DF-5EB2FB3117CC}" type="datetimeFigureOut">
              <a:rPr lang="en-GB" smtClean="0"/>
              <a:pPr/>
              <a:t>12/03/2018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25F92B-F0CD-4F95-8A89-DA9EB91D2765}" type="slidenum">
              <a:rPr lang="en-GB" smtClean="0"/>
              <a:pPr/>
              <a:t>‹#›</a:t>
            </a:fld>
            <a:endParaRPr lang="en-GB"/>
          </a:p>
        </p:txBody>
      </p:sp>
    </p:spTree>
    <p:extLst>
      <p:ext uri="{BB962C8B-B14F-4D97-AF65-F5344CB8AC3E}">
        <p14:creationId xmlns="" xmlns:p14="http://schemas.microsoft.com/office/powerpoint/2010/main" val="583785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4724400" y="6368344"/>
            <a:ext cx="2743200" cy="365125"/>
          </a:xfrm>
        </p:spPr>
        <p:txBody>
          <a:bodyPr/>
          <a:lstStyle>
            <a:lvl1pPr algn="ctr">
              <a:defRPr/>
            </a:lvl1pPr>
          </a:lstStyle>
          <a:p>
            <a:fld id="{E9E0522F-3DE8-49A8-8809-932999BCA990}" type="slidenum">
              <a:rPr lang="en-GB" smtClean="0"/>
              <a:pPr/>
              <a:t>‹#›</a:t>
            </a:fld>
            <a:endParaRPr lang="en-GB" dirty="0"/>
          </a:p>
        </p:txBody>
      </p:sp>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1835912"/>
            <a:ext cx="10058400" cy="2628595"/>
          </a:xfrm>
          <a:prstGeom prst="rect">
            <a:avLst/>
          </a:prstGeom>
        </p:spPr>
      </p:pic>
      <p:pic>
        <p:nvPicPr>
          <p:cNvPr id="8" name="Picture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1835912"/>
            <a:ext cx="10058400" cy="2628595"/>
          </a:xfrm>
          <a:prstGeom prst="rect">
            <a:avLst/>
          </a:prstGeom>
        </p:spPr>
      </p:pic>
      <p:pic>
        <p:nvPicPr>
          <p:cNvPr id="9" name="Picture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409282" y="5857403"/>
            <a:ext cx="2324492" cy="876065"/>
          </a:xfrm>
          <a:prstGeom prst="rect">
            <a:avLst/>
          </a:prstGeom>
        </p:spPr>
      </p:pic>
      <p:pic>
        <p:nvPicPr>
          <p:cNvPr id="10" name="Picture 4" descr="endpolionow (2)"/>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10668000" y="5295194"/>
            <a:ext cx="1123950" cy="14382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72041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C0AD34-2BF7-4497-A1A4-B48FDABDD705}" type="datetimeFigureOut">
              <a:rPr lang="en-GB" smtClean="0"/>
              <a:pPr/>
              <a:t>12/03/2018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0522F-3DE8-49A8-8809-932999BCA990}" type="slidenum">
              <a:rPr lang="en-GB" smtClean="0"/>
              <a:pPr/>
              <a:t>‹#›</a:t>
            </a:fld>
            <a:endParaRPr lang="en-GB"/>
          </a:p>
        </p:txBody>
      </p:sp>
    </p:spTree>
    <p:extLst>
      <p:ext uri="{BB962C8B-B14F-4D97-AF65-F5344CB8AC3E}">
        <p14:creationId xmlns="" xmlns:p14="http://schemas.microsoft.com/office/powerpoint/2010/main" val="259630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C0AD34-2BF7-4497-A1A4-B48FDABDD705}" type="datetimeFigureOut">
              <a:rPr lang="en-GB" smtClean="0"/>
              <a:pPr/>
              <a:t>12/03/2018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0522F-3DE8-49A8-8809-932999BCA990}" type="slidenum">
              <a:rPr lang="en-GB" smtClean="0"/>
              <a:pPr/>
              <a:t>‹#›</a:t>
            </a:fld>
            <a:endParaRPr lang="en-GB"/>
          </a:p>
        </p:txBody>
      </p:sp>
    </p:spTree>
    <p:extLst>
      <p:ext uri="{BB962C8B-B14F-4D97-AF65-F5344CB8AC3E}">
        <p14:creationId xmlns="" xmlns:p14="http://schemas.microsoft.com/office/powerpoint/2010/main" val="1173980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C0AD34-2BF7-4497-A1A4-B48FDABDD705}" type="datetimeFigureOut">
              <a:rPr lang="en-GB" smtClean="0"/>
              <a:pPr/>
              <a:t>12/03/2018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0522F-3DE8-49A8-8809-932999BCA990}"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81000" y="5807073"/>
            <a:ext cx="2426213" cy="914402"/>
          </a:xfrm>
          <a:prstGeom prst="rect">
            <a:avLst/>
          </a:prstGeom>
        </p:spPr>
      </p:pic>
      <p:pic>
        <p:nvPicPr>
          <p:cNvPr id="8" name="Picture 4" descr="endpolionow (2)"/>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10668000" y="5419725"/>
            <a:ext cx="1123950" cy="14382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69818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C0AD34-2BF7-4497-A1A4-B48FDABDD705}" type="datetimeFigureOut">
              <a:rPr lang="en-GB" smtClean="0"/>
              <a:pPr/>
              <a:t>12/03/2018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0522F-3DE8-49A8-8809-932999BCA990}"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81000" y="5807073"/>
            <a:ext cx="2426213" cy="914402"/>
          </a:xfrm>
          <a:prstGeom prst="rect">
            <a:avLst/>
          </a:prstGeom>
        </p:spPr>
      </p:pic>
      <p:pic>
        <p:nvPicPr>
          <p:cNvPr id="8" name="Picture 4" descr="endpolionow (2)"/>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10668000" y="5419725"/>
            <a:ext cx="1123950" cy="14382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8283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C0AD34-2BF7-4497-A1A4-B48FDABDD705}" type="datetimeFigureOut">
              <a:rPr lang="en-GB" smtClean="0"/>
              <a:pPr/>
              <a:t>12/03/2018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0522F-3DE8-49A8-8809-932999BCA990}" type="slidenum">
              <a:rPr lang="en-GB" smtClean="0"/>
              <a:pPr/>
              <a:t>‹#›</a:t>
            </a:fld>
            <a:endParaRPr lang="en-GB"/>
          </a:p>
        </p:txBody>
      </p:sp>
      <p:pic>
        <p:nvPicPr>
          <p:cNvPr id="8" name="Picture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81000" y="5807073"/>
            <a:ext cx="2426213" cy="914402"/>
          </a:xfrm>
          <a:prstGeom prst="rect">
            <a:avLst/>
          </a:prstGeom>
        </p:spPr>
      </p:pic>
      <p:pic>
        <p:nvPicPr>
          <p:cNvPr id="9" name="Picture 4" descr="endpolionow (2)"/>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10668000" y="5419725"/>
            <a:ext cx="1123950" cy="14382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91295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C0AD34-2BF7-4497-A1A4-B48FDABDD705}" type="datetimeFigureOut">
              <a:rPr lang="en-GB" smtClean="0"/>
              <a:pPr/>
              <a:t>12/03/2018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E0522F-3DE8-49A8-8809-932999BCA990}" type="slidenum">
              <a:rPr lang="en-GB" smtClean="0"/>
              <a:pPr/>
              <a:t>‹#›</a:t>
            </a:fld>
            <a:endParaRPr lang="en-GB"/>
          </a:p>
        </p:txBody>
      </p:sp>
      <p:pic>
        <p:nvPicPr>
          <p:cNvPr id="10" name="Picture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81000" y="5807073"/>
            <a:ext cx="2426213" cy="914402"/>
          </a:xfrm>
          <a:prstGeom prst="rect">
            <a:avLst/>
          </a:prstGeom>
        </p:spPr>
      </p:pic>
      <p:pic>
        <p:nvPicPr>
          <p:cNvPr id="11" name="Picture 4" descr="endpolionow (2)"/>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10668000" y="5419725"/>
            <a:ext cx="1123950" cy="14382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79499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C0AD34-2BF7-4497-A1A4-B48FDABDD705}" type="datetimeFigureOut">
              <a:rPr lang="en-GB" smtClean="0"/>
              <a:pPr/>
              <a:t>12/03/2018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E0522F-3DE8-49A8-8809-932999BCA990}" type="slidenum">
              <a:rPr lang="en-GB" smtClean="0"/>
              <a:pPr/>
              <a:t>‹#›</a:t>
            </a:fld>
            <a:endParaRPr lang="en-GB"/>
          </a:p>
        </p:txBody>
      </p:sp>
      <p:pic>
        <p:nvPicPr>
          <p:cNvPr id="6" name="Picture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81000" y="5807073"/>
            <a:ext cx="2426213" cy="914402"/>
          </a:xfrm>
          <a:prstGeom prst="rect">
            <a:avLst/>
          </a:prstGeom>
        </p:spPr>
      </p:pic>
      <p:pic>
        <p:nvPicPr>
          <p:cNvPr id="7" name="Picture 4" descr="endpolionow (2)"/>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10668000" y="5419725"/>
            <a:ext cx="1123950" cy="14382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67895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738511" y="6356350"/>
            <a:ext cx="2743200" cy="365125"/>
          </a:xfrm>
        </p:spPr>
        <p:txBody>
          <a:bodyPr/>
          <a:lstStyle>
            <a:lvl1pPr algn="ctr">
              <a:defRPr/>
            </a:lvl1pPr>
          </a:lstStyle>
          <a:p>
            <a:fld id="{E9E0522F-3DE8-49A8-8809-932999BCA990}" type="slidenum">
              <a:rPr lang="en-GB" smtClean="0"/>
              <a:pPr/>
              <a:t>‹#›</a:t>
            </a:fld>
            <a:endParaRPr lang="en-GB" dirty="0"/>
          </a:p>
        </p:txBody>
      </p:sp>
      <p:pic>
        <p:nvPicPr>
          <p:cNvPr id="5" name="Picture 4"/>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81000" y="5807073"/>
            <a:ext cx="2426213" cy="914402"/>
          </a:xfrm>
          <a:prstGeom prst="rect">
            <a:avLst/>
          </a:prstGeom>
        </p:spPr>
      </p:pic>
      <p:pic>
        <p:nvPicPr>
          <p:cNvPr id="6" name="Picture 4" descr="endpolionow (2)"/>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10668000" y="5419725"/>
            <a:ext cx="1123950" cy="14382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68308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C0AD34-2BF7-4497-A1A4-B48FDABDD705}" type="datetimeFigureOut">
              <a:rPr lang="en-GB" smtClean="0"/>
              <a:pPr/>
              <a:t>12/03/2018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0522F-3DE8-49A8-8809-932999BCA990}" type="slidenum">
              <a:rPr lang="en-GB" smtClean="0"/>
              <a:pPr/>
              <a:t>‹#›</a:t>
            </a:fld>
            <a:endParaRPr lang="en-GB"/>
          </a:p>
        </p:txBody>
      </p:sp>
      <p:pic>
        <p:nvPicPr>
          <p:cNvPr id="8" name="Picture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81000" y="5807073"/>
            <a:ext cx="2426213" cy="914402"/>
          </a:xfrm>
          <a:prstGeom prst="rect">
            <a:avLst/>
          </a:prstGeom>
        </p:spPr>
      </p:pic>
      <p:pic>
        <p:nvPicPr>
          <p:cNvPr id="9" name="Picture 4" descr="endpolionow (2)"/>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10668000" y="5419725"/>
            <a:ext cx="1123950" cy="14382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30467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C0AD34-2BF7-4497-A1A4-B48FDABDD705}" type="datetimeFigureOut">
              <a:rPr lang="en-GB" smtClean="0"/>
              <a:pPr/>
              <a:t>12/03/2018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0522F-3DE8-49A8-8809-932999BCA990}" type="slidenum">
              <a:rPr lang="en-GB" smtClean="0"/>
              <a:pPr/>
              <a:t>‹#›</a:t>
            </a:fld>
            <a:endParaRPr lang="en-GB"/>
          </a:p>
        </p:txBody>
      </p:sp>
    </p:spTree>
    <p:extLst>
      <p:ext uri="{BB962C8B-B14F-4D97-AF65-F5344CB8AC3E}">
        <p14:creationId xmlns="" xmlns:p14="http://schemas.microsoft.com/office/powerpoint/2010/main" val="1899236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0AD34-2BF7-4497-A1A4-B48FDABDD705}" type="datetimeFigureOut">
              <a:rPr lang="en-GB" smtClean="0"/>
              <a:pPr/>
              <a:t>12/03/2018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0522F-3DE8-49A8-8809-932999BCA990}" type="slidenum">
              <a:rPr lang="en-GB" smtClean="0"/>
              <a:pPr/>
              <a:t>‹#›</a:t>
            </a:fld>
            <a:endParaRPr lang="en-GB"/>
          </a:p>
        </p:txBody>
      </p:sp>
    </p:spTree>
    <p:extLst>
      <p:ext uri="{BB962C8B-B14F-4D97-AF65-F5344CB8AC3E}">
        <p14:creationId xmlns="" xmlns:p14="http://schemas.microsoft.com/office/powerpoint/2010/main" val="138231515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09889" y="1418253"/>
            <a:ext cx="9144000" cy="2740147"/>
          </a:xfrm>
        </p:spPr>
        <p:txBody>
          <a:bodyPr>
            <a:normAutofit fontScale="70000" lnSpcReduction="20000"/>
          </a:bodyPr>
          <a:lstStyle/>
          <a:p>
            <a:r>
              <a:rPr lang="en-ZA" sz="10400" b="1" dirty="0" smtClean="0"/>
              <a:t>POLIOPLUS</a:t>
            </a:r>
          </a:p>
          <a:p>
            <a:r>
              <a:rPr lang="en-ZA" sz="10400" b="1" dirty="0" smtClean="0"/>
              <a:t>POETS</a:t>
            </a:r>
            <a:endParaRPr lang="en-ZA" sz="10400" b="1" dirty="0"/>
          </a:p>
          <a:p>
            <a:r>
              <a:rPr lang="en-ZA" sz="10400" b="1" dirty="0" smtClean="0"/>
              <a:t> 2018</a:t>
            </a:r>
            <a:r>
              <a:rPr lang="en-ZA" sz="4800" b="1" dirty="0" smtClean="0"/>
              <a:t> </a:t>
            </a:r>
            <a:endParaRPr lang="en-ZA" sz="4800" b="1" dirty="0"/>
          </a:p>
          <a:p>
            <a:endParaRPr lang="en-GB" sz="4800" b="1" dirty="0"/>
          </a:p>
        </p:txBody>
      </p:sp>
      <p:sp>
        <p:nvSpPr>
          <p:cNvPr id="7" name="TextBox 6"/>
          <p:cNvSpPr txBox="1"/>
          <p:nvPr/>
        </p:nvSpPr>
        <p:spPr>
          <a:xfrm>
            <a:off x="4174067" y="4626486"/>
            <a:ext cx="3843866" cy="1384995"/>
          </a:xfrm>
          <a:prstGeom prst="rect">
            <a:avLst/>
          </a:prstGeom>
          <a:noFill/>
        </p:spPr>
        <p:txBody>
          <a:bodyPr wrap="square" rtlCol="0">
            <a:spAutoFit/>
          </a:bodyPr>
          <a:lstStyle/>
          <a:p>
            <a:pPr algn="ctr"/>
            <a:r>
              <a:rPr lang="en-ZA" sz="2800" b="1" dirty="0"/>
              <a:t>Zone 20a South : EPN Coordinator  Richard Brooks</a:t>
            </a:r>
            <a:endParaRPr lang="en-GB" sz="2800" b="1" dirty="0"/>
          </a:p>
        </p:txBody>
      </p:sp>
    </p:spTree>
    <p:extLst>
      <p:ext uri="{BB962C8B-B14F-4D97-AF65-F5344CB8AC3E}">
        <p14:creationId xmlns="" xmlns:p14="http://schemas.microsoft.com/office/powerpoint/2010/main" val="1083518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84385" y="423741"/>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5400" b="1" dirty="0"/>
              <a:t>ROTARY’s CHALLENGE – 2016-2017</a:t>
            </a:r>
            <a:endParaRPr lang="en-GB" sz="5400" b="1" dirty="0"/>
          </a:p>
        </p:txBody>
      </p:sp>
      <p:sp>
        <p:nvSpPr>
          <p:cNvPr id="5" name="Content Placeholder 2"/>
          <p:cNvSpPr>
            <a:spLocks noGrp="1"/>
          </p:cNvSpPr>
          <p:nvPr>
            <p:ph idx="1"/>
          </p:nvPr>
        </p:nvSpPr>
        <p:spPr>
          <a:xfrm>
            <a:off x="838200" y="3022247"/>
            <a:ext cx="10515600" cy="4351338"/>
          </a:xfrm>
        </p:spPr>
        <p:txBody>
          <a:bodyPr>
            <a:normAutofit/>
          </a:bodyPr>
          <a:lstStyle/>
          <a:p>
            <a:pPr marL="0" indent="0" algn="ctr">
              <a:buNone/>
            </a:pPr>
            <a:r>
              <a:rPr lang="en-ZA" sz="7200" dirty="0"/>
              <a:t>US$ </a:t>
            </a:r>
            <a:r>
              <a:rPr lang="en-ZA" sz="7200" dirty="0" smtClean="0"/>
              <a:t>50</a:t>
            </a:r>
            <a:r>
              <a:rPr lang="en-ZA" sz="7200" dirty="0" smtClean="0"/>
              <a:t> </a:t>
            </a:r>
            <a:r>
              <a:rPr lang="en-ZA" sz="7200" dirty="0"/>
              <a:t>Million </a:t>
            </a:r>
            <a:r>
              <a:rPr lang="en-ZA" sz="7200" dirty="0" smtClean="0"/>
              <a:t>over the next 3 years</a:t>
            </a:r>
            <a:endParaRPr lang="en-GB" sz="7200" dirty="0"/>
          </a:p>
        </p:txBody>
      </p:sp>
    </p:spTree>
    <p:extLst>
      <p:ext uri="{BB962C8B-B14F-4D97-AF65-F5344CB8AC3E}">
        <p14:creationId xmlns="" xmlns:p14="http://schemas.microsoft.com/office/powerpoint/2010/main" val="818713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john germ"/>
          <p:cNvPicPr>
            <a:picLocks noGrp="1" noChangeAspect="1" noChangeArrowheads="1"/>
          </p:cNvPicPr>
          <p:nvPr>
            <p:ph idx="1"/>
          </p:nvPr>
        </p:nvPicPr>
        <p:blipFill rotWithShape="1">
          <a:blip r:embed="rId2" cstate="print">
            <a:extLst>
              <a:ext uri="{28A0092B-C50C-407E-A947-70E740481C1C}">
                <a14:useLocalDpi xmlns="" xmlns:a14="http://schemas.microsoft.com/office/drawing/2010/main" val="0"/>
              </a:ext>
            </a:extLst>
          </a:blip>
          <a:srcRect r="38742"/>
          <a:stretch/>
        </p:blipFill>
        <p:spPr bwMode="auto">
          <a:xfrm>
            <a:off x="6277802" y="1570819"/>
            <a:ext cx="4264841" cy="435133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654756" y="2088444"/>
            <a:ext cx="4707466" cy="2554545"/>
          </a:xfrm>
          <a:prstGeom prst="rect">
            <a:avLst/>
          </a:prstGeom>
          <a:noFill/>
        </p:spPr>
        <p:txBody>
          <a:bodyPr wrap="square" rtlCol="0">
            <a:spAutoFit/>
          </a:bodyPr>
          <a:lstStyle/>
          <a:p>
            <a:pPr marL="285750" indent="-285750">
              <a:buFont typeface="Arial" panose="020B0604020202020204" pitchFamily="34" charset="0"/>
              <a:buChar char="•"/>
            </a:pPr>
            <a:r>
              <a:rPr lang="en-ZA" sz="3200" dirty="0"/>
              <a:t>District to give 20% of its DDF to </a:t>
            </a:r>
            <a:r>
              <a:rPr lang="en-ZA" sz="3200" dirty="0" err="1"/>
              <a:t>PolioPlus</a:t>
            </a:r>
            <a:endParaRPr lang="en-ZA" sz="3200" dirty="0"/>
          </a:p>
          <a:p>
            <a:pPr marL="285750" indent="-285750">
              <a:buFont typeface="Arial" panose="020B0604020202020204" pitchFamily="34" charset="0"/>
              <a:buChar char="•"/>
            </a:pPr>
            <a:endParaRPr lang="en-ZA" sz="3200" dirty="0"/>
          </a:p>
          <a:p>
            <a:pPr marL="285750" indent="-285750">
              <a:buFont typeface="Arial" panose="020B0604020202020204" pitchFamily="34" charset="0"/>
              <a:buChar char="•"/>
            </a:pPr>
            <a:r>
              <a:rPr lang="en-ZA" sz="3200" dirty="0"/>
              <a:t>Each Club to </a:t>
            </a:r>
            <a:r>
              <a:rPr lang="en-ZA" sz="3200" dirty="0" smtClean="0"/>
              <a:t>US$1500.00 </a:t>
            </a:r>
            <a:r>
              <a:rPr lang="en-ZA" sz="3200" dirty="0"/>
              <a:t>to PolioPlus</a:t>
            </a:r>
            <a:endParaRPr lang="en-GB" sz="3200" dirty="0"/>
          </a:p>
        </p:txBody>
      </p:sp>
      <p:sp>
        <p:nvSpPr>
          <p:cNvPr id="5" name="Title 4"/>
          <p:cNvSpPr>
            <a:spLocks noGrp="1"/>
          </p:cNvSpPr>
          <p:nvPr>
            <p:ph type="title"/>
          </p:nvPr>
        </p:nvSpPr>
        <p:spPr/>
        <p:txBody>
          <a:bodyPr/>
          <a:lstStyle/>
          <a:p>
            <a:r>
              <a:rPr lang="en-ZA" dirty="0" smtClean="0"/>
              <a:t>ROTARY GOAL FOR POLIOPLUS 2017-2018</a:t>
            </a:r>
            <a:endParaRPr lang="en-ZA" dirty="0"/>
          </a:p>
        </p:txBody>
      </p:sp>
    </p:spTree>
    <p:extLst>
      <p:ext uri="{BB962C8B-B14F-4D97-AF65-F5344CB8AC3E}">
        <p14:creationId xmlns="" xmlns:p14="http://schemas.microsoft.com/office/powerpoint/2010/main" val="1046036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8800" dirty="0"/>
              <a:t>US$2.00 for US$1.00</a:t>
            </a:r>
            <a:endParaRPr lang="en-GB" sz="8800" dirty="0"/>
          </a:p>
        </p:txBody>
      </p:sp>
      <p:pic>
        <p:nvPicPr>
          <p:cNvPr id="13314" name="Picture 2" descr="Image result for Bill &amp; Melinda Gates and Rotary"/>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28188" y="2603240"/>
            <a:ext cx="4791648" cy="3589111"/>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746449" y="1690688"/>
            <a:ext cx="10506269" cy="830997"/>
          </a:xfrm>
          <a:prstGeom prst="rect">
            <a:avLst/>
          </a:prstGeom>
          <a:noFill/>
        </p:spPr>
        <p:txBody>
          <a:bodyPr wrap="square" rtlCol="0">
            <a:spAutoFit/>
          </a:bodyPr>
          <a:lstStyle/>
          <a:p>
            <a:pPr algn="ctr"/>
            <a:r>
              <a:rPr lang="en-ZA" sz="4800" dirty="0"/>
              <a:t>Up to US$ 35 million per annum</a:t>
            </a:r>
          </a:p>
        </p:txBody>
      </p:sp>
    </p:spTree>
    <p:extLst>
      <p:ext uri="{BB962C8B-B14F-4D97-AF65-F5344CB8AC3E}">
        <p14:creationId xmlns="" xmlns:p14="http://schemas.microsoft.com/office/powerpoint/2010/main" val="132896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867" y="613481"/>
            <a:ext cx="11051822" cy="1325563"/>
          </a:xfrm>
        </p:spPr>
        <p:txBody>
          <a:bodyPr>
            <a:noAutofit/>
          </a:bodyPr>
          <a:lstStyle/>
          <a:p>
            <a:pPr algn="ctr"/>
            <a:r>
              <a:rPr lang="en-ZA" sz="4800" b="1" dirty="0"/>
              <a:t>US$1000. PHF + US$2000 Gates Foundation</a:t>
            </a:r>
            <a:br>
              <a:rPr lang="en-ZA" sz="4800" b="1" dirty="0"/>
            </a:br>
            <a:r>
              <a:rPr lang="en-ZA" sz="8000" b="1" dirty="0"/>
              <a:t>= US$3000.</a:t>
            </a:r>
            <a:endParaRPr lang="en-GB" sz="4800" b="1"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994451" y="2085269"/>
            <a:ext cx="2203098" cy="4351338"/>
          </a:xfrm>
        </p:spPr>
      </p:pic>
    </p:spTree>
    <p:extLst>
      <p:ext uri="{BB962C8B-B14F-4D97-AF65-F5344CB8AC3E}">
        <p14:creationId xmlns="" xmlns:p14="http://schemas.microsoft.com/office/powerpoint/2010/main" val="785211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b="1" dirty="0">
                <a:latin typeface="+mn-lt"/>
              </a:rPr>
              <a:t>POLIOPLUS GIVING BY DISTRICT 9370 </a:t>
            </a:r>
            <a:r>
              <a:rPr lang="en-ZA" dirty="0"/>
              <a:t/>
            </a:r>
            <a:br>
              <a:rPr lang="en-ZA" dirty="0"/>
            </a:br>
            <a:endParaRPr lang="en-ZA" dirty="0"/>
          </a:p>
        </p:txBody>
      </p:sp>
      <p:sp>
        <p:nvSpPr>
          <p:cNvPr id="3" name="Content Placeholder 2"/>
          <p:cNvSpPr>
            <a:spLocks noGrp="1"/>
          </p:cNvSpPr>
          <p:nvPr>
            <p:ph idx="1"/>
          </p:nvPr>
        </p:nvSpPr>
        <p:spPr>
          <a:xfrm>
            <a:off x="698241" y="1499054"/>
            <a:ext cx="10515600" cy="4351338"/>
          </a:xfrm>
        </p:spPr>
        <p:txBody>
          <a:bodyPr>
            <a:normAutofit fontScale="92500" lnSpcReduction="10000"/>
          </a:bodyPr>
          <a:lstStyle/>
          <a:p>
            <a:pPr marL="0" lvl="0" indent="0">
              <a:buNone/>
            </a:pPr>
            <a:r>
              <a:rPr lang="en-ZA" sz="3200" dirty="0"/>
              <a:t>DISTRICT </a:t>
            </a:r>
            <a:r>
              <a:rPr lang="en-ZA" sz="3200" dirty="0" smtClean="0"/>
              <a:t>CONTRIBUTIONS FROM THE DISTRICT DDF</a:t>
            </a:r>
            <a:endParaRPr lang="en-ZA" sz="3200" dirty="0"/>
          </a:p>
          <a:p>
            <a:r>
              <a:rPr lang="en-ZA" sz="3200" dirty="0"/>
              <a:t>R I President, John Germ set a </a:t>
            </a:r>
            <a:r>
              <a:rPr lang="en-ZA" sz="3200" dirty="0" smtClean="0"/>
              <a:t>target </a:t>
            </a:r>
            <a:r>
              <a:rPr lang="en-ZA" sz="3200" dirty="0" smtClean="0"/>
              <a:t>for 2016-2017</a:t>
            </a:r>
            <a:r>
              <a:rPr lang="en-ZA" sz="3200" dirty="0" smtClean="0"/>
              <a:t> </a:t>
            </a:r>
            <a:r>
              <a:rPr lang="en-ZA" sz="3200" dirty="0"/>
              <a:t>for every District around the world to </a:t>
            </a:r>
            <a:r>
              <a:rPr lang="en-ZA" sz="3200" dirty="0" smtClean="0"/>
              <a:t>contribute </a:t>
            </a:r>
            <a:r>
              <a:rPr lang="en-ZA" sz="3200" dirty="0"/>
              <a:t>at least 20% from their DDF to PolioPlus. </a:t>
            </a:r>
            <a:endParaRPr lang="en-ZA" sz="3200" dirty="0" smtClean="0"/>
          </a:p>
          <a:p>
            <a:r>
              <a:rPr lang="en-ZA" sz="3200" dirty="0" smtClean="0"/>
              <a:t>2016-2017</a:t>
            </a:r>
            <a:endParaRPr lang="en-ZA" sz="3200" dirty="0"/>
          </a:p>
          <a:p>
            <a:r>
              <a:rPr lang="en-ZA" sz="3200" dirty="0"/>
              <a:t>The 20% target for our District was $9838. The amount our </a:t>
            </a:r>
            <a:r>
              <a:rPr lang="en-ZA" sz="3200" dirty="0" smtClean="0"/>
              <a:t>District </a:t>
            </a:r>
            <a:r>
              <a:rPr lang="en-ZA" sz="3200" dirty="0"/>
              <a:t>contributed </a:t>
            </a:r>
            <a:r>
              <a:rPr lang="en-ZA" sz="3200" dirty="0" smtClean="0"/>
              <a:t>was</a:t>
            </a:r>
            <a:r>
              <a:rPr lang="en-ZA" sz="3200" dirty="0" smtClean="0"/>
              <a:t> </a:t>
            </a:r>
            <a:r>
              <a:rPr lang="en-ZA" sz="3200" dirty="0"/>
              <a:t>$20000! The Rotary Foundation </a:t>
            </a:r>
            <a:r>
              <a:rPr lang="en-ZA" sz="3200" dirty="0" smtClean="0"/>
              <a:t>would have added a </a:t>
            </a:r>
            <a:r>
              <a:rPr lang="en-ZA" sz="3200" dirty="0"/>
              <a:t>further 50% ($20000 + 50% = $30000 ). Then the Bill &amp; Melinda Gates </a:t>
            </a:r>
            <a:r>
              <a:rPr lang="en-ZA" sz="3200" dirty="0" smtClean="0"/>
              <a:t>Foundation trebled </a:t>
            </a:r>
            <a:r>
              <a:rPr lang="en-ZA" sz="3200" dirty="0"/>
              <a:t>this amount through their 2 for 1 contribution bringing the figure up to $90000.00.</a:t>
            </a:r>
          </a:p>
          <a:p>
            <a:endParaRPr lang="en-ZA" dirty="0"/>
          </a:p>
        </p:txBody>
      </p:sp>
    </p:spTree>
    <p:extLst>
      <p:ext uri="{BB962C8B-B14F-4D97-AF65-F5344CB8AC3E}">
        <p14:creationId xmlns="" xmlns:p14="http://schemas.microsoft.com/office/powerpoint/2010/main" val="2243893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012" y="678633"/>
            <a:ext cx="10515600" cy="1325563"/>
          </a:xfrm>
        </p:spPr>
        <p:txBody>
          <a:bodyPr/>
          <a:lstStyle/>
          <a:p>
            <a:r>
              <a:rPr lang="en-ZA" b="1" dirty="0" smtClean="0"/>
              <a:t>DISTRICT 9370 : DDF CONTRIBUTIONS : 2017-2018</a:t>
            </a:r>
            <a:endParaRPr lang="en-ZA" dirty="0"/>
          </a:p>
        </p:txBody>
      </p:sp>
      <p:sp>
        <p:nvSpPr>
          <p:cNvPr id="3" name="Content Placeholder 2"/>
          <p:cNvSpPr>
            <a:spLocks noGrp="1"/>
          </p:cNvSpPr>
          <p:nvPr>
            <p:ph idx="1"/>
          </p:nvPr>
        </p:nvSpPr>
        <p:spPr>
          <a:xfrm>
            <a:off x="838200" y="2422784"/>
            <a:ext cx="10515600" cy="4351338"/>
          </a:xfrm>
        </p:spPr>
        <p:txBody>
          <a:bodyPr>
            <a:normAutofit/>
          </a:bodyPr>
          <a:lstStyle/>
          <a:p>
            <a:pPr marL="0" lvl="0" indent="0">
              <a:buNone/>
            </a:pPr>
            <a:endParaRPr lang="en-ZA" sz="3200" dirty="0"/>
          </a:p>
          <a:p>
            <a:r>
              <a:rPr lang="en-ZA" sz="3200" dirty="0" smtClean="0"/>
              <a:t>The 20% goal for 2017 – 2018 is R10171.00</a:t>
            </a:r>
            <a:endParaRPr lang="en-ZA" sz="3200" dirty="0"/>
          </a:p>
          <a:p>
            <a:r>
              <a:rPr lang="en-ZA" sz="3200" dirty="0" smtClean="0"/>
              <a:t>The amount given is $10120.00 . Add the 50% from the Foundation = $15130.00. Add the Gates Foundation 2 for 1 contribution total given to PolioPlus = $45390.00</a:t>
            </a:r>
            <a:endParaRPr lang="en-ZA" sz="3200" dirty="0"/>
          </a:p>
        </p:txBody>
      </p:sp>
    </p:spTree>
    <p:extLst>
      <p:ext uri="{BB962C8B-B14F-4D97-AF65-F5344CB8AC3E}">
        <p14:creationId xmlns="" xmlns:p14="http://schemas.microsoft.com/office/powerpoint/2010/main" val="1913817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CASH</a:t>
            </a:r>
            <a:r>
              <a:rPr lang="en-ZA" b="1" dirty="0" smtClean="0"/>
              <a:t> </a:t>
            </a:r>
            <a:r>
              <a:rPr lang="en-ZA" b="1" dirty="0"/>
              <a:t>CONTRIBUTIONS </a:t>
            </a:r>
            <a:r>
              <a:rPr lang="en-ZA" b="1" dirty="0" smtClean="0"/>
              <a:t> BY DISTRICT 9370 TO POLIOPLUS </a:t>
            </a:r>
            <a:r>
              <a:rPr lang="en-ZA" b="1" dirty="0"/>
              <a:t>AS AT </a:t>
            </a:r>
            <a:r>
              <a:rPr lang="en-ZA" b="1" dirty="0" smtClean="0"/>
              <a:t>16</a:t>
            </a:r>
            <a:r>
              <a:rPr lang="en-ZA" b="1" baseline="30000" dirty="0" smtClean="0"/>
              <a:t>th</a:t>
            </a:r>
            <a:r>
              <a:rPr lang="en-ZA" b="1" dirty="0" smtClean="0"/>
              <a:t> FEBRUARY</a:t>
            </a:r>
            <a:r>
              <a:rPr lang="en-ZA" b="1" dirty="0" smtClean="0"/>
              <a:t> </a:t>
            </a:r>
            <a:r>
              <a:rPr lang="en-ZA" b="1" dirty="0"/>
              <a:t>2017</a:t>
            </a:r>
            <a:endParaRPr lang="en-ZA" dirty="0"/>
          </a:p>
        </p:txBody>
      </p:sp>
      <p:sp>
        <p:nvSpPr>
          <p:cNvPr id="3" name="Content Placeholder 2"/>
          <p:cNvSpPr>
            <a:spLocks noGrp="1"/>
          </p:cNvSpPr>
          <p:nvPr>
            <p:ph idx="1"/>
          </p:nvPr>
        </p:nvSpPr>
        <p:spPr>
          <a:xfrm>
            <a:off x="1068734" y="1690688"/>
            <a:ext cx="9885405" cy="4311093"/>
          </a:xfrm>
        </p:spPr>
        <p:txBody>
          <a:bodyPr>
            <a:normAutofit/>
          </a:bodyPr>
          <a:lstStyle/>
          <a:p>
            <a:pPr marL="0" lvl="0" indent="0">
              <a:buNone/>
            </a:pPr>
            <a:endParaRPr lang="en-ZA" sz="3200" dirty="0"/>
          </a:p>
          <a:p>
            <a:r>
              <a:rPr lang="en-ZA" sz="3200" dirty="0" smtClean="0"/>
              <a:t>2016 to 2017 . . . . . . . $9088.00</a:t>
            </a:r>
            <a:endParaRPr lang="en-ZA" sz="3200" dirty="0"/>
          </a:p>
          <a:p>
            <a:pPr>
              <a:buFont typeface="Arial" charset="0"/>
              <a:buChar char="•"/>
            </a:pPr>
            <a:r>
              <a:rPr lang="en-ZA" sz="3200" dirty="0" smtClean="0"/>
              <a:t>2017 to 2018 . . . . . . . $35655.40  </a:t>
            </a:r>
          </a:p>
          <a:p>
            <a:pPr>
              <a:buFont typeface="Arial" charset="0"/>
              <a:buChar char="•"/>
            </a:pPr>
            <a:r>
              <a:rPr lang="en-ZA" sz="3200" dirty="0" smtClean="0"/>
              <a:t>  Thanks must be given to Dries </a:t>
            </a:r>
            <a:r>
              <a:rPr lang="en-ZA" sz="3200" dirty="0" err="1" smtClean="0"/>
              <a:t>Lotter</a:t>
            </a:r>
            <a:r>
              <a:rPr lang="en-ZA" sz="3200" dirty="0" smtClean="0"/>
              <a:t> for his generous contributions this Rotary year to PolioPlus </a:t>
            </a:r>
          </a:p>
          <a:p>
            <a:pPr>
              <a:buFont typeface="Arial" charset="0"/>
              <a:buChar char="•"/>
            </a:pPr>
            <a:endParaRPr lang="en-ZA" sz="3200" dirty="0"/>
          </a:p>
          <a:p>
            <a:pPr>
              <a:buNone/>
            </a:pPr>
            <a:endParaRPr lang="en-ZA" sz="3200" dirty="0"/>
          </a:p>
          <a:p>
            <a:pPr marL="0" indent="0">
              <a:buNone/>
            </a:pPr>
            <a:endParaRPr lang="en-ZA" sz="3900" dirty="0"/>
          </a:p>
          <a:p>
            <a:endParaRPr lang="en-ZA" dirty="0"/>
          </a:p>
        </p:txBody>
      </p:sp>
    </p:spTree>
    <p:extLst>
      <p:ext uri="{BB962C8B-B14F-4D97-AF65-F5344CB8AC3E}">
        <p14:creationId xmlns="" xmlns:p14="http://schemas.microsoft.com/office/powerpoint/2010/main" val="867033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629" y="365125"/>
            <a:ext cx="10515600" cy="1325563"/>
          </a:xfrm>
        </p:spPr>
        <p:txBody>
          <a:bodyPr>
            <a:normAutofit fontScale="90000"/>
          </a:bodyPr>
          <a:lstStyle/>
          <a:p>
            <a:r>
              <a:rPr lang="en-ZA" b="1" dirty="0">
                <a:latin typeface="+mn-lt"/>
              </a:rPr>
              <a:t>EXTRACT FROM THE BILL AND MELINDA GATES 2017 ANNUAL LETTER DATED FEBRUARY 14, 2017</a:t>
            </a:r>
            <a:r>
              <a:rPr lang="en-ZA" dirty="0">
                <a:latin typeface="+mn-lt"/>
              </a:rPr>
              <a:t/>
            </a:r>
            <a:br>
              <a:rPr lang="en-ZA" dirty="0">
                <a:latin typeface="+mn-lt"/>
              </a:rPr>
            </a:br>
            <a:endParaRPr lang="en-ZA" dirty="0">
              <a:latin typeface="+mn-lt"/>
            </a:endParaRPr>
          </a:p>
        </p:txBody>
      </p:sp>
      <p:sp>
        <p:nvSpPr>
          <p:cNvPr id="7" name="Speech Bubble: Rectangle with Corners Rounded 6"/>
          <p:cNvSpPr/>
          <p:nvPr/>
        </p:nvSpPr>
        <p:spPr>
          <a:xfrm>
            <a:off x="442427" y="1508562"/>
            <a:ext cx="1408922" cy="1657350"/>
          </a:xfrm>
          <a:prstGeom prst="wedgeRoundRectCallout">
            <a:avLst>
              <a:gd name="adj1" fmla="val 85789"/>
              <a:gd name="adj2" fmla="val -42778"/>
              <a:gd name="adj3" fmla="val 16667"/>
            </a:avLst>
          </a:prstGeom>
          <a:solidFill>
            <a:schemeClr val="tx1">
              <a:lumMod val="8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Content Placeholder 2"/>
          <p:cNvSpPr>
            <a:spLocks noGrp="1"/>
          </p:cNvSpPr>
          <p:nvPr>
            <p:ph idx="1"/>
          </p:nvPr>
        </p:nvSpPr>
        <p:spPr>
          <a:xfrm>
            <a:off x="2400617" y="1321950"/>
            <a:ext cx="8971844" cy="1905851"/>
          </a:xfrm>
        </p:spPr>
        <p:txBody>
          <a:bodyPr>
            <a:normAutofit/>
          </a:bodyPr>
          <a:lstStyle/>
          <a:p>
            <a:r>
              <a:rPr lang="en-ZA" b="1" dirty="0"/>
              <a:t>The Magic Number : </a:t>
            </a:r>
            <a:r>
              <a:rPr lang="en-ZA" sz="3600" b="1" dirty="0"/>
              <a:t>0</a:t>
            </a:r>
            <a:endParaRPr lang="en-ZA" dirty="0"/>
          </a:p>
          <a:p>
            <a:r>
              <a:rPr lang="en-ZA" b="1" dirty="0"/>
              <a:t>We want to end our letter with the most magical number we know. It’s zero. This is the number we’re striving for every day at the foundation . . . . . . . . . </a:t>
            </a:r>
            <a:endParaRPr lang="en-ZA" dirty="0"/>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09629" y="1690688"/>
            <a:ext cx="1301110" cy="1301110"/>
          </a:xfrm>
          <a:prstGeom prst="rect">
            <a:avLst/>
          </a:prstGeom>
        </p:spPr>
      </p:pic>
      <p:sp>
        <p:nvSpPr>
          <p:cNvPr id="9" name="Content Placeholder 2"/>
          <p:cNvSpPr txBox="1">
            <a:spLocks/>
          </p:cNvSpPr>
          <p:nvPr/>
        </p:nvSpPr>
        <p:spPr>
          <a:xfrm>
            <a:off x="340827" y="3165912"/>
            <a:ext cx="10394906" cy="47302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b="1" dirty="0"/>
              <a:t>Polio is closest to reaching this magic number. You ( Melinda) and I have talked about polio a lot. When you were growing up</a:t>
            </a:r>
            <a:r>
              <a:rPr lang="en-ZA" dirty="0"/>
              <a:t>, you saw things kids never see today : children with polio on crutches and leg braces, photos of kids in iron lungs. By the late 1970s, with the help of vaccines the United States eliminated polio, but it still raged around the world. In 1988, when the global campaign was launched to end polio, there were 350,000 new cases each year.</a:t>
            </a:r>
          </a:p>
          <a:p>
            <a:r>
              <a:rPr lang="en-ZA" b="1" dirty="0"/>
              <a:t>                               </a:t>
            </a:r>
            <a:r>
              <a:rPr lang="en-ZA" b="1" dirty="0" smtClean="0"/>
              <a:t>( in 2017 there were 22 cases. 2018 only 3 )</a:t>
            </a:r>
            <a:endParaRPr lang="en-ZA" dirty="0"/>
          </a:p>
        </p:txBody>
      </p:sp>
    </p:spTree>
    <p:extLst>
      <p:ext uri="{BB962C8B-B14F-4D97-AF65-F5344CB8AC3E}">
        <p14:creationId xmlns="" xmlns:p14="http://schemas.microsoft.com/office/powerpoint/2010/main" val="936281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a:t>EXTRACT FROM THE BILL AND MELINDA GATES 2017 ANNUAL LETTER DATED FEBRUARY 14, 2017</a:t>
            </a:r>
          </a:p>
        </p:txBody>
      </p:sp>
      <p:sp>
        <p:nvSpPr>
          <p:cNvPr id="3" name="Content Placeholder 2"/>
          <p:cNvSpPr>
            <a:spLocks noGrp="1"/>
          </p:cNvSpPr>
          <p:nvPr>
            <p:ph idx="1"/>
          </p:nvPr>
        </p:nvSpPr>
        <p:spPr>
          <a:xfrm>
            <a:off x="1851348" y="1857828"/>
            <a:ext cx="9502451" cy="4373639"/>
          </a:xfrm>
        </p:spPr>
        <p:txBody>
          <a:bodyPr>
            <a:normAutofit lnSpcReduction="10000"/>
          </a:bodyPr>
          <a:lstStyle/>
          <a:p>
            <a:r>
              <a:rPr lang="en-ZA" sz="3200" dirty="0"/>
              <a:t>Those 37 cases were confined to northern Nigeria and parts of Afghanistan and Pakistan. Honestly, we thought polio would be over by now. But immunizing children in conflict areas is hard – and dangerous.. We’re awed by the teams of vaccinators who take risks to reach each child. And we’re inspired by the infinite persistence of Rotary International. They were leading this fight long before we joined it, and they just kept moving forward. They know that going from 350,000 cases to 37 is amazing, but success is </a:t>
            </a:r>
            <a:r>
              <a:rPr lang="en-ZA" sz="3200" b="1" dirty="0"/>
              <a:t>zero.</a:t>
            </a:r>
            <a:endParaRPr lang="en-ZA" sz="3200" dirty="0"/>
          </a:p>
          <a:p>
            <a:endParaRPr lang="en-ZA" dirty="0"/>
          </a:p>
        </p:txBody>
      </p:sp>
      <p:sp>
        <p:nvSpPr>
          <p:cNvPr id="4" name="Speech Bubble: Rectangle with Corners Rounded 3"/>
          <p:cNvSpPr/>
          <p:nvPr/>
        </p:nvSpPr>
        <p:spPr>
          <a:xfrm>
            <a:off x="133738" y="2205247"/>
            <a:ext cx="1408922" cy="1657350"/>
          </a:xfrm>
          <a:prstGeom prst="wedgeRoundRectCallout">
            <a:avLst>
              <a:gd name="adj1" fmla="val 95061"/>
              <a:gd name="adj2" fmla="val -57665"/>
              <a:gd name="adj3" fmla="val 16667"/>
            </a:avLst>
          </a:prstGeom>
          <a:solidFill>
            <a:srgbClr val="2012D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46353" y="2290115"/>
            <a:ext cx="1183693" cy="1487614"/>
          </a:xfrm>
          <a:prstGeom prst="rect">
            <a:avLst/>
          </a:prstGeom>
        </p:spPr>
      </p:pic>
      <p:pic>
        <p:nvPicPr>
          <p:cNvPr id="6" name="Picture 4" descr="endpolionow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668000" y="5419725"/>
            <a:ext cx="1123950" cy="1438275"/>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4" descr="endpolionow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820400" y="5572125"/>
            <a:ext cx="1123950" cy="14382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75516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a:t>EXTRACT FROM THE BILL AND MELINDA GATES 2017 ANNUAL LETTER DATED FEBRUARY 14, 2017</a:t>
            </a:r>
            <a:r>
              <a:rPr lang="en-ZA" dirty="0"/>
              <a:t/>
            </a:r>
            <a:br>
              <a:rPr lang="en-ZA" dirty="0"/>
            </a:br>
            <a:endParaRPr lang="en-ZA" dirty="0"/>
          </a:p>
        </p:txBody>
      </p:sp>
      <p:sp>
        <p:nvSpPr>
          <p:cNvPr id="3" name="Content Placeholder 2"/>
          <p:cNvSpPr>
            <a:spLocks noGrp="1"/>
          </p:cNvSpPr>
          <p:nvPr>
            <p:ph idx="1"/>
          </p:nvPr>
        </p:nvSpPr>
        <p:spPr>
          <a:xfrm>
            <a:off x="2280356" y="1825625"/>
            <a:ext cx="9073444" cy="4351338"/>
          </a:xfrm>
        </p:spPr>
        <p:txBody>
          <a:bodyPr>
            <a:normAutofit/>
          </a:bodyPr>
          <a:lstStyle/>
          <a:p>
            <a:r>
              <a:rPr lang="en-ZA" sz="3200" dirty="0"/>
              <a:t>It’s thrilling to be nearing the day when no children will be crippled by polio. But we’re often asked why we’re making such a big effort on polio if our priority is to save lives. The answer is , ending polio </a:t>
            </a:r>
            <a:r>
              <a:rPr lang="en-ZA" sz="3200" b="1" dirty="0"/>
              <a:t>will </a:t>
            </a:r>
            <a:r>
              <a:rPr lang="en-ZA" sz="3200" dirty="0"/>
              <a:t>save lives – through the magic of zero. When polio is eradicated , the world can dedicate polio funds to improving child health, and the lessons from polio will lead to better immunization systems for other diseases . . .. . </a:t>
            </a:r>
          </a:p>
          <a:p>
            <a:endParaRPr lang="en-ZA" dirty="0"/>
          </a:p>
        </p:txBody>
      </p:sp>
      <p:sp>
        <p:nvSpPr>
          <p:cNvPr id="4" name="Speech Bubble: Rectangle with Corners Rounded 3"/>
          <p:cNvSpPr/>
          <p:nvPr/>
        </p:nvSpPr>
        <p:spPr>
          <a:xfrm>
            <a:off x="402110" y="2028826"/>
            <a:ext cx="1408922" cy="1657350"/>
          </a:xfrm>
          <a:prstGeom prst="wedgeRoundRectCallout">
            <a:avLst>
              <a:gd name="adj1" fmla="val 88192"/>
              <a:gd name="adj2" fmla="val -43459"/>
              <a:gd name="adj3" fmla="val 16667"/>
            </a:avLst>
          </a:prstGeom>
          <a:solidFill>
            <a:schemeClr val="tx1">
              <a:lumMod val="8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02110" y="2196437"/>
            <a:ext cx="1301110" cy="1301110"/>
          </a:xfrm>
          <a:prstGeom prst="rect">
            <a:avLst/>
          </a:prstGeom>
        </p:spPr>
      </p:pic>
    </p:spTree>
    <p:extLst>
      <p:ext uri="{BB962C8B-B14F-4D97-AF65-F5344CB8AC3E}">
        <p14:creationId xmlns="" xmlns:p14="http://schemas.microsoft.com/office/powerpoint/2010/main" val="3103379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2755" y="4596622"/>
            <a:ext cx="7326489" cy="1476800"/>
          </a:xfrm>
        </p:spPr>
        <p:txBody>
          <a:bodyPr>
            <a:noAutofit/>
          </a:bodyPr>
          <a:lstStyle/>
          <a:p>
            <a:pPr algn="ctr"/>
            <a:r>
              <a:rPr lang="en-ZA" sz="2800" b="1" i="1" dirty="0" err="1"/>
              <a:t>Dr.</a:t>
            </a:r>
            <a:r>
              <a:rPr lang="en-ZA" sz="2800" b="1" i="1" dirty="0"/>
              <a:t> Albert Sabin (left) and 1984-85 Rotary President Carlos Canseco at a press conference to announce the </a:t>
            </a:r>
            <a:r>
              <a:rPr lang="en-ZA" sz="2800" b="1" i="1" dirty="0" err="1"/>
              <a:t>PolioPlus</a:t>
            </a:r>
            <a:r>
              <a:rPr lang="en-ZA" sz="2800" b="1" i="1" dirty="0"/>
              <a:t> program. © Rotary International.  </a:t>
            </a:r>
            <a:endParaRPr lang="en-GB" sz="2800" b="1" dirty="0"/>
          </a:p>
        </p:txBody>
      </p:sp>
      <p:pic>
        <p:nvPicPr>
          <p:cNvPr id="4" name="Content Placeholder 3"/>
          <p:cNvPicPr>
            <a:picLocks noGrp="1" noChangeAspect="1"/>
          </p:cNvPicPr>
          <p:nvPr>
            <p:ph idx="1"/>
          </p:nvPr>
        </p:nvPicPr>
        <p:blipFill>
          <a:blip r:embed="rId2" cstate="print"/>
          <a:stretch>
            <a:fillRect/>
          </a:stretch>
        </p:blipFill>
        <p:spPr>
          <a:xfrm>
            <a:off x="3962399" y="1689150"/>
            <a:ext cx="4638409" cy="3020360"/>
          </a:xfrm>
          <a:prstGeom prst="rect">
            <a:avLst/>
          </a:prstGeom>
        </p:spPr>
      </p:pic>
      <p:sp>
        <p:nvSpPr>
          <p:cNvPr id="5" name="TextBox 4"/>
          <p:cNvSpPr txBox="1"/>
          <p:nvPr/>
        </p:nvSpPr>
        <p:spPr>
          <a:xfrm>
            <a:off x="3330222" y="666044"/>
            <a:ext cx="6429021" cy="1107996"/>
          </a:xfrm>
          <a:prstGeom prst="rect">
            <a:avLst/>
          </a:prstGeom>
          <a:noFill/>
        </p:spPr>
        <p:txBody>
          <a:bodyPr wrap="square" rtlCol="0">
            <a:spAutoFit/>
          </a:bodyPr>
          <a:lstStyle/>
          <a:p>
            <a:pPr algn="ctr"/>
            <a:r>
              <a:rPr lang="en-ZA" sz="6600" b="1" dirty="0"/>
              <a:t>1985 - </a:t>
            </a:r>
            <a:r>
              <a:rPr lang="en-ZA" sz="6600" b="1" dirty="0" err="1"/>
              <a:t>PolioPlus</a:t>
            </a:r>
            <a:endParaRPr lang="en-GB" sz="6600" b="1" dirty="0"/>
          </a:p>
        </p:txBody>
      </p:sp>
    </p:spTree>
    <p:extLst>
      <p:ext uri="{BB962C8B-B14F-4D97-AF65-F5344CB8AC3E}">
        <p14:creationId xmlns="" xmlns:p14="http://schemas.microsoft.com/office/powerpoint/2010/main" val="1324336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192"/>
            <a:ext cx="10515600" cy="1325563"/>
          </a:xfrm>
        </p:spPr>
        <p:txBody>
          <a:bodyPr/>
          <a:lstStyle/>
          <a:p>
            <a:r>
              <a:rPr lang="en-ZA" b="1" dirty="0"/>
              <a:t>CONCLUSION …</a:t>
            </a:r>
            <a:endParaRPr lang="en-GB" b="1" dirty="0"/>
          </a:p>
        </p:txBody>
      </p:sp>
      <p:sp>
        <p:nvSpPr>
          <p:cNvPr id="3" name="Content Placeholder 2"/>
          <p:cNvSpPr>
            <a:spLocks noGrp="1"/>
          </p:cNvSpPr>
          <p:nvPr>
            <p:ph idx="1"/>
          </p:nvPr>
        </p:nvSpPr>
        <p:spPr>
          <a:xfrm>
            <a:off x="838200" y="1127368"/>
            <a:ext cx="10515600" cy="10372969"/>
          </a:xfrm>
        </p:spPr>
        <p:txBody>
          <a:bodyPr>
            <a:normAutofit/>
          </a:bodyPr>
          <a:lstStyle/>
          <a:p>
            <a:pPr marL="0" indent="0">
              <a:buNone/>
            </a:pPr>
            <a:r>
              <a:rPr lang="en-GB" sz="3600" dirty="0"/>
              <a:t>We are so close. We’ve got a 99.9 percent reduction in polio. But we’re not there yet,” says John Sever, a vice chair of Rotary’s International </a:t>
            </a:r>
            <a:r>
              <a:rPr lang="en-GB" sz="3600" dirty="0" err="1"/>
              <a:t>PolioPlus</a:t>
            </a:r>
            <a:r>
              <a:rPr lang="en-GB" sz="3600" dirty="0"/>
              <a:t> Committee, who has been part of the eradication effort since the beginning. “Rotarians and others have to keep working. People will naturally say, ‘Well, it seems to be basically gone so let’s move on to other things,’ but the fact is it isn’t gone, and if we move on and don’t complete the job, we set ourselves up for having the disease come right back.”</a:t>
            </a:r>
          </a:p>
          <a:p>
            <a:endParaRPr lang="en-GB" sz="3600" dirty="0"/>
          </a:p>
        </p:txBody>
      </p:sp>
    </p:spTree>
    <p:extLst>
      <p:ext uri="{BB962C8B-B14F-4D97-AF65-F5344CB8AC3E}">
        <p14:creationId xmlns="" xmlns:p14="http://schemas.microsoft.com/office/powerpoint/2010/main" val="1075642038"/>
      </p:ext>
    </p:extLst>
  </p:cSld>
  <p:clrMapOvr>
    <a:masterClrMapping/>
  </p:clrMapOvr>
  <mc:AlternateContent xmlns:mc="http://schemas.openxmlformats.org/markup-compatibility/2006">
    <mc:Choice xmlns="" xmlns:p14="http://schemas.microsoft.com/office/powerpoint/2010/main" Requires="p14">
      <p:transition spd="slow" p14:dur="375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192"/>
            <a:ext cx="10515600" cy="1325563"/>
          </a:xfrm>
        </p:spPr>
        <p:txBody>
          <a:bodyPr/>
          <a:lstStyle/>
          <a:p>
            <a:r>
              <a:rPr lang="en-ZA" b="1" dirty="0"/>
              <a:t>CONCLUSION ….</a:t>
            </a:r>
            <a:endParaRPr lang="en-GB" b="1" dirty="0"/>
          </a:p>
        </p:txBody>
      </p:sp>
      <p:sp>
        <p:nvSpPr>
          <p:cNvPr id="3" name="Content Placeholder 2"/>
          <p:cNvSpPr>
            <a:spLocks noGrp="1"/>
          </p:cNvSpPr>
          <p:nvPr>
            <p:ph idx="1"/>
          </p:nvPr>
        </p:nvSpPr>
        <p:spPr>
          <a:xfrm>
            <a:off x="838200" y="1320799"/>
            <a:ext cx="10515600" cy="10372969"/>
          </a:xfrm>
        </p:spPr>
        <p:txBody>
          <a:bodyPr>
            <a:normAutofit/>
          </a:bodyPr>
          <a:lstStyle/>
          <a:p>
            <a:r>
              <a:rPr lang="en-GB" sz="3600" dirty="0"/>
              <a:t>“</a:t>
            </a:r>
            <a:r>
              <a:rPr lang="en-GB" sz="4000" dirty="0"/>
              <a:t>Rotary was there at the beginning,” “It would be unfortunate if Rotary isn’t there at the finish line. We’ve done too much, we’ve made too much progress to walk away before we finish.”</a:t>
            </a:r>
          </a:p>
          <a:p>
            <a:pPr marL="0" indent="0">
              <a:buNone/>
            </a:pPr>
            <a:endParaRPr lang="en-GB" sz="3600" dirty="0"/>
          </a:p>
          <a:p>
            <a:pPr marL="0" indent="0">
              <a:buNone/>
            </a:pPr>
            <a:r>
              <a:rPr lang="en-GB" sz="3600" dirty="0"/>
              <a:t>Michael McGovern .. International </a:t>
            </a:r>
            <a:r>
              <a:rPr lang="en-GB" sz="3600" dirty="0" err="1"/>
              <a:t>PolioPlus</a:t>
            </a:r>
            <a:r>
              <a:rPr lang="en-GB" sz="3600" dirty="0"/>
              <a:t> Committee chair</a:t>
            </a:r>
          </a:p>
          <a:p>
            <a:endParaRPr lang="en-GB" dirty="0"/>
          </a:p>
        </p:txBody>
      </p:sp>
    </p:spTree>
    <p:extLst>
      <p:ext uri="{BB962C8B-B14F-4D97-AF65-F5344CB8AC3E}">
        <p14:creationId xmlns="" xmlns:p14="http://schemas.microsoft.com/office/powerpoint/2010/main" val="2597228873"/>
      </p:ext>
    </p:extLst>
  </p:cSld>
  <p:clrMapOvr>
    <a:masterClrMapping/>
  </p:clrMapOvr>
  <mc:AlternateContent xmlns:mc="http://schemas.openxmlformats.org/markup-compatibility/2006">
    <mc:Choice xmlns="" xmlns:p14="http://schemas.microsoft.com/office/powerpoint/2010/main" Requires="p14">
      <p:transition spd="slow" p14:dur="375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192"/>
            <a:ext cx="10515600" cy="1325563"/>
          </a:xfrm>
        </p:spPr>
        <p:txBody>
          <a:bodyPr/>
          <a:lstStyle/>
          <a:p>
            <a:r>
              <a:rPr lang="en-ZA" b="1" dirty="0"/>
              <a:t>THE LAST WORD ….</a:t>
            </a:r>
            <a:endParaRPr lang="en-GB" b="1" dirty="0"/>
          </a:p>
        </p:txBody>
      </p:sp>
      <p:sp>
        <p:nvSpPr>
          <p:cNvPr id="3" name="Content Placeholder 2"/>
          <p:cNvSpPr>
            <a:spLocks noGrp="1"/>
          </p:cNvSpPr>
          <p:nvPr>
            <p:ph idx="1"/>
          </p:nvPr>
        </p:nvSpPr>
        <p:spPr>
          <a:xfrm>
            <a:off x="838200" y="1320799"/>
            <a:ext cx="10515600" cy="10372969"/>
          </a:xfrm>
        </p:spPr>
        <p:txBody>
          <a:bodyPr>
            <a:normAutofit/>
          </a:bodyPr>
          <a:lstStyle/>
          <a:p>
            <a:pPr marL="0" indent="0">
              <a:buNone/>
              <a:tabLst>
                <a:tab pos="519113" algn="l"/>
              </a:tabLst>
            </a:pPr>
            <a:r>
              <a:rPr lang="en-ZA" sz="3600" b="1" dirty="0"/>
              <a:t>“ We started this more than 30 years ago and we’ve stuck with it </a:t>
            </a:r>
            <a:r>
              <a:rPr lang="en-ZA" sz="3600" b="1" dirty="0" smtClean="0"/>
              <a:t>all </a:t>
            </a:r>
            <a:r>
              <a:rPr lang="en-ZA" sz="3600" b="1" dirty="0"/>
              <a:t>this time. </a:t>
            </a:r>
            <a:endParaRPr lang="en-ZA" sz="3600" dirty="0"/>
          </a:p>
          <a:p>
            <a:pPr marL="0" indent="0">
              <a:buNone/>
              <a:tabLst>
                <a:tab pos="519113" algn="l"/>
              </a:tabLst>
            </a:pPr>
            <a:r>
              <a:rPr lang="en-ZA" sz="3600" b="1" dirty="0"/>
              <a:t>			And soon , we’re going to finish it “</a:t>
            </a:r>
          </a:p>
          <a:p>
            <a:pPr marL="0" indent="0">
              <a:buNone/>
              <a:tabLst>
                <a:tab pos="519113" algn="l"/>
              </a:tabLst>
            </a:pPr>
            <a:endParaRPr lang="en-ZA" sz="3600" dirty="0"/>
          </a:p>
          <a:p>
            <a:pPr marL="0" indent="0">
              <a:buNone/>
              <a:tabLst>
                <a:tab pos="519113" algn="l"/>
              </a:tabLst>
            </a:pPr>
            <a:r>
              <a:rPr lang="en-ZA" sz="3600" b="1" dirty="0"/>
              <a:t>			</a:t>
            </a:r>
            <a:r>
              <a:rPr lang="en-ZA" sz="3600" b="1" dirty="0" smtClean="0"/>
              <a:t>Past RI</a:t>
            </a:r>
            <a:r>
              <a:rPr lang="en-ZA" sz="3600" b="1" dirty="0" smtClean="0"/>
              <a:t> </a:t>
            </a:r>
            <a:r>
              <a:rPr lang="en-ZA" sz="3600" b="1" dirty="0"/>
              <a:t>President, John Germ</a:t>
            </a:r>
            <a:endParaRPr lang="en-ZA" sz="3600" dirty="0"/>
          </a:p>
          <a:p>
            <a:pPr>
              <a:buNone/>
            </a:pPr>
            <a:endParaRPr lang="en-ZA" dirty="0"/>
          </a:p>
          <a:p>
            <a:endParaRPr lang="en-GB" dirty="0"/>
          </a:p>
        </p:txBody>
      </p:sp>
    </p:spTree>
    <p:extLst>
      <p:ext uri="{BB962C8B-B14F-4D97-AF65-F5344CB8AC3E}">
        <p14:creationId xmlns="" xmlns:p14="http://schemas.microsoft.com/office/powerpoint/2010/main" val="4015170905"/>
      </p:ext>
    </p:extLst>
  </p:cSld>
  <p:clrMapOvr>
    <a:masterClrMapping/>
  </p:clrMapOvr>
  <mc:AlternateContent xmlns:mc="http://schemas.openxmlformats.org/markup-compatibility/2006">
    <mc:Choice xmlns="" xmlns:p14="http://schemas.microsoft.com/office/powerpoint/2010/main" Requires="p14">
      <p:transition spd="slow" p14:dur="375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96252" y="3829963"/>
            <a:ext cx="4734829" cy="1015663"/>
          </a:xfrm>
          <a:prstGeom prst="rect">
            <a:avLst/>
          </a:prstGeom>
          <a:noFill/>
        </p:spPr>
        <p:txBody>
          <a:bodyPr wrap="square" rtlCol="0">
            <a:spAutoFit/>
          </a:bodyPr>
          <a:lstStyle/>
          <a:p>
            <a:r>
              <a:rPr lang="en-ZA" sz="6000" b="1" i="1" dirty="0">
                <a:latin typeface="Garamond" panose="02020404030301010803" pitchFamily="18" charset="0"/>
              </a:rPr>
              <a:t>Let’s do this!!</a:t>
            </a:r>
            <a:endParaRPr lang="en-GB" sz="6000" b="1" i="1" dirty="0">
              <a:latin typeface="Garamond" panose="02020404030301010803" pitchFamily="18" charset="0"/>
            </a:endParaRPr>
          </a:p>
        </p:txBody>
      </p:sp>
      <p:pic>
        <p:nvPicPr>
          <p:cNvPr id="8" name="Picture 4" descr="endpolionow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06004" y="997292"/>
            <a:ext cx="2213610" cy="283267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Arrow: Pentagon 3"/>
          <p:cNvSpPr/>
          <p:nvPr/>
        </p:nvSpPr>
        <p:spPr>
          <a:xfrm flipH="1">
            <a:off x="4126132" y="2773598"/>
            <a:ext cx="7704623" cy="925856"/>
          </a:xfrm>
          <a:custGeom>
            <a:avLst/>
            <a:gdLst>
              <a:gd name="connsiteX0" fmla="*/ 0 w 5588000"/>
              <a:gd name="connsiteY0" fmla="*/ 0 h 754934"/>
              <a:gd name="connsiteX1" fmla="*/ 5210533 w 5588000"/>
              <a:gd name="connsiteY1" fmla="*/ 0 h 754934"/>
              <a:gd name="connsiteX2" fmla="*/ 5588000 w 5588000"/>
              <a:gd name="connsiteY2" fmla="*/ 377467 h 754934"/>
              <a:gd name="connsiteX3" fmla="*/ 5210533 w 5588000"/>
              <a:gd name="connsiteY3" fmla="*/ 754934 h 754934"/>
              <a:gd name="connsiteX4" fmla="*/ 0 w 5588000"/>
              <a:gd name="connsiteY4" fmla="*/ 754934 h 754934"/>
              <a:gd name="connsiteX5" fmla="*/ 0 w 5588000"/>
              <a:gd name="connsiteY5" fmla="*/ 0 h 754934"/>
              <a:gd name="connsiteX0" fmla="*/ 0 w 5210533"/>
              <a:gd name="connsiteY0" fmla="*/ 0 h 754934"/>
              <a:gd name="connsiteX1" fmla="*/ 5210533 w 5210533"/>
              <a:gd name="connsiteY1" fmla="*/ 0 h 754934"/>
              <a:gd name="connsiteX2" fmla="*/ 4278489 w 5210533"/>
              <a:gd name="connsiteY2" fmla="*/ 411333 h 754934"/>
              <a:gd name="connsiteX3" fmla="*/ 5210533 w 5210533"/>
              <a:gd name="connsiteY3" fmla="*/ 754934 h 754934"/>
              <a:gd name="connsiteX4" fmla="*/ 0 w 5210533"/>
              <a:gd name="connsiteY4" fmla="*/ 754934 h 754934"/>
              <a:gd name="connsiteX5" fmla="*/ 0 w 5210533"/>
              <a:gd name="connsiteY5" fmla="*/ 0 h 754934"/>
              <a:gd name="connsiteX0" fmla="*/ 0 w 5210533"/>
              <a:gd name="connsiteY0" fmla="*/ 0 h 754934"/>
              <a:gd name="connsiteX1" fmla="*/ 5210533 w 5210533"/>
              <a:gd name="connsiteY1" fmla="*/ 0 h 754934"/>
              <a:gd name="connsiteX2" fmla="*/ 4636079 w 5210533"/>
              <a:gd name="connsiteY2" fmla="*/ 411333 h 754934"/>
              <a:gd name="connsiteX3" fmla="*/ 5210533 w 5210533"/>
              <a:gd name="connsiteY3" fmla="*/ 754934 h 754934"/>
              <a:gd name="connsiteX4" fmla="*/ 0 w 5210533"/>
              <a:gd name="connsiteY4" fmla="*/ 754934 h 754934"/>
              <a:gd name="connsiteX5" fmla="*/ 0 w 5210533"/>
              <a:gd name="connsiteY5" fmla="*/ 0 h 75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0533" h="754934">
                <a:moveTo>
                  <a:pt x="0" y="0"/>
                </a:moveTo>
                <a:lnTo>
                  <a:pt x="5210533" y="0"/>
                </a:lnTo>
                <a:lnTo>
                  <a:pt x="4636079" y="411333"/>
                </a:lnTo>
                <a:lnTo>
                  <a:pt x="5210533" y="754934"/>
                </a:lnTo>
                <a:lnTo>
                  <a:pt x="0" y="754934"/>
                </a:lnTo>
                <a:lnTo>
                  <a:pt x="0" y="0"/>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3200" dirty="0">
                <a:solidFill>
                  <a:srgbClr val="FF0000"/>
                </a:solidFill>
                <a:latin typeface="Lucida Calligraphy" panose="03010101010101010101" pitchFamily="66" charset="0"/>
              </a:rPr>
              <a:t>     We’re “This” Close</a:t>
            </a:r>
            <a:endParaRPr lang="en-GB" sz="3200" dirty="0">
              <a:solidFill>
                <a:srgbClr val="FF0000"/>
              </a:solidFill>
              <a:latin typeface="Lucida Calligraphy" panose="03010101010101010101" pitchFamily="66" charset="0"/>
            </a:endParaRPr>
          </a:p>
        </p:txBody>
      </p:sp>
      <p:pic>
        <p:nvPicPr>
          <p:cNvPr id="1027" name="Picture 1" descr="Image result for rotary this close ads"/>
          <p:cNvPicPr>
            <a:picLocks noChangeAspect="1" noChangeArrowheads="1"/>
          </p:cNvPicPr>
          <p:nvPr/>
        </p:nvPicPr>
        <p:blipFill>
          <a:blip r:embed="rId3" cstate="print">
            <a:extLst>
              <a:ext uri="{28A0092B-C50C-407E-A947-70E740481C1C}">
                <a14:useLocalDpi xmlns="" xmlns:a14="http://schemas.microsoft.com/office/drawing/2010/main" val="0"/>
              </a:ext>
            </a:extLst>
          </a:blip>
          <a:srcRect l="18092" r="26068"/>
          <a:stretch>
            <a:fillRect/>
          </a:stretch>
        </p:blipFill>
        <p:spPr bwMode="auto">
          <a:xfrm>
            <a:off x="9007719" y="2552663"/>
            <a:ext cx="2532950" cy="25545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018132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spTree>
    <p:extLst>
      <p:ext uri="{BB962C8B-B14F-4D97-AF65-F5344CB8AC3E}">
        <p14:creationId xmlns="" xmlns:p14="http://schemas.microsoft.com/office/powerpoint/2010/main" val="1900848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9946"/>
            <a:ext cx="10515600" cy="1934308"/>
          </a:xfrm>
        </p:spPr>
        <p:txBody>
          <a:bodyPr>
            <a:noAutofit/>
          </a:bodyPr>
          <a:lstStyle/>
          <a:p>
            <a:pPr algn="ctr"/>
            <a:r>
              <a:rPr lang="en-ZA" sz="13800" b="1" dirty="0"/>
              <a:t>125 Nations </a:t>
            </a:r>
            <a:endParaRPr lang="en-GB" sz="13800" b="1" dirty="0"/>
          </a:p>
        </p:txBody>
      </p:sp>
      <p:sp>
        <p:nvSpPr>
          <p:cNvPr id="4" name="TextBox 3"/>
          <p:cNvSpPr txBox="1"/>
          <p:nvPr/>
        </p:nvSpPr>
        <p:spPr>
          <a:xfrm>
            <a:off x="2867378" y="666044"/>
            <a:ext cx="6891865" cy="1200329"/>
          </a:xfrm>
          <a:prstGeom prst="rect">
            <a:avLst/>
          </a:prstGeom>
          <a:noFill/>
        </p:spPr>
        <p:txBody>
          <a:bodyPr wrap="square" rtlCol="0">
            <a:spAutoFit/>
          </a:bodyPr>
          <a:lstStyle/>
          <a:p>
            <a:pPr algn="ctr"/>
            <a:r>
              <a:rPr lang="en-ZA" sz="7200" b="1" dirty="0"/>
              <a:t>1985 - </a:t>
            </a:r>
            <a:r>
              <a:rPr lang="en-ZA" sz="7200" b="1" dirty="0" err="1"/>
              <a:t>PolioPlus</a:t>
            </a:r>
            <a:endParaRPr lang="en-GB" sz="7200" b="1" dirty="0"/>
          </a:p>
        </p:txBody>
      </p:sp>
    </p:spTree>
    <p:extLst>
      <p:ext uri="{BB962C8B-B14F-4D97-AF65-F5344CB8AC3E}">
        <p14:creationId xmlns="" xmlns:p14="http://schemas.microsoft.com/office/powerpoint/2010/main" val="1109824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0865" y="2367927"/>
            <a:ext cx="7501811" cy="2145324"/>
          </a:xfrm>
        </p:spPr>
        <p:txBody>
          <a:bodyPr>
            <a:noAutofit/>
          </a:bodyPr>
          <a:lstStyle/>
          <a:p>
            <a:pPr algn="ctr"/>
            <a:r>
              <a:rPr lang="en-ZA" sz="13800" b="1" dirty="0" smtClean="0"/>
              <a:t>Country</a:t>
            </a:r>
            <a:endParaRPr lang="en-GB" sz="13800" b="1" dirty="0"/>
          </a:p>
        </p:txBody>
      </p:sp>
      <p:sp>
        <p:nvSpPr>
          <p:cNvPr id="4" name="TextBox 3"/>
          <p:cNvSpPr txBox="1"/>
          <p:nvPr/>
        </p:nvSpPr>
        <p:spPr>
          <a:xfrm>
            <a:off x="2867378" y="666044"/>
            <a:ext cx="6891865" cy="1200329"/>
          </a:xfrm>
          <a:prstGeom prst="rect">
            <a:avLst/>
          </a:prstGeom>
          <a:noFill/>
        </p:spPr>
        <p:txBody>
          <a:bodyPr wrap="square" rtlCol="0">
            <a:spAutoFit/>
          </a:bodyPr>
          <a:lstStyle/>
          <a:p>
            <a:pPr algn="ctr"/>
            <a:r>
              <a:rPr lang="en-ZA" sz="7200" b="1" dirty="0" smtClean="0"/>
              <a:t>2018 </a:t>
            </a:r>
            <a:r>
              <a:rPr lang="en-ZA" sz="7200" b="1" dirty="0"/>
              <a:t>- PolioPlus</a:t>
            </a:r>
            <a:endParaRPr lang="en-GB" sz="7200" b="1" dirty="0"/>
          </a:p>
        </p:txBody>
      </p:sp>
      <p:sp>
        <p:nvSpPr>
          <p:cNvPr id="3" name="TextBox 2"/>
          <p:cNvSpPr txBox="1"/>
          <p:nvPr/>
        </p:nvSpPr>
        <p:spPr>
          <a:xfrm>
            <a:off x="1892320" y="1866373"/>
            <a:ext cx="2268415" cy="2646878"/>
          </a:xfrm>
          <a:prstGeom prst="rect">
            <a:avLst/>
          </a:prstGeom>
          <a:noFill/>
        </p:spPr>
        <p:txBody>
          <a:bodyPr wrap="square" rtlCol="0">
            <a:spAutoFit/>
          </a:bodyPr>
          <a:lstStyle/>
          <a:p>
            <a:pPr algn="ctr"/>
            <a:r>
              <a:rPr lang="en-ZA" sz="16600" b="1" dirty="0" smtClean="0"/>
              <a:t>1</a:t>
            </a:r>
            <a:endParaRPr lang="en-GB" sz="16600" b="1" dirty="0"/>
          </a:p>
        </p:txBody>
      </p:sp>
    </p:spTree>
    <p:extLst>
      <p:ext uri="{BB962C8B-B14F-4D97-AF65-F5344CB8AC3E}">
        <p14:creationId xmlns="" xmlns:p14="http://schemas.microsoft.com/office/powerpoint/2010/main" val="2588633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118431"/>
          </a:xfrm>
        </p:spPr>
        <p:txBody>
          <a:bodyPr>
            <a:noAutofit/>
          </a:bodyPr>
          <a:lstStyle/>
          <a:p>
            <a:r>
              <a:rPr lang="en-ZA" sz="6000" b="1" dirty="0"/>
              <a:t>Contributions from </a:t>
            </a:r>
            <a:br>
              <a:rPr lang="en-ZA" sz="6000" b="1" dirty="0"/>
            </a:br>
            <a:r>
              <a:rPr lang="en-ZA" sz="6000" b="1" dirty="0"/>
              <a:t>Rotarians since 1985</a:t>
            </a:r>
            <a:endParaRPr lang="en-GB" sz="6000" b="1" dirty="0"/>
          </a:p>
        </p:txBody>
      </p:sp>
      <p:sp>
        <p:nvSpPr>
          <p:cNvPr id="3" name="Content Placeholder 2"/>
          <p:cNvSpPr>
            <a:spLocks noGrp="1"/>
          </p:cNvSpPr>
          <p:nvPr>
            <p:ph idx="1"/>
          </p:nvPr>
        </p:nvSpPr>
        <p:spPr>
          <a:xfrm>
            <a:off x="838200" y="2980267"/>
            <a:ext cx="10515600" cy="2982207"/>
          </a:xfrm>
        </p:spPr>
        <p:txBody>
          <a:bodyPr>
            <a:noAutofit/>
          </a:bodyPr>
          <a:lstStyle/>
          <a:p>
            <a:pPr marL="0" indent="0">
              <a:buNone/>
            </a:pPr>
            <a:r>
              <a:rPr lang="en-ZA" sz="13800" dirty="0"/>
              <a:t>US$ 1.6 Billion</a:t>
            </a:r>
            <a:endParaRPr lang="en-GB" sz="13800" dirty="0"/>
          </a:p>
        </p:txBody>
      </p:sp>
    </p:spTree>
    <p:extLst>
      <p:ext uri="{BB962C8B-B14F-4D97-AF65-F5344CB8AC3E}">
        <p14:creationId xmlns="" xmlns:p14="http://schemas.microsoft.com/office/powerpoint/2010/main" val="3841639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118431"/>
          </a:xfrm>
        </p:spPr>
        <p:txBody>
          <a:bodyPr>
            <a:noAutofit/>
          </a:bodyPr>
          <a:lstStyle/>
          <a:p>
            <a:r>
              <a:rPr lang="en-ZA" sz="6000" b="1" dirty="0"/>
              <a:t>Contributions from </a:t>
            </a:r>
            <a:br>
              <a:rPr lang="en-ZA" sz="6000" b="1" dirty="0"/>
            </a:br>
            <a:endParaRPr lang="en-GB" sz="6000" b="1" dirty="0"/>
          </a:p>
        </p:txBody>
      </p:sp>
      <p:pic>
        <p:nvPicPr>
          <p:cNvPr id="5" name="Picture 2" descr="Bill &amp; Melinda Gates Foundation"/>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48536" y="1647959"/>
            <a:ext cx="6974341" cy="3638281"/>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3464169" y="5416062"/>
            <a:ext cx="6822831" cy="1015663"/>
          </a:xfrm>
          <a:prstGeom prst="rect">
            <a:avLst/>
          </a:prstGeom>
        </p:spPr>
        <p:txBody>
          <a:bodyPr wrap="square">
            <a:spAutoFit/>
          </a:bodyPr>
          <a:lstStyle/>
          <a:p>
            <a:r>
              <a:rPr lang="en-ZA" sz="6000" dirty="0"/>
              <a:t>+US$ 600 Million</a:t>
            </a:r>
            <a:endParaRPr lang="en-GB" sz="6000" dirty="0"/>
          </a:p>
        </p:txBody>
      </p:sp>
    </p:spTree>
    <p:extLst>
      <p:ext uri="{BB962C8B-B14F-4D97-AF65-F5344CB8AC3E}">
        <p14:creationId xmlns="" xmlns:p14="http://schemas.microsoft.com/office/powerpoint/2010/main" val="1995207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noGrp="1"/>
          </p:cNvSpPr>
          <p:nvPr>
            <p:ph idx="1"/>
          </p:nvPr>
        </p:nvSpPr>
        <p:spPr>
          <a:xfrm>
            <a:off x="1402645" y="4682331"/>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6000" dirty="0"/>
              <a:t>2.5 Billion children </a:t>
            </a:r>
            <a:r>
              <a:rPr lang="en-ZA" sz="6000" dirty="0" err="1"/>
              <a:t>innoculated</a:t>
            </a:r>
            <a:endParaRPr lang="en-GB" sz="6000" dirty="0"/>
          </a:p>
        </p:txBody>
      </p:sp>
      <p:pic>
        <p:nvPicPr>
          <p:cNvPr id="1026" name="4C63D05F-B736-4369-9196-07DCB98BC7EF" descr="F2A7FC02-2DFF-42EC-B26A-A47F5D29CAE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1009" y="541974"/>
            <a:ext cx="4979671" cy="37323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 name="AD2F1703-F733-424E-BB10-93D4B366E346" descr="F1E16B95-6A0F-4063-8C12-9C6BBCAFBF4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11755" y="1422047"/>
            <a:ext cx="5715789" cy="33695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601494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2649416" y="396713"/>
            <a:ext cx="7234409" cy="5465998"/>
          </a:xfrm>
          <a:prstGeom prst="rect">
            <a:avLst/>
          </a:prstGeom>
        </p:spPr>
      </p:pic>
      <p:sp>
        <p:nvSpPr>
          <p:cNvPr id="5" name="TextBox 4"/>
          <p:cNvSpPr txBox="1"/>
          <p:nvPr/>
        </p:nvSpPr>
        <p:spPr>
          <a:xfrm>
            <a:off x="4407877" y="2178173"/>
            <a:ext cx="3751385" cy="707886"/>
          </a:xfrm>
          <a:prstGeom prst="rect">
            <a:avLst/>
          </a:prstGeom>
          <a:noFill/>
        </p:spPr>
        <p:txBody>
          <a:bodyPr wrap="square" rtlCol="0">
            <a:spAutoFit/>
          </a:bodyPr>
          <a:lstStyle/>
          <a:p>
            <a:pPr algn="ctr"/>
            <a:r>
              <a:rPr lang="en-ZA" sz="4000" b="1" dirty="0">
                <a:solidFill>
                  <a:srgbClr val="FF0000"/>
                </a:solidFill>
              </a:rPr>
              <a:t>99.9% decrease</a:t>
            </a:r>
            <a:endParaRPr lang="en-GB" sz="4000" b="1" dirty="0">
              <a:solidFill>
                <a:srgbClr val="FF0000"/>
              </a:solidFill>
            </a:endParaRPr>
          </a:p>
        </p:txBody>
      </p:sp>
    </p:spTree>
    <p:extLst>
      <p:ext uri="{BB962C8B-B14F-4D97-AF65-F5344CB8AC3E}">
        <p14:creationId xmlns="" xmlns:p14="http://schemas.microsoft.com/office/powerpoint/2010/main" val="874962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84385" y="423741"/>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5400" b="1" dirty="0"/>
              <a:t>THE GLOBAL CHALLENGE  2016-2019</a:t>
            </a:r>
            <a:endParaRPr lang="en-GB" sz="5400" b="1" dirty="0"/>
          </a:p>
        </p:txBody>
      </p:sp>
      <p:sp>
        <p:nvSpPr>
          <p:cNvPr id="5" name="Content Placeholder 2"/>
          <p:cNvSpPr>
            <a:spLocks noGrp="1"/>
          </p:cNvSpPr>
          <p:nvPr>
            <p:ph idx="1"/>
          </p:nvPr>
        </p:nvSpPr>
        <p:spPr>
          <a:xfrm>
            <a:off x="838200" y="3022247"/>
            <a:ext cx="10515600" cy="4351338"/>
          </a:xfrm>
        </p:spPr>
        <p:txBody>
          <a:bodyPr>
            <a:normAutofit/>
          </a:bodyPr>
          <a:lstStyle/>
          <a:p>
            <a:pPr marL="0" indent="0" algn="ctr">
              <a:buNone/>
            </a:pPr>
            <a:r>
              <a:rPr lang="en-ZA" sz="7200" dirty="0"/>
              <a:t>A further US $1.5 billion</a:t>
            </a:r>
          </a:p>
          <a:p>
            <a:pPr marL="0" indent="0" algn="ctr">
              <a:buNone/>
            </a:pPr>
            <a:r>
              <a:rPr lang="en-ZA" sz="7200" dirty="0"/>
              <a:t>needed</a:t>
            </a:r>
            <a:endParaRPr lang="en-GB" sz="7200" dirty="0"/>
          </a:p>
        </p:txBody>
      </p:sp>
    </p:spTree>
    <p:extLst>
      <p:ext uri="{BB962C8B-B14F-4D97-AF65-F5344CB8AC3E}">
        <p14:creationId xmlns="" xmlns:p14="http://schemas.microsoft.com/office/powerpoint/2010/main" val="31045660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1171</TotalTime>
  <Words>915</Words>
  <Application>Microsoft Office PowerPoint</Application>
  <PresentationFormat>Custom</PresentationFormat>
  <Paragraphs>67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Dr. Albert Sabin (left) and 1984-85 Rotary President Carlos Canseco at a press conference to announce the PolioPlus program. © Rotary International.  </vt:lpstr>
      <vt:lpstr>125 Nations </vt:lpstr>
      <vt:lpstr>Country</vt:lpstr>
      <vt:lpstr>Contributions from  Rotarians since 1985</vt:lpstr>
      <vt:lpstr>Contributions from  </vt:lpstr>
      <vt:lpstr>Slide 7</vt:lpstr>
      <vt:lpstr>Slide 8</vt:lpstr>
      <vt:lpstr>Slide 9</vt:lpstr>
      <vt:lpstr>Slide 10</vt:lpstr>
      <vt:lpstr>ROTARY GOAL FOR POLIOPLUS 2017-2018</vt:lpstr>
      <vt:lpstr>US$2.00 for US$1.00</vt:lpstr>
      <vt:lpstr>US$1000. PHF + US$2000 Gates Foundation = US$3000.</vt:lpstr>
      <vt:lpstr>POLIOPLUS GIVING BY DISTRICT 9370  </vt:lpstr>
      <vt:lpstr>DISTRICT 9370 : DDF CONTRIBUTIONS : 2017-2018</vt:lpstr>
      <vt:lpstr>CASH CONTRIBUTIONS  BY DISTRICT 9370 TO POLIOPLUS AS AT 16th FEBRUARY 2017</vt:lpstr>
      <vt:lpstr>EXTRACT FROM THE BILL AND MELINDA GATES 2017 ANNUAL LETTER DATED FEBRUARY 14, 2017 </vt:lpstr>
      <vt:lpstr>EXTRACT FROM THE BILL AND MELINDA GATES 2017 ANNUAL LETTER DATED FEBRUARY 14, 2017</vt:lpstr>
      <vt:lpstr>EXTRACT FROM THE BILL AND MELINDA GATES 2017 ANNUAL LETTER DATED FEBRUARY 14, 2017 </vt:lpstr>
      <vt:lpstr>CONCLUSION …</vt:lpstr>
      <vt:lpstr>CONCLUSION ….</vt:lpstr>
      <vt:lpstr>THE LAST WORD ….</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Hilary Augustus</dc:creator>
  <cp:lastModifiedBy>Richard Brooks</cp:lastModifiedBy>
  <cp:revision>50</cp:revision>
  <dcterms:created xsi:type="dcterms:W3CDTF">2016-08-30T06:40:35Z</dcterms:created>
  <dcterms:modified xsi:type="dcterms:W3CDTF">2018-03-12T18:34:51Z</dcterms:modified>
</cp:coreProperties>
</file>