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5" r:id="rId2"/>
    <p:sldId id="276" r:id="rId3"/>
    <p:sldId id="274" r:id="rId4"/>
    <p:sldId id="271" r:id="rId5"/>
    <p:sldId id="272" r:id="rId6"/>
    <p:sldId id="277" r:id="rId7"/>
    <p:sldId id="278" r:id="rId8"/>
    <p:sldId id="257" r:id="rId9"/>
    <p:sldId id="264" r:id="rId10"/>
    <p:sldId id="260" r:id="rId11"/>
    <p:sldId id="259" r:id="rId12"/>
    <p:sldId id="269" r:id="rId13"/>
    <p:sldId id="279" r:id="rId14"/>
    <p:sldId id="261" r:id="rId15"/>
    <p:sldId id="266" r:id="rId16"/>
    <p:sldId id="267" r:id="rId17"/>
    <p:sldId id="268" r:id="rId18"/>
    <p:sldId id="262" r:id="rId19"/>
    <p:sldId id="263"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4"/>
    <p:restoredTop sz="94700"/>
  </p:normalViewPr>
  <p:slideViewPr>
    <p:cSldViewPr snapToGrid="0" snapToObjects="1">
      <p:cViewPr varScale="1">
        <p:scale>
          <a:sx n="91" d="100"/>
          <a:sy n="91" d="100"/>
        </p:scale>
        <p:origin x="840"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BD38F-3491-374A-AB7A-3651822A09E7}" type="datetimeFigureOut">
              <a:rPr lang="en-US" smtClean="0"/>
              <a:t>3/17/18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0ABAF-D5EC-1747-B88B-1825D10C8CB0}" type="slidenum">
              <a:rPr lang="en-US" smtClean="0"/>
              <a:t>‹#›</a:t>
            </a:fld>
            <a:endParaRPr lang="en-US"/>
          </a:p>
        </p:txBody>
      </p:sp>
    </p:spTree>
    <p:extLst>
      <p:ext uri="{BB962C8B-B14F-4D97-AF65-F5344CB8AC3E}">
        <p14:creationId xmlns:p14="http://schemas.microsoft.com/office/powerpoint/2010/main" val="35559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Pleasure to be here and congrats to all incoming </a:t>
            </a:r>
            <a:r>
              <a:rPr lang="en-US" dirty="0" err="1"/>
              <a:t>Presiidents</a:t>
            </a:r>
            <a:r>
              <a:rPr lang="en-US" dirty="0"/>
              <a:t> and officers.</a:t>
            </a:r>
          </a:p>
          <a:p>
            <a:r>
              <a:rPr lang="en-US" dirty="0"/>
              <a:t>Projects survive and thrive through our good works and the financial assistance from the Foundation.</a:t>
            </a:r>
          </a:p>
          <a:p>
            <a:r>
              <a:rPr lang="en-US" dirty="0"/>
              <a:t>How much we receive id directly related to how much we as a District give.</a:t>
            </a:r>
          </a:p>
          <a:p>
            <a:endParaRPr lang="en-US" dirty="0"/>
          </a:p>
          <a:p>
            <a:r>
              <a:rPr lang="en-US" dirty="0"/>
              <a:t>Make this year the year you pledge to give more to your </a:t>
            </a:r>
            <a:r>
              <a:rPr lang="en-US" dirty="0" err="1"/>
              <a:t>favourite</a:t>
            </a:r>
            <a:r>
              <a:rPr lang="en-US" dirty="0"/>
              <a:t> Foundation.</a:t>
            </a:r>
          </a:p>
          <a:p>
            <a:r>
              <a:rPr lang="en-US" dirty="0"/>
              <a:t>We should be proud of belonging to a Foundation that is </a:t>
            </a:r>
            <a:r>
              <a:rPr lang="en-US" dirty="0" err="1"/>
              <a:t>recognised</a:t>
            </a:r>
            <a:r>
              <a:rPr lang="en-US" dirty="0"/>
              <a:t> world wide as being one of the very best.</a:t>
            </a:r>
          </a:p>
          <a:p>
            <a:endParaRPr lang="en-US" dirty="0"/>
          </a:p>
        </p:txBody>
      </p:sp>
      <p:sp>
        <p:nvSpPr>
          <p:cNvPr id="4" name="Slide Number Placeholder 3"/>
          <p:cNvSpPr>
            <a:spLocks noGrp="1"/>
          </p:cNvSpPr>
          <p:nvPr>
            <p:ph type="sldNum" sz="quarter" idx="10"/>
          </p:nvPr>
        </p:nvSpPr>
        <p:spPr/>
        <p:txBody>
          <a:bodyPr/>
          <a:lstStyle/>
          <a:p>
            <a:fld id="{DE34DFBC-B424-E442-B6DB-1B0AB01FD389}" type="slidenum">
              <a:rPr lang="en-US" smtClean="0"/>
              <a:t>1</a:t>
            </a:fld>
            <a:endParaRPr lang="en-US"/>
          </a:p>
        </p:txBody>
      </p:sp>
    </p:spTree>
    <p:extLst>
      <p:ext uri="{BB962C8B-B14F-4D97-AF65-F5344CB8AC3E}">
        <p14:creationId xmlns:p14="http://schemas.microsoft.com/office/powerpoint/2010/main" val="301784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very proud of what we have achieved in the past and there is absolutely no reason why we cannot replicate our successes through the next 100 years.</a:t>
            </a:r>
          </a:p>
        </p:txBody>
      </p:sp>
      <p:sp>
        <p:nvSpPr>
          <p:cNvPr id="4" name="Slide Number Placeholder 3"/>
          <p:cNvSpPr>
            <a:spLocks noGrp="1"/>
          </p:cNvSpPr>
          <p:nvPr>
            <p:ph type="sldNum" sz="quarter" idx="10"/>
          </p:nvPr>
        </p:nvSpPr>
        <p:spPr/>
        <p:txBody>
          <a:bodyPr/>
          <a:lstStyle/>
          <a:p>
            <a:fld id="{EB30ABAF-D5EC-1747-B88B-1825D10C8CB0}" type="slidenum">
              <a:rPr lang="en-US" smtClean="0"/>
              <a:t>2</a:t>
            </a:fld>
            <a:endParaRPr lang="en-US"/>
          </a:p>
        </p:txBody>
      </p:sp>
    </p:spTree>
    <p:extLst>
      <p:ext uri="{BB962C8B-B14F-4D97-AF65-F5344CB8AC3E}">
        <p14:creationId xmlns:p14="http://schemas.microsoft.com/office/powerpoint/2010/main" val="198192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Performance and Governance  ratings by the Charity Navigator </a:t>
            </a:r>
            <a:r>
              <a:rPr lang="en-US" dirty="0" err="1"/>
              <a:t>organisation</a:t>
            </a:r>
            <a:r>
              <a:rPr lang="en-US" dirty="0"/>
              <a:t> are a testament to the world that Rotary's ethics are beyond question.</a:t>
            </a:r>
          </a:p>
          <a:p>
            <a:r>
              <a:rPr lang="en-US" dirty="0"/>
              <a:t>Our overhead cost of 9% is lower than most competing Foundations worldwide.</a:t>
            </a:r>
          </a:p>
        </p:txBody>
      </p:sp>
      <p:sp>
        <p:nvSpPr>
          <p:cNvPr id="4" name="Slide Number Placeholder 3"/>
          <p:cNvSpPr>
            <a:spLocks noGrp="1"/>
          </p:cNvSpPr>
          <p:nvPr>
            <p:ph type="sldNum" sz="quarter" idx="10"/>
          </p:nvPr>
        </p:nvSpPr>
        <p:spPr/>
        <p:txBody>
          <a:bodyPr/>
          <a:lstStyle/>
          <a:p>
            <a:fld id="{EB30ABAF-D5EC-1747-B88B-1825D10C8CB0}" type="slidenum">
              <a:rPr lang="en-US" smtClean="0"/>
              <a:t>3</a:t>
            </a:fld>
            <a:endParaRPr lang="en-US"/>
          </a:p>
        </p:txBody>
      </p:sp>
    </p:spTree>
    <p:extLst>
      <p:ext uri="{BB962C8B-B14F-4D97-AF65-F5344CB8AC3E}">
        <p14:creationId xmlns:p14="http://schemas.microsoft.com/office/powerpoint/2010/main" val="318750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 spend over the past century $3b </a:t>
            </a:r>
          </a:p>
          <a:p>
            <a:r>
              <a:rPr lang="en-US" dirty="0"/>
              <a:t>Your donations do make a difference</a:t>
            </a:r>
          </a:p>
          <a:p>
            <a:r>
              <a:rPr lang="en-US" dirty="0"/>
              <a:t>Your donations ensure that 35000 clubs gets the opportunity to support local communities in the six areas of focus</a:t>
            </a:r>
          </a:p>
          <a:p>
            <a:r>
              <a:rPr lang="en-US" dirty="0"/>
              <a:t>We have all but eliminated polio from the world - ask the 16m survivors walking today because we are 99,9% close to ridding the world of the polio scourge</a:t>
            </a:r>
          </a:p>
          <a:p>
            <a:r>
              <a:rPr lang="en-US" dirty="0"/>
              <a:t>Remember for every $1 you give to Polio the Gates Foundation matches it with a further $2</a:t>
            </a:r>
          </a:p>
        </p:txBody>
      </p:sp>
      <p:sp>
        <p:nvSpPr>
          <p:cNvPr id="4" name="Slide Number Placeholder 3"/>
          <p:cNvSpPr>
            <a:spLocks noGrp="1"/>
          </p:cNvSpPr>
          <p:nvPr>
            <p:ph type="sldNum" sz="quarter" idx="10"/>
          </p:nvPr>
        </p:nvSpPr>
        <p:spPr/>
        <p:txBody>
          <a:bodyPr/>
          <a:lstStyle/>
          <a:p>
            <a:fld id="{EB30ABAF-D5EC-1747-B88B-1825D10C8CB0}" type="slidenum">
              <a:rPr lang="en-US" smtClean="0"/>
              <a:t>4</a:t>
            </a:fld>
            <a:endParaRPr lang="en-US"/>
          </a:p>
        </p:txBody>
      </p:sp>
    </p:spTree>
    <p:extLst>
      <p:ext uri="{BB962C8B-B14F-4D97-AF65-F5344CB8AC3E}">
        <p14:creationId xmlns:p14="http://schemas.microsoft.com/office/powerpoint/2010/main" val="225659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very proud of one of our very own </a:t>
            </a:r>
            <a:r>
              <a:rPr lang="en-US" dirty="0" err="1"/>
              <a:t>BOOitjies</a:t>
            </a:r>
            <a:r>
              <a:rPr lang="en-US" dirty="0"/>
              <a:t> who features on </a:t>
            </a:r>
            <a:r>
              <a:rPr lang="en-US" dirty="0" err="1"/>
              <a:t>pg</a:t>
            </a:r>
            <a:r>
              <a:rPr lang="en-US" dirty="0"/>
              <a:t> 17 in the Rotary Annual Report for 2016/17.</a:t>
            </a:r>
          </a:p>
          <a:p>
            <a:endParaRPr lang="en-US" dirty="0"/>
          </a:p>
          <a:p>
            <a:endParaRPr lang="en-US" dirty="0"/>
          </a:p>
        </p:txBody>
      </p:sp>
      <p:sp>
        <p:nvSpPr>
          <p:cNvPr id="4" name="Slide Number Placeholder 3"/>
          <p:cNvSpPr>
            <a:spLocks noGrp="1"/>
          </p:cNvSpPr>
          <p:nvPr>
            <p:ph type="sldNum" sz="quarter" idx="10"/>
          </p:nvPr>
        </p:nvSpPr>
        <p:spPr/>
        <p:txBody>
          <a:bodyPr/>
          <a:lstStyle/>
          <a:p>
            <a:fld id="{EB30ABAF-D5EC-1747-B88B-1825D10C8CB0}" type="slidenum">
              <a:rPr lang="en-US" smtClean="0"/>
              <a:t>5</a:t>
            </a:fld>
            <a:endParaRPr lang="en-US"/>
          </a:p>
        </p:txBody>
      </p:sp>
    </p:spTree>
    <p:extLst>
      <p:ext uri="{BB962C8B-B14F-4D97-AF65-F5344CB8AC3E}">
        <p14:creationId xmlns:p14="http://schemas.microsoft.com/office/powerpoint/2010/main" val="165403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Dries is a man that lives, breathes and dreams about the Foundation - his financial support and his named legacy project will live forever as a testimony to his dedication to improving the lives of others less fortunate than ourselves.</a:t>
            </a:r>
          </a:p>
        </p:txBody>
      </p:sp>
      <p:sp>
        <p:nvSpPr>
          <p:cNvPr id="4" name="Slide Number Placeholder 3"/>
          <p:cNvSpPr>
            <a:spLocks noGrp="1"/>
          </p:cNvSpPr>
          <p:nvPr>
            <p:ph type="sldNum" sz="quarter" idx="10"/>
          </p:nvPr>
        </p:nvSpPr>
        <p:spPr/>
        <p:txBody>
          <a:bodyPr/>
          <a:lstStyle/>
          <a:p>
            <a:fld id="{EB30ABAF-D5EC-1747-B88B-1825D10C8CB0}" type="slidenum">
              <a:rPr lang="en-US" smtClean="0"/>
              <a:t>6</a:t>
            </a:fld>
            <a:endParaRPr lang="en-US"/>
          </a:p>
        </p:txBody>
      </p:sp>
    </p:spTree>
    <p:extLst>
      <p:ext uri="{BB962C8B-B14F-4D97-AF65-F5344CB8AC3E}">
        <p14:creationId xmlns:p14="http://schemas.microsoft.com/office/powerpoint/2010/main" val="44834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and when do our EREY donations get back to the District - as we know the challenge from Foundation is for each and every Rotarian worldwide to donate  $100 per annum.</a:t>
            </a:r>
          </a:p>
          <a:p>
            <a:r>
              <a:rPr lang="en-US" dirty="0"/>
              <a:t>We receive funds via the SHARE </a:t>
            </a:r>
            <a:r>
              <a:rPr lang="en-US" dirty="0" err="1"/>
              <a:t>programme</a:t>
            </a:r>
            <a:r>
              <a:rPr lang="en-US" dirty="0"/>
              <a:t> and its 3 year investment policy </a:t>
            </a:r>
          </a:p>
          <a:p>
            <a:endParaRPr lang="en-US" dirty="0"/>
          </a:p>
          <a:p>
            <a:endParaRPr lang="en-US" dirty="0"/>
          </a:p>
        </p:txBody>
      </p:sp>
      <p:sp>
        <p:nvSpPr>
          <p:cNvPr id="4" name="Slide Number Placeholder 3"/>
          <p:cNvSpPr>
            <a:spLocks noGrp="1"/>
          </p:cNvSpPr>
          <p:nvPr>
            <p:ph type="sldNum" sz="quarter" idx="10"/>
          </p:nvPr>
        </p:nvSpPr>
        <p:spPr/>
        <p:txBody>
          <a:bodyPr/>
          <a:lstStyle/>
          <a:p>
            <a:fld id="{EB30ABAF-D5EC-1747-B88B-1825D10C8CB0}" type="slidenum">
              <a:rPr lang="en-US" smtClean="0"/>
              <a:t>8</a:t>
            </a:fld>
            <a:endParaRPr lang="en-US"/>
          </a:p>
        </p:txBody>
      </p:sp>
    </p:spTree>
    <p:extLst>
      <p:ext uri="{BB962C8B-B14F-4D97-AF65-F5344CB8AC3E}">
        <p14:creationId xmlns:p14="http://schemas.microsoft.com/office/powerpoint/2010/main" val="220120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0ABAF-D5EC-1747-B88B-1825D10C8CB0}" type="slidenum">
              <a:rPr lang="en-US" smtClean="0"/>
              <a:t>10</a:t>
            </a:fld>
            <a:endParaRPr lang="en-US"/>
          </a:p>
        </p:txBody>
      </p:sp>
    </p:spTree>
    <p:extLst>
      <p:ext uri="{BB962C8B-B14F-4D97-AF65-F5344CB8AC3E}">
        <p14:creationId xmlns:p14="http://schemas.microsoft.com/office/powerpoint/2010/main" val="287212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DC863F-2F80-FD4E-AE62-5DD13518FB00}" type="datetimeFigureOut">
              <a:rPr lang="en-US" smtClean="0"/>
              <a:pPr/>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7C2DC-1349-064F-9DB6-3925D6CC36A7}" type="slidenum">
              <a:rPr lang="en-US" smtClean="0"/>
              <a:pPr/>
              <a:t>‹#›</a:t>
            </a:fld>
            <a:endParaRPr lang="en-US"/>
          </a:p>
        </p:txBody>
      </p:sp>
    </p:spTree>
    <p:extLst>
      <p:ext uri="{BB962C8B-B14F-4D97-AF65-F5344CB8AC3E}">
        <p14:creationId xmlns:p14="http://schemas.microsoft.com/office/powerpoint/2010/main" val="175187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C863F-2F80-FD4E-AE62-5DD13518FB00}" type="datetimeFigureOut">
              <a:rPr lang="en-US" smtClean="0"/>
              <a:pPr/>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7C2DC-1349-064F-9DB6-3925D6CC36A7}" type="slidenum">
              <a:rPr lang="en-US" smtClean="0"/>
              <a:pPr/>
              <a:t>‹#›</a:t>
            </a:fld>
            <a:endParaRPr lang="en-US"/>
          </a:p>
        </p:txBody>
      </p:sp>
    </p:spTree>
    <p:extLst>
      <p:ext uri="{BB962C8B-B14F-4D97-AF65-F5344CB8AC3E}">
        <p14:creationId xmlns:p14="http://schemas.microsoft.com/office/powerpoint/2010/main" val="145224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C863F-2F80-FD4E-AE62-5DD13518FB00}" type="datetimeFigureOut">
              <a:rPr lang="en-US" smtClean="0"/>
              <a:pPr/>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7C2DC-1349-064F-9DB6-3925D6CC36A7}" type="slidenum">
              <a:rPr lang="en-US" smtClean="0"/>
              <a:pPr/>
              <a:t>‹#›</a:t>
            </a:fld>
            <a:endParaRPr lang="en-US"/>
          </a:p>
        </p:txBody>
      </p:sp>
    </p:spTree>
    <p:extLst>
      <p:ext uri="{BB962C8B-B14F-4D97-AF65-F5344CB8AC3E}">
        <p14:creationId xmlns:p14="http://schemas.microsoft.com/office/powerpoint/2010/main" val="3213612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5" descr="1007 GETS Title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9147176"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5" name="Rectangle 3"/>
          <p:cNvSpPr>
            <a:spLocks noGrp="1" noChangeArrowheads="1"/>
          </p:cNvSpPr>
          <p:nvPr>
            <p:ph type="ctrTitle"/>
          </p:nvPr>
        </p:nvSpPr>
        <p:spPr>
          <a:xfrm>
            <a:off x="696601" y="2305360"/>
            <a:ext cx="7769776" cy="2412586"/>
          </a:xfrm>
        </p:spPr>
        <p:txBody>
          <a:bodyPr/>
          <a:lstStyle>
            <a:lvl1pPr>
              <a:defRPr/>
            </a:lvl1pPr>
          </a:lstStyle>
          <a:p>
            <a:pPr lvl="0"/>
            <a:r>
              <a:rPr lang="en-US" noProof="0"/>
              <a:t>Click to edit Master title style</a:t>
            </a:r>
          </a:p>
        </p:txBody>
      </p:sp>
      <p:sp>
        <p:nvSpPr>
          <p:cNvPr id="4" name="Rectangle 5"/>
          <p:cNvSpPr>
            <a:spLocks noGrp="1" noChangeArrowheads="1"/>
          </p:cNvSpPr>
          <p:nvPr>
            <p:ph type="ftr" sz="quarter" idx="10"/>
          </p:nvPr>
        </p:nvSpPr>
        <p:spPr>
          <a:xfrm>
            <a:off x="0" y="6434138"/>
            <a:ext cx="9144000" cy="266700"/>
          </a:xfrm>
          <a:extLst/>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en-US"/>
              <a:t>2012 Governors-elect Training Seminar  </a:t>
            </a:r>
          </a:p>
        </p:txBody>
      </p:sp>
    </p:spTree>
    <p:extLst>
      <p:ext uri="{BB962C8B-B14F-4D97-AF65-F5344CB8AC3E}">
        <p14:creationId xmlns:p14="http://schemas.microsoft.com/office/powerpoint/2010/main" val="11405864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C863F-2F80-FD4E-AE62-5DD13518FB00}" type="datetimeFigureOut">
              <a:rPr lang="en-US" smtClean="0"/>
              <a:pPr/>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7C2DC-1349-064F-9DB6-3925D6CC36A7}" type="slidenum">
              <a:rPr lang="en-US" smtClean="0"/>
              <a:pPr/>
              <a:t>‹#›</a:t>
            </a:fld>
            <a:endParaRPr lang="en-US"/>
          </a:p>
        </p:txBody>
      </p:sp>
    </p:spTree>
    <p:extLst>
      <p:ext uri="{BB962C8B-B14F-4D97-AF65-F5344CB8AC3E}">
        <p14:creationId xmlns:p14="http://schemas.microsoft.com/office/powerpoint/2010/main" val="340586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C863F-2F80-FD4E-AE62-5DD13518FB00}" type="datetimeFigureOut">
              <a:rPr lang="en-US" smtClean="0"/>
              <a:pPr/>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7C2DC-1349-064F-9DB6-3925D6CC36A7}" type="slidenum">
              <a:rPr lang="en-US" smtClean="0"/>
              <a:pPr/>
              <a:t>‹#›</a:t>
            </a:fld>
            <a:endParaRPr lang="en-US"/>
          </a:p>
        </p:txBody>
      </p:sp>
    </p:spTree>
    <p:extLst>
      <p:ext uri="{BB962C8B-B14F-4D97-AF65-F5344CB8AC3E}">
        <p14:creationId xmlns:p14="http://schemas.microsoft.com/office/powerpoint/2010/main" val="74641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DC863F-2F80-FD4E-AE62-5DD13518FB00}" type="datetimeFigureOut">
              <a:rPr lang="en-US" smtClean="0"/>
              <a:pPr/>
              <a:t>3/17/18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7C2DC-1349-064F-9DB6-3925D6CC36A7}" type="slidenum">
              <a:rPr lang="en-US" smtClean="0"/>
              <a:pPr/>
              <a:t>‹#›</a:t>
            </a:fld>
            <a:endParaRPr lang="en-US"/>
          </a:p>
        </p:txBody>
      </p:sp>
    </p:spTree>
    <p:extLst>
      <p:ext uri="{BB962C8B-B14F-4D97-AF65-F5344CB8AC3E}">
        <p14:creationId xmlns:p14="http://schemas.microsoft.com/office/powerpoint/2010/main" val="425317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DC863F-2F80-FD4E-AE62-5DD13518FB00}" type="datetimeFigureOut">
              <a:rPr lang="en-US" smtClean="0"/>
              <a:pPr/>
              <a:t>3/17/18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7C2DC-1349-064F-9DB6-3925D6CC36A7}" type="slidenum">
              <a:rPr lang="en-US" smtClean="0"/>
              <a:pPr/>
              <a:t>‹#›</a:t>
            </a:fld>
            <a:endParaRPr lang="en-US"/>
          </a:p>
        </p:txBody>
      </p:sp>
    </p:spTree>
    <p:extLst>
      <p:ext uri="{BB962C8B-B14F-4D97-AF65-F5344CB8AC3E}">
        <p14:creationId xmlns:p14="http://schemas.microsoft.com/office/powerpoint/2010/main" val="88063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DC863F-2F80-FD4E-AE62-5DD13518FB00}" type="datetimeFigureOut">
              <a:rPr lang="en-US" smtClean="0"/>
              <a:pPr/>
              <a:t>3/17/18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7C2DC-1349-064F-9DB6-3925D6CC36A7}" type="slidenum">
              <a:rPr lang="en-US" smtClean="0"/>
              <a:pPr/>
              <a:t>‹#›</a:t>
            </a:fld>
            <a:endParaRPr lang="en-US"/>
          </a:p>
        </p:txBody>
      </p:sp>
    </p:spTree>
    <p:extLst>
      <p:ext uri="{BB962C8B-B14F-4D97-AF65-F5344CB8AC3E}">
        <p14:creationId xmlns:p14="http://schemas.microsoft.com/office/powerpoint/2010/main" val="372233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C863F-2F80-FD4E-AE62-5DD13518FB00}" type="datetimeFigureOut">
              <a:rPr lang="en-US" smtClean="0"/>
              <a:pPr/>
              <a:t>3/17/18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7C2DC-1349-064F-9DB6-3925D6CC36A7}" type="slidenum">
              <a:rPr lang="en-US" smtClean="0"/>
              <a:pPr/>
              <a:t>‹#›</a:t>
            </a:fld>
            <a:endParaRPr lang="en-US"/>
          </a:p>
        </p:txBody>
      </p:sp>
    </p:spTree>
    <p:extLst>
      <p:ext uri="{BB962C8B-B14F-4D97-AF65-F5344CB8AC3E}">
        <p14:creationId xmlns:p14="http://schemas.microsoft.com/office/powerpoint/2010/main" val="224051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C863F-2F80-FD4E-AE62-5DD13518FB00}" type="datetimeFigureOut">
              <a:rPr lang="en-US" smtClean="0"/>
              <a:pPr/>
              <a:t>3/17/18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7C2DC-1349-064F-9DB6-3925D6CC36A7}" type="slidenum">
              <a:rPr lang="en-US" smtClean="0"/>
              <a:pPr/>
              <a:t>‹#›</a:t>
            </a:fld>
            <a:endParaRPr lang="en-US"/>
          </a:p>
        </p:txBody>
      </p:sp>
    </p:spTree>
    <p:extLst>
      <p:ext uri="{BB962C8B-B14F-4D97-AF65-F5344CB8AC3E}">
        <p14:creationId xmlns:p14="http://schemas.microsoft.com/office/powerpoint/2010/main" val="414265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C863F-2F80-FD4E-AE62-5DD13518FB00}" type="datetimeFigureOut">
              <a:rPr lang="en-US" smtClean="0"/>
              <a:pPr/>
              <a:t>3/17/18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7C2DC-1349-064F-9DB6-3925D6CC36A7}" type="slidenum">
              <a:rPr lang="en-US" smtClean="0"/>
              <a:pPr/>
              <a:t>‹#›</a:t>
            </a:fld>
            <a:endParaRPr lang="en-US"/>
          </a:p>
        </p:txBody>
      </p:sp>
    </p:spTree>
    <p:extLst>
      <p:ext uri="{BB962C8B-B14F-4D97-AF65-F5344CB8AC3E}">
        <p14:creationId xmlns:p14="http://schemas.microsoft.com/office/powerpoint/2010/main" val="385543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C863F-2F80-FD4E-AE62-5DD13518FB00}" type="datetimeFigureOut">
              <a:rPr lang="en-US" smtClean="0"/>
              <a:pPr/>
              <a:t>3/17/18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7C2DC-1349-064F-9DB6-3925D6CC36A7}" type="slidenum">
              <a:rPr lang="en-US" smtClean="0"/>
              <a:pPr/>
              <a:t>‹#›</a:t>
            </a:fld>
            <a:endParaRPr lang="en-US"/>
          </a:p>
        </p:txBody>
      </p:sp>
    </p:spTree>
    <p:extLst>
      <p:ext uri="{BB962C8B-B14F-4D97-AF65-F5344CB8AC3E}">
        <p14:creationId xmlns:p14="http://schemas.microsoft.com/office/powerpoint/2010/main" val="155139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0" y="3914394"/>
            <a:ext cx="9144000" cy="2943605"/>
          </a:xfrm>
        </p:spPr>
        <p:txBody>
          <a:bodyPr>
            <a:normAutofit/>
          </a:bodyPr>
          <a:lstStyle/>
          <a:p>
            <a:pPr marL="0" indent="0" algn="ctr">
              <a:buNone/>
            </a:pPr>
            <a:endParaRPr lang="en-US" sz="5400" dirty="0">
              <a:solidFill>
                <a:schemeClr val="tx2">
                  <a:lumMod val="60000"/>
                  <a:lumOff val="40000"/>
                </a:schemeClr>
              </a:solidFill>
            </a:endParaRPr>
          </a:p>
          <a:p>
            <a:pPr marL="0" indent="0" algn="ctr">
              <a:buNone/>
            </a:pPr>
            <a:endParaRPr lang="en-US" sz="2000" dirty="0">
              <a:solidFill>
                <a:schemeClr val="tx2">
                  <a:lumMod val="60000"/>
                  <a:lumOff val="40000"/>
                </a:schemeClr>
              </a:solidFill>
            </a:endParaRPr>
          </a:p>
          <a:p>
            <a:pPr marL="0" indent="0" algn="ctr">
              <a:buNone/>
            </a:pPr>
            <a:r>
              <a:rPr lang="en-US" sz="4000" dirty="0">
                <a:solidFill>
                  <a:schemeClr val="tx2">
                    <a:lumMod val="60000"/>
                    <a:lumOff val="40000"/>
                  </a:schemeClr>
                </a:solidFill>
              </a:rPr>
              <a:t>DRFC Greg Cryer</a:t>
            </a:r>
            <a:r>
              <a:rPr lang="en-US" sz="4000" dirty="0"/>
              <a:t> </a:t>
            </a:r>
            <a:endParaRPr lang="en-US" sz="4000" dirty="0">
              <a:solidFill>
                <a:schemeClr val="tx2">
                  <a:lumMod val="60000"/>
                  <a:lumOff val="40000"/>
                </a:schemeClr>
              </a:solidFill>
            </a:endParaRPr>
          </a:p>
          <a:p>
            <a:pPr marL="0" indent="0" algn="ctr">
              <a:buNone/>
            </a:pPr>
            <a:endParaRPr lang="en-US" sz="4400" dirty="0">
              <a:solidFill>
                <a:schemeClr val="tx2">
                  <a:lumMod val="60000"/>
                  <a:lumOff val="40000"/>
                </a:schemeClr>
              </a:solidFill>
            </a:endParaRPr>
          </a:p>
        </p:txBody>
      </p:sp>
      <p:pic>
        <p:nvPicPr>
          <p:cNvPr id="5" name="Picture 4" descr="TRF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25" y="664415"/>
            <a:ext cx="8623277" cy="3249979"/>
          </a:xfrm>
          <a:prstGeom prst="rect">
            <a:avLst/>
          </a:prstGeom>
        </p:spPr>
      </p:pic>
    </p:spTree>
    <p:extLst>
      <p:ext uri="{BB962C8B-B14F-4D97-AF65-F5344CB8AC3E}">
        <p14:creationId xmlns:p14="http://schemas.microsoft.com/office/powerpoint/2010/main" val="1507629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Rounded Rectangle 2"/>
          <p:cNvSpPr/>
          <p:nvPr/>
        </p:nvSpPr>
        <p:spPr>
          <a:xfrm>
            <a:off x="323268" y="1272362"/>
            <a:ext cx="2235662" cy="1496753"/>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800" b="1" dirty="0"/>
              <a:t>  2015 -16</a:t>
            </a:r>
          </a:p>
          <a:p>
            <a:pPr algn="ctr"/>
            <a:r>
              <a:rPr lang="en-US" sz="2000" b="1" dirty="0">
                <a:solidFill>
                  <a:srgbClr val="000000"/>
                </a:solidFill>
              </a:rPr>
              <a:t> </a:t>
            </a:r>
            <a:r>
              <a:rPr lang="en-US" sz="2400" b="1" dirty="0">
                <a:solidFill>
                  <a:srgbClr val="000000"/>
                </a:solidFill>
              </a:rPr>
              <a:t> EREY </a:t>
            </a:r>
            <a:r>
              <a:rPr lang="en-US" sz="2000" b="1" dirty="0"/>
              <a:t>FUNDS </a:t>
            </a:r>
          </a:p>
          <a:p>
            <a:pPr algn="ctr"/>
            <a:r>
              <a:rPr lang="en-US" sz="1600" dirty="0"/>
              <a:t>  </a:t>
            </a:r>
            <a:r>
              <a:rPr lang="en-US" sz="1600" b="1" dirty="0"/>
              <a:t>RAISED &amp; INVESED</a:t>
            </a:r>
          </a:p>
          <a:p>
            <a:pPr algn="ctr"/>
            <a:r>
              <a:rPr lang="en-US" sz="2000" b="1" dirty="0"/>
              <a:t>$81 481,84</a:t>
            </a:r>
          </a:p>
          <a:p>
            <a:endParaRPr lang="en-US" sz="2000" b="1" dirty="0"/>
          </a:p>
        </p:txBody>
      </p:sp>
      <p:sp>
        <p:nvSpPr>
          <p:cNvPr id="5" name="Rounded Rectangle 4"/>
          <p:cNvSpPr/>
          <p:nvPr/>
        </p:nvSpPr>
        <p:spPr>
          <a:xfrm>
            <a:off x="6396182" y="1233451"/>
            <a:ext cx="2254923" cy="1496754"/>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2800" b="1" dirty="0"/>
              <a:t>   2017-18</a:t>
            </a:r>
          </a:p>
          <a:p>
            <a:r>
              <a:rPr lang="en-US" dirty="0"/>
              <a:t>      </a:t>
            </a:r>
            <a:r>
              <a:rPr lang="en-US" sz="2000" dirty="0"/>
              <a:t> </a:t>
            </a:r>
            <a:r>
              <a:rPr lang="en-US" sz="2000" b="1" dirty="0"/>
              <a:t>FUNDS</a:t>
            </a:r>
          </a:p>
          <a:p>
            <a:r>
              <a:rPr lang="en-US" sz="2000" b="1" dirty="0"/>
              <a:t>     INVESTED </a:t>
            </a:r>
          </a:p>
        </p:txBody>
      </p:sp>
      <p:sp>
        <p:nvSpPr>
          <p:cNvPr id="6" name="Rounded Rectangle 5"/>
          <p:cNvSpPr/>
          <p:nvPr/>
        </p:nvSpPr>
        <p:spPr>
          <a:xfrm>
            <a:off x="2982878" y="3618924"/>
            <a:ext cx="3090031" cy="2463162"/>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2800" b="1" dirty="0"/>
              <a:t>         </a:t>
            </a:r>
            <a:r>
              <a:rPr lang="en-US" sz="3200" b="1" dirty="0"/>
              <a:t>2018-19 </a:t>
            </a:r>
          </a:p>
          <a:p>
            <a:pPr algn="ctr"/>
            <a:r>
              <a:rPr lang="en-US" sz="2400" b="1" dirty="0"/>
              <a:t>50% </a:t>
            </a:r>
          </a:p>
          <a:p>
            <a:pPr algn="ctr"/>
            <a:r>
              <a:rPr lang="en-US" sz="2400" b="1" dirty="0">
                <a:solidFill>
                  <a:schemeClr val="tx1"/>
                </a:solidFill>
              </a:rPr>
              <a:t>DDF</a:t>
            </a:r>
            <a:r>
              <a:rPr lang="en-US" sz="2400" b="1" dirty="0"/>
              <a:t> FUNDS recd. - D9370 </a:t>
            </a:r>
            <a:endParaRPr lang="en-US" sz="3200" b="1" dirty="0"/>
          </a:p>
          <a:p>
            <a:pPr algn="ctr"/>
            <a:r>
              <a:rPr lang="en-US" sz="3200" b="1" dirty="0"/>
              <a:t>$40 740,92      </a:t>
            </a:r>
          </a:p>
        </p:txBody>
      </p:sp>
      <p:sp>
        <p:nvSpPr>
          <p:cNvPr id="9" name="Rounded Rectangle 8"/>
          <p:cNvSpPr/>
          <p:nvPr/>
        </p:nvSpPr>
        <p:spPr>
          <a:xfrm>
            <a:off x="3417455" y="1252906"/>
            <a:ext cx="2193636" cy="1496754"/>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sz="2800" b="1" dirty="0"/>
              <a:t>   2016 -17</a:t>
            </a:r>
            <a:endParaRPr lang="en-US" sz="2000" dirty="0"/>
          </a:p>
          <a:p>
            <a:r>
              <a:rPr lang="en-US" sz="2400" b="1" dirty="0"/>
              <a:t>    </a:t>
            </a:r>
            <a:r>
              <a:rPr lang="en-US" sz="2000" b="1" dirty="0"/>
              <a:t>   FUNDS</a:t>
            </a:r>
          </a:p>
          <a:p>
            <a:r>
              <a:rPr lang="en-US" sz="2000" b="1" dirty="0"/>
              <a:t>      INVESTED   </a:t>
            </a:r>
          </a:p>
        </p:txBody>
      </p:sp>
      <p:sp>
        <p:nvSpPr>
          <p:cNvPr id="10" name="Plus 9"/>
          <p:cNvSpPr/>
          <p:nvPr/>
        </p:nvSpPr>
        <p:spPr>
          <a:xfrm>
            <a:off x="5569066" y="1633788"/>
            <a:ext cx="822960" cy="822960"/>
          </a:xfrm>
          <a:prstGeom prst="mathPlus">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Plus 10"/>
          <p:cNvSpPr/>
          <p:nvPr/>
        </p:nvSpPr>
        <p:spPr>
          <a:xfrm>
            <a:off x="2567247" y="1610697"/>
            <a:ext cx="822960" cy="822960"/>
          </a:xfrm>
          <a:prstGeom prst="mathPlus">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Equal 11"/>
          <p:cNvSpPr/>
          <p:nvPr/>
        </p:nvSpPr>
        <p:spPr>
          <a:xfrm>
            <a:off x="4072961" y="2879389"/>
            <a:ext cx="822960" cy="666757"/>
          </a:xfrm>
          <a:prstGeom prst="mathEqual">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21576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strVal val="#ppt_w*0.70"/>
                                          </p:val>
                                        </p:tav>
                                        <p:tav tm="100000">
                                          <p:val>
                                            <p:strVal val="#ppt_w"/>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animEffect transition="in" filter="fade">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p:tgtEl>
                                          <p:spTgt spid="6"/>
                                        </p:tgtEl>
                                        <p:attrNameLst>
                                          <p:attrName>ppt_y</p:attrName>
                                        </p:attrNameLst>
                                      </p:cBhvr>
                                      <p:tavLst>
                                        <p:tav tm="0">
                                          <p:val>
                                            <p:strVal val="#ppt_y+#ppt_h*1.125000"/>
                                          </p:val>
                                        </p:tav>
                                        <p:tav tm="100000">
                                          <p:val>
                                            <p:strVal val="#ppt_y"/>
                                          </p:val>
                                        </p:tav>
                                      </p:tavLst>
                                    </p:anim>
                                    <p:animEffect transition="in" filter="wipe(up)">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01" y="2655454"/>
            <a:ext cx="7769776" cy="2062492"/>
          </a:xfrm>
        </p:spPr>
        <p:txBody>
          <a:bodyPr/>
          <a:lstStyle/>
          <a:p>
            <a:endParaRPr lang="en-US" dirty="0"/>
          </a:p>
        </p:txBody>
      </p:sp>
      <p:sp>
        <p:nvSpPr>
          <p:cNvPr id="4" name="Rounded Rectangle 3"/>
          <p:cNvSpPr/>
          <p:nvPr/>
        </p:nvSpPr>
        <p:spPr>
          <a:xfrm>
            <a:off x="1443031" y="962003"/>
            <a:ext cx="6153958" cy="1693451"/>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4400" dirty="0">
                <a:solidFill>
                  <a:srgbClr val="000000"/>
                </a:solidFill>
              </a:rPr>
              <a:t>EREY</a:t>
            </a:r>
            <a:r>
              <a:rPr lang="en-US" sz="4400" dirty="0"/>
              <a:t> raised in 2015/16 </a:t>
            </a:r>
          </a:p>
          <a:p>
            <a:pPr algn="ctr"/>
            <a:r>
              <a:rPr lang="en-US" sz="4400" b="1" dirty="0"/>
              <a:t>$81 481,84 </a:t>
            </a:r>
          </a:p>
          <a:p>
            <a:pPr algn="ctr"/>
            <a:endParaRPr lang="en-US" sz="7200" dirty="0"/>
          </a:p>
          <a:p>
            <a:pPr algn="ctr"/>
            <a:endParaRPr lang="en-US" sz="7200" dirty="0"/>
          </a:p>
        </p:txBody>
      </p:sp>
      <p:sp>
        <p:nvSpPr>
          <p:cNvPr id="5" name="Oval 4"/>
          <p:cNvSpPr/>
          <p:nvPr/>
        </p:nvSpPr>
        <p:spPr>
          <a:xfrm>
            <a:off x="1827841" y="3425392"/>
            <a:ext cx="2705694" cy="26937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800" dirty="0"/>
              <a:t>50% </a:t>
            </a:r>
          </a:p>
          <a:p>
            <a:pPr algn="ctr"/>
            <a:r>
              <a:rPr lang="en-US" sz="2800" dirty="0">
                <a:solidFill>
                  <a:srgbClr val="000000"/>
                </a:solidFill>
              </a:rPr>
              <a:t>DDF</a:t>
            </a:r>
          </a:p>
          <a:p>
            <a:pPr algn="ctr"/>
            <a:r>
              <a:rPr lang="en-US" sz="2800" dirty="0"/>
              <a:t>2018/19</a:t>
            </a:r>
          </a:p>
          <a:p>
            <a:pPr algn="ctr"/>
            <a:r>
              <a:rPr lang="en-US" sz="2800" b="1" dirty="0"/>
              <a:t>$40 740,92</a:t>
            </a:r>
          </a:p>
        </p:txBody>
      </p:sp>
      <p:sp>
        <p:nvSpPr>
          <p:cNvPr id="6" name="Oval 5"/>
          <p:cNvSpPr/>
          <p:nvPr/>
        </p:nvSpPr>
        <p:spPr>
          <a:xfrm>
            <a:off x="5037683" y="3425392"/>
            <a:ext cx="2754682" cy="2662915"/>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800" dirty="0"/>
              <a:t>50%</a:t>
            </a:r>
          </a:p>
          <a:p>
            <a:pPr algn="ctr"/>
            <a:r>
              <a:rPr lang="en-US" sz="2400" dirty="0">
                <a:solidFill>
                  <a:srgbClr val="000000"/>
                </a:solidFill>
              </a:rPr>
              <a:t>WORLD FUND</a:t>
            </a:r>
          </a:p>
          <a:p>
            <a:pPr algn="ctr"/>
            <a:r>
              <a:rPr lang="en-US" sz="2800" dirty="0"/>
              <a:t>2018/19</a:t>
            </a:r>
          </a:p>
          <a:p>
            <a:pPr algn="ctr"/>
            <a:r>
              <a:rPr lang="en-US" sz="2800" b="1" dirty="0"/>
              <a:t>$40 740,92  </a:t>
            </a:r>
          </a:p>
        </p:txBody>
      </p:sp>
      <p:sp>
        <p:nvSpPr>
          <p:cNvPr id="7" name="Down Arrow 6"/>
          <p:cNvSpPr/>
          <p:nvPr/>
        </p:nvSpPr>
        <p:spPr>
          <a:xfrm>
            <a:off x="2709634" y="2655454"/>
            <a:ext cx="822960" cy="769938"/>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2"/>
              </a:solidFill>
            </a:endParaRPr>
          </a:p>
        </p:txBody>
      </p:sp>
      <p:sp>
        <p:nvSpPr>
          <p:cNvPr id="8" name="Down Arrow 7"/>
          <p:cNvSpPr/>
          <p:nvPr/>
        </p:nvSpPr>
        <p:spPr>
          <a:xfrm>
            <a:off x="5908062" y="2655454"/>
            <a:ext cx="822960" cy="82296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55784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style.rotation</p:attrName>
                                        </p:attrNameLst>
                                      </p:cBhvr>
                                      <p:tavLst>
                                        <p:tav tm="0">
                                          <p:val>
                                            <p:fltVal val="720"/>
                                          </p:val>
                                        </p:tav>
                                        <p:tav tm="100000">
                                          <p:val>
                                            <p:fltVal val="0"/>
                                          </p:val>
                                        </p:tav>
                                      </p:tavLst>
                                    </p:anim>
                                    <p:anim calcmode="lin" valueType="num">
                                      <p:cBhvr>
                                        <p:cTn id="31" dur="2000" fill="hold"/>
                                        <p:tgtEl>
                                          <p:spTgt spid="6"/>
                                        </p:tgtEl>
                                        <p:attrNameLst>
                                          <p:attrName>ppt_h</p:attrName>
                                        </p:attrNameLst>
                                      </p:cBhvr>
                                      <p:tavLst>
                                        <p:tav tm="0">
                                          <p:val>
                                            <p:fltVal val="0"/>
                                          </p:val>
                                        </p:tav>
                                        <p:tav tm="100000">
                                          <p:val>
                                            <p:strVal val="#ppt_h"/>
                                          </p:val>
                                        </p:tav>
                                      </p:tavLst>
                                    </p:anim>
                                    <p:anim calcmode="lin" valueType="num">
                                      <p:cBhvr>
                                        <p:cTn id="32"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01" y="2655454"/>
            <a:ext cx="7769776" cy="2062492"/>
          </a:xfrm>
        </p:spPr>
        <p:txBody>
          <a:bodyPr/>
          <a:lstStyle/>
          <a:p>
            <a:endParaRPr lang="en-US" dirty="0"/>
          </a:p>
        </p:txBody>
      </p:sp>
      <p:sp>
        <p:nvSpPr>
          <p:cNvPr id="4" name="Rounded Rectangle 3"/>
          <p:cNvSpPr/>
          <p:nvPr/>
        </p:nvSpPr>
        <p:spPr>
          <a:xfrm>
            <a:off x="1027546" y="204330"/>
            <a:ext cx="7319818" cy="1274157"/>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3600" dirty="0">
                <a:solidFill>
                  <a:schemeClr val="tx1"/>
                </a:solidFill>
              </a:rPr>
              <a:t>DDF</a:t>
            </a:r>
            <a:r>
              <a:rPr lang="en-US" sz="3600" dirty="0"/>
              <a:t> -50% received in 2018</a:t>
            </a:r>
          </a:p>
          <a:p>
            <a:pPr algn="ctr"/>
            <a:r>
              <a:rPr lang="en-US" sz="3600" b="1" dirty="0"/>
              <a:t>$40 740,92 </a:t>
            </a:r>
          </a:p>
        </p:txBody>
      </p:sp>
      <p:sp>
        <p:nvSpPr>
          <p:cNvPr id="5" name="Oval 4"/>
          <p:cNvSpPr/>
          <p:nvPr/>
        </p:nvSpPr>
        <p:spPr>
          <a:xfrm>
            <a:off x="1246909" y="2840183"/>
            <a:ext cx="3440546" cy="3278909"/>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3200" b="1" dirty="0"/>
              <a:t>$20 740,92</a:t>
            </a:r>
          </a:p>
          <a:p>
            <a:pPr algn="ctr"/>
            <a:r>
              <a:rPr lang="en-US" sz="2800" b="1" dirty="0">
                <a:solidFill>
                  <a:schemeClr val="tx1"/>
                </a:solidFill>
              </a:rPr>
              <a:t>District Grants </a:t>
            </a:r>
            <a:r>
              <a:rPr lang="en-US" sz="2800" dirty="0"/>
              <a:t>shared by  all clubs in the district</a:t>
            </a:r>
          </a:p>
        </p:txBody>
      </p:sp>
      <p:sp>
        <p:nvSpPr>
          <p:cNvPr id="6" name="Oval 5"/>
          <p:cNvSpPr/>
          <p:nvPr/>
        </p:nvSpPr>
        <p:spPr>
          <a:xfrm>
            <a:off x="5172363" y="2840183"/>
            <a:ext cx="3348182" cy="3209636"/>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3200" b="1" dirty="0"/>
              <a:t>$ 20 740,92</a:t>
            </a:r>
          </a:p>
          <a:p>
            <a:pPr algn="ctr"/>
            <a:r>
              <a:rPr lang="en-US" sz="2800" dirty="0"/>
              <a:t>DDF allocated  to assist </a:t>
            </a:r>
          </a:p>
          <a:p>
            <a:pPr algn="ctr"/>
            <a:r>
              <a:rPr lang="en-US" sz="2800" b="1" dirty="0">
                <a:solidFill>
                  <a:srgbClr val="000000"/>
                </a:solidFill>
              </a:rPr>
              <a:t>Global Grant</a:t>
            </a:r>
          </a:p>
          <a:p>
            <a:pPr algn="ctr"/>
            <a:r>
              <a:rPr lang="en-US" sz="2800" dirty="0">
                <a:solidFill>
                  <a:schemeClr val="bg1"/>
                </a:solidFill>
              </a:rPr>
              <a:t>applications</a:t>
            </a:r>
            <a:r>
              <a:rPr lang="en-US" sz="2800" dirty="0"/>
              <a:t> </a:t>
            </a:r>
          </a:p>
        </p:txBody>
      </p:sp>
      <p:sp>
        <p:nvSpPr>
          <p:cNvPr id="7" name="Down Arrow 6"/>
          <p:cNvSpPr/>
          <p:nvPr/>
        </p:nvSpPr>
        <p:spPr>
          <a:xfrm>
            <a:off x="2613429" y="2359429"/>
            <a:ext cx="822960" cy="82296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2"/>
              </a:solidFill>
            </a:endParaRPr>
          </a:p>
        </p:txBody>
      </p:sp>
      <p:sp>
        <p:nvSpPr>
          <p:cNvPr id="8" name="Down Arrow 7"/>
          <p:cNvSpPr/>
          <p:nvPr/>
        </p:nvSpPr>
        <p:spPr>
          <a:xfrm>
            <a:off x="6492702" y="2359429"/>
            <a:ext cx="822960" cy="822960"/>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Dodecagon 8"/>
          <p:cNvSpPr/>
          <p:nvPr/>
        </p:nvSpPr>
        <p:spPr>
          <a:xfrm>
            <a:off x="2551974" y="1478487"/>
            <a:ext cx="914400" cy="914400"/>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25%</a:t>
            </a:r>
          </a:p>
        </p:txBody>
      </p:sp>
      <p:sp>
        <p:nvSpPr>
          <p:cNvPr id="10" name="Dodecagon 9"/>
          <p:cNvSpPr/>
          <p:nvPr/>
        </p:nvSpPr>
        <p:spPr>
          <a:xfrm>
            <a:off x="6441903" y="1478487"/>
            <a:ext cx="914400" cy="914400"/>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25%</a:t>
            </a:r>
          </a:p>
        </p:txBody>
      </p:sp>
    </p:spTree>
    <p:extLst>
      <p:ext uri="{BB962C8B-B14F-4D97-AF65-F5344CB8AC3E}">
        <p14:creationId xmlns:p14="http://schemas.microsoft.com/office/powerpoint/2010/main" val="649929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style.rotation</p:attrName>
                                        </p:attrNameLst>
                                      </p:cBhvr>
                                      <p:tavLst>
                                        <p:tav tm="0">
                                          <p:val>
                                            <p:fltVal val="720"/>
                                          </p:val>
                                        </p:tav>
                                        <p:tav tm="100000">
                                          <p:val>
                                            <p:fltVal val="0"/>
                                          </p:val>
                                        </p:tav>
                                      </p:tavLst>
                                    </p:anim>
                                    <p:anim calcmode="lin" valueType="num">
                                      <p:cBhvr>
                                        <p:cTn id="31" dur="2000" fill="hold"/>
                                        <p:tgtEl>
                                          <p:spTgt spid="6"/>
                                        </p:tgtEl>
                                        <p:attrNameLst>
                                          <p:attrName>ppt_h</p:attrName>
                                        </p:attrNameLst>
                                      </p:cBhvr>
                                      <p:tavLst>
                                        <p:tav tm="0">
                                          <p:val>
                                            <p:fltVal val="0"/>
                                          </p:val>
                                        </p:tav>
                                        <p:tav tm="100000">
                                          <p:val>
                                            <p:strVal val="#ppt_h"/>
                                          </p:val>
                                        </p:tav>
                                      </p:tavLst>
                                    </p:anim>
                                    <p:anim calcmode="lin" valueType="num">
                                      <p:cBhvr>
                                        <p:cTn id="32"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32D6-AC95-724A-88F0-9527C7ABA1CC}"/>
              </a:ext>
            </a:extLst>
          </p:cNvPr>
          <p:cNvSpPr>
            <a:spLocks noGrp="1"/>
          </p:cNvSpPr>
          <p:nvPr>
            <p:ph type="ctrTitle"/>
          </p:nvPr>
        </p:nvSpPr>
        <p:spPr/>
        <p:txBody>
          <a:bodyPr>
            <a:normAutofit fontScale="90000"/>
          </a:bodyPr>
          <a:lstStyle/>
          <a:p>
            <a:r>
              <a:rPr lang="en-US" dirty="0"/>
              <a:t>Thank you all again for participating in POETS</a:t>
            </a:r>
            <a:br>
              <a:rPr lang="en-US" dirty="0"/>
            </a:br>
            <a:r>
              <a:rPr lang="en-US" dirty="0"/>
              <a:t>I now hand over to our Zone polio coordinator PDG Richard Brooks who will be followed by our Grant fundi Rob Campbell </a:t>
            </a:r>
            <a:br>
              <a:rPr lang="en-US" dirty="0"/>
            </a:br>
            <a:br>
              <a:rPr lang="en-US" dirty="0"/>
            </a:br>
            <a:endParaRPr lang="en-US" dirty="0"/>
          </a:p>
        </p:txBody>
      </p:sp>
    </p:spTree>
    <p:extLst>
      <p:ext uri="{BB962C8B-B14F-4D97-AF65-F5344CB8AC3E}">
        <p14:creationId xmlns:p14="http://schemas.microsoft.com/office/powerpoint/2010/main" val="168390671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01" y="-184725"/>
            <a:ext cx="7769776" cy="3371272"/>
          </a:xfrm>
        </p:spPr>
        <p:txBody>
          <a:bodyPr/>
          <a:lstStyle/>
          <a:p>
            <a:r>
              <a:rPr lang="en-US" dirty="0"/>
              <a:t>Raising funds for the Rotary Foundation</a:t>
            </a:r>
          </a:p>
        </p:txBody>
      </p:sp>
      <p:sp>
        <p:nvSpPr>
          <p:cNvPr id="5" name="Heart 4"/>
          <p:cNvSpPr/>
          <p:nvPr/>
        </p:nvSpPr>
        <p:spPr>
          <a:xfrm>
            <a:off x="346364" y="2582032"/>
            <a:ext cx="2493818" cy="2516909"/>
          </a:xfrm>
          <a:prstGeom prst="heart">
            <a:avLst/>
          </a:prstGeom>
          <a:ln/>
        </p:spPr>
        <p:style>
          <a:lnRef idx="1">
            <a:schemeClr val="accent1"/>
          </a:lnRef>
          <a:fillRef idx="3">
            <a:schemeClr val="accent1"/>
          </a:fillRef>
          <a:effectRef idx="2">
            <a:schemeClr val="accent1"/>
          </a:effectRef>
          <a:fontRef idx="minor">
            <a:schemeClr val="lt1"/>
          </a:fontRef>
        </p:style>
        <p:txBody>
          <a:bodyPr/>
          <a:lstStyle/>
          <a:p>
            <a:r>
              <a:rPr lang="en-US" sz="2800" b="1" dirty="0"/>
              <a:t>    POLIO</a:t>
            </a:r>
          </a:p>
          <a:p>
            <a:r>
              <a:rPr lang="en-US" sz="2800" b="1" dirty="0"/>
              <a:t>     PLUS </a:t>
            </a:r>
          </a:p>
          <a:p>
            <a:pPr algn="ctr"/>
            <a:r>
              <a:rPr lang="en-US" sz="2800" b="1" dirty="0"/>
              <a:t>FUND</a:t>
            </a:r>
          </a:p>
        </p:txBody>
      </p:sp>
      <p:sp>
        <p:nvSpPr>
          <p:cNvPr id="6" name="Heart 5"/>
          <p:cNvSpPr/>
          <p:nvPr/>
        </p:nvSpPr>
        <p:spPr>
          <a:xfrm>
            <a:off x="3467790" y="2609279"/>
            <a:ext cx="2420389" cy="2512753"/>
          </a:xfrm>
          <a:prstGeom prst="heart">
            <a:avLst/>
          </a:prstGeom>
          <a:ln/>
        </p:spPr>
        <p:style>
          <a:lnRef idx="1">
            <a:schemeClr val="accent1"/>
          </a:lnRef>
          <a:fillRef idx="3">
            <a:schemeClr val="accent1"/>
          </a:fillRef>
          <a:effectRef idx="2">
            <a:schemeClr val="accent1"/>
          </a:effectRef>
          <a:fontRef idx="minor">
            <a:schemeClr val="lt1"/>
          </a:fontRef>
        </p:style>
        <p:txBody>
          <a:bodyPr/>
          <a:lstStyle/>
          <a:p>
            <a:r>
              <a:rPr lang="en-US" sz="2800" b="1" dirty="0"/>
              <a:t>ANNUAL</a:t>
            </a:r>
            <a:r>
              <a:rPr lang="en-US" sz="3200" dirty="0"/>
              <a:t> </a:t>
            </a:r>
          </a:p>
          <a:p>
            <a:r>
              <a:rPr lang="en-US" sz="3200" dirty="0"/>
              <a:t>  FUND</a:t>
            </a:r>
          </a:p>
        </p:txBody>
      </p:sp>
      <p:sp>
        <p:nvSpPr>
          <p:cNvPr id="7" name="Heart 6"/>
          <p:cNvSpPr/>
          <p:nvPr/>
        </p:nvSpPr>
        <p:spPr>
          <a:xfrm>
            <a:off x="6234545" y="2563094"/>
            <a:ext cx="2678546" cy="2651302"/>
          </a:xfrm>
          <a:prstGeom prst="hear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300" b="1" dirty="0"/>
              <a:t>PERMANENT</a:t>
            </a:r>
            <a:endParaRPr lang="en-US" sz="2000" b="1" dirty="0"/>
          </a:p>
          <a:p>
            <a:pPr algn="ctr"/>
            <a:r>
              <a:rPr lang="en-US" sz="2000" dirty="0"/>
              <a:t> </a:t>
            </a:r>
            <a:r>
              <a:rPr lang="en-US" sz="2800" b="1" dirty="0"/>
              <a:t>FUND</a:t>
            </a:r>
          </a:p>
        </p:txBody>
      </p:sp>
      <p:sp>
        <p:nvSpPr>
          <p:cNvPr id="8" name="Plus 7"/>
          <p:cNvSpPr/>
          <p:nvPr/>
        </p:nvSpPr>
        <p:spPr>
          <a:xfrm>
            <a:off x="2728884" y="3744884"/>
            <a:ext cx="822960" cy="822960"/>
          </a:xfrm>
          <a:prstGeom prst="mathPlus">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Plus 8"/>
          <p:cNvSpPr/>
          <p:nvPr/>
        </p:nvSpPr>
        <p:spPr>
          <a:xfrm>
            <a:off x="5661429" y="3767975"/>
            <a:ext cx="822960" cy="822960"/>
          </a:xfrm>
          <a:prstGeom prst="mathPlus">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348975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01" y="-184727"/>
            <a:ext cx="7769776" cy="3117273"/>
          </a:xfrm>
        </p:spPr>
        <p:txBody>
          <a:bodyPr>
            <a:noAutofit/>
          </a:bodyPr>
          <a:lstStyle/>
          <a:p>
            <a:r>
              <a:rPr lang="en-US" sz="8000" dirty="0">
                <a:latin typeface="Helvetica"/>
                <a:cs typeface="Helvetica"/>
              </a:rPr>
              <a:t> Polio Plus Fund</a:t>
            </a:r>
          </a:p>
        </p:txBody>
      </p:sp>
      <p:sp>
        <p:nvSpPr>
          <p:cNvPr id="3" name="TextBox 2"/>
          <p:cNvSpPr txBox="1"/>
          <p:nvPr/>
        </p:nvSpPr>
        <p:spPr>
          <a:xfrm>
            <a:off x="696601" y="2101273"/>
            <a:ext cx="7769776" cy="3539430"/>
          </a:xfrm>
          <a:prstGeom prst="rect">
            <a:avLst/>
          </a:prstGeom>
          <a:noFill/>
        </p:spPr>
        <p:txBody>
          <a:bodyPr wrap="square" rtlCol="0">
            <a:spAutoFit/>
          </a:bodyPr>
          <a:lstStyle/>
          <a:p>
            <a:pPr marL="285750" indent="-285750">
              <a:buFont typeface="Arial"/>
              <a:buChar char="•"/>
            </a:pPr>
            <a:r>
              <a:rPr lang="en-US" sz="3200" dirty="0"/>
              <a:t>All funds recd. used solely to achieve the Eradication of Polio worldwide.</a:t>
            </a:r>
          </a:p>
          <a:p>
            <a:pPr marL="285750" indent="-285750">
              <a:buFont typeface="Arial"/>
              <a:buChar char="•"/>
            </a:pPr>
            <a:r>
              <a:rPr lang="en-US" sz="3200" dirty="0" err="1">
                <a:solidFill>
                  <a:srgbClr val="558ED5"/>
                </a:solidFill>
              </a:rPr>
              <a:t>Programme</a:t>
            </a:r>
            <a:r>
              <a:rPr lang="en-US" sz="3200" dirty="0">
                <a:solidFill>
                  <a:srgbClr val="558ED5"/>
                </a:solidFill>
              </a:rPr>
              <a:t> will continue until the goal is achieved.</a:t>
            </a:r>
          </a:p>
          <a:p>
            <a:pPr marL="285750" indent="-285750">
              <a:buFont typeface="Arial"/>
              <a:buChar char="•"/>
            </a:pPr>
            <a:r>
              <a:rPr lang="en-US" sz="3200" dirty="0"/>
              <a:t>Rotarians are encouraged to support the </a:t>
            </a:r>
            <a:r>
              <a:rPr lang="en-US" sz="3200" dirty="0" err="1"/>
              <a:t>programme</a:t>
            </a:r>
            <a:r>
              <a:rPr lang="en-US" sz="3200" dirty="0"/>
              <a:t> until worldwide certification is achieved.</a:t>
            </a:r>
          </a:p>
        </p:txBody>
      </p:sp>
    </p:spTree>
    <p:extLst>
      <p:ext uri="{BB962C8B-B14F-4D97-AF65-F5344CB8AC3E}">
        <p14:creationId xmlns:p14="http://schemas.microsoft.com/office/powerpoint/2010/main" val="6278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01" y="-554183"/>
            <a:ext cx="7769776" cy="3117273"/>
          </a:xfrm>
        </p:spPr>
        <p:txBody>
          <a:bodyPr>
            <a:noAutofit/>
          </a:bodyPr>
          <a:lstStyle/>
          <a:p>
            <a:r>
              <a:rPr lang="en-US" sz="6600" dirty="0">
                <a:latin typeface="Helvetica"/>
                <a:cs typeface="Helvetica"/>
              </a:rPr>
              <a:t>Annual Fund</a:t>
            </a:r>
          </a:p>
        </p:txBody>
      </p:sp>
      <p:sp>
        <p:nvSpPr>
          <p:cNvPr id="6" name="TextBox 5"/>
          <p:cNvSpPr txBox="1"/>
          <p:nvPr/>
        </p:nvSpPr>
        <p:spPr>
          <a:xfrm>
            <a:off x="696601" y="1293087"/>
            <a:ext cx="8193399" cy="5109091"/>
          </a:xfrm>
          <a:prstGeom prst="rect">
            <a:avLst/>
          </a:prstGeom>
          <a:noFill/>
        </p:spPr>
        <p:txBody>
          <a:bodyPr wrap="square" rtlCol="0">
            <a:spAutoFit/>
          </a:bodyPr>
          <a:lstStyle/>
          <a:p>
            <a:pPr marL="285750" indent="-285750">
              <a:buFont typeface="Arial"/>
              <a:buChar char="•"/>
            </a:pPr>
            <a:r>
              <a:rPr lang="en-US" sz="2800" dirty="0"/>
              <a:t>The Foundations primary source of funding.</a:t>
            </a:r>
          </a:p>
          <a:p>
            <a:pPr marL="285750" indent="-285750">
              <a:buFont typeface="Arial"/>
              <a:buChar char="•"/>
            </a:pPr>
            <a:r>
              <a:rPr lang="en-US" sz="2800" dirty="0">
                <a:solidFill>
                  <a:srgbClr val="0000FF"/>
                </a:solidFill>
              </a:rPr>
              <a:t>Enables Rotarians to carry out local &amp; International activities.</a:t>
            </a:r>
          </a:p>
          <a:p>
            <a:pPr marL="285750" indent="-285750">
              <a:buFont typeface="Arial"/>
              <a:buChar char="•"/>
            </a:pPr>
            <a:r>
              <a:rPr lang="en-US" sz="2800" dirty="0"/>
              <a:t>Contributions encouraged via the EREY </a:t>
            </a:r>
            <a:r>
              <a:rPr lang="en-US" sz="2800" dirty="0" err="1"/>
              <a:t>programme</a:t>
            </a:r>
            <a:r>
              <a:rPr lang="en-US" sz="2800" dirty="0"/>
              <a:t>.</a:t>
            </a:r>
          </a:p>
          <a:p>
            <a:pPr marL="285750" indent="-285750">
              <a:buFont typeface="Arial"/>
              <a:buChar char="•"/>
            </a:pPr>
            <a:r>
              <a:rPr lang="en-US" sz="2800" dirty="0">
                <a:solidFill>
                  <a:srgbClr val="0000FF"/>
                </a:solidFill>
              </a:rPr>
              <a:t>EREY asks Rotarians to participate in a Foundation project and donate to the Annual Fund</a:t>
            </a:r>
            <a:r>
              <a:rPr lang="en-US" sz="2800" dirty="0"/>
              <a:t>.</a:t>
            </a:r>
          </a:p>
          <a:p>
            <a:pPr marL="285750" indent="-285750">
              <a:buFont typeface="Arial"/>
              <a:buChar char="•"/>
            </a:pPr>
            <a:r>
              <a:rPr lang="en-US" sz="2800" dirty="0"/>
              <a:t>Contributions can be designated to </a:t>
            </a:r>
            <a:r>
              <a:rPr lang="en-US" sz="2800" b="1" i="1" dirty="0"/>
              <a:t>SHARE</a:t>
            </a:r>
            <a:r>
              <a:rPr lang="en-US" sz="2800" dirty="0"/>
              <a:t>, the </a:t>
            </a:r>
            <a:r>
              <a:rPr lang="en-US" sz="2800" b="1" dirty="0"/>
              <a:t>WORLD FUND</a:t>
            </a:r>
            <a:r>
              <a:rPr lang="en-US" sz="2800" dirty="0"/>
              <a:t> or one of Foundations 6 Areas of focus.</a:t>
            </a:r>
          </a:p>
          <a:p>
            <a:pPr marL="285750" indent="-285750">
              <a:buFont typeface="Arial"/>
              <a:buChar char="•"/>
            </a:pPr>
            <a:r>
              <a:rPr lang="en-US" sz="2800" dirty="0">
                <a:solidFill>
                  <a:srgbClr val="0000FF"/>
                </a:solidFill>
              </a:rPr>
              <a:t>Contributions to the 6 areas of focus will not be include in the </a:t>
            </a:r>
            <a:r>
              <a:rPr lang="en-US" sz="2800" b="1" i="1" dirty="0">
                <a:solidFill>
                  <a:srgbClr val="0000FF"/>
                </a:solidFill>
              </a:rPr>
              <a:t>SHARE</a:t>
            </a:r>
            <a:r>
              <a:rPr lang="en-US" sz="2800" i="1" dirty="0">
                <a:solidFill>
                  <a:srgbClr val="0000FF"/>
                </a:solidFill>
              </a:rPr>
              <a:t> calculation</a:t>
            </a:r>
            <a:r>
              <a:rPr lang="en-US" i="1" dirty="0">
                <a:solidFill>
                  <a:srgbClr val="0000FF"/>
                </a:solidFill>
              </a:rPr>
              <a:t>.</a:t>
            </a:r>
            <a:r>
              <a:rPr lang="en-US" dirty="0">
                <a:solidFill>
                  <a:srgbClr val="0000FF"/>
                </a:solidFill>
              </a:rPr>
              <a:t> </a:t>
            </a:r>
          </a:p>
          <a:p>
            <a:endParaRPr lang="en-US" dirty="0"/>
          </a:p>
        </p:txBody>
      </p:sp>
    </p:spTree>
    <p:extLst>
      <p:ext uri="{BB962C8B-B14F-4D97-AF65-F5344CB8AC3E}">
        <p14:creationId xmlns:p14="http://schemas.microsoft.com/office/powerpoint/2010/main" val="44880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anim calcmode="lin" valueType="num">
                                      <p:cBhvr>
                                        <p:cTn id="3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1000"/>
                                        <p:tgtEl>
                                          <p:spTgt spid="6">
                                            <p:txEl>
                                              <p:pRg st="4" end="4"/>
                                            </p:txEl>
                                          </p:spTgt>
                                        </p:tgtEl>
                                      </p:cBhvr>
                                    </p:animEffect>
                                    <p:anim calcmode="lin" valueType="num">
                                      <p:cBhvr>
                                        <p:cTn id="4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1000"/>
                                        <p:tgtEl>
                                          <p:spTgt spid="6">
                                            <p:txEl>
                                              <p:pRg st="5" end="5"/>
                                            </p:txEl>
                                          </p:spTgt>
                                        </p:tgtEl>
                                      </p:cBhvr>
                                    </p:animEffect>
                                    <p:anim calcmode="lin" valueType="num">
                                      <p:cBhvr>
                                        <p:cTn id="5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01" y="-184727"/>
            <a:ext cx="7769776" cy="3117273"/>
          </a:xfrm>
        </p:spPr>
        <p:txBody>
          <a:bodyPr>
            <a:noAutofit/>
          </a:bodyPr>
          <a:lstStyle/>
          <a:p>
            <a:r>
              <a:rPr lang="en-US" sz="6000" dirty="0">
                <a:latin typeface="Helvetica"/>
                <a:cs typeface="Helvetica"/>
              </a:rPr>
              <a:t> Permanent Fund</a:t>
            </a:r>
          </a:p>
        </p:txBody>
      </p:sp>
      <p:sp>
        <p:nvSpPr>
          <p:cNvPr id="3" name="TextBox 2"/>
          <p:cNvSpPr txBox="1"/>
          <p:nvPr/>
        </p:nvSpPr>
        <p:spPr>
          <a:xfrm>
            <a:off x="696601" y="2101273"/>
            <a:ext cx="7769776" cy="4031873"/>
          </a:xfrm>
          <a:prstGeom prst="rect">
            <a:avLst/>
          </a:prstGeom>
          <a:noFill/>
        </p:spPr>
        <p:txBody>
          <a:bodyPr wrap="square" rtlCol="0">
            <a:spAutoFit/>
          </a:bodyPr>
          <a:lstStyle/>
          <a:p>
            <a:pPr marL="285750" indent="-285750">
              <a:buFont typeface="Arial"/>
              <a:buChar char="•"/>
            </a:pPr>
            <a:r>
              <a:rPr lang="en-US" sz="3200" dirty="0"/>
              <a:t>Secures the future of Foundation through Endowments.</a:t>
            </a:r>
          </a:p>
          <a:p>
            <a:pPr marL="285750" indent="-285750">
              <a:buFont typeface="Arial"/>
              <a:buChar char="•"/>
            </a:pPr>
            <a:r>
              <a:rPr lang="en-US" sz="3200" dirty="0">
                <a:solidFill>
                  <a:srgbClr val="0000FF"/>
                </a:solidFill>
              </a:rPr>
              <a:t>Principal untouched – earnings provide additional funds.</a:t>
            </a:r>
          </a:p>
          <a:p>
            <a:pPr marL="285750" indent="-285750">
              <a:buFont typeface="Arial"/>
              <a:buChar char="•"/>
            </a:pPr>
            <a:r>
              <a:rPr lang="en-US" sz="3200" dirty="0"/>
              <a:t>Donations could be – outright gifts,</a:t>
            </a:r>
          </a:p>
          <a:p>
            <a:r>
              <a:rPr lang="en-US" sz="3200" dirty="0"/>
              <a:t>   endowment funds, bequests, or Life-income                       	agreements.</a:t>
            </a:r>
          </a:p>
          <a:p>
            <a:r>
              <a:rPr lang="en-US" sz="3200" dirty="0"/>
              <a:t> </a:t>
            </a:r>
          </a:p>
        </p:txBody>
      </p:sp>
    </p:spTree>
    <p:extLst>
      <p:ext uri="{BB962C8B-B14F-4D97-AF65-F5344CB8AC3E}">
        <p14:creationId xmlns:p14="http://schemas.microsoft.com/office/powerpoint/2010/main" val="288249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01" y="554182"/>
            <a:ext cx="7769776" cy="946727"/>
          </a:xfrm>
        </p:spPr>
        <p:txBody>
          <a:bodyPr/>
          <a:lstStyle/>
          <a:p>
            <a:r>
              <a:rPr lang="en-US" dirty="0"/>
              <a:t>WORLD FUND</a:t>
            </a:r>
          </a:p>
        </p:txBody>
      </p:sp>
      <p:sp>
        <p:nvSpPr>
          <p:cNvPr id="3" name="TextBox 2"/>
          <p:cNvSpPr txBox="1"/>
          <p:nvPr/>
        </p:nvSpPr>
        <p:spPr>
          <a:xfrm>
            <a:off x="230913" y="1685636"/>
            <a:ext cx="8797637" cy="3416320"/>
          </a:xfrm>
          <a:prstGeom prst="rect">
            <a:avLst/>
          </a:prstGeom>
          <a:noFill/>
        </p:spPr>
        <p:txBody>
          <a:bodyPr wrap="square" rtlCol="0">
            <a:spAutoFit/>
          </a:bodyPr>
          <a:lstStyle/>
          <a:p>
            <a:pPr marL="285750" indent="-285750">
              <a:buFont typeface="Arial"/>
              <a:buChar char="•"/>
            </a:pPr>
            <a:r>
              <a:rPr lang="en-US" sz="3600" dirty="0"/>
              <a:t>PAYS FOR THE WORLDWIDE PROGRAMS</a:t>
            </a:r>
          </a:p>
          <a:p>
            <a:pPr marL="285750" indent="-285750">
              <a:buFont typeface="Arial"/>
              <a:buChar char="•"/>
            </a:pPr>
            <a:endParaRPr lang="en-US" sz="3600" dirty="0"/>
          </a:p>
          <a:p>
            <a:pPr marL="285750" indent="-285750">
              <a:buFont typeface="Arial"/>
              <a:buChar char="•"/>
            </a:pPr>
            <a:r>
              <a:rPr lang="en-US" sz="3600" dirty="0"/>
              <a:t>THESE PROGRAMS ARE AVAILABLE TO ALL DISTRICTS</a:t>
            </a:r>
          </a:p>
          <a:p>
            <a:pPr marL="285750" indent="-285750">
              <a:buFont typeface="Arial"/>
              <a:buChar char="•"/>
            </a:pPr>
            <a:endParaRPr lang="en-US" sz="3600" dirty="0"/>
          </a:p>
          <a:p>
            <a:pPr marL="285750" indent="-285750">
              <a:buFont typeface="Arial"/>
              <a:buChar char="•"/>
            </a:pPr>
            <a:r>
              <a:rPr lang="en-US" sz="3600" dirty="0"/>
              <a:t>NOT RELATED TO SPECIFIC CONTRIBUTIONS</a:t>
            </a:r>
          </a:p>
        </p:txBody>
      </p:sp>
    </p:spTree>
    <p:extLst>
      <p:ext uri="{BB962C8B-B14F-4D97-AF65-F5344CB8AC3E}">
        <p14:creationId xmlns:p14="http://schemas.microsoft.com/office/powerpoint/2010/main" val="5711974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01" y="0"/>
            <a:ext cx="7769776" cy="2216727"/>
          </a:xfrm>
        </p:spPr>
        <p:txBody>
          <a:bodyPr/>
          <a:lstStyle/>
          <a:p>
            <a:r>
              <a:rPr lang="en-US" dirty="0"/>
              <a:t>DISTRICT GRANTS</a:t>
            </a:r>
          </a:p>
        </p:txBody>
      </p:sp>
      <p:sp>
        <p:nvSpPr>
          <p:cNvPr id="3" name="TextBox 2"/>
          <p:cNvSpPr txBox="1"/>
          <p:nvPr/>
        </p:nvSpPr>
        <p:spPr>
          <a:xfrm>
            <a:off x="696601" y="1523999"/>
            <a:ext cx="7939399" cy="4031873"/>
          </a:xfrm>
          <a:prstGeom prst="rect">
            <a:avLst/>
          </a:prstGeom>
          <a:noFill/>
        </p:spPr>
        <p:txBody>
          <a:bodyPr wrap="square" rtlCol="0">
            <a:spAutoFit/>
          </a:bodyPr>
          <a:lstStyle/>
          <a:p>
            <a:pPr marL="285750" indent="-285750">
              <a:buFont typeface="Arial"/>
              <a:buChar char="•"/>
            </a:pPr>
            <a:r>
              <a:rPr lang="en-US" sz="3200" dirty="0"/>
              <a:t>DDF FUNDS CAN BE USED TO PAY FOR ANY FOUNDATION ACTIVITY</a:t>
            </a:r>
          </a:p>
          <a:p>
            <a:pPr marL="285750" indent="-285750">
              <a:buFont typeface="Arial"/>
              <a:buChar char="•"/>
            </a:pPr>
            <a:r>
              <a:rPr lang="en-US" sz="3200" dirty="0">
                <a:solidFill>
                  <a:schemeClr val="tx2">
                    <a:lumMod val="60000"/>
                    <a:lumOff val="40000"/>
                  </a:schemeClr>
                </a:solidFill>
              </a:rPr>
              <a:t>D9370 WILL DIVIDE THE 25% DDF RECD BY THE NUMBER OF CLUBS IN THE DISTRICT</a:t>
            </a:r>
          </a:p>
          <a:p>
            <a:pPr marL="285750" indent="-285750">
              <a:buFont typeface="Arial"/>
              <a:buChar char="•"/>
            </a:pPr>
            <a:r>
              <a:rPr lang="en-US" sz="3200" dirty="0"/>
              <a:t>EACH CLUB MUST MAKE APPLICATION TO THE DISTRICT FOUNDATION COMMITTEE</a:t>
            </a:r>
          </a:p>
          <a:p>
            <a:pPr marL="285750" indent="-285750">
              <a:buFont typeface="Arial"/>
              <a:buChar char="•"/>
            </a:pPr>
            <a:r>
              <a:rPr lang="en-US" sz="3200" dirty="0">
                <a:solidFill>
                  <a:srgbClr val="558ED5"/>
                </a:solidFill>
              </a:rPr>
              <a:t>THE CLUB WILL NEED TO BE QUALIFIED IN TERMS OF THE FUTURE VISION CRITERIA </a:t>
            </a:r>
          </a:p>
        </p:txBody>
      </p:sp>
    </p:spTree>
    <p:extLst>
      <p:ext uri="{BB962C8B-B14F-4D97-AF65-F5344CB8AC3E}">
        <p14:creationId xmlns:p14="http://schemas.microsoft.com/office/powerpoint/2010/main" val="40333658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CCEE-00C4-0A49-A4F6-4ABD82979371}"/>
              </a:ext>
            </a:extLst>
          </p:cNvPr>
          <p:cNvSpPr>
            <a:spLocks noGrp="1"/>
          </p:cNvSpPr>
          <p:nvPr>
            <p:ph type="title"/>
          </p:nvPr>
        </p:nvSpPr>
        <p:spPr/>
        <p:txBody>
          <a:bodyPr/>
          <a:lstStyle/>
          <a:p>
            <a:r>
              <a:rPr lang="en-US" dirty="0"/>
              <a:t>The Foundation’s Mission</a:t>
            </a:r>
          </a:p>
        </p:txBody>
      </p:sp>
      <p:sp>
        <p:nvSpPr>
          <p:cNvPr id="3" name="Content Placeholder 2">
            <a:extLst>
              <a:ext uri="{FF2B5EF4-FFF2-40B4-BE49-F238E27FC236}">
                <a16:creationId xmlns:a16="http://schemas.microsoft.com/office/drawing/2014/main" id="{4A32B492-4728-C548-AC9B-2AAA4735F47E}"/>
              </a:ext>
            </a:extLst>
          </p:cNvPr>
          <p:cNvSpPr>
            <a:spLocks noGrp="1"/>
          </p:cNvSpPr>
          <p:nvPr>
            <p:ph idx="1"/>
          </p:nvPr>
        </p:nvSpPr>
        <p:spPr/>
        <p:txBody>
          <a:bodyPr/>
          <a:lstStyle/>
          <a:p>
            <a:endParaRPr lang="en-ZA" dirty="0"/>
          </a:p>
          <a:p>
            <a:r>
              <a:rPr lang="en-ZA" dirty="0"/>
              <a:t>The mission of The Rotary Foundation is to enable Rotarians to advance world understanding, goodwill, and peace through the improvement of health, the support of education, and the alleviation of poverty.</a:t>
            </a:r>
          </a:p>
          <a:p>
            <a:endParaRPr lang="en-US" dirty="0"/>
          </a:p>
        </p:txBody>
      </p:sp>
    </p:spTree>
    <p:extLst>
      <p:ext uri="{BB962C8B-B14F-4D97-AF65-F5344CB8AC3E}">
        <p14:creationId xmlns:p14="http://schemas.microsoft.com/office/powerpoint/2010/main" val="1907779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01" y="0"/>
            <a:ext cx="7769776" cy="2216727"/>
          </a:xfrm>
        </p:spPr>
        <p:txBody>
          <a:bodyPr/>
          <a:lstStyle/>
          <a:p>
            <a:r>
              <a:rPr lang="en-US" dirty="0"/>
              <a:t>GLOBAL GRANTS</a:t>
            </a:r>
          </a:p>
        </p:txBody>
      </p:sp>
      <p:sp>
        <p:nvSpPr>
          <p:cNvPr id="3" name="TextBox 2"/>
          <p:cNvSpPr txBox="1"/>
          <p:nvPr/>
        </p:nvSpPr>
        <p:spPr>
          <a:xfrm>
            <a:off x="696601" y="1062143"/>
            <a:ext cx="7939399" cy="5016757"/>
          </a:xfrm>
          <a:prstGeom prst="rect">
            <a:avLst/>
          </a:prstGeom>
          <a:noFill/>
        </p:spPr>
        <p:txBody>
          <a:bodyPr wrap="square" rtlCol="0">
            <a:spAutoFit/>
          </a:bodyPr>
          <a:lstStyle/>
          <a:p>
            <a:endParaRPr lang="en-US" sz="3200" dirty="0"/>
          </a:p>
          <a:p>
            <a:pPr marL="285750" indent="-285750">
              <a:buFont typeface="Arial"/>
              <a:buChar char="•"/>
            </a:pPr>
            <a:r>
              <a:rPr lang="en-US" sz="3200" dirty="0">
                <a:solidFill>
                  <a:schemeClr val="tx2">
                    <a:lumMod val="60000"/>
                    <a:lumOff val="40000"/>
                  </a:schemeClr>
                </a:solidFill>
              </a:rPr>
              <a:t>D9370 WILL ALLOCATE THE 25% DDF RECD TO ASSIST CLUBS APPLYING FOR GG’s</a:t>
            </a:r>
          </a:p>
          <a:p>
            <a:pPr marL="285750" indent="-285750">
              <a:buFont typeface="Arial"/>
              <a:buChar char="•"/>
            </a:pPr>
            <a:r>
              <a:rPr lang="en-US" sz="3200" dirty="0"/>
              <a:t>EACH CLUB MUST MOTIVATE THEIR FUNDING REQUIREMENT TO THE DISTRICT FOUNDATION COMMITTEE</a:t>
            </a:r>
          </a:p>
          <a:p>
            <a:pPr marL="285750" indent="-285750">
              <a:buFont typeface="Arial"/>
              <a:buChar char="•"/>
            </a:pPr>
            <a:r>
              <a:rPr lang="en-US" sz="3200" dirty="0">
                <a:solidFill>
                  <a:srgbClr val="558ED5"/>
                </a:solidFill>
              </a:rPr>
              <a:t>DDF WILL BE ALLOCATED PENDING FOUNDATION APPROVAL</a:t>
            </a:r>
          </a:p>
          <a:p>
            <a:pPr marL="285750" indent="-285750">
              <a:buFont typeface="Arial"/>
              <a:buChar char="•"/>
            </a:pPr>
            <a:r>
              <a:rPr lang="en-US" sz="3200" dirty="0">
                <a:solidFill>
                  <a:srgbClr val="558ED5"/>
                </a:solidFill>
              </a:rPr>
              <a:t>DDF ALLOCATED WILL BE MATCHED 1:1</a:t>
            </a:r>
          </a:p>
          <a:p>
            <a:pPr marL="285750" indent="-285750">
              <a:buFont typeface="Arial"/>
              <a:buChar char="•"/>
            </a:pPr>
            <a:endParaRPr lang="en-US" sz="3200" dirty="0">
              <a:solidFill>
                <a:srgbClr val="558ED5"/>
              </a:solidFill>
            </a:endParaRPr>
          </a:p>
        </p:txBody>
      </p:sp>
    </p:spTree>
    <p:extLst>
      <p:ext uri="{BB962C8B-B14F-4D97-AF65-F5344CB8AC3E}">
        <p14:creationId xmlns:p14="http://schemas.microsoft.com/office/powerpoint/2010/main" val="20188247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62E2-F7BC-4542-AA42-586BA47248B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3F5EB4A-5A55-C846-8D77-A7121925DD6C}"/>
              </a:ext>
            </a:extLst>
          </p:cNvPr>
          <p:cNvPicPr>
            <a:picLocks noGrp="1" noChangeAspect="1"/>
          </p:cNvPicPr>
          <p:nvPr>
            <p:ph idx="1"/>
          </p:nvPr>
        </p:nvPicPr>
        <p:blipFill>
          <a:blip r:embed="rId3"/>
          <a:stretch>
            <a:fillRect/>
          </a:stretch>
        </p:blipFill>
        <p:spPr>
          <a:xfrm>
            <a:off x="-63440" y="274638"/>
            <a:ext cx="9207440" cy="6126163"/>
          </a:xfrm>
        </p:spPr>
      </p:pic>
    </p:spTree>
    <p:extLst>
      <p:ext uri="{BB962C8B-B14F-4D97-AF65-F5344CB8AC3E}">
        <p14:creationId xmlns:p14="http://schemas.microsoft.com/office/powerpoint/2010/main" val="238107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6523-1B3E-F54B-8D41-E026C5DFAAF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A27B36C-0911-5647-9A2B-4556CB825E8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7281382-8FDC-8A4F-AF45-C0BADFCB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459" y="865486"/>
            <a:ext cx="5104818" cy="5003263"/>
          </a:xfrm>
          <a:prstGeom prst="rect">
            <a:avLst/>
          </a:prstGeom>
        </p:spPr>
      </p:pic>
    </p:spTree>
    <p:extLst>
      <p:ext uri="{BB962C8B-B14F-4D97-AF65-F5344CB8AC3E}">
        <p14:creationId xmlns:p14="http://schemas.microsoft.com/office/powerpoint/2010/main" val="285847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E34A-348B-A04D-8CC5-E044671EBFA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D7BA237-21EF-AC43-9BE7-2BB81840FC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3628" y="992162"/>
            <a:ext cx="5989234" cy="4967017"/>
          </a:xfrm>
        </p:spPr>
      </p:pic>
    </p:spTree>
    <p:extLst>
      <p:ext uri="{BB962C8B-B14F-4D97-AF65-F5344CB8AC3E}">
        <p14:creationId xmlns:p14="http://schemas.microsoft.com/office/powerpoint/2010/main" val="1802906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77A3-A5C3-6745-A095-4C0B7A8020BA}"/>
              </a:ext>
            </a:extLst>
          </p:cNvPr>
          <p:cNvSpPr>
            <a:spLocks noGrp="1"/>
          </p:cNvSpPr>
          <p:nvPr>
            <p:ph type="title"/>
          </p:nvPr>
        </p:nvSpPr>
        <p:spPr>
          <a:xfrm>
            <a:off x="457200" y="7346"/>
            <a:ext cx="8229600" cy="1143000"/>
          </a:xfrm>
        </p:spPr>
        <p:txBody>
          <a:bodyPr/>
          <a:lstStyle/>
          <a:p>
            <a:r>
              <a:rPr lang="en-US" dirty="0"/>
              <a:t>Rotary Annual report 16/17</a:t>
            </a:r>
          </a:p>
        </p:txBody>
      </p:sp>
      <p:pic>
        <p:nvPicPr>
          <p:cNvPr id="5" name="Content Placeholder 4">
            <a:extLst>
              <a:ext uri="{FF2B5EF4-FFF2-40B4-BE49-F238E27FC236}">
                <a16:creationId xmlns:a16="http://schemas.microsoft.com/office/drawing/2014/main" id="{82710D41-AB77-CF48-96BE-807E13574344}"/>
              </a:ext>
            </a:extLst>
          </p:cNvPr>
          <p:cNvPicPr>
            <a:picLocks noGrp="1" noChangeAspect="1"/>
          </p:cNvPicPr>
          <p:nvPr>
            <p:ph idx="1"/>
          </p:nvPr>
        </p:nvPicPr>
        <p:blipFill>
          <a:blip r:embed="rId3"/>
          <a:stretch>
            <a:fillRect/>
          </a:stretch>
        </p:blipFill>
        <p:spPr>
          <a:xfrm>
            <a:off x="31878" y="942534"/>
            <a:ext cx="9122979" cy="5852160"/>
          </a:xfrm>
        </p:spPr>
      </p:pic>
    </p:spTree>
    <p:extLst>
      <p:ext uri="{BB962C8B-B14F-4D97-AF65-F5344CB8AC3E}">
        <p14:creationId xmlns:p14="http://schemas.microsoft.com/office/powerpoint/2010/main" val="311696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D453-53DC-9545-8F75-BD5BF1072CE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0F0A3A7-EFCB-6844-9C0A-E3AC5D2BE029}"/>
              </a:ext>
            </a:extLst>
          </p:cNvPr>
          <p:cNvPicPr>
            <a:picLocks noGrp="1" noChangeAspect="1"/>
          </p:cNvPicPr>
          <p:nvPr>
            <p:ph idx="1"/>
          </p:nvPr>
        </p:nvPicPr>
        <p:blipFill>
          <a:blip r:embed="rId2"/>
          <a:stretch>
            <a:fillRect/>
          </a:stretch>
        </p:blipFill>
        <p:spPr>
          <a:xfrm>
            <a:off x="1017195" y="0"/>
            <a:ext cx="6790374" cy="6865296"/>
          </a:xfrm>
        </p:spPr>
      </p:pic>
    </p:spTree>
    <p:extLst>
      <p:ext uri="{BB962C8B-B14F-4D97-AF65-F5344CB8AC3E}">
        <p14:creationId xmlns:p14="http://schemas.microsoft.com/office/powerpoint/2010/main" val="139790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01" y="1958995"/>
            <a:ext cx="7769776" cy="2412586"/>
          </a:xfrm>
        </p:spPr>
        <p:txBody>
          <a:bodyPr>
            <a:noAutofit/>
          </a:bodyPr>
          <a:lstStyle/>
          <a:p>
            <a:r>
              <a:rPr lang="en-US" sz="8000" dirty="0">
                <a:latin typeface="Brush Script MT Italic"/>
                <a:cs typeface="Brush Script MT Italic"/>
              </a:rPr>
              <a:t>The  SHARE fund</a:t>
            </a:r>
          </a:p>
        </p:txBody>
      </p:sp>
    </p:spTree>
    <p:extLst>
      <p:ext uri="{BB962C8B-B14F-4D97-AF65-F5344CB8AC3E}">
        <p14:creationId xmlns:p14="http://schemas.microsoft.com/office/powerpoint/2010/main" val="419926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873" y="1912813"/>
            <a:ext cx="8077944" cy="2412586"/>
          </a:xfrm>
        </p:spPr>
        <p:txBody>
          <a:bodyPr>
            <a:noAutofit/>
          </a:bodyPr>
          <a:lstStyle/>
          <a:p>
            <a:r>
              <a:rPr lang="en-US" sz="8000" dirty="0">
                <a:latin typeface="Brush Script MT Italic"/>
                <a:cs typeface="Brush Script MT Italic"/>
              </a:rPr>
              <a:t>Rotary’s unique 3 year investment cycle</a:t>
            </a:r>
          </a:p>
        </p:txBody>
      </p:sp>
    </p:spTree>
    <p:extLst>
      <p:ext uri="{BB962C8B-B14F-4D97-AF65-F5344CB8AC3E}">
        <p14:creationId xmlns:p14="http://schemas.microsoft.com/office/powerpoint/2010/main" val="2186167237"/>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2785</TotalTime>
  <Words>795</Words>
  <Application>Microsoft Macintosh PowerPoint</Application>
  <PresentationFormat>On-screen Show (4:3)</PresentationFormat>
  <Paragraphs>112</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Brush Script MT Italic</vt:lpstr>
      <vt:lpstr>Calibri</vt:lpstr>
      <vt:lpstr>Helvetica</vt:lpstr>
      <vt:lpstr>Office Theme</vt:lpstr>
      <vt:lpstr>PowerPoint Presentation</vt:lpstr>
      <vt:lpstr>The Foundation’s Mission</vt:lpstr>
      <vt:lpstr>PowerPoint Presentation</vt:lpstr>
      <vt:lpstr>PowerPoint Presentation</vt:lpstr>
      <vt:lpstr>PowerPoint Presentation</vt:lpstr>
      <vt:lpstr>Rotary Annual report 16/17</vt:lpstr>
      <vt:lpstr>PowerPoint Presentation</vt:lpstr>
      <vt:lpstr>The  SHARE fund</vt:lpstr>
      <vt:lpstr>Rotary’s unique 3 year investment cycle</vt:lpstr>
      <vt:lpstr>PowerPoint Presentation</vt:lpstr>
      <vt:lpstr>PowerPoint Presentation</vt:lpstr>
      <vt:lpstr>PowerPoint Presentation</vt:lpstr>
      <vt:lpstr>Thank you all again for participating in POETS I now hand over to our Zone polio coordinator PDG Richard Brooks who will be followed by our Grant fundi Rob Campbell   </vt:lpstr>
      <vt:lpstr>Raising funds for the Rotary Foundation</vt:lpstr>
      <vt:lpstr> Polio Plus Fund</vt:lpstr>
      <vt:lpstr>Annual Fund</vt:lpstr>
      <vt:lpstr> Permanent Fund</vt:lpstr>
      <vt:lpstr>WORLD FUND</vt:lpstr>
      <vt:lpstr>DISTRICT GRANTS</vt:lpstr>
      <vt:lpstr>GLOBAL GRANTS</vt:lpstr>
    </vt:vector>
  </TitlesOfParts>
  <Company>Cryer Investments</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SHARE fund</dc:title>
  <dc:creator>Greg Cryer</dc:creator>
  <cp:lastModifiedBy>MacBook Air</cp:lastModifiedBy>
  <cp:revision>34</cp:revision>
  <dcterms:created xsi:type="dcterms:W3CDTF">2016-01-27T03:55:13Z</dcterms:created>
  <dcterms:modified xsi:type="dcterms:W3CDTF">2018-03-17T04:45:33Z</dcterms:modified>
</cp:coreProperties>
</file>