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762" r:id="rId2"/>
    <p:sldMasterId id="2147483814" r:id="rId3"/>
  </p:sldMasterIdLst>
  <p:notesMasterIdLst>
    <p:notesMasterId r:id="rId22"/>
  </p:notesMasterIdLst>
  <p:handoutMasterIdLst>
    <p:handoutMasterId r:id="rId23"/>
  </p:handoutMasterIdLst>
  <p:sldIdLst>
    <p:sldId id="640" r:id="rId4"/>
    <p:sldId id="636" r:id="rId5"/>
    <p:sldId id="637" r:id="rId6"/>
    <p:sldId id="639" r:id="rId7"/>
    <p:sldId id="642" r:id="rId8"/>
    <p:sldId id="643" r:id="rId9"/>
    <p:sldId id="644" r:id="rId10"/>
    <p:sldId id="645" r:id="rId11"/>
    <p:sldId id="646" r:id="rId12"/>
    <p:sldId id="657" r:id="rId13"/>
    <p:sldId id="658" r:id="rId14"/>
    <p:sldId id="659" r:id="rId15"/>
    <p:sldId id="660" r:id="rId16"/>
    <p:sldId id="661" r:id="rId17"/>
    <p:sldId id="664" r:id="rId18"/>
    <p:sldId id="652" r:id="rId19"/>
    <p:sldId id="662" r:id="rId20"/>
    <p:sldId id="663" r:id="rId21"/>
  </p:sldIdLst>
  <p:sldSz cx="9144000" cy="6858000" type="screen4x3"/>
  <p:notesSz cx="7010400" cy="92964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91B5C"/>
    <a:srgbClr val="958D85"/>
    <a:srgbClr val="8C7D7D"/>
    <a:srgbClr val="16316B"/>
    <a:srgbClr val="01B4E7"/>
    <a:srgbClr val="FEBD11"/>
    <a:srgbClr val="FEBD0E"/>
    <a:srgbClr val="00447F"/>
    <a:srgbClr val="004C8D"/>
    <a:srgbClr val="005DA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2" autoAdjust="0"/>
    <p:restoredTop sz="68620" autoAdjust="0"/>
  </p:normalViewPr>
  <p:slideViewPr>
    <p:cSldViewPr snapToGrid="0">
      <p:cViewPr>
        <p:scale>
          <a:sx n="52" d="100"/>
          <a:sy n="52" d="100"/>
        </p:scale>
        <p:origin x="-1062" y="120"/>
      </p:cViewPr>
      <p:guideLst>
        <p:guide orient="horz" pos="3758"/>
        <p:guide orient="horz" pos="627"/>
        <p:guide pos="2880"/>
      </p:guideLst>
    </p:cSldViewPr>
  </p:slideViewPr>
  <p:outlineViewPr>
    <p:cViewPr>
      <p:scale>
        <a:sx n="33" d="100"/>
        <a:sy n="33" d="100"/>
      </p:scale>
      <p:origin x="48" y="10435"/>
    </p:cViewPr>
  </p:outlineViewPr>
  <p:notesTextViewPr>
    <p:cViewPr>
      <p:scale>
        <a:sx n="85" d="100"/>
        <a:sy n="85" d="100"/>
      </p:scale>
      <p:origin x="0" y="0"/>
    </p:cViewPr>
  </p:notesTextViewPr>
  <p:sorterViewPr>
    <p:cViewPr>
      <p:scale>
        <a:sx n="100" d="100"/>
        <a:sy n="100" d="100"/>
      </p:scale>
      <p:origin x="0" y="3906"/>
    </p:cViewPr>
  </p:sorterViewPr>
  <p:notesViewPr>
    <p:cSldViewPr snapToGrid="0">
      <p:cViewPr>
        <p:scale>
          <a:sx n="85" d="100"/>
          <a:sy n="85" d="100"/>
        </p:scale>
        <p:origin x="-2226" y="294"/>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4.476249313965195E-2"/>
          <c:y val="3.4375000000000017E-2"/>
          <c:w val="0.95523750686034781"/>
          <c:h val="0.9160173719529997"/>
        </c:manualLayout>
      </c:layout>
      <c:barChart>
        <c:barDir val="col"/>
        <c:grouping val="clustered"/>
        <c:ser>
          <c:idx val="0"/>
          <c:order val="0"/>
          <c:tx>
            <c:strRef>
              <c:f>Sheet1!$B$1</c:f>
              <c:strCache>
                <c:ptCount val="1"/>
                <c:pt idx="0">
                  <c:v>Joining</c:v>
                </c:pt>
              </c:strCache>
            </c:strRef>
          </c:tx>
          <c:spPr>
            <a:solidFill>
              <a:srgbClr val="01B4E7"/>
            </a:solidFill>
          </c:spPr>
          <c:dLbls>
            <c:delete val="1"/>
          </c:dLbls>
          <c:cat>
            <c:strRef>
              <c:f>Sheet1!$A$2:$A$7</c:f>
              <c:strCache>
                <c:ptCount val="6"/>
                <c:pt idx="0">
                  <c:v>Development and training opportunities</c:v>
                </c:pt>
                <c:pt idx="1">
                  <c:v>Potential for personal and professional recognition</c:v>
                </c:pt>
                <c:pt idx="2">
                  <c:v>To have a positive impact globally</c:v>
                </c:pt>
                <c:pt idx="3">
                  <c:v>Professional networking/Business development opportunities</c:v>
                </c:pt>
                <c:pt idx="4">
                  <c:v>Friendship/Fellowship</c:v>
                </c:pt>
                <c:pt idx="5">
                  <c:v>To positively impact my community</c:v>
                </c:pt>
              </c:strCache>
            </c:strRef>
          </c:cat>
          <c:val>
            <c:numRef>
              <c:f>Sheet1!$B$2:$B$7</c:f>
              <c:numCache>
                <c:formatCode>0.0%</c:formatCode>
                <c:ptCount val="6"/>
                <c:pt idx="0">
                  <c:v>3.3000000000000002E-2</c:v>
                </c:pt>
                <c:pt idx="1">
                  <c:v>4.3000000000000003E-2</c:v>
                </c:pt>
                <c:pt idx="2">
                  <c:v>8.2000000000000003E-2</c:v>
                </c:pt>
                <c:pt idx="3">
                  <c:v>0.18700000000000006</c:v>
                </c:pt>
                <c:pt idx="4">
                  <c:v>0.3000000000000001</c:v>
                </c:pt>
                <c:pt idx="5">
                  <c:v>0.35500000000000009</c:v>
                </c:pt>
              </c:numCache>
            </c:numRef>
          </c:val>
        </c:ser>
        <c:ser>
          <c:idx val="1"/>
          <c:order val="1"/>
          <c:tx>
            <c:strRef>
              <c:f>Sheet1!$C$1</c:f>
              <c:strCache>
                <c:ptCount val="1"/>
                <c:pt idx="0">
                  <c:v>Staying</c:v>
                </c:pt>
              </c:strCache>
            </c:strRef>
          </c:tx>
          <c:spPr>
            <a:solidFill>
              <a:srgbClr val="8C7D7D">
                <a:alpha val="27000"/>
              </a:srgbClr>
            </a:solidFill>
            <a:ln>
              <a:noFill/>
            </a:ln>
          </c:spPr>
          <c:dLbls>
            <c:delete val="1"/>
          </c:dLbls>
          <c:cat>
            <c:strRef>
              <c:f>Sheet1!$A$2:$A$7</c:f>
              <c:strCache>
                <c:ptCount val="6"/>
                <c:pt idx="0">
                  <c:v>Development and training opportunities</c:v>
                </c:pt>
                <c:pt idx="1">
                  <c:v>Potential for personal and professional recognition</c:v>
                </c:pt>
                <c:pt idx="2">
                  <c:v>To have a positive impact globally</c:v>
                </c:pt>
                <c:pt idx="3">
                  <c:v>Professional networking/Business development opportunities</c:v>
                </c:pt>
                <c:pt idx="4">
                  <c:v>Friendship/Fellowship</c:v>
                </c:pt>
                <c:pt idx="5">
                  <c:v>To positively impact my community</c:v>
                </c:pt>
              </c:strCache>
            </c:strRef>
          </c:cat>
          <c:val>
            <c:numRef>
              <c:f>Sheet1!$C$2:$C$7</c:f>
              <c:numCache>
                <c:formatCode>0.0%</c:formatCode>
                <c:ptCount val="6"/>
                <c:pt idx="0">
                  <c:v>3.5000000000000017E-2</c:v>
                </c:pt>
                <c:pt idx="1">
                  <c:v>2.3000000000000007E-2</c:v>
                </c:pt>
                <c:pt idx="2">
                  <c:v>0.14500000000000005</c:v>
                </c:pt>
                <c:pt idx="3">
                  <c:v>5.2000000000000018E-2</c:v>
                </c:pt>
                <c:pt idx="4">
                  <c:v>0.38400000000000012</c:v>
                </c:pt>
                <c:pt idx="5">
                  <c:v>0.36100000000000015</c:v>
                </c:pt>
              </c:numCache>
            </c:numRef>
          </c:val>
        </c:ser>
        <c:dLbls>
          <c:showVal val="1"/>
        </c:dLbls>
        <c:axId val="56853632"/>
        <c:axId val="56855168"/>
      </c:barChart>
      <c:catAx>
        <c:axId val="56853632"/>
        <c:scaling>
          <c:orientation val="minMax"/>
        </c:scaling>
        <c:delete val="1"/>
        <c:axPos val="b"/>
        <c:tickLblPos val="none"/>
        <c:crossAx val="56855168"/>
        <c:crosses val="autoZero"/>
        <c:auto val="1"/>
        <c:lblAlgn val="ctr"/>
        <c:lblOffset val="100"/>
      </c:catAx>
      <c:valAx>
        <c:axId val="56855168"/>
        <c:scaling>
          <c:orientation val="minMax"/>
        </c:scaling>
        <c:delete val="1"/>
        <c:axPos val="l"/>
        <c:numFmt formatCode="0.0%" sourceLinked="1"/>
        <c:tickLblPos val="none"/>
        <c:crossAx val="56853632"/>
        <c:crosses val="autoZero"/>
        <c:crossBetween val="between"/>
        <c:majorUnit val="0.1"/>
      </c:valAx>
      <c:spPr>
        <a:noFill/>
        <a:ln w="25400">
          <a:noFill/>
        </a:ln>
      </c:spPr>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4.4762493139651943E-2"/>
          <c:y val="3.437500000000001E-2"/>
          <c:w val="0.95523750686034781"/>
          <c:h val="0.9160173719529997"/>
        </c:manualLayout>
      </c:layout>
      <c:barChart>
        <c:barDir val="col"/>
        <c:grouping val="clustered"/>
        <c:ser>
          <c:idx val="0"/>
          <c:order val="0"/>
          <c:tx>
            <c:strRef>
              <c:f>Sheet1!$B$1</c:f>
              <c:strCache>
                <c:ptCount val="1"/>
                <c:pt idx="0">
                  <c:v>Joining</c:v>
                </c:pt>
              </c:strCache>
            </c:strRef>
          </c:tx>
          <c:spPr>
            <a:solidFill>
              <a:srgbClr val="8C7D7D">
                <a:alpha val="27000"/>
              </a:srgbClr>
            </a:solidFill>
          </c:spPr>
          <c:dLbls>
            <c:delete val="1"/>
          </c:dLbls>
          <c:cat>
            <c:strRef>
              <c:f>Sheet1!$A$2:$A$7</c:f>
              <c:strCache>
                <c:ptCount val="6"/>
                <c:pt idx="0">
                  <c:v>Development and training opportunities</c:v>
                </c:pt>
                <c:pt idx="1">
                  <c:v>Potential for personal and professional recognition</c:v>
                </c:pt>
                <c:pt idx="2">
                  <c:v>To have a positive impact globally</c:v>
                </c:pt>
                <c:pt idx="3">
                  <c:v>Professional networking/Business development opportunities</c:v>
                </c:pt>
                <c:pt idx="4">
                  <c:v>Friendship/Fellowship</c:v>
                </c:pt>
                <c:pt idx="5">
                  <c:v>To positively impact my community</c:v>
                </c:pt>
              </c:strCache>
            </c:strRef>
          </c:cat>
          <c:val>
            <c:numRef>
              <c:f>Sheet1!$B$2:$B$7</c:f>
              <c:numCache>
                <c:formatCode>0.0%</c:formatCode>
                <c:ptCount val="6"/>
                <c:pt idx="0">
                  <c:v>3.3000000000000002E-2</c:v>
                </c:pt>
                <c:pt idx="1">
                  <c:v>4.3000000000000003E-2</c:v>
                </c:pt>
                <c:pt idx="2">
                  <c:v>8.2000000000000003E-2</c:v>
                </c:pt>
                <c:pt idx="3">
                  <c:v>0.18700000000000006</c:v>
                </c:pt>
                <c:pt idx="4">
                  <c:v>0.3000000000000001</c:v>
                </c:pt>
                <c:pt idx="5">
                  <c:v>0.35500000000000009</c:v>
                </c:pt>
              </c:numCache>
            </c:numRef>
          </c:val>
        </c:ser>
        <c:ser>
          <c:idx val="1"/>
          <c:order val="1"/>
          <c:tx>
            <c:strRef>
              <c:f>Sheet1!$C$1</c:f>
              <c:strCache>
                <c:ptCount val="1"/>
                <c:pt idx="0">
                  <c:v>Staying</c:v>
                </c:pt>
              </c:strCache>
            </c:strRef>
          </c:tx>
          <c:spPr>
            <a:solidFill>
              <a:srgbClr val="01B4E7"/>
            </a:solidFill>
            <a:ln>
              <a:noFill/>
            </a:ln>
          </c:spPr>
          <c:dLbls>
            <c:delete val="1"/>
          </c:dLbls>
          <c:cat>
            <c:strRef>
              <c:f>Sheet1!$A$2:$A$7</c:f>
              <c:strCache>
                <c:ptCount val="6"/>
                <c:pt idx="0">
                  <c:v>Development and training opportunities</c:v>
                </c:pt>
                <c:pt idx="1">
                  <c:v>Potential for personal and professional recognition</c:v>
                </c:pt>
                <c:pt idx="2">
                  <c:v>To have a positive impact globally</c:v>
                </c:pt>
                <c:pt idx="3">
                  <c:v>Professional networking/Business development opportunities</c:v>
                </c:pt>
                <c:pt idx="4">
                  <c:v>Friendship/Fellowship</c:v>
                </c:pt>
                <c:pt idx="5">
                  <c:v>To positively impact my community</c:v>
                </c:pt>
              </c:strCache>
            </c:strRef>
          </c:cat>
          <c:val>
            <c:numRef>
              <c:f>Sheet1!$C$2:$C$7</c:f>
              <c:numCache>
                <c:formatCode>0.0%</c:formatCode>
                <c:ptCount val="6"/>
                <c:pt idx="0">
                  <c:v>3.500000000000001E-2</c:v>
                </c:pt>
                <c:pt idx="1">
                  <c:v>2.3E-2</c:v>
                </c:pt>
                <c:pt idx="2">
                  <c:v>0.14500000000000005</c:v>
                </c:pt>
                <c:pt idx="3">
                  <c:v>5.1999999999999998E-2</c:v>
                </c:pt>
                <c:pt idx="4">
                  <c:v>0.38400000000000012</c:v>
                </c:pt>
                <c:pt idx="5">
                  <c:v>0.36100000000000015</c:v>
                </c:pt>
              </c:numCache>
            </c:numRef>
          </c:val>
        </c:ser>
        <c:dLbls>
          <c:showVal val="1"/>
        </c:dLbls>
        <c:axId val="82521472"/>
        <c:axId val="82547840"/>
      </c:barChart>
      <c:catAx>
        <c:axId val="82521472"/>
        <c:scaling>
          <c:orientation val="minMax"/>
        </c:scaling>
        <c:delete val="1"/>
        <c:axPos val="b"/>
        <c:tickLblPos val="none"/>
        <c:crossAx val="82547840"/>
        <c:crosses val="autoZero"/>
        <c:auto val="1"/>
        <c:lblAlgn val="ctr"/>
        <c:lblOffset val="100"/>
      </c:catAx>
      <c:valAx>
        <c:axId val="82547840"/>
        <c:scaling>
          <c:orientation val="minMax"/>
        </c:scaling>
        <c:delete val="1"/>
        <c:axPos val="l"/>
        <c:numFmt formatCode="0.0%" sourceLinked="1"/>
        <c:tickLblPos val="none"/>
        <c:crossAx val="82521472"/>
        <c:crosses val="autoZero"/>
        <c:crossBetween val="between"/>
        <c:majorUnit val="0.1"/>
      </c:valAx>
      <c:spPr>
        <a:noFill/>
        <a:ln w="25400">
          <a:noFill/>
        </a:ln>
      </c:spPr>
    </c:plotArea>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3" name="Rectangle 3"/>
          <p:cNvSpPr>
            <a:spLocks noGrp="1" noChangeArrowheads="1"/>
          </p:cNvSpPr>
          <p:nvPr>
            <p:ph type="dt" sz="quarter" idx="1"/>
          </p:nvPr>
        </p:nvSpPr>
        <p:spPr bwMode="auto">
          <a:xfrm>
            <a:off x="3971926"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09BCCE66-3D35-45A4-97FA-90F9CCBB5841}" type="datetime1">
              <a:rPr lang="en-US"/>
              <a:pPr>
                <a:defRPr/>
              </a:pPr>
              <a:t>9/26/2013</a:t>
            </a:fld>
            <a:endParaRPr lang="en-US" dirty="0"/>
          </a:p>
        </p:txBody>
      </p:sp>
      <p:sp>
        <p:nvSpPr>
          <p:cNvPr id="133124" name="Rectangle 4"/>
          <p:cNvSpPr>
            <a:spLocks noGrp="1" noChangeArrowheads="1"/>
          </p:cNvSpPr>
          <p:nvPr>
            <p:ph type="ftr" sz="quarter" idx="2"/>
          </p:nvPr>
        </p:nvSpPr>
        <p:spPr bwMode="auto">
          <a:xfrm>
            <a:off x="2"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5" name="Rectangle 5"/>
          <p:cNvSpPr>
            <a:spLocks noGrp="1" noChangeArrowheads="1"/>
          </p:cNvSpPr>
          <p:nvPr>
            <p:ph type="sldNum" sz="quarter" idx="3"/>
          </p:nvPr>
        </p:nvSpPr>
        <p:spPr bwMode="auto">
          <a:xfrm>
            <a:off x="3971926"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45F96E47-C8E2-4485-8231-C437400F7202}" type="slidenum">
              <a:rPr lang="en-US"/>
              <a:pPr>
                <a:defRPr/>
              </a:pPr>
              <a:t>‹#›</a:t>
            </a:fld>
            <a:endParaRPr lang="en-US" dirty="0"/>
          </a:p>
        </p:txBody>
      </p:sp>
    </p:spTree>
    <p:extLst>
      <p:ext uri="{BB962C8B-B14F-4D97-AF65-F5344CB8AC3E}">
        <p14:creationId xmlns="" xmlns:p14="http://schemas.microsoft.com/office/powerpoint/2010/main" val="112711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59" name="Rectangle 3"/>
          <p:cNvSpPr>
            <a:spLocks noGrp="1" noChangeArrowheads="1"/>
          </p:cNvSpPr>
          <p:nvPr>
            <p:ph type="dt" idx="1"/>
          </p:nvPr>
        </p:nvSpPr>
        <p:spPr bwMode="auto">
          <a:xfrm>
            <a:off x="3971926"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2EB3FD11-F4A1-4B36-A0F0-C667122A5EF3}" type="datetime1">
              <a:rPr lang="en-US"/>
              <a:pPr>
                <a:defRPr/>
              </a:pPr>
              <a:t>9/26/2013</a:t>
            </a:fld>
            <a:endParaRPr lang="en-US" dirty="0"/>
          </a:p>
        </p:txBody>
      </p:sp>
      <p:sp>
        <p:nvSpPr>
          <p:cNvPr id="65540"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96261" name="Rectangle 5"/>
          <p:cNvSpPr>
            <a:spLocks noGrp="1" noChangeArrowheads="1"/>
          </p:cNvSpPr>
          <p:nvPr>
            <p:ph type="body" sz="quarter" idx="3"/>
          </p:nvPr>
        </p:nvSpPr>
        <p:spPr bwMode="auto">
          <a:xfrm>
            <a:off x="700089" y="4414839"/>
            <a:ext cx="5610225" cy="4183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2"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63" name="Rectangle 7"/>
          <p:cNvSpPr>
            <a:spLocks noGrp="1" noChangeArrowheads="1"/>
          </p:cNvSpPr>
          <p:nvPr>
            <p:ph type="sldNum" sz="quarter" idx="5"/>
          </p:nvPr>
        </p:nvSpPr>
        <p:spPr bwMode="auto">
          <a:xfrm>
            <a:off x="3971926"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650A5DD0-1CB4-4EBD-9286-DD7038B13226}" type="slidenum">
              <a:rPr lang="en-US"/>
              <a:pPr>
                <a:defRPr/>
              </a:pPr>
              <a:t>‹#›</a:t>
            </a:fld>
            <a:endParaRPr lang="en-US" dirty="0"/>
          </a:p>
        </p:txBody>
      </p:sp>
    </p:spTree>
    <p:extLst>
      <p:ext uri="{BB962C8B-B14F-4D97-AF65-F5344CB8AC3E}">
        <p14:creationId xmlns="" xmlns:p14="http://schemas.microsoft.com/office/powerpoint/2010/main" val="19725575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charset="0"/>
              </a:rPr>
              <a:t>JENNIFER</a:t>
            </a:r>
          </a:p>
          <a:p>
            <a:pPr eaLnBrk="1" hangingPunct="1"/>
            <a:endParaRPr lang="en-US" dirty="0" smtClean="0">
              <a:latin typeface="Arial" charset="0"/>
            </a:endParaRPr>
          </a:p>
          <a:p>
            <a:pPr eaLnBrk="1" hangingPunct="1"/>
            <a:r>
              <a:rPr lang="en-US" dirty="0" smtClean="0">
                <a:latin typeface="Arial" charset="0"/>
              </a:rPr>
              <a:t>Thank you for joining us for today’s workshop, Strengthening</a:t>
            </a:r>
            <a:r>
              <a:rPr lang="en-US" baseline="0" dirty="0" smtClean="0">
                <a:latin typeface="Arial" charset="0"/>
              </a:rPr>
              <a:t> Rotary.</a:t>
            </a:r>
          </a:p>
          <a:p>
            <a:pPr eaLnBrk="1" hangingPunct="1"/>
            <a:endParaRPr lang="en-US" baseline="0" dirty="0" smtClean="0">
              <a:latin typeface="Arial" charset="0"/>
            </a:endParaRPr>
          </a:p>
          <a:p>
            <a:pPr eaLnBrk="1" hangingPunct="1"/>
            <a:r>
              <a:rPr lang="en-US" baseline="0" dirty="0" smtClean="0">
                <a:latin typeface="Arial" charset="0"/>
              </a:rPr>
              <a:t>I’m Jennifer Jones [BRIEF INTRO].</a:t>
            </a:r>
          </a:p>
          <a:p>
            <a:pPr eaLnBrk="1" hangingPunct="1"/>
            <a:endParaRPr lang="en-US" baseline="0" dirty="0" smtClean="0">
              <a:latin typeface="Arial" charset="0"/>
            </a:endParaRPr>
          </a:p>
          <a:p>
            <a:pPr eaLnBrk="1" hangingPunct="1"/>
            <a:endParaRPr lang="en-US" b="1" baseline="0" dirty="0" smtClean="0">
              <a:latin typeface="Arial" charset="0"/>
            </a:endParaRPr>
          </a:p>
          <a:p>
            <a:pPr eaLnBrk="1" hangingPunct="1"/>
            <a:r>
              <a:rPr lang="en-US" b="1" baseline="0" dirty="0" smtClean="0">
                <a:latin typeface="Arial" charset="0"/>
              </a:rPr>
              <a:t>PAUL</a:t>
            </a:r>
          </a:p>
          <a:p>
            <a:pPr eaLnBrk="1" hangingPunct="1"/>
            <a:endParaRPr lang="en-US" baseline="0" dirty="0" smtClean="0">
              <a:latin typeface="Arial" charset="0"/>
            </a:endParaRPr>
          </a:p>
          <a:p>
            <a:pPr eaLnBrk="1" hangingPunct="1"/>
            <a:r>
              <a:rPr lang="en-US" baseline="0" dirty="0" smtClean="0">
                <a:latin typeface="Arial" charset="0"/>
              </a:rPr>
              <a:t>And I’m Paul Hydzik [BRIEF INTRO].</a:t>
            </a:r>
          </a:p>
          <a:p>
            <a:pPr eaLnBrk="1" hangingPunct="1"/>
            <a:endParaRPr lang="en-US" baseline="0" dirty="0" smtClean="0">
              <a:latin typeface="Arial" charset="0"/>
            </a:endParaRPr>
          </a:p>
          <a:p>
            <a:pPr eaLnBrk="1" hangingPunct="1"/>
            <a:r>
              <a:rPr lang="en-US" dirty="0" smtClean="0">
                <a:latin typeface="Arial" charset="0"/>
              </a:rPr>
              <a:t>Together…we’re going to help you Strengthen your club…and Strengthen Rotary…worldwide.</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a:t>
            </a:fld>
            <a:endParaRPr lang="en-US" dirty="0"/>
          </a:p>
        </p:txBody>
      </p:sp>
    </p:spTree>
    <p:extLst>
      <p:ext uri="{BB962C8B-B14F-4D97-AF65-F5344CB8AC3E}">
        <p14:creationId xmlns="" xmlns:p14="http://schemas.microsoft.com/office/powerpoint/2010/main" val="423486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Arial" charset="0"/>
              </a:rPr>
              <a:t>PAUL</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Thank</a:t>
            </a:r>
            <a:r>
              <a:rPr lang="en-US" sz="1200" b="0" i="0" kern="1200" baseline="0" dirty="0" smtClean="0">
                <a:solidFill>
                  <a:schemeClr val="tx1"/>
                </a:solidFill>
                <a:effectLst/>
                <a:latin typeface="Arial" charset="0"/>
                <a:ea typeface="+mn-ea"/>
                <a:cs typeface="Arial" charset="0"/>
              </a:rPr>
              <a:t> you Jennifer…thank you everyone. I have a question for you…</a:t>
            </a:r>
            <a:endParaRPr lang="en-US" sz="1200" b="0" i="0" kern="1200" dirty="0" smtClean="0">
              <a:solidFill>
                <a:schemeClr val="tx1"/>
              </a:solidFill>
              <a:effectLst/>
              <a:latin typeface="Arial" charset="0"/>
              <a:ea typeface="+mn-ea"/>
              <a:cs typeface="Arial" charset="0"/>
            </a:endParaRP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When someone asks you, </a:t>
            </a:r>
            <a:r>
              <a:rPr lang="en-US" sz="1200" b="1" i="0" kern="1200" dirty="0" smtClean="0">
                <a:solidFill>
                  <a:schemeClr val="tx1"/>
                </a:solidFill>
                <a:effectLst/>
                <a:latin typeface="Arial" charset="0"/>
                <a:ea typeface="+mn-ea"/>
                <a:cs typeface="Arial" charset="0"/>
              </a:rPr>
              <a:t>“What is Rotary?”</a:t>
            </a:r>
            <a:r>
              <a:rPr lang="en-US" sz="1200" b="0" i="0" kern="1200" dirty="0" smtClean="0">
                <a:solidFill>
                  <a:schemeClr val="tx1"/>
                </a:solidFill>
                <a:effectLst/>
                <a:latin typeface="Arial" charset="0"/>
                <a:ea typeface="+mn-ea"/>
                <a:cs typeface="Arial" charset="0"/>
              </a:rPr>
              <a:t> How do you answer?</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Are</a:t>
            </a:r>
            <a:r>
              <a:rPr lang="en-US" sz="1200" b="0" i="0" kern="1200" baseline="0" dirty="0" smtClean="0">
                <a:solidFill>
                  <a:schemeClr val="tx1"/>
                </a:solidFill>
                <a:effectLst/>
                <a:latin typeface="Arial" charset="0"/>
                <a:ea typeface="+mn-ea"/>
                <a:cs typeface="Arial" charset="0"/>
              </a:rPr>
              <a:t> you ready? Can you give your “elevator speech” at a moment’s notice?</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In our research we found the number 1 response of Rotary members…even those who have been Rotarians for years…is…</a:t>
            </a:r>
            <a:endParaRPr lang="en-US" sz="1200" b="0" i="0" kern="1200" dirty="0" smtClean="0">
              <a:solidFill>
                <a:schemeClr val="tx1"/>
              </a:solidFill>
              <a:effectLst/>
              <a:latin typeface="Arial" charset="0"/>
              <a:ea typeface="+mn-ea"/>
              <a:cs typeface="Arial" charset="0"/>
            </a:endParaRPr>
          </a:p>
        </p:txBody>
      </p:sp>
      <p:sp>
        <p:nvSpPr>
          <p:cNvPr id="4" name="Date Placeholder 3"/>
          <p:cNvSpPr>
            <a:spLocks noGrp="1"/>
          </p:cNvSpPr>
          <p:nvPr>
            <p:ph type="dt" idx="10"/>
          </p:nvPr>
        </p:nvSpPr>
        <p:spPr/>
        <p:txBody>
          <a:bodyPr/>
          <a:lstStyle/>
          <a:p>
            <a:pPr>
              <a:defRPr/>
            </a:pPr>
            <a:fld id="{2EB3FD11-F4A1-4B36-A0F0-C667122A5EF3}" type="datetime1">
              <a:rPr lang="en-US" smtClean="0">
                <a:solidFill>
                  <a:prstClr val="black"/>
                </a:solidFill>
              </a:rPr>
              <a:pPr>
                <a:defRPr/>
              </a:pPr>
              <a:t>9/26/2013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 xmlns:p14="http://schemas.microsoft.com/office/powerpoint/2010/main" val="95471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b="1" dirty="0" smtClean="0"/>
          </a:p>
          <a:p>
            <a:r>
              <a:rPr lang="en-US" b="1" dirty="0" smtClean="0"/>
              <a:t>UM.</a:t>
            </a:r>
          </a:p>
          <a:p>
            <a:endParaRPr lang="en-US" b="1" dirty="0" smtClean="0"/>
          </a:p>
          <a:p>
            <a:r>
              <a:rPr lang="en-US" b="0" dirty="0" smtClean="0"/>
              <a:t>There’s a pause.</a:t>
            </a:r>
            <a:r>
              <a:rPr lang="en-US" b="0" baseline="0" dirty="0" smtClean="0"/>
              <a:t> A hesitation. Uncertainty and a bit of unsteadiness. </a:t>
            </a:r>
          </a:p>
          <a:p>
            <a:endParaRPr lang="en-US" b="0" baseline="0" dirty="0" smtClean="0"/>
          </a:p>
          <a:p>
            <a:r>
              <a:rPr lang="en-US" b="0" baseline="0" dirty="0" smtClean="0"/>
              <a:t>We got answers like, “Rotary is different things to different people.” …“Rotary is what you make of it.” …and “Rotary is really, really great.” …I think you’ll agree that these are all really, really poor answers. </a:t>
            </a:r>
          </a:p>
          <a:p>
            <a:endParaRPr lang="en-US" b="0" baseline="0" dirty="0" smtClean="0"/>
          </a:p>
          <a:p>
            <a:r>
              <a:rPr lang="en-US" b="0" baseline="0" dirty="0" smtClean="0"/>
              <a:t>So let’s make a commitment today. You and me. Right now. That we are not going to be one of those people who answers…”UM.”</a:t>
            </a:r>
          </a:p>
          <a:p>
            <a:endParaRPr lang="en-US" b="0" baseline="0" dirty="0" smtClean="0"/>
          </a:p>
          <a:p>
            <a:r>
              <a:rPr lang="en-US" b="0" baseline="0" dirty="0" smtClean="0"/>
              <a:t>…that we’ll respond with confidence. </a:t>
            </a:r>
            <a:r>
              <a:rPr lang="en-US" dirty="0" smtClean="0"/>
              <a:t>Think about it…an</a:t>
            </a:r>
            <a:r>
              <a:rPr lang="en-US" baseline="0" dirty="0" smtClean="0"/>
              <a:t> elevator ride between floors lasts only a handful of seconds. So it should be easy to construct a statement that defines how you see Rotary.</a:t>
            </a:r>
          </a:p>
          <a:p>
            <a:endParaRPr lang="en-US" baseline="0" dirty="0" smtClean="0"/>
          </a:p>
          <a:p>
            <a:endParaRPr lang="en-US" b="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 xmlns:p14="http://schemas.microsoft.com/office/powerpoint/2010/main" val="382997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PAUL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our research  can help again…because it helped us define three core ideas about Rotary. And they’re perfect for creating our elevator speech. </a:t>
            </a:r>
            <a:r>
              <a:rPr lang="en-US" dirty="0" smtClean="0"/>
              <a:t>It’s our essence...our core. Rotary…</a:t>
            </a:r>
          </a:p>
          <a:p>
            <a:endParaRPr lang="en-US" dirty="0" smtClean="0"/>
          </a:p>
          <a:p>
            <a:endParaRPr lang="en-US" dirty="0" smtClean="0"/>
          </a:p>
          <a:p>
            <a:pPr marL="228600" indent="-228600">
              <a:buFont typeface="+mj-lt"/>
              <a:buAutoNum type="arabicPeriod"/>
            </a:pPr>
            <a:r>
              <a:rPr lang="en-US" b="1" baseline="0" dirty="0" smtClean="0"/>
              <a:t>JOINS LEADERS</a:t>
            </a:r>
            <a:r>
              <a:rPr lang="en-US" baseline="0" dirty="0" smtClean="0"/>
              <a:t>…Rotary is a catalyst for improving our communities.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We </a:t>
            </a:r>
            <a:r>
              <a:rPr lang="en-US" b="1" baseline="0" dirty="0" smtClean="0"/>
              <a:t>EXCHANGE IDEAS</a:t>
            </a:r>
            <a:r>
              <a:rPr lang="en-US" baseline="0" dirty="0" smtClean="0"/>
              <a:t>…bringing our expertise and our diverse perspectives to bear on community problems.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Then…because ideas are only the first part of the solution…Rotarians </a:t>
            </a:r>
            <a:r>
              <a:rPr lang="en-US" b="1" baseline="0" dirty="0" smtClean="0"/>
              <a:t>TAKE ACTION</a:t>
            </a:r>
            <a:r>
              <a:rPr lang="en-US" baseline="0" dirty="0" smtClean="0"/>
              <a: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And we do this </a:t>
            </a:r>
            <a:r>
              <a:rPr lang="en-US" b="1" baseline="0" dirty="0" smtClean="0"/>
              <a:t>community-by-community</a:t>
            </a:r>
            <a:r>
              <a:rPr lang="en-US" baseline="0" dirty="0" smtClean="0"/>
              <a:t> around the world.  </a:t>
            </a:r>
          </a:p>
          <a:p>
            <a:endParaRPr lang="en-US" baseline="0" dirty="0" smtClean="0"/>
          </a:p>
          <a:p>
            <a:endParaRPr lang="en-US" baseline="0" dirty="0" smtClean="0"/>
          </a:p>
          <a:p>
            <a:r>
              <a:rPr lang="en-US" baseline="0" dirty="0" smtClean="0"/>
              <a:t>Let me give you an example of how I constructed my own elevator speech…around the ideas: JOIN LEADERS…EXCHANGE IDEAS…TAKE ACTION. And perhaps I can inspire you to create your own…</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solidFill>
                  <a:prstClr val="black"/>
                </a:solidFill>
              </a:rPr>
              <a:pPr>
                <a:defRPr/>
              </a:pPr>
              <a:t>9/26/2013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 xmlns:p14="http://schemas.microsoft.com/office/powerpoint/2010/main" val="74885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PAUL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someone asks me, “What is Rotary?” here’s what I tell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“Rotary brings together the kind of </a:t>
            </a:r>
            <a:br>
              <a:rPr lang="en-US" baseline="0" dirty="0" smtClean="0"/>
            </a:br>
            <a:r>
              <a:rPr lang="en-US" baseline="0" dirty="0" smtClean="0"/>
              <a:t>people who step forward to</a:t>
            </a:r>
            <a:br>
              <a:rPr lang="en-US" baseline="0" dirty="0" smtClean="0"/>
            </a:br>
            <a:r>
              <a:rPr lang="en-US" baseline="0" dirty="0" smtClean="0"/>
              <a:t>take on important issues for</a:t>
            </a:r>
            <a:br>
              <a:rPr lang="en-US" baseline="0" dirty="0" smtClean="0"/>
            </a:br>
            <a:r>
              <a:rPr lang="en-US" baseline="0" dirty="0" smtClean="0"/>
              <a:t>local communities everywhere.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It’s crisp, short and clear. And I can an answer their question quickly and confidently.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…”Rotary brings together the kind of people who step forward.” We are a catalyst that JOINS LEADERS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EXCHANGE IDEAS and TAKE ACTION…”we step forward to take on important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we do this in your community…in my community…”in communities everywhere.”</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13</a:t>
            </a:fld>
            <a:endParaRPr lang="en-US" dirty="0"/>
          </a:p>
        </p:txBody>
      </p:sp>
    </p:spTree>
    <p:extLst>
      <p:ext uri="{BB962C8B-B14F-4D97-AF65-F5344CB8AC3E}">
        <p14:creationId xmlns="" xmlns:p14="http://schemas.microsoft.com/office/powerpoint/2010/main" val="74885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t>
            </a:r>
          </a:p>
          <a:p>
            <a:endParaRPr lang="en-US" dirty="0" smtClean="0"/>
          </a:p>
          <a:p>
            <a:r>
              <a:rPr lang="en-US" dirty="0" smtClean="0"/>
              <a:t>Think for a moment…how will you answer the question,</a:t>
            </a:r>
            <a:r>
              <a:rPr lang="en-US" baseline="0" dirty="0" smtClean="0"/>
              <a:t> “What is Rotary?” </a:t>
            </a:r>
          </a:p>
          <a:p>
            <a:endParaRPr lang="en-US" baseline="0" dirty="0" smtClean="0"/>
          </a:p>
          <a:p>
            <a:r>
              <a:rPr lang="en-US" baseline="0" dirty="0" smtClean="0"/>
              <a:t>Start today…Remember…our research shows that Rotary is about COMMUNITY…AND CONNECTION. At Rotary…we JOIN LEADERS…EXCHANGE IDEAS…TAKE ACTION. Use those core ideas to construct your answer.</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14</a:t>
            </a:fld>
            <a:endParaRPr lang="en-US" dirty="0"/>
          </a:p>
        </p:txBody>
      </p:sp>
    </p:spTree>
    <p:extLst>
      <p:ext uri="{BB962C8B-B14F-4D97-AF65-F5344CB8AC3E}">
        <p14:creationId xmlns="" xmlns:p14="http://schemas.microsoft.com/office/powerpoint/2010/main" val="25446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Rotary’s communications materials will be affected as well. These are just rough concepts…but they suggest a direction born out of our research.</a:t>
            </a:r>
          </a:p>
          <a:p>
            <a:endParaRPr lang="en-US" baseline="0" dirty="0" smtClean="0"/>
          </a:p>
          <a:p>
            <a:r>
              <a:rPr lang="en-US" dirty="0" smtClean="0"/>
              <a:t>In</a:t>
            </a:r>
            <a:r>
              <a:rPr lang="en-US" baseline="0" dirty="0" smtClean="0"/>
              <a:t> the past, Rotary’s materials were often more concerned with the “</a:t>
            </a:r>
            <a:r>
              <a:rPr lang="en-US" baseline="0" dirty="0" err="1" smtClean="0"/>
              <a:t>Hows</a:t>
            </a:r>
            <a:r>
              <a:rPr lang="en-US" baseline="0" dirty="0" smtClean="0"/>
              <a:t>”…for example, the process and mechanics of becoming a member. As a result of our branding effort we are refocusing our communications on the “Whys”…the benefits of becoming a member…with action-oriented headlines and a compelling benefit story.</a:t>
            </a:r>
            <a:endParaRPr lang="en-US" dirty="0" smtClean="0"/>
          </a:p>
          <a:p>
            <a:endParaRPr lang="en-US" dirty="0" smtClean="0"/>
          </a:p>
          <a:p>
            <a:r>
              <a:rPr lang="en-US" dirty="0" smtClean="0"/>
              <a:t>If we look inside that brochure</a:t>
            </a:r>
            <a:r>
              <a:rPr lang="en-US" baseline="0" dirty="0" smtClean="0"/>
              <a:t> we might find our story told with </a:t>
            </a:r>
            <a:r>
              <a:rPr lang="en-US" baseline="0" dirty="0" err="1" smtClean="0"/>
              <a:t>infographics</a:t>
            </a:r>
            <a:r>
              <a:rPr lang="en-US" baseline="0" dirty="0" smtClean="0"/>
              <a:t>—which communicate faster across languages than the long paragraphs of text we use today.</a:t>
            </a:r>
            <a:endParaRPr lang="en-US"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15</a:t>
            </a:fld>
            <a:endParaRPr lang="en-US" dirty="0"/>
          </a:p>
        </p:txBody>
      </p:sp>
    </p:spTree>
    <p:extLst>
      <p:ext uri="{BB962C8B-B14F-4D97-AF65-F5344CB8AC3E}">
        <p14:creationId xmlns="" xmlns:p14="http://schemas.microsoft.com/office/powerpoint/2010/main" val="413499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JENNIFER</a:t>
            </a:r>
          </a:p>
          <a:p>
            <a:endParaRPr lang="en-US" baseline="0" dirty="0" smtClean="0"/>
          </a:p>
          <a:p>
            <a:r>
              <a:rPr lang="en-US" baseline="0" dirty="0" smtClean="0"/>
              <a:t>At the beginning of the workshop we said we would share three ways you can strengthen Rotary. </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16</a:t>
            </a:fld>
            <a:endParaRPr lang="en-US" dirty="0"/>
          </a:p>
        </p:txBody>
      </p:sp>
    </p:spTree>
    <p:extLst>
      <p:ext uri="{BB962C8B-B14F-4D97-AF65-F5344CB8AC3E}">
        <p14:creationId xmlns="" xmlns:p14="http://schemas.microsoft.com/office/powerpoint/2010/main" val="41673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If you remember only two words from our workshop today…remember…</a:t>
            </a:r>
            <a:endParaRPr lang="en-US" sz="1200" b="0" i="0" kern="1200" baseline="0" dirty="0" smtClean="0">
              <a:solidFill>
                <a:schemeClr val="tx1"/>
              </a:solidFill>
              <a:effectLst/>
              <a:latin typeface="Arial" charset="0"/>
              <a:ea typeface="+mn-ea"/>
              <a:cs typeface="Arial" charset="0"/>
            </a:endParaRP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	COMMUNITY.</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	        &amp;</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	CONNECTION.</a:t>
            </a:r>
          </a:p>
          <a:p>
            <a:endParaRPr lang="en-US" dirty="0" smtClean="0"/>
          </a:p>
          <a:p>
            <a:r>
              <a:rPr lang="en-US" dirty="0" smtClean="0"/>
              <a:t>Then you can </a:t>
            </a:r>
            <a:r>
              <a:rPr lang="en-US" baseline="0" dirty="0" smtClean="0"/>
              <a:t>describe what Rotary is about in two words….”</a:t>
            </a:r>
            <a:r>
              <a:rPr lang="en-US" dirty="0" smtClean="0"/>
              <a:t>Community” and “Connection.”</a:t>
            </a:r>
          </a:p>
          <a:p>
            <a:endParaRPr lang="en-US" dirty="0" smtClean="0"/>
          </a:p>
          <a:p>
            <a:r>
              <a:rPr lang="en-US" baseline="0" dirty="0" smtClean="0"/>
              <a:t>Because we know this is why you join…and stay with Rotary. </a:t>
            </a:r>
          </a:p>
          <a:p>
            <a:endParaRPr lang="en-US" baseline="0" dirty="0" smtClean="0"/>
          </a:p>
          <a:p>
            <a:r>
              <a:rPr lang="en-US" baseline="0" dirty="0" smtClean="0"/>
              <a:t>Because we know that we CONNECT LEADERS. </a:t>
            </a:r>
          </a:p>
          <a:p>
            <a:r>
              <a:rPr lang="en-US" baseline="0" dirty="0" smtClean="0"/>
              <a:t>We EXCHANGE IDEAS. </a:t>
            </a:r>
          </a:p>
          <a:p>
            <a:r>
              <a:rPr lang="en-US" baseline="0" dirty="0" smtClean="0"/>
              <a:t>And we TAKE ACTION give back to our communities. </a:t>
            </a:r>
          </a:p>
          <a:p>
            <a:r>
              <a:rPr lang="en-US" baseline="0" dirty="0" smtClean="0"/>
              <a:t>And we do this in every COMMUNITY everywhere in the world.</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solidFill>
                  <a:prstClr val="black"/>
                </a:solidFill>
              </a:rPr>
              <a:pPr>
                <a:defRPr/>
              </a:pPr>
              <a:t>9/26/2013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 xmlns:p14="http://schemas.microsoft.com/office/powerpoint/2010/main" val="95471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get back home…share what you’ve learned with your fellow</a:t>
            </a:r>
            <a:r>
              <a:rPr lang="en-US" baseline="0" dirty="0" smtClean="0"/>
              <a:t> Rotaractors…and your fellow Rotarians as well. Share it with your friends…people who are not Rotaractors…and do not yet know what you know…how amazing Rotary is…</a:t>
            </a:r>
            <a:r>
              <a:rPr lang="en-US" dirty="0" smtClean="0"/>
              <a:t>get out there and continue </a:t>
            </a:r>
            <a:r>
              <a:rPr lang="en-US" smtClean="0"/>
              <a:t>your mission…BE </a:t>
            </a:r>
            <a:r>
              <a:rPr lang="en-US" dirty="0" smtClean="0"/>
              <a:t>ROTARY CHAMPIONS!</a:t>
            </a:r>
          </a:p>
          <a:p>
            <a:endParaRPr lang="en-US" dirty="0" smtClean="0"/>
          </a:p>
          <a:p>
            <a:r>
              <a:rPr lang="en-US" dirty="0" smtClean="0"/>
              <a:t>Tha</a:t>
            </a:r>
            <a:r>
              <a:rPr lang="en-US" baseline="0" dirty="0" smtClean="0"/>
              <a:t>nk you. </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18</a:t>
            </a:fld>
            <a:endParaRPr lang="en-US" dirty="0"/>
          </a:p>
        </p:txBody>
      </p:sp>
    </p:spTree>
    <p:extLst>
      <p:ext uri="{BB962C8B-B14F-4D97-AF65-F5344CB8AC3E}">
        <p14:creationId xmlns="" xmlns:p14="http://schemas.microsoft.com/office/powerpoint/2010/main" val="185998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dirty="0" smtClean="0"/>
          </a:p>
          <a:p>
            <a:r>
              <a:rPr lang="en-US" dirty="0" smtClean="0"/>
              <a:t>The fact is…people </a:t>
            </a:r>
            <a:r>
              <a:rPr lang="en-US" b="1" dirty="0" smtClean="0"/>
              <a:t>do not know </a:t>
            </a:r>
            <a:r>
              <a:rPr lang="en-US" dirty="0" smtClean="0"/>
              <a:t>Rotary.</a:t>
            </a:r>
          </a:p>
          <a:p>
            <a:endParaRPr lang="en-US" dirty="0" smtClean="0"/>
          </a:p>
          <a:p>
            <a:r>
              <a:rPr lang="en-US" dirty="0" smtClean="0"/>
              <a:t>Rotary’s own Public Image Surveys* that reached a wide cross section of the globe</a:t>
            </a:r>
            <a:r>
              <a:rPr lang="en-US" baseline="0" dirty="0" smtClean="0"/>
              <a:t>…we surveyed</a:t>
            </a:r>
            <a:r>
              <a:rPr lang="en-US" b="0" baseline="0" dirty="0" smtClean="0"/>
              <a:t> prospective members in 2006 and again in 2010</a:t>
            </a:r>
            <a:r>
              <a:rPr lang="en-US" baseline="0" dirty="0" smtClean="0"/>
              <a:t>…people much like you, except they just don’t happen to be Rotarians, yet…and we found:</a:t>
            </a:r>
            <a:endParaRPr lang="en-US" dirty="0" smtClean="0"/>
          </a:p>
          <a:p>
            <a:endParaRPr lang="en-US" dirty="0" smtClean="0"/>
          </a:p>
          <a:p>
            <a:pPr marL="171450" indent="-171450">
              <a:buFont typeface="Arial" pitchFamily="34" charset="0"/>
              <a:buChar char="•"/>
            </a:pPr>
            <a:r>
              <a:rPr lang="en-US" dirty="0" smtClean="0"/>
              <a:t>Four in 10 have never heard of us.</a:t>
            </a:r>
          </a:p>
          <a:p>
            <a:pPr marL="171450" indent="-171450">
              <a:buFont typeface="Arial" pitchFamily="34" charset="0"/>
              <a:buChar char="•"/>
            </a:pPr>
            <a:endParaRPr lang="en-US" dirty="0" smtClean="0"/>
          </a:p>
          <a:p>
            <a:pPr marL="171450" indent="-171450">
              <a:buFont typeface="Arial" pitchFamily="34" charset="0"/>
              <a:buChar char="•"/>
            </a:pPr>
            <a:r>
              <a:rPr lang="en-US" dirty="0" smtClean="0"/>
              <a:t>Another</a:t>
            </a:r>
            <a:r>
              <a:rPr lang="en-US" baseline="0" dirty="0" smtClean="0"/>
              <a:t> four in 10 have heard of our “name only.”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Only two in 10 claim to have “some familiarity” with Rotary. Unfortunately what much of this group knows is often colored by misperceptions and half-truths. Let me ask you this…are enjoying the opportunity here at Convention to connect  with other Rotarians?...are your clubs great places to exchange ideas with fellow Rotarians…and take action for your local community? These misperceptions would have you believe otherwise!</a:t>
            </a:r>
          </a:p>
          <a:p>
            <a:pPr marL="0" indent="0">
              <a:buFont typeface="Arial" pitchFamily="34" charset="0"/>
              <a:buNone/>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r>
              <a:rPr lang="en-US" i="1" baseline="0" dirty="0" smtClean="0"/>
              <a:t>[FOR REFERENCE ONLY.]</a:t>
            </a:r>
          </a:p>
          <a:p>
            <a:pPr marL="0" indent="0">
              <a:buFont typeface="Arial" pitchFamily="34" charset="0"/>
              <a:buNone/>
            </a:pPr>
            <a:r>
              <a:rPr lang="en-US" i="1" baseline="0" dirty="0" smtClean="0"/>
              <a:t>*Research: Rotary Public Image Surveys completed 2006 and 2010. Responses received from six nations: Argentina, Australia, Germany, Japan, South Africa, United States. Surveyed approximately 1,000 individuals in each of six nations by phone and online. Survey has a +/- 4% margin of error.</a:t>
            </a:r>
          </a:p>
          <a:p>
            <a:pPr marL="0" indent="0">
              <a:buFont typeface="Arial" pitchFamily="34" charset="0"/>
              <a:buNone/>
            </a:pPr>
            <a:endParaRPr lang="en-US" i="1" baseline="0" dirty="0" smtClean="0"/>
          </a:p>
          <a:p>
            <a:pPr marL="0" indent="0">
              <a:buFont typeface="Arial" pitchFamily="34" charset="0"/>
              <a:buNone/>
            </a:pPr>
            <a:endParaRPr lang="en-US" i="1"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a:t>
            </a:fld>
            <a:endParaRPr lang="en-US" dirty="0"/>
          </a:p>
        </p:txBody>
      </p:sp>
    </p:spTree>
    <p:extLst>
      <p:ext uri="{BB962C8B-B14F-4D97-AF65-F5344CB8AC3E}">
        <p14:creationId xmlns="" xmlns:p14="http://schemas.microsoft.com/office/powerpoint/2010/main" val="41407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p>
          <a:p>
            <a:endParaRPr lang="en-US" b="0" dirty="0" smtClean="0">
              <a:latin typeface="Times New Roman" pitchFamily="18" charset="0"/>
              <a:ea typeface="ＭＳ Ｐゴシック" pitchFamily="34" charset="-128"/>
            </a:endParaRPr>
          </a:p>
          <a:p>
            <a:r>
              <a:rPr lang="en-US" dirty="0" smtClean="0"/>
              <a:t>As a result…Rotary is not earning full credit</a:t>
            </a:r>
            <a:r>
              <a:rPr lang="en-US" baseline="0" dirty="0" smtClean="0"/>
              <a:t> for the good work you do in your home town and in communities around the world. </a:t>
            </a:r>
          </a:p>
          <a:p>
            <a:endParaRPr lang="en-US" baseline="0" dirty="0" smtClean="0"/>
          </a:p>
          <a:p>
            <a:r>
              <a:rPr lang="en-US" baseline="0" dirty="0" smtClean="0"/>
              <a:t>This is important…not because we all want credit. It’s important because it makes it harder for every Rotarian…harder for </a:t>
            </a:r>
            <a:r>
              <a:rPr lang="en-US" b="1" baseline="0" dirty="0" smtClean="0"/>
              <a:t>you</a:t>
            </a:r>
            <a:r>
              <a:rPr lang="en-US" baseline="0" dirty="0" smtClean="0"/>
              <a:t>…to attract new members and volunteers to your club. It makes harder for Rotary overall to attract partners and major contributors. In short it makes it harder for us all to achieve our full potential. </a:t>
            </a:r>
          </a:p>
          <a:p>
            <a:endParaRPr lang="en-US" baseline="0" dirty="0" smtClean="0"/>
          </a:p>
          <a:p>
            <a:r>
              <a:rPr lang="en-US" dirty="0" smtClean="0">
                <a:latin typeface="Times New Roman" pitchFamily="18" charset="0"/>
                <a:ea typeface="ＭＳ Ｐゴシック" pitchFamily="34" charset="-128"/>
              </a:rPr>
              <a:t>Our combined boards saw this information as an </a:t>
            </a:r>
            <a:r>
              <a:rPr lang="en-US" b="1" dirty="0" smtClean="0">
                <a:latin typeface="Times New Roman" pitchFamily="18" charset="0"/>
                <a:ea typeface="ＭＳ Ｐゴシック" pitchFamily="34" charset="-128"/>
              </a:rPr>
              <a:t>OPPORTUNITY </a:t>
            </a:r>
            <a:r>
              <a:rPr lang="en-US" dirty="0" smtClean="0">
                <a:latin typeface="Times New Roman" pitchFamily="18" charset="0"/>
                <a:ea typeface="ＭＳ Ｐゴシック" pitchFamily="34" charset="-128"/>
              </a:rPr>
              <a:t>to ASSOCIATE our STRENGTHS and the good works you do WITH ROTARY. In support of the Strategic Plan they launched an initiative to Strengthen Rotary</a:t>
            </a:r>
            <a:r>
              <a:rPr lang="en-US" baseline="0" dirty="0" smtClean="0">
                <a:latin typeface="Times New Roman" pitchFamily="18" charset="0"/>
                <a:ea typeface="ＭＳ Ｐゴシック" pitchFamily="34" charset="-128"/>
              </a:rPr>
              <a:t>.</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aseline="0" dirty="0" smtClean="0"/>
              <a:t>TODAY WE BEGIN!</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baseline="0"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 xmlns:p14="http://schemas.microsoft.com/office/powerpoint/2010/main" val="279159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1" dirty="0" smtClean="0">
                <a:latin typeface="Times New Roman" pitchFamily="18" charset="0"/>
                <a:ea typeface="ＭＳ Ｐゴシック" pitchFamily="34" charset="-128"/>
              </a:rPr>
              <a:t>JENNIFER</a:t>
            </a:r>
          </a:p>
          <a:p>
            <a:pPr>
              <a:buFont typeface="Arial" pitchFamily="34" charset="0"/>
              <a:buNone/>
            </a:pPr>
            <a:endParaRPr lang="en-US" b="1" dirty="0" smtClean="0">
              <a:solidFill>
                <a:schemeClr val="tx1"/>
              </a:solidFill>
              <a:latin typeface="Times New Roman" pitchFamily="18" charset="0"/>
              <a:ea typeface="ＭＳ Ｐゴシック" pitchFamily="34" charset="-128"/>
            </a:endParaRPr>
          </a:p>
          <a:p>
            <a:pPr>
              <a:buFont typeface="Arial" pitchFamily="34" charset="0"/>
              <a:buNone/>
            </a:pPr>
            <a:r>
              <a:rPr lang="en-US" dirty="0" smtClean="0">
                <a:solidFill>
                  <a:schemeClr val="tx1"/>
                </a:solidFill>
                <a:ea typeface="ＭＳ Ｐゴシック" pitchFamily="34" charset="-128"/>
              </a:rPr>
              <a:t>We obtained responses from…over</a:t>
            </a:r>
            <a:r>
              <a:rPr lang="en-US" baseline="0" dirty="0" smtClean="0">
                <a:solidFill>
                  <a:schemeClr val="tx1"/>
                </a:solidFill>
                <a:ea typeface="ＭＳ Ｐゴシック" pitchFamily="34" charset="-128"/>
              </a:rPr>
              <a:t> 20,000 Rotarians, Rotaractors, prospects and staff in 167 countries on six continents. </a:t>
            </a:r>
            <a:endParaRPr lang="en-US" dirty="0" smtClean="0">
              <a:solidFill>
                <a:schemeClr val="tx1"/>
              </a:solidFill>
              <a:ea typeface="ＭＳ Ｐゴシック" pitchFamily="34" charset="-128"/>
            </a:endParaRPr>
          </a:p>
          <a:p>
            <a:pPr marL="0" lvl="1" indent="0" eaLnBrk="1" hangingPunct="1">
              <a:buFont typeface="Arial" pitchFamily="34" charset="0"/>
              <a:buNone/>
            </a:pPr>
            <a:endParaRPr lang="en-US" dirty="0" smtClean="0">
              <a:solidFill>
                <a:schemeClr val="tx1"/>
              </a:solidFill>
              <a:latin typeface="Arial" pitchFamily="34" charset="0"/>
              <a:ea typeface="ＭＳ Ｐゴシック" pitchFamily="34" charset="-128"/>
              <a:cs typeface="Arial" pitchFamily="34" charset="0"/>
            </a:endParaRPr>
          </a:p>
          <a:p>
            <a:pPr marL="182880" lvl="1" indent="-182880" eaLnBrk="1" hangingPunct="1">
              <a:buFont typeface="Arial" pitchFamily="34" charset="0"/>
              <a:buChar char="•"/>
            </a:pPr>
            <a:r>
              <a:rPr lang="en-US" dirty="0" smtClean="0">
                <a:solidFill>
                  <a:schemeClr val="tx1"/>
                </a:solidFill>
                <a:latin typeface="Arial" pitchFamily="34" charset="0"/>
                <a:ea typeface="ＭＳ Ｐゴシック" pitchFamily="34" charset="-128"/>
                <a:cs typeface="Arial" pitchFamily="34" charset="0"/>
              </a:rPr>
              <a:t>We reviewed macro trends in social and business sectors</a:t>
            </a:r>
          </a:p>
          <a:p>
            <a:pPr marL="182880" lvl="1" indent="-182880" eaLnBrk="1" hangingPunct="1">
              <a:buFont typeface="Arial" pitchFamily="34" charset="0"/>
              <a:buChar char="•"/>
            </a:pPr>
            <a:endParaRPr lang="en-US" dirty="0" smtClean="0">
              <a:solidFill>
                <a:schemeClr val="tx1"/>
              </a:solidFill>
              <a:latin typeface="Arial" pitchFamily="34" charset="0"/>
              <a:ea typeface="ＭＳ Ｐゴシック" pitchFamily="34" charset="-128"/>
              <a:cs typeface="Arial" pitchFamily="34" charset="0"/>
            </a:endParaRPr>
          </a:p>
          <a:p>
            <a:pPr marL="182880" lvl="1" indent="-182880" eaLnBrk="1" hangingPunct="1">
              <a:buFont typeface="Arial" pitchFamily="34" charset="0"/>
              <a:buChar char="•"/>
            </a:pPr>
            <a:r>
              <a:rPr lang="en-US" dirty="0" smtClean="0">
                <a:solidFill>
                  <a:schemeClr val="tx1"/>
                </a:solidFill>
                <a:latin typeface="Arial" pitchFamily="34" charset="0"/>
                <a:ea typeface="ＭＳ Ｐゴシック" pitchFamily="34" charset="-128"/>
                <a:cs typeface="Arial" pitchFamily="34" charset="0"/>
              </a:rPr>
              <a:t>And our first-ever research to explore the underlying motivators of giving time…and</a:t>
            </a:r>
            <a:r>
              <a:rPr lang="en-US" baseline="0" dirty="0" smtClean="0">
                <a:solidFill>
                  <a:schemeClr val="tx1"/>
                </a:solidFill>
                <a:latin typeface="Arial" pitchFamily="34" charset="0"/>
                <a:ea typeface="ＭＳ Ｐゴシック" pitchFamily="34" charset="-128"/>
                <a:cs typeface="Arial" pitchFamily="34" charset="0"/>
              </a:rPr>
              <a:t> </a:t>
            </a:r>
            <a:r>
              <a:rPr lang="en-US" dirty="0" smtClean="0">
                <a:solidFill>
                  <a:schemeClr val="tx1"/>
                </a:solidFill>
                <a:latin typeface="Arial" pitchFamily="34" charset="0"/>
                <a:ea typeface="ＭＳ Ｐゴシック" pitchFamily="34" charset="-128"/>
                <a:cs typeface="Arial" pitchFamily="34" charset="0"/>
              </a:rPr>
              <a:t>money—</a:t>
            </a:r>
            <a:r>
              <a:rPr lang="en-US" b="1" dirty="0" smtClean="0">
                <a:solidFill>
                  <a:schemeClr val="tx1"/>
                </a:solidFill>
                <a:latin typeface="Arial" pitchFamily="34" charset="0"/>
                <a:ea typeface="ＭＳ Ｐゴシック" pitchFamily="34" charset="-128"/>
                <a:cs typeface="Arial" pitchFamily="34" charset="0"/>
              </a:rPr>
              <a:t>globally</a:t>
            </a:r>
          </a:p>
          <a:p>
            <a:pPr marL="182880" lvl="1" indent="-182880" eaLnBrk="1" hangingPunct="1">
              <a:buFont typeface="Arial" pitchFamily="34" charset="0"/>
              <a:buChar char="•"/>
            </a:pPr>
            <a:endParaRPr lang="en-US" b="1" dirty="0" smtClean="0">
              <a:solidFill>
                <a:schemeClr val="tx1"/>
              </a:solidFill>
              <a:latin typeface="Arial" pitchFamily="34" charset="0"/>
              <a:ea typeface="ＭＳ Ｐゴシック" pitchFamily="34" charset="-128"/>
              <a:cs typeface="Arial" pitchFamily="34" charset="0"/>
            </a:endParaRPr>
          </a:p>
          <a:p>
            <a:pPr marL="182880" lvl="1" indent="-182880" eaLnBrk="1" hangingPunct="1">
              <a:buFont typeface="Arial" pitchFamily="34" charset="0"/>
              <a:buChar char="•"/>
            </a:pPr>
            <a:r>
              <a:rPr lang="en-US" dirty="0" smtClean="0">
                <a:solidFill>
                  <a:schemeClr val="tx1"/>
                </a:solidFill>
                <a:latin typeface="Arial" pitchFamily="34" charset="0"/>
                <a:ea typeface="ＭＳ Ｐゴシック" pitchFamily="34" charset="-128"/>
                <a:cs typeface="Arial" pitchFamily="34" charset="0"/>
              </a:rPr>
              <a:t>Conducted </a:t>
            </a:r>
            <a:r>
              <a:rPr lang="en-US" b="1" dirty="0" smtClean="0">
                <a:solidFill>
                  <a:schemeClr val="tx1"/>
                </a:solidFill>
                <a:latin typeface="Arial" pitchFamily="34" charset="0"/>
                <a:ea typeface="ＭＳ Ｐゴシック" pitchFamily="34" charset="-128"/>
                <a:cs typeface="Arial" pitchFamily="34" charset="0"/>
              </a:rPr>
              <a:t>160+ </a:t>
            </a:r>
            <a:r>
              <a:rPr lang="en-US" dirty="0" smtClean="0">
                <a:solidFill>
                  <a:schemeClr val="tx1"/>
                </a:solidFill>
                <a:latin typeface="Arial" pitchFamily="34" charset="0"/>
                <a:ea typeface="ＭＳ Ｐゴシック" pitchFamily="34" charset="-128"/>
                <a:cs typeface="Arial" pitchFamily="34" charset="0"/>
              </a:rPr>
              <a:t>interviews, club visits and visits to Rotary Institutes</a:t>
            </a:r>
            <a:r>
              <a:rPr lang="en-US" baseline="0" dirty="0" smtClean="0">
                <a:solidFill>
                  <a:schemeClr val="tx1"/>
                </a:solidFill>
                <a:latin typeface="Arial" pitchFamily="34" charset="0"/>
                <a:ea typeface="ＭＳ Ｐゴシック" pitchFamily="34" charset="-128"/>
                <a:cs typeface="Arial" pitchFamily="34" charset="0"/>
              </a:rPr>
              <a:t> and our 2012 convention.</a:t>
            </a:r>
            <a:endParaRPr lang="en-US" dirty="0" smtClean="0">
              <a:solidFill>
                <a:schemeClr val="tx1"/>
              </a:solidFill>
              <a:latin typeface="Arial" pitchFamily="34" charset="0"/>
              <a:ea typeface="ＭＳ Ｐゴシック" pitchFamily="34" charset="-128"/>
              <a:cs typeface="Arial" pitchFamily="34" charset="0"/>
            </a:endParaRPr>
          </a:p>
          <a:p>
            <a:pPr marL="0" lvl="1" indent="0" eaLnBrk="1" hangingPunct="1">
              <a:buFont typeface="Arial" pitchFamily="34" charset="0"/>
              <a:buNone/>
            </a:pPr>
            <a:endParaRPr lang="en-US" dirty="0" smtClean="0">
              <a:solidFill>
                <a:schemeClr val="tx1"/>
              </a:solidFill>
              <a:latin typeface="Arial" pitchFamily="34" charset="0"/>
              <a:ea typeface="ＭＳ Ｐゴシック" pitchFamily="34" charset="-128"/>
              <a:cs typeface="Arial" pitchFamily="34" charset="0"/>
            </a:endParaRPr>
          </a:p>
          <a:p>
            <a:pPr>
              <a:buFont typeface="Arial" pitchFamily="34" charset="0"/>
              <a:buNone/>
            </a:pPr>
            <a:r>
              <a:rPr lang="en-US" dirty="0" smtClean="0">
                <a:solidFill>
                  <a:srgbClr val="FF0000"/>
                </a:solidFill>
              </a:rPr>
              <a:t>The findings provide a wealth of practical, actionable </a:t>
            </a:r>
            <a:r>
              <a:rPr lang="en-US" baseline="0" dirty="0" smtClean="0"/>
              <a:t>information you can put to work starting the day you return to your districts and clubs. </a:t>
            </a:r>
            <a:endParaRPr lang="en-US"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 xmlns:p14="http://schemas.microsoft.com/office/powerpoint/2010/main" val="274441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endParaRPr lang="en-US" dirty="0" smtClean="0"/>
          </a:p>
          <a:p>
            <a:endParaRPr lang="en-US" dirty="0" smtClean="0"/>
          </a:p>
          <a:p>
            <a:r>
              <a:rPr lang="en-US" dirty="0" smtClean="0"/>
              <a:t>Research </a:t>
            </a:r>
            <a:r>
              <a:rPr lang="en-US" baseline="0" dirty="0" smtClean="0"/>
              <a:t>determined that Rotary has four core strengths that truly differentiate us from other nonprofits.</a:t>
            </a:r>
          </a:p>
          <a:p>
            <a:endParaRPr lang="en-US" baseline="0" dirty="0" smtClean="0"/>
          </a:p>
          <a:p>
            <a:pPr marL="171450" indent="-171450">
              <a:buFont typeface="Arial" pitchFamily="34" charset="0"/>
              <a:buChar char="•"/>
            </a:pPr>
            <a:r>
              <a:rPr lang="en-US" baseline="0" dirty="0" smtClean="0"/>
              <a:t>First, we </a:t>
            </a:r>
            <a:r>
              <a:rPr lang="en-US" b="1" baseline="0" dirty="0" smtClean="0"/>
              <a:t>see differently</a:t>
            </a:r>
            <a:r>
              <a:rPr lang="en-US" baseline="0" dirty="0" smtClean="0"/>
              <a:t>. Our multidisciplinary perspective enables us to see challenges in ways others can’t.</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Second, we </a:t>
            </a:r>
            <a:r>
              <a:rPr lang="en-US" b="1" baseline="0" dirty="0" smtClean="0"/>
              <a:t>think differently </a:t>
            </a:r>
            <a:r>
              <a:rPr lang="en-US" baseline="0" dirty="0" smtClean="0"/>
              <a:t>because we apply our leadership and expertise to social issues.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Third, we </a:t>
            </a:r>
            <a:r>
              <a:rPr lang="en-US" b="1" baseline="0" dirty="0" smtClean="0"/>
              <a:t>act responsibly</a:t>
            </a:r>
            <a:r>
              <a:rPr lang="en-US" baseline="0" dirty="0" smtClean="0"/>
              <a:t>, with the passion and perseverance necessary for lasting change. There is no better example than polio.</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Fourth, Rotary is a grass roots organization that </a:t>
            </a:r>
            <a:r>
              <a:rPr lang="en-US" b="1" baseline="0" dirty="0" smtClean="0"/>
              <a:t>impacts communities globally</a:t>
            </a:r>
            <a:r>
              <a:rPr lang="en-US" baseline="0" dirty="0" smtClean="0"/>
              <a:t>. </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5</a:t>
            </a:fld>
            <a:endParaRPr lang="en-US" dirty="0"/>
          </a:p>
        </p:txBody>
      </p:sp>
    </p:spTree>
    <p:extLst>
      <p:ext uri="{BB962C8B-B14F-4D97-AF65-F5344CB8AC3E}">
        <p14:creationId xmlns="" xmlns:p14="http://schemas.microsoft.com/office/powerpoint/2010/main" val="239069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endParaRPr lang="en-US" dirty="0" smtClean="0"/>
          </a:p>
          <a:p>
            <a:endParaRPr lang="en-US" dirty="0" smtClean="0"/>
          </a:p>
          <a:p>
            <a:r>
              <a:rPr lang="en-US" dirty="0" smtClean="0"/>
              <a:t>One of</a:t>
            </a:r>
            <a:r>
              <a:rPr lang="en-US" baseline="0" dirty="0" smtClean="0"/>
              <a:t> the most important findings from our research. We found out the top two reasons people join Rotary…</a:t>
            </a:r>
          </a:p>
          <a:p>
            <a:endParaRPr lang="en-US" baseline="0" dirty="0" smtClean="0"/>
          </a:p>
          <a:p>
            <a:pPr marL="171450" indent="-171450">
              <a:buFont typeface="Arial" pitchFamily="34" charset="0"/>
              <a:buChar char="•"/>
            </a:pPr>
            <a:r>
              <a:rPr lang="en-US" baseline="0" dirty="0" smtClean="0"/>
              <a:t>To positively impact our communities.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And for the friendships…and connections we enjoy.</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 xmlns:p14="http://schemas.microsoft.com/office/powerpoint/2010/main" val="117789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endParaRPr lang="en-US" b="0" dirty="0" smtClean="0"/>
          </a:p>
          <a:p>
            <a:endParaRPr lang="en-US" b="0" dirty="0" smtClean="0"/>
          </a:p>
          <a:p>
            <a:r>
              <a:rPr lang="en-US" b="0" dirty="0" smtClean="0"/>
              <a:t>What</a:t>
            </a:r>
            <a:r>
              <a:rPr lang="en-US" baseline="0" dirty="0" smtClean="0"/>
              <a:t> makes this even more essential is that these are also the same two reasons people </a:t>
            </a:r>
            <a:r>
              <a:rPr lang="en-US" b="1" baseline="0" dirty="0" smtClean="0"/>
              <a:t>stay</a:t>
            </a:r>
            <a:r>
              <a:rPr lang="en-US" baseline="0" dirty="0" smtClean="0"/>
              <a:t> with Rotary year after year.</a:t>
            </a:r>
          </a:p>
          <a:p>
            <a:endParaRPr lang="en-US" baseline="0" dirty="0" smtClean="0"/>
          </a:p>
          <a:p>
            <a:r>
              <a:rPr lang="en-US" baseline="0" dirty="0" smtClean="0"/>
              <a:t>For “</a:t>
            </a:r>
            <a:r>
              <a:rPr lang="en-US" b="1" baseline="0" dirty="0" smtClean="0"/>
              <a:t>community</a:t>
            </a:r>
            <a:r>
              <a:rPr lang="en-US" baseline="0" dirty="0" smtClean="0"/>
              <a:t>” and “</a:t>
            </a:r>
            <a:r>
              <a:rPr lang="en-US" b="1" baseline="0" dirty="0" smtClean="0"/>
              <a:t>connection</a:t>
            </a:r>
            <a:r>
              <a:rPr lang="en-US" baseline="0" dirty="0" smtClean="0"/>
              <a:t>.”</a:t>
            </a:r>
          </a:p>
          <a:p>
            <a:endParaRPr lang="en-US" baseline="0" dirty="0" smtClean="0"/>
          </a:p>
          <a:p>
            <a:r>
              <a:rPr lang="en-US" baseline="0" dirty="0" smtClean="0"/>
              <a:t>Look at this again…</a:t>
            </a:r>
          </a:p>
          <a:p>
            <a:endParaRPr lang="en-US" baseline="0" dirty="0" smtClean="0"/>
          </a:p>
          <a:p>
            <a:r>
              <a:rPr lang="en-US" baseline="0" dirty="0" smtClean="0"/>
              <a:t>[CLICK BACKWARD ONE SLIDE]</a:t>
            </a:r>
          </a:p>
          <a:p>
            <a:endParaRPr lang="en-US" baseline="0" dirty="0" smtClean="0"/>
          </a:p>
          <a:p>
            <a:r>
              <a:rPr lang="en-US" baseline="0" dirty="0" smtClean="0"/>
              <a:t>We </a:t>
            </a:r>
            <a:r>
              <a:rPr lang="en-US" b="1" baseline="0" dirty="0" smtClean="0"/>
              <a:t>join</a:t>
            </a:r>
            <a:r>
              <a:rPr lang="en-US" baseline="0" dirty="0" smtClean="0"/>
              <a:t> for community and the friendships and connections we make…</a:t>
            </a:r>
          </a:p>
          <a:p>
            <a:endParaRPr lang="en-US" baseline="0" dirty="0" smtClean="0"/>
          </a:p>
          <a:p>
            <a:r>
              <a:rPr lang="en-US" baseline="0" dirty="0" smtClean="0"/>
              <a:t>[CLICK FORWARD ONE SLIDE]</a:t>
            </a:r>
          </a:p>
          <a:p>
            <a:endParaRPr lang="en-US" baseline="0" dirty="0" smtClean="0"/>
          </a:p>
          <a:p>
            <a:pPr lvl="0"/>
            <a:r>
              <a:rPr lang="en-US" baseline="0" dirty="0" smtClean="0"/>
              <a:t>And we </a:t>
            </a:r>
            <a:r>
              <a:rPr lang="en-US" b="1" baseline="0" dirty="0" smtClean="0"/>
              <a:t>stay </a:t>
            </a:r>
            <a:r>
              <a:rPr lang="en-US" baseline="0" dirty="0" smtClean="0"/>
              <a:t>for community and the friendships and connections we make! Ask me to describe “What is Rotary?” I can do it in two words? Rotary is about </a:t>
            </a:r>
            <a:r>
              <a:rPr lang="en-US" b="1" baseline="0" dirty="0" smtClean="0"/>
              <a:t>community</a:t>
            </a:r>
            <a:r>
              <a:rPr lang="en-US" baseline="0" dirty="0" smtClean="0"/>
              <a:t> and </a:t>
            </a:r>
            <a:r>
              <a:rPr lang="en-US" b="1" baseline="0" dirty="0" smtClean="0"/>
              <a:t>connection</a:t>
            </a:r>
            <a:r>
              <a:rPr lang="en-US" b="0" baseline="0" dirty="0" smtClean="0"/>
              <a:t>! Simple.</a:t>
            </a:r>
          </a:p>
          <a:p>
            <a:pPr lvl="0"/>
            <a:endParaRPr lang="en-US" b="0" baseline="0" dirty="0" smtClean="0"/>
          </a:p>
          <a:p>
            <a:pPr lvl="0"/>
            <a:endParaRPr lang="en-US" b="0" baseline="0" dirty="0" smtClean="0"/>
          </a:p>
          <a:p>
            <a:pPr lvl="0"/>
            <a:endParaRPr lang="en-US" b="0" baseline="0" dirty="0" smtClean="0"/>
          </a:p>
          <a:p>
            <a:pPr lvl="0"/>
            <a:endParaRPr lang="en-US" b="0" baseline="0" dirty="0" smtClean="0"/>
          </a:p>
          <a:p>
            <a:pPr lvl="0"/>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 xmlns:p14="http://schemas.microsoft.com/office/powerpoint/2010/main" val="13935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endParaRPr lang="en-US" baseline="0" dirty="0" smtClean="0"/>
          </a:p>
          <a:p>
            <a:endParaRPr lang="en-US" baseline="0" dirty="0" smtClean="0"/>
          </a:p>
          <a:p>
            <a:r>
              <a:rPr lang="en-US" baseline="0" dirty="0" smtClean="0"/>
              <a:t>We have more than 200 pages of research…all of it interesting. Happily, I can distill it down to one slide for you…with three key implications.</a:t>
            </a:r>
            <a:endParaRPr lang="en-US" dirty="0" smtClean="0"/>
          </a:p>
          <a:p>
            <a:pPr marL="0" indent="0">
              <a:buFont typeface="Arial" pitchFamily="34" charset="0"/>
              <a:buNone/>
            </a:pPr>
            <a:endParaRPr lang="en-US" sz="1200" dirty="0" smtClean="0"/>
          </a:p>
          <a:p>
            <a:pPr marL="182880" indent="-182880">
              <a:buFont typeface="Arial" pitchFamily="34" charset="0"/>
              <a:buChar char="•"/>
            </a:pPr>
            <a:r>
              <a:rPr lang="en-US" sz="1200" dirty="0" smtClean="0"/>
              <a:t>First, Rotarians are </a:t>
            </a:r>
            <a:r>
              <a:rPr lang="en-US" sz="1200" b="1" dirty="0" smtClean="0"/>
              <a:t>responsible leaders</a:t>
            </a:r>
            <a:r>
              <a:rPr lang="en-US" sz="1200" b="0" dirty="0" smtClean="0"/>
              <a:t>, both socially and ethically.</a:t>
            </a:r>
          </a:p>
          <a:p>
            <a:pPr marL="182880" indent="-182880">
              <a:buFont typeface="Arial" pitchFamily="34" charset="0"/>
              <a:buChar char="•"/>
            </a:pPr>
            <a:endParaRPr lang="en-US" sz="1200" b="0" dirty="0" smtClean="0"/>
          </a:p>
          <a:p>
            <a:pPr marL="640080" lvl="2" indent="-182880">
              <a:spcAft>
                <a:spcPts val="1200"/>
              </a:spcAft>
              <a:buFont typeface="Arial" pitchFamily="34" charset="0"/>
              <a:buChar char="•"/>
            </a:pPr>
            <a:r>
              <a:rPr lang="en-US" sz="1200" dirty="0" smtClean="0"/>
              <a:t>In </a:t>
            </a:r>
            <a:r>
              <a:rPr lang="en-US" sz="1200" baseline="0" dirty="0" smtClean="0"/>
              <a:t>Rotary we define leadership </a:t>
            </a:r>
            <a:r>
              <a:rPr lang="en-US" sz="1200" dirty="0" smtClean="0"/>
              <a:t>by </a:t>
            </a:r>
            <a:r>
              <a:rPr lang="en-US" sz="1200" b="1" dirty="0" smtClean="0"/>
              <a:t>mindset</a:t>
            </a:r>
            <a:r>
              <a:rPr lang="en-US" sz="1200" dirty="0" smtClean="0"/>
              <a:t>, not</a:t>
            </a:r>
            <a:r>
              <a:rPr lang="en-US" sz="1200" baseline="0" dirty="0" smtClean="0"/>
              <a:t> title. </a:t>
            </a:r>
          </a:p>
          <a:p>
            <a:pPr marL="640080" marR="0" lvl="2" indent="-182880" algn="l" defTabSz="914400" rtl="0" eaLnBrk="0" fontAlgn="base" latinLnBrk="0" hangingPunct="0">
              <a:lnSpc>
                <a:spcPct val="100000"/>
              </a:lnSpc>
              <a:spcBef>
                <a:spcPct val="30000"/>
              </a:spcBef>
              <a:spcAft>
                <a:spcPts val="1200"/>
              </a:spcAft>
              <a:buClrTx/>
              <a:buSzTx/>
              <a:buFont typeface="Arial" pitchFamily="34" charset="0"/>
              <a:buChar char="•"/>
              <a:tabLst/>
              <a:defRPr/>
            </a:pPr>
            <a:r>
              <a:rPr lang="en-US" sz="1200" baseline="0" dirty="0" smtClean="0"/>
              <a:t>Of course, some of us hold senior titles, CEO…partner…business owner…school principal. </a:t>
            </a:r>
          </a:p>
          <a:p>
            <a:pPr marL="640080" marR="0" lvl="2" indent="-182880" algn="l" defTabSz="914400" rtl="0" eaLnBrk="0" fontAlgn="base" latinLnBrk="0" hangingPunct="0">
              <a:lnSpc>
                <a:spcPct val="100000"/>
              </a:lnSpc>
              <a:spcBef>
                <a:spcPct val="30000"/>
              </a:spcBef>
              <a:spcAft>
                <a:spcPts val="1200"/>
              </a:spcAft>
              <a:buClrTx/>
              <a:buSzTx/>
              <a:buFont typeface="Arial" pitchFamily="34" charset="0"/>
              <a:buChar char="•"/>
              <a:tabLst/>
              <a:defRPr/>
            </a:pPr>
            <a:r>
              <a:rPr lang="en-US" sz="1200" baseline="0" dirty="0" smtClean="0"/>
              <a:t>Others are leaders because we step forward to tackle some of our communities’ toughest challenges. </a:t>
            </a:r>
          </a:p>
          <a:p>
            <a:pPr marL="640080" lvl="2" indent="-182880">
              <a:spcAft>
                <a:spcPts val="1200"/>
              </a:spcAft>
              <a:buFont typeface="Arial" pitchFamily="34" charset="0"/>
              <a:buChar char="•"/>
            </a:pPr>
            <a:r>
              <a:rPr lang="en-US" sz="1200" baseline="0" dirty="0" smtClean="0"/>
              <a:t>When people step forward as Rotarians, they ARE </a:t>
            </a:r>
            <a:r>
              <a:rPr lang="en-US" sz="1200" b="1" baseline="0" dirty="0" smtClean="0"/>
              <a:t>leaders</a:t>
            </a:r>
            <a:r>
              <a:rPr lang="en-US" sz="1200" baseline="0" dirty="0" smtClean="0"/>
              <a:t>. </a:t>
            </a:r>
          </a:p>
          <a:p>
            <a:pPr marL="640080" lvl="2" indent="-182880">
              <a:spcAft>
                <a:spcPts val="1200"/>
              </a:spcAft>
              <a:buFont typeface="Arial" pitchFamily="34" charset="0"/>
              <a:buChar char="•"/>
            </a:pPr>
            <a:endParaRPr lang="en-US" sz="1200" dirty="0" smtClean="0"/>
          </a:p>
          <a:p>
            <a:pPr marL="182880" indent="-182880">
              <a:spcAft>
                <a:spcPts val="1200"/>
              </a:spcAft>
              <a:buFont typeface="Arial" pitchFamily="34" charset="0"/>
              <a:buChar char="•"/>
            </a:pPr>
            <a:r>
              <a:rPr lang="en-US" sz="1200" b="0" dirty="0" smtClean="0"/>
              <a:t>Second. </a:t>
            </a:r>
            <a:r>
              <a:rPr lang="en-US" sz="1200" b="1" dirty="0" smtClean="0"/>
              <a:t>Connecting </a:t>
            </a:r>
            <a:r>
              <a:rPr lang="en-US" sz="1200" dirty="0" smtClean="0"/>
              <a:t>always will be a driving force  behind Rotary</a:t>
            </a:r>
          </a:p>
          <a:p>
            <a:pPr marL="182880" indent="-182880">
              <a:spcAft>
                <a:spcPts val="1200"/>
              </a:spcAft>
              <a:buFont typeface="Arial" pitchFamily="34" charset="0"/>
              <a:buChar char="•"/>
            </a:pPr>
            <a:endParaRPr lang="en-US" sz="1200" dirty="0" smtClean="0"/>
          </a:p>
          <a:p>
            <a:pPr marL="640080" lvl="1" indent="-182880">
              <a:spcAft>
                <a:spcPts val="1200"/>
              </a:spcAft>
              <a:buFont typeface="Arial" pitchFamily="34" charset="0"/>
              <a:buChar char="•"/>
            </a:pPr>
            <a:r>
              <a:rPr lang="en-US" sz="1200" dirty="0" smtClean="0"/>
              <a:t>We are a membership organization.</a:t>
            </a:r>
            <a:r>
              <a:rPr lang="en-US" sz="1200" baseline="0" dirty="0" smtClean="0"/>
              <a:t> </a:t>
            </a:r>
          </a:p>
          <a:p>
            <a:pPr marL="640080" lvl="1" indent="-182880">
              <a:spcAft>
                <a:spcPts val="1200"/>
              </a:spcAft>
              <a:buFont typeface="Arial" pitchFamily="34" charset="0"/>
              <a:buChar char="•"/>
            </a:pPr>
            <a:r>
              <a:rPr lang="en-US" sz="1200" baseline="0" dirty="0" smtClean="0"/>
              <a:t>Connecting celebrates our membership and the friendships and bonds we form.</a:t>
            </a:r>
            <a:endParaRPr lang="en-US" sz="1200" dirty="0" smtClean="0"/>
          </a:p>
          <a:p>
            <a:pPr marL="182880" indent="-182880">
              <a:buFont typeface="Arial" pitchFamily="34" charset="0"/>
              <a:buChar char="•"/>
            </a:pPr>
            <a:endParaRPr lang="en-US" sz="1200" dirty="0" smtClean="0"/>
          </a:p>
          <a:p>
            <a:pPr marL="182880" indent="-182880">
              <a:buFont typeface="Arial" pitchFamily="34" charset="0"/>
              <a:buChar char="•"/>
            </a:pPr>
            <a:r>
              <a:rPr lang="en-US" sz="1200" dirty="0" smtClean="0"/>
              <a:t>Third. Rotary is not just</a:t>
            </a:r>
            <a:r>
              <a:rPr lang="en-US" sz="1200" baseline="0" dirty="0" smtClean="0"/>
              <a:t> about global impact. Rotary </a:t>
            </a:r>
            <a:r>
              <a:rPr lang="en-US" sz="1200" dirty="0" smtClean="0"/>
              <a:t>creates </a:t>
            </a:r>
            <a:r>
              <a:rPr lang="en-US" sz="1200" b="1" dirty="0" smtClean="0"/>
              <a:t>community impact </a:t>
            </a:r>
            <a:r>
              <a:rPr lang="en-US" sz="1200" dirty="0" smtClean="0"/>
              <a:t>on a global scale.</a:t>
            </a:r>
          </a:p>
          <a:p>
            <a:pPr marL="182880" indent="-182880">
              <a:buFont typeface="Arial" pitchFamily="34" charset="0"/>
              <a:buChar char="•"/>
            </a:pPr>
            <a:endParaRPr lang="en-US" sz="1200" dirty="0" smtClean="0"/>
          </a:p>
          <a:p>
            <a:pPr marL="182880" indent="-182880">
              <a:buFont typeface="Arial" pitchFamily="34" charset="0"/>
              <a:buChar char="•"/>
            </a:pPr>
            <a:endParaRPr lang="en-US" sz="1200" dirty="0" smtClean="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 xmlns:p14="http://schemas.microsoft.com/office/powerpoint/2010/main" val="204649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JENNIFER</a:t>
            </a:r>
            <a:endParaRPr lang="en-US" baseline="0" dirty="0" smtClean="0"/>
          </a:p>
          <a:p>
            <a:endParaRPr lang="en-US" baseline="0" dirty="0" smtClean="0"/>
          </a:p>
          <a:p>
            <a:r>
              <a:rPr lang="en-US" dirty="0" smtClean="0"/>
              <a:t>What</a:t>
            </a:r>
            <a:r>
              <a:rPr lang="en-US" baseline="0" dirty="0" smtClean="0"/>
              <a:t> can you do with this knowledge? </a:t>
            </a:r>
          </a:p>
          <a:p>
            <a:endParaRPr lang="en-US" baseline="0" dirty="0" smtClean="0"/>
          </a:p>
          <a:p>
            <a:pPr marL="0" indent="0">
              <a:buFont typeface="Arial" pitchFamily="34" charset="0"/>
              <a:buNone/>
            </a:pPr>
            <a:r>
              <a:rPr lang="en-US" baseline="0" dirty="0" smtClean="0"/>
              <a:t>We know the top two reasons people join…and stay Rotarians...1) to </a:t>
            </a:r>
            <a:r>
              <a:rPr lang="en-US" b="1" baseline="0" dirty="0" smtClean="0"/>
              <a:t>give back to your community </a:t>
            </a:r>
            <a:r>
              <a:rPr lang="en-US" b="0" baseline="0" dirty="0" smtClean="0"/>
              <a:t>as </a:t>
            </a:r>
            <a:r>
              <a:rPr lang="en-US" b="1" baseline="0" dirty="0" smtClean="0"/>
              <a:t>responsible leaders</a:t>
            </a:r>
            <a:r>
              <a:rPr lang="en-US" b="0" baseline="0" dirty="0" smtClean="0"/>
              <a:t>…and 2) for the </a:t>
            </a:r>
            <a:r>
              <a:rPr lang="en-US" baseline="0" dirty="0" smtClean="0"/>
              <a:t>opportunity to </a:t>
            </a:r>
            <a:r>
              <a:rPr lang="en-US" b="1" baseline="0" dirty="0" smtClean="0"/>
              <a:t>connect</a:t>
            </a:r>
            <a:r>
              <a:rPr lang="en-US" baseline="0" dirty="0" smtClean="0"/>
              <a:t> and develop </a:t>
            </a:r>
            <a:r>
              <a:rPr lang="en-US" b="1" baseline="0" dirty="0" smtClean="0"/>
              <a:t>friendships</a:t>
            </a:r>
            <a:r>
              <a:rPr lang="en-US" b="0" baseline="0" dirty="0" smtClean="0"/>
              <a:t>.</a:t>
            </a:r>
            <a:r>
              <a:rPr lang="en-US" baseline="0" dirty="0" smtClean="0"/>
              <a:t> </a:t>
            </a:r>
          </a:p>
          <a:p>
            <a:pPr marL="0" indent="0">
              <a:buFont typeface="Arial" pitchFamily="34" charset="0"/>
              <a:buNone/>
            </a:pPr>
            <a:endParaRPr lang="en-US" baseline="0" dirty="0" smtClean="0"/>
          </a:p>
          <a:p>
            <a:pPr marL="0" indent="0">
              <a:buFont typeface="Arial" pitchFamily="34" charset="0"/>
              <a:buNone/>
            </a:pPr>
            <a:r>
              <a:rPr lang="en-US" baseline="0" dirty="0" smtClean="0"/>
              <a:t>While we have you all here…let’s share…tell us…How do you…</a:t>
            </a:r>
          </a:p>
          <a:p>
            <a:pPr marL="0" indent="0">
              <a:buFont typeface="Arial" pitchFamily="34" charset="0"/>
              <a:buNone/>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Create leadership opportunities for new members…right from the start…to recognize the knowledge and leadership skills these new members bring to Rotary…and get them active and involved immediately? Please step up to one of the microphones. [VAMP] I’m certain there are plenty of you who are putting new members right to work…right away in your clubs………………Yes…on the left. How do you engage new leaders right from the start…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628650" marR="0" lvl="2"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t>
            </a:r>
            <a:r>
              <a:rPr lang="en-US" b="1" baseline="0" dirty="0" smtClean="0"/>
              <a:t>ALT.</a:t>
            </a:r>
            <a:r>
              <a:rPr lang="en-US" baseline="0" dirty="0" smtClean="0"/>
              <a:t>, IF NO ONE STEPS FORWARD: JEN TELLS A PERSONAL EXAMPLE FROM HER CLUB.]</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indent="0">
              <a:buFont typeface="Arial" pitchFamily="34" charset="0"/>
              <a:buNone/>
            </a:pPr>
            <a:r>
              <a:rPr lang="en-US" baseline="0" dirty="0" smtClean="0"/>
              <a:t>[OPEN THE FLOOR TO AUDIENCE RESPONSES.]</a:t>
            </a:r>
          </a:p>
          <a:p>
            <a:pPr marL="0" indent="0">
              <a:buFont typeface="Arial" pitchFamily="34" charset="0"/>
              <a:buNone/>
            </a:pPr>
            <a:endParaRPr lang="en-US" baseline="0" dirty="0" smtClean="0"/>
          </a:p>
          <a:p>
            <a:pPr marL="0" indent="0">
              <a:buFont typeface="Arial" pitchFamily="34" charset="0"/>
              <a:buNone/>
            </a:pPr>
            <a:r>
              <a:rPr lang="en-US" baseline="0" dirty="0" smtClean="0"/>
              <a:t>[END DISCUSSION ON THIS TOPIC AND CLICK TO BUILD]</a:t>
            </a:r>
          </a:p>
          <a:p>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Can anyone tell how they use their service projects as an opportunity to attract prospects to volunteer their time in service…and learn what it is to be a Rotarian? Do your clubs open up their service projects to people outside of Rotary several times a year? Tell us…the microphones are open…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indent="0">
              <a:buFont typeface="Arial" pitchFamily="34" charset="0"/>
              <a:buNone/>
            </a:pPr>
            <a:r>
              <a:rPr lang="en-US" baseline="0" dirty="0" smtClean="0"/>
              <a:t>[OPEN THE FLOOR TO AUDIENCE RESPONSES.]</a:t>
            </a:r>
          </a:p>
          <a:p>
            <a:endParaRPr lang="en-US" baseline="0" dirty="0" smtClean="0"/>
          </a:p>
          <a:p>
            <a:pPr marL="0" indent="0">
              <a:buFont typeface="Arial" pitchFamily="34" charset="0"/>
              <a:buNone/>
            </a:pPr>
            <a:r>
              <a:rPr lang="en-US" baseline="0" dirty="0" smtClean="0"/>
              <a:t>[END DISCUSSION ON THIS TOPIC AND CLICK TO BUILD]</a:t>
            </a:r>
          </a:p>
          <a:p>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Do club members and leaders look beyond a prospect’s title to see if they have the mindset for leadership—and an especially strong desire for community service? Does someone in the audience have a story for us of how they “discovered” a new member with real potential…someone who is a leader, not because of their title, but because they step forward in their community as a Rotarian?</a:t>
            </a:r>
          </a:p>
          <a:p>
            <a:endParaRPr lang="en-US" dirty="0" smtClean="0"/>
          </a:p>
          <a:p>
            <a:pPr marL="0" indent="0">
              <a:buFont typeface="Arial" pitchFamily="34" charset="0"/>
              <a:buNone/>
            </a:pPr>
            <a:r>
              <a:rPr lang="en-US" baseline="0" dirty="0" smtClean="0"/>
              <a:t>[OPEN THE FLOOR TO AUDIENCE RESPONSES.]</a:t>
            </a:r>
          </a:p>
          <a:p>
            <a:endParaRPr lang="en-US" baseline="0"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9/26/2013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 xmlns:p14="http://schemas.microsoft.com/office/powerpoint/2010/main" val="398974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505721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361563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29744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469277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294061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71017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7357091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7165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3772094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9F4B20-39FE-3642-BB66-A3BBD26AD889}" type="datetimeFigureOut">
              <a:rPr lang="en-US" smtClean="0"/>
              <a:pPr/>
              <a:t>9/26/2013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26064440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mtClean="0"/>
              <a:t>CLICK TO EDIT MASTER TITLE STYLE</a:t>
            </a:r>
            <a:endParaRPr lang="en-US" dirty="0"/>
          </a:p>
        </p:txBody>
      </p:sp>
    </p:spTree>
    <p:extLst>
      <p:ext uri="{BB962C8B-B14F-4D97-AF65-F5344CB8AC3E}">
        <p14:creationId xmlns="" xmlns:p14="http://schemas.microsoft.com/office/powerpoint/2010/main" val="151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746514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42282246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3170197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68893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132897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850488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51068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188996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solidFill>
                  <a:srgbClr val="16316B"/>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90982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554974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a:solidFill>
                  <a:srgbClr val="16316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6616931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099621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emf"/><Relationship Id="rId4" Type="http://schemas.openxmlformats.org/officeDocument/2006/relationships/slideLayout" Target="../slideLayouts/slideLayout13.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emf"/><Relationship Id="rId4" Type="http://schemas.openxmlformats.org/officeDocument/2006/relationships/slideLayout" Target="../slideLayouts/slideLayout20.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lisbonscreened2.eps"/>
          <p:cNvPicPr>
            <a:picLocks noChangeAspect="1"/>
          </p:cNvPicPr>
          <p:nvPr userDrawn="1"/>
        </p:nvPicPr>
        <p:blipFill>
          <a:blip r:embed="rId11" cstate="print">
            <a:alphaModFix amt="28000"/>
            <a:extLst>
              <a:ext uri="{28A0092B-C50C-407E-A947-70E740481C1C}">
                <a14:useLocalDpi xmlns="" xmlns:a14="http://schemas.microsoft.com/office/drawing/2010/main" val="0"/>
              </a:ext>
            </a:extLst>
          </a:blip>
          <a:stretch>
            <a:fillRect/>
          </a:stretch>
        </p:blipFill>
        <p:spPr>
          <a:xfrm>
            <a:off x="-228600" y="-990600"/>
            <a:ext cx="8891292" cy="8155460"/>
          </a:xfrm>
          <a:prstGeom prst="rect">
            <a:avLst/>
          </a:prstGeom>
        </p:spPr>
      </p:pic>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9" name="Rectangle 8"/>
          <p:cNvSpPr/>
          <p:nvPr userDrawn="1"/>
        </p:nvSpPr>
        <p:spPr>
          <a:xfrm>
            <a:off x="8001000" y="0"/>
            <a:ext cx="685800" cy="762000"/>
          </a:xfrm>
          <a:prstGeom prst="rect">
            <a:avLst/>
          </a:prstGeom>
          <a:solidFill>
            <a:srgbClr val="16316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h-rev.eps"/>
          <p:cNvPicPr>
            <a:picLocks noChangeAspect="1"/>
          </p:cNvPicPr>
          <p:nvPr userDrawn="1"/>
        </p:nvPicPr>
        <p:blipFill>
          <a:blip r:embed="rId12" cstate="print">
            <a:extLst>
              <a:ext uri="{28A0092B-C50C-407E-A947-70E740481C1C}">
                <a14:useLocalDpi xmlns="" xmlns:a14="http://schemas.microsoft.com/office/drawing/2010/main" val="0"/>
              </a:ext>
            </a:extLst>
          </a:blip>
          <a:stretch>
            <a:fillRect/>
          </a:stretch>
        </p:blipFill>
        <p:spPr>
          <a:xfrm>
            <a:off x="8066741" y="141941"/>
            <a:ext cx="554318" cy="554318"/>
          </a:xfrm>
          <a:prstGeom prst="rect">
            <a:avLst/>
          </a:prstGeom>
        </p:spPr>
      </p:pic>
      <p:sp>
        <p:nvSpPr>
          <p:cNvPr id="12" name="TextBox 11"/>
          <p:cNvSpPr txBox="1"/>
          <p:nvPr userDrawn="1"/>
        </p:nvSpPr>
        <p:spPr>
          <a:xfrm>
            <a:off x="1219200" y="6400800"/>
            <a:ext cx="3352800" cy="307777"/>
          </a:xfrm>
          <a:prstGeom prst="rect">
            <a:avLst/>
          </a:prstGeom>
          <a:noFill/>
        </p:spPr>
        <p:txBody>
          <a:bodyPr wrap="square" rtlCol="0">
            <a:spAutoFit/>
          </a:bodyPr>
          <a:lstStyle/>
          <a:p>
            <a:r>
              <a:rPr lang="en-US" sz="1400" b="1" i="0" dirty="0" smtClean="0">
                <a:solidFill>
                  <a:srgbClr val="FFFFFF"/>
                </a:solidFill>
                <a:latin typeface="Arial Narrow"/>
                <a:cs typeface="Arial Narrow"/>
              </a:rPr>
              <a:t>2013 RI CONVENTION</a:t>
            </a:r>
            <a:endParaRPr lang="en-US" sz="1400" b="1" i="0" dirty="0">
              <a:solidFill>
                <a:srgbClr val="FFFFFF"/>
              </a:solidFill>
              <a:latin typeface="Arial Narrow"/>
              <a:cs typeface="Arial Narrow"/>
            </a:endParaRPr>
          </a:p>
        </p:txBody>
      </p:sp>
      <p:pic>
        <p:nvPicPr>
          <p:cNvPr id="18" name="Picture 17" descr="Lisbon2013_4p_bluebkgd_modified.eps"/>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7200" y="6019800"/>
            <a:ext cx="669582" cy="689536"/>
          </a:xfrm>
          <a:prstGeom prst="rect">
            <a:avLst/>
          </a:prstGeom>
        </p:spPr>
      </p:pic>
    </p:spTree>
    <p:extLst>
      <p:ext uri="{BB962C8B-B14F-4D97-AF65-F5344CB8AC3E}">
        <p14:creationId xmlns="" xmlns:p14="http://schemas.microsoft.com/office/powerpoint/2010/main" val="79651303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18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16316B"/>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6316B"/>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6316B"/>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943600"/>
          </a:xfrm>
          <a:prstGeom prst="rect">
            <a:avLst/>
          </a:prstGeom>
          <a:solidFill>
            <a:srgbClr val="FEBD1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p>
        </p:txBody>
      </p:sp>
      <p:sp>
        <p:nvSpPr>
          <p:cNvPr id="14" name="Rounded Rectangle 13"/>
          <p:cNvSpPr/>
          <p:nvPr userDrawn="1"/>
        </p:nvSpPr>
        <p:spPr>
          <a:xfrm>
            <a:off x="8001000" y="76200"/>
            <a:ext cx="685800" cy="685800"/>
          </a:xfrm>
          <a:prstGeom prst="roundRect">
            <a:avLst/>
          </a:prstGeom>
          <a:solidFill>
            <a:srgbClr val="1631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Rectangle 6"/>
          <p:cNvSpPr/>
          <p:nvPr userDrawn="1"/>
        </p:nvSpPr>
        <p:spPr>
          <a:xfrm>
            <a:off x="8001000" y="0"/>
            <a:ext cx="685800" cy="762000"/>
          </a:xfrm>
          <a:prstGeom prst="rect">
            <a:avLst/>
          </a:prstGeom>
          <a:solidFill>
            <a:srgbClr val="16316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rev.eps"/>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066741" y="141941"/>
            <a:ext cx="554318" cy="554318"/>
          </a:xfrm>
          <a:prstGeom prst="rect">
            <a:avLst/>
          </a:prstGeom>
        </p:spPr>
      </p:pic>
      <p:sp>
        <p:nvSpPr>
          <p:cNvPr id="13" name="TextBox 12"/>
          <p:cNvSpPr txBox="1"/>
          <p:nvPr userDrawn="1"/>
        </p:nvSpPr>
        <p:spPr>
          <a:xfrm>
            <a:off x="457200" y="6400800"/>
            <a:ext cx="3352800" cy="307777"/>
          </a:xfrm>
          <a:prstGeom prst="rect">
            <a:avLst/>
          </a:prstGeom>
          <a:noFill/>
        </p:spPr>
        <p:txBody>
          <a:bodyPr wrap="square" rtlCol="0">
            <a:spAutoFit/>
          </a:bodyPr>
          <a:lstStyle/>
          <a:p>
            <a:r>
              <a:rPr lang="en-US" sz="1400" b="1" i="0" dirty="0" smtClean="0">
                <a:solidFill>
                  <a:srgbClr val="16316B"/>
                </a:solidFill>
                <a:latin typeface="Arial Narrow"/>
                <a:cs typeface="Arial Narrow"/>
              </a:rPr>
              <a:t>2013 RI CONVENTION</a:t>
            </a:r>
            <a:endParaRPr lang="en-US" sz="1400" b="1" i="0" dirty="0">
              <a:solidFill>
                <a:srgbClr val="16316B"/>
              </a:solidFill>
              <a:latin typeface="Arial Narrow"/>
              <a:cs typeface="Arial Narrow"/>
            </a:endParaRPr>
          </a:p>
        </p:txBody>
      </p:sp>
      <p:pic>
        <p:nvPicPr>
          <p:cNvPr id="10" name="Picture 9" descr="Lisbon2013_4p_bluebkgd_modified.eps"/>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8001000" y="6096000"/>
            <a:ext cx="669582" cy="689536"/>
          </a:xfrm>
          <a:prstGeom prst="rect">
            <a:avLst/>
          </a:prstGeom>
        </p:spPr>
      </p:pic>
    </p:spTree>
    <p:extLst>
      <p:ext uri="{BB962C8B-B14F-4D97-AF65-F5344CB8AC3E}">
        <p14:creationId xmlns="" xmlns:p14="http://schemas.microsoft.com/office/powerpoint/2010/main" val="26968005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846" r:id="rId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18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16316B"/>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6316B"/>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6316B"/>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9" name="Rectangle 8"/>
          <p:cNvSpPr/>
          <p:nvPr userDrawn="1"/>
        </p:nvSpPr>
        <p:spPr>
          <a:xfrm>
            <a:off x="8001000" y="0"/>
            <a:ext cx="685800" cy="762000"/>
          </a:xfrm>
          <a:prstGeom prst="rect">
            <a:avLst/>
          </a:prstGeom>
          <a:solidFill>
            <a:srgbClr val="16316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h-rev.eps"/>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8066741" y="141941"/>
            <a:ext cx="554318" cy="554318"/>
          </a:xfrm>
          <a:prstGeom prst="rect">
            <a:avLst/>
          </a:prstGeom>
        </p:spPr>
      </p:pic>
      <p:sp>
        <p:nvSpPr>
          <p:cNvPr id="12" name="TextBox 11"/>
          <p:cNvSpPr txBox="1"/>
          <p:nvPr userDrawn="1"/>
        </p:nvSpPr>
        <p:spPr>
          <a:xfrm>
            <a:off x="457200" y="6400800"/>
            <a:ext cx="3352800" cy="307777"/>
          </a:xfrm>
          <a:prstGeom prst="rect">
            <a:avLst/>
          </a:prstGeom>
          <a:noFill/>
        </p:spPr>
        <p:txBody>
          <a:bodyPr wrap="square" rtlCol="0">
            <a:spAutoFit/>
          </a:bodyPr>
          <a:lstStyle/>
          <a:p>
            <a:r>
              <a:rPr lang="en-US" sz="1400" b="1" i="0" dirty="0" smtClean="0">
                <a:solidFill>
                  <a:srgbClr val="16316B"/>
                </a:solidFill>
                <a:latin typeface="Arial Narrow"/>
                <a:cs typeface="Arial Narrow"/>
              </a:rPr>
              <a:t>2013 RI CONVENTION</a:t>
            </a:r>
            <a:endParaRPr lang="en-US" sz="1400" b="1" i="0" dirty="0">
              <a:solidFill>
                <a:srgbClr val="16316B"/>
              </a:solidFill>
              <a:latin typeface="Arial Narrow"/>
              <a:cs typeface="Arial Narrow"/>
            </a:endParaRPr>
          </a:p>
        </p:txBody>
      </p:sp>
      <p:cxnSp>
        <p:nvCxnSpPr>
          <p:cNvPr id="14" name="Straight Connector 13"/>
          <p:cNvCxnSpPr/>
          <p:nvPr userDrawn="1"/>
        </p:nvCxnSpPr>
        <p:spPr>
          <a:xfrm>
            <a:off x="457200" y="990600"/>
            <a:ext cx="7391400" cy="0"/>
          </a:xfrm>
          <a:prstGeom prst="line">
            <a:avLst/>
          </a:prstGeom>
          <a:ln w="6350">
            <a:solidFill>
              <a:srgbClr val="16316B"/>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isbon2013_4p_bluebkgd_modified.eps"/>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8001000" y="6096000"/>
            <a:ext cx="669582" cy="689536"/>
          </a:xfrm>
          <a:prstGeom prst="rect">
            <a:avLst/>
          </a:prstGeom>
        </p:spPr>
      </p:pic>
    </p:spTree>
    <p:extLst>
      <p:ext uri="{BB962C8B-B14F-4D97-AF65-F5344CB8AC3E}">
        <p14:creationId xmlns=""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1800" b="0" i="0" kern="1200">
          <a:solidFill>
            <a:srgbClr val="16316B"/>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16316B"/>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6316B"/>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6316B"/>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6316B"/>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52800"/>
            <a:ext cx="7772400" cy="1362075"/>
          </a:xfrm>
        </p:spPr>
        <p:txBody>
          <a:bodyPr>
            <a:normAutofit/>
          </a:bodyPr>
          <a:lstStyle/>
          <a:p>
            <a:r>
              <a:rPr lang="en-US" sz="4000" dirty="0">
                <a:latin typeface="Arial Narrow" pitchFamily="34" charset="0"/>
                <a:ea typeface="ヒラギノ角ゴ Pro W3" charset="0"/>
                <a:cs typeface="Arial Narrow Bold"/>
              </a:rPr>
              <a:t>STRENGTHENING ROTARY</a:t>
            </a:r>
            <a:endParaRPr lang="en-US" sz="4000" dirty="0"/>
          </a:p>
        </p:txBody>
      </p:sp>
      <p:sp>
        <p:nvSpPr>
          <p:cNvPr id="3" name="Text Placeholder 2"/>
          <p:cNvSpPr>
            <a:spLocks noGrp="1"/>
          </p:cNvSpPr>
          <p:nvPr>
            <p:ph type="body" idx="1"/>
          </p:nvPr>
        </p:nvSpPr>
        <p:spPr>
          <a:xfrm>
            <a:off x="722313" y="3810000"/>
            <a:ext cx="7772400" cy="1500187"/>
          </a:xfrm>
        </p:spPr>
        <p:txBody>
          <a:bodyPr/>
          <a:lstStyle/>
          <a:p>
            <a:pPr>
              <a:spcBef>
                <a:spcPct val="0"/>
              </a:spcBef>
            </a:pPr>
            <a:r>
              <a:rPr lang="en-US" dirty="0">
                <a:solidFill>
                  <a:schemeClr val="bg1">
                    <a:lumMod val="50000"/>
                  </a:schemeClr>
                </a:solidFill>
                <a:ea typeface="ヒラギノ角ゴ Pro W3" charset="0"/>
              </a:rPr>
              <a:t>Jennifer Jones</a:t>
            </a:r>
          </a:p>
          <a:p>
            <a:pPr>
              <a:spcBef>
                <a:spcPct val="0"/>
              </a:spcBef>
            </a:pPr>
            <a:r>
              <a:rPr lang="en-US" dirty="0">
                <a:solidFill>
                  <a:schemeClr val="bg1">
                    <a:lumMod val="50000"/>
                  </a:schemeClr>
                </a:solidFill>
                <a:ea typeface="ヒラギノ角ゴ Pro W3" charset="0"/>
              </a:rPr>
              <a:t>Paul Hydzik</a:t>
            </a:r>
          </a:p>
          <a:p>
            <a:pPr>
              <a:spcBef>
                <a:spcPct val="0"/>
              </a:spcBef>
            </a:pPr>
            <a:r>
              <a:rPr lang="en-US" dirty="0">
                <a:solidFill>
                  <a:schemeClr val="bg1">
                    <a:lumMod val="50000"/>
                  </a:schemeClr>
                </a:solidFill>
                <a:ea typeface="ヒラギノ角ゴ Pro W3" charset="0"/>
              </a:rPr>
              <a:t>25 June 2013</a:t>
            </a:r>
            <a:endParaRPr lang="en-US" dirty="0">
              <a:solidFill>
                <a:schemeClr val="bg1">
                  <a:lumMod val="50000"/>
                </a:schemeClr>
              </a:solidFill>
            </a:endParaRPr>
          </a:p>
        </p:txBody>
      </p:sp>
    </p:spTree>
    <p:extLst>
      <p:ext uri="{BB962C8B-B14F-4D97-AF65-F5344CB8AC3E}">
        <p14:creationId xmlns="" xmlns:p14="http://schemas.microsoft.com/office/powerpoint/2010/main" val="2058217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you answer? </a:t>
            </a:r>
            <a:endParaRPr lang="en-US" dirty="0"/>
          </a:p>
        </p:txBody>
      </p:sp>
      <p:sp>
        <p:nvSpPr>
          <p:cNvPr id="5" name="Subtitle 4"/>
          <p:cNvSpPr>
            <a:spLocks noGrp="1"/>
          </p:cNvSpPr>
          <p:nvPr>
            <p:ph type="body" idx="1"/>
          </p:nvPr>
        </p:nvSpPr>
        <p:spPr/>
        <p:txBody>
          <a:bodyPr>
            <a:noAutofit/>
          </a:bodyPr>
          <a:lstStyle/>
          <a:p>
            <a:r>
              <a:rPr lang="en-US" sz="8000" dirty="0" smtClean="0"/>
              <a:t>What is Rotary?</a:t>
            </a:r>
            <a:endParaRPr lang="en-US" sz="8000" dirty="0"/>
          </a:p>
        </p:txBody>
      </p:sp>
    </p:spTree>
    <p:extLst>
      <p:ext uri="{BB962C8B-B14F-4D97-AF65-F5344CB8AC3E}">
        <p14:creationId xmlns="" xmlns:p14="http://schemas.microsoft.com/office/powerpoint/2010/main" val="11388138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91B5C"/>
        </a:solidFill>
        <a:effectLst/>
      </p:bgPr>
    </p:bg>
    <p:spTree>
      <p:nvGrpSpPr>
        <p:cNvPr id="1" name=""/>
        <p:cNvGrpSpPr/>
        <p:nvPr/>
      </p:nvGrpSpPr>
      <p:grpSpPr>
        <a:xfrm>
          <a:off x="0" y="0"/>
          <a:ext cx="0" cy="0"/>
          <a:chOff x="0" y="0"/>
          <a:chExt cx="0" cy="0"/>
        </a:xfrm>
      </p:grpSpPr>
      <p:sp>
        <p:nvSpPr>
          <p:cNvPr id="2" name="TextBox 1"/>
          <p:cNvSpPr txBox="1"/>
          <p:nvPr/>
        </p:nvSpPr>
        <p:spPr>
          <a:xfrm>
            <a:off x="0" y="1209370"/>
            <a:ext cx="9144000" cy="3770263"/>
          </a:xfrm>
          <a:prstGeom prst="rect">
            <a:avLst/>
          </a:prstGeom>
          <a:noFill/>
        </p:spPr>
        <p:txBody>
          <a:bodyPr wrap="square" rtlCol="0">
            <a:spAutoFit/>
          </a:bodyPr>
          <a:lstStyle/>
          <a:p>
            <a:pPr algn="ctr"/>
            <a:r>
              <a:rPr lang="en-US" sz="23900" dirty="0" smtClean="0">
                <a:solidFill>
                  <a:schemeClr val="bg1"/>
                </a:solidFill>
              </a:rPr>
              <a:t>Um</a:t>
            </a:r>
            <a:r>
              <a:rPr lang="en-US" sz="9600" dirty="0" smtClean="0">
                <a:solidFill>
                  <a:schemeClr val="bg1"/>
                </a:solidFill>
              </a:rPr>
              <a:t>…</a:t>
            </a:r>
            <a:endParaRPr lang="en-US" sz="9600" dirty="0">
              <a:solidFill>
                <a:schemeClr val="bg1"/>
              </a:solidFill>
            </a:endParaRPr>
          </a:p>
        </p:txBody>
      </p:sp>
    </p:spTree>
    <p:extLst>
      <p:ext uri="{BB962C8B-B14F-4D97-AF65-F5344CB8AC3E}">
        <p14:creationId xmlns="" xmlns:p14="http://schemas.microsoft.com/office/powerpoint/2010/main" val="41202150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txBox="1">
            <a:spLocks/>
          </p:cNvSpPr>
          <p:nvPr/>
        </p:nvSpPr>
        <p:spPr>
          <a:xfrm>
            <a:off x="727364" y="1677832"/>
            <a:ext cx="7959436" cy="4144963"/>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6600" b="1" dirty="0" smtClean="0">
                <a:solidFill>
                  <a:prstClr val="white"/>
                </a:solidFill>
                <a:latin typeface="Arial Narrow" pitchFamily="34" charset="0"/>
              </a:rPr>
              <a:t>JOIN LEADERS</a:t>
            </a:r>
            <a:endParaRPr lang="en-US" sz="6600" dirty="0" smtClean="0">
              <a:solidFill>
                <a:prstClr val="black"/>
              </a:solidFill>
              <a:latin typeface="Arial Narrow" pitchFamily="34" charset="0"/>
            </a:endParaRPr>
          </a:p>
          <a:p>
            <a:pPr marL="0" indent="0">
              <a:spcBef>
                <a:spcPts val="1200"/>
              </a:spcBef>
              <a:buFont typeface="Arial"/>
              <a:buNone/>
            </a:pPr>
            <a:r>
              <a:rPr lang="en-US" sz="6600" b="1" dirty="0" smtClean="0">
                <a:solidFill>
                  <a:prstClr val="white"/>
                </a:solidFill>
                <a:latin typeface="Arial Narrow" pitchFamily="34" charset="0"/>
              </a:rPr>
              <a:t>		EXCHANGE IDEAS</a:t>
            </a:r>
          </a:p>
          <a:p>
            <a:pPr marL="0" indent="0">
              <a:spcBef>
                <a:spcPts val="1200"/>
              </a:spcBef>
              <a:buFont typeface="Arial"/>
              <a:buNone/>
            </a:pPr>
            <a:r>
              <a:rPr lang="en-US" sz="6600" dirty="0" smtClean="0">
                <a:solidFill>
                  <a:prstClr val="white"/>
                </a:solidFill>
                <a:latin typeface="Arial Narrow" pitchFamily="34" charset="0"/>
              </a:rPr>
              <a:t>				</a:t>
            </a:r>
            <a:r>
              <a:rPr lang="en-US" sz="6600" b="1" dirty="0" smtClean="0">
                <a:solidFill>
                  <a:prstClr val="white"/>
                </a:solidFill>
                <a:latin typeface="Arial Narrow" pitchFamily="34" charset="0"/>
              </a:rPr>
              <a:t>TAKE ACTION</a:t>
            </a:r>
          </a:p>
          <a:p>
            <a:pPr marL="0" indent="0">
              <a:spcBef>
                <a:spcPts val="1200"/>
              </a:spcBef>
              <a:buFont typeface="Arial"/>
              <a:buNone/>
            </a:pPr>
            <a:endParaRPr lang="en-US" dirty="0">
              <a:solidFill>
                <a:prstClr val="white"/>
              </a:solidFill>
            </a:endParaRPr>
          </a:p>
        </p:txBody>
      </p:sp>
    </p:spTree>
    <p:extLst>
      <p:ext uri="{BB962C8B-B14F-4D97-AF65-F5344CB8AC3E}">
        <p14:creationId xmlns="" xmlns:p14="http://schemas.microsoft.com/office/powerpoint/2010/main" val="2144977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5065" y="1587285"/>
            <a:ext cx="8229600" cy="4144963"/>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4400" dirty="0" smtClean="0">
                <a:solidFill>
                  <a:schemeClr val="bg1"/>
                </a:solidFill>
                <a:latin typeface="Arial Narrow" pitchFamily="34" charset="0"/>
              </a:rPr>
              <a:t>Rotary brings together the kind of </a:t>
            </a:r>
          </a:p>
          <a:p>
            <a:pPr marL="0" indent="0" algn="ctr">
              <a:spcBef>
                <a:spcPts val="1200"/>
              </a:spcBef>
              <a:buNone/>
            </a:pPr>
            <a:r>
              <a:rPr lang="en-US" sz="4400" dirty="0" smtClean="0">
                <a:solidFill>
                  <a:schemeClr val="bg1"/>
                </a:solidFill>
                <a:latin typeface="Arial Narrow" pitchFamily="34" charset="0"/>
              </a:rPr>
              <a:t>people who step forward to </a:t>
            </a:r>
          </a:p>
          <a:p>
            <a:pPr marL="0" indent="0" algn="ctr">
              <a:spcBef>
                <a:spcPts val="1200"/>
              </a:spcBef>
              <a:buFont typeface="Arial"/>
              <a:buNone/>
            </a:pPr>
            <a:r>
              <a:rPr lang="en-US" sz="4400" dirty="0" smtClean="0">
                <a:solidFill>
                  <a:schemeClr val="bg1"/>
                </a:solidFill>
                <a:latin typeface="Arial Narrow" pitchFamily="34" charset="0"/>
              </a:rPr>
              <a:t>take on important issues for</a:t>
            </a:r>
          </a:p>
          <a:p>
            <a:pPr marL="0" indent="0" algn="ctr">
              <a:spcBef>
                <a:spcPts val="1200"/>
              </a:spcBef>
              <a:buFont typeface="Arial"/>
              <a:buNone/>
            </a:pPr>
            <a:r>
              <a:rPr lang="en-US" sz="4400" dirty="0" smtClean="0">
                <a:solidFill>
                  <a:schemeClr val="bg1"/>
                </a:solidFill>
                <a:latin typeface="Arial Narrow" pitchFamily="34" charset="0"/>
              </a:rPr>
              <a:t>local communities everywhere.</a:t>
            </a:r>
          </a:p>
        </p:txBody>
      </p:sp>
    </p:spTree>
    <p:extLst>
      <p:ext uri="{BB962C8B-B14F-4D97-AF65-F5344CB8AC3E}">
        <p14:creationId xmlns="" xmlns:p14="http://schemas.microsoft.com/office/powerpoint/2010/main" val="1007794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04652"/>
            <a:ext cx="9144000" cy="1107996"/>
          </a:xfrm>
          <a:prstGeom prst="rect">
            <a:avLst/>
          </a:prstGeom>
          <a:noFill/>
        </p:spPr>
        <p:txBody>
          <a:bodyPr wrap="square" rtlCol="0">
            <a:spAutoFit/>
          </a:bodyPr>
          <a:lstStyle/>
          <a:p>
            <a:pPr algn="ctr"/>
            <a:r>
              <a:rPr lang="en-US" sz="6600" dirty="0" smtClean="0">
                <a:solidFill>
                  <a:srgbClr val="16316B"/>
                </a:solidFill>
              </a:rPr>
              <a:t>“What is Rotary?”</a:t>
            </a:r>
            <a:endParaRPr lang="en-US" sz="6600" dirty="0">
              <a:solidFill>
                <a:srgbClr val="16316B"/>
              </a:solidFill>
            </a:endParaRPr>
          </a:p>
        </p:txBody>
      </p:sp>
    </p:spTree>
    <p:extLst>
      <p:ext uri="{BB962C8B-B14F-4D97-AF65-F5344CB8AC3E}">
        <p14:creationId xmlns="" xmlns:p14="http://schemas.microsoft.com/office/powerpoint/2010/main" val="379245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9200"/>
            <a:ext cx="9144000" cy="563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ROTARY’S COMMUNICATIONS</a:t>
            </a:r>
            <a:endParaRPr lang="en-US" dirty="0"/>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3268" y="1219200"/>
            <a:ext cx="4238732" cy="5467350"/>
          </a:xfrm>
          <a:prstGeom prst="rect">
            <a:avLst/>
          </a:prstGeom>
          <a:noFill/>
          <a:ln>
            <a:noFill/>
          </a:ln>
          <a:effectLst>
            <a:outerShdw blurRad="88900" dist="60960" dir="2700000" algn="ctr" rotWithShape="0">
              <a:srgbClr val="000000">
                <a:alpha val="2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2025" y="1222872"/>
            <a:ext cx="3914775" cy="2371725"/>
          </a:xfrm>
          <a:prstGeom prst="rect">
            <a:avLst/>
          </a:prstGeom>
          <a:noFill/>
          <a:ln>
            <a:noFill/>
          </a:ln>
          <a:effectLst>
            <a:outerShdw blurRad="88900" dist="60960" dir="2700000" algn="ctr" rotWithShape="0">
              <a:srgbClr val="000000">
                <a:alpha val="2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2499" y="3844887"/>
            <a:ext cx="3952875" cy="2352675"/>
          </a:xfrm>
          <a:prstGeom prst="rect">
            <a:avLst/>
          </a:prstGeom>
          <a:noFill/>
          <a:ln>
            <a:noFill/>
          </a:ln>
          <a:effectLst>
            <a:outerShdw blurRad="88900" dist="60960" dir="2700000" algn="ctr" rotWithShape="0">
              <a:srgbClr val="000000">
                <a:alpha val="2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44938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7391400" cy="487362"/>
          </a:xfrm>
          <a:prstGeom prst="rect">
            <a:avLst/>
          </a:prstGeom>
        </p:spPr>
        <p:txBody>
          <a:bodyPr vert="horz" lIns="91440" tIns="45720" rIns="91440" bIns="45720" rtlCol="0" anchor="t">
            <a:noAutofit/>
          </a:bodyPr>
          <a:lstStyle>
            <a:lvl1pPr algn="l" defTabSz="457200" rtl="0" eaLnBrk="1" latinLnBrk="0" hangingPunct="1">
              <a:spcBef>
                <a:spcPct val="0"/>
              </a:spcBef>
              <a:buNone/>
              <a:defRPr sz="1800" b="0" i="0" kern="1200">
                <a:solidFill>
                  <a:schemeClr val="bg1"/>
                </a:solidFill>
                <a:latin typeface="Arial Narrow"/>
                <a:ea typeface="+mj-ea"/>
                <a:cs typeface="Arial Narrow"/>
              </a:defRPr>
            </a:lvl1pPr>
          </a:lstStyle>
          <a:p>
            <a:r>
              <a:rPr lang="en-US" sz="3200" dirty="0"/>
              <a:t>3 WAYS YOU CAN STRENGTHEN ROTARY</a:t>
            </a:r>
          </a:p>
        </p:txBody>
      </p:sp>
      <p:sp>
        <p:nvSpPr>
          <p:cNvPr id="4" name="Rectangle 3"/>
          <p:cNvSpPr/>
          <p:nvPr/>
        </p:nvSpPr>
        <p:spPr>
          <a:xfrm>
            <a:off x="914400" y="987552"/>
            <a:ext cx="6350998" cy="461665"/>
          </a:xfrm>
          <a:prstGeom prst="rect">
            <a:avLst/>
          </a:prstGeom>
        </p:spPr>
        <p:txBody>
          <a:bodyPr wrap="square">
            <a:spAutoFit/>
          </a:bodyPr>
          <a:lstStyle/>
          <a:p>
            <a:r>
              <a:rPr lang="en-US" dirty="0" smtClean="0"/>
              <a:t>1. SHARE WHAT YOU LEARNED</a:t>
            </a:r>
            <a:endParaRPr lang="en-GB" dirty="0"/>
          </a:p>
        </p:txBody>
      </p:sp>
      <p:sp>
        <p:nvSpPr>
          <p:cNvPr id="5" name="Rectangle 4"/>
          <p:cNvSpPr/>
          <p:nvPr/>
        </p:nvSpPr>
        <p:spPr>
          <a:xfrm>
            <a:off x="1993392" y="1920240"/>
            <a:ext cx="4864608" cy="1200329"/>
          </a:xfrm>
          <a:prstGeom prst="rect">
            <a:avLst/>
          </a:prstGeom>
        </p:spPr>
        <p:txBody>
          <a:bodyPr wrap="square">
            <a:spAutoFit/>
          </a:bodyPr>
          <a:lstStyle/>
          <a:p>
            <a:r>
              <a:rPr lang="en-US" dirty="0" smtClean="0"/>
              <a:t>2. LIVE THE BRAND…AND</a:t>
            </a:r>
            <a:br>
              <a:rPr lang="en-US" dirty="0" smtClean="0"/>
            </a:br>
            <a:r>
              <a:rPr lang="en-US" dirty="0" smtClean="0"/>
              <a:t>INSPIRE YOUR CLUB TO </a:t>
            </a:r>
            <a:br>
              <a:rPr lang="en-US" dirty="0" smtClean="0"/>
            </a:br>
            <a:r>
              <a:rPr lang="en-US" dirty="0" smtClean="0"/>
              <a:t>TRULY LIVE IT AS WELL</a:t>
            </a:r>
            <a:endParaRPr lang="en-US" dirty="0"/>
          </a:p>
        </p:txBody>
      </p:sp>
      <p:sp>
        <p:nvSpPr>
          <p:cNvPr id="8" name="Rectangle 7"/>
          <p:cNvSpPr/>
          <p:nvPr/>
        </p:nvSpPr>
        <p:spPr>
          <a:xfrm>
            <a:off x="2670048" y="3474720"/>
            <a:ext cx="4187952" cy="830997"/>
          </a:xfrm>
          <a:prstGeom prst="rect">
            <a:avLst/>
          </a:prstGeom>
        </p:spPr>
        <p:txBody>
          <a:bodyPr wrap="square">
            <a:spAutoFit/>
          </a:bodyPr>
          <a:lstStyle/>
          <a:p>
            <a:r>
              <a:rPr lang="en-US" dirty="0" smtClean="0"/>
              <a:t>3. WORK TO IMPROVE </a:t>
            </a:r>
            <a:br>
              <a:rPr lang="en-US" dirty="0" smtClean="0"/>
            </a:br>
            <a:r>
              <a:rPr lang="en-US" dirty="0" smtClean="0"/>
              <a:t>MEMBER ENGAGEMENT.</a:t>
            </a:r>
            <a:endParaRPr lang="en-US" dirty="0"/>
          </a:p>
        </p:txBody>
      </p:sp>
    </p:spTree>
    <p:extLst>
      <p:ext uri="{BB962C8B-B14F-4D97-AF65-F5344CB8AC3E}">
        <p14:creationId xmlns="" xmlns:p14="http://schemas.microsoft.com/office/powerpoint/2010/main" val="4066602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5665"/>
            <a:ext cx="9183475" cy="5943600"/>
          </a:xfrm>
          <a:prstGeom prst="rect">
            <a:avLst/>
          </a:prstGeom>
          <a:solidFill>
            <a:srgbClr val="FEBD11"/>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4000" dirty="0" smtClean="0">
                <a:solidFill>
                  <a:srgbClr val="FF0000"/>
                </a:solidFill>
              </a:rPr>
              <a:t>REMEMBER TWO WORDS</a:t>
            </a:r>
            <a:endParaRPr lang="en-US" sz="4000" dirty="0">
              <a:solidFill>
                <a:srgbClr val="FF0000"/>
              </a:solidFill>
            </a:endParaRPr>
          </a:p>
        </p:txBody>
      </p:sp>
      <p:sp>
        <p:nvSpPr>
          <p:cNvPr id="5" name="Subtitle 4"/>
          <p:cNvSpPr>
            <a:spLocks noGrp="1"/>
          </p:cNvSpPr>
          <p:nvPr>
            <p:ph type="subTitle" idx="1"/>
          </p:nvPr>
        </p:nvSpPr>
        <p:spPr>
          <a:xfrm>
            <a:off x="5316" y="1828800"/>
            <a:ext cx="9138684" cy="3383280"/>
          </a:xfrm>
        </p:spPr>
        <p:txBody>
          <a:bodyPr>
            <a:noAutofit/>
          </a:bodyPr>
          <a:lstStyle/>
          <a:p>
            <a:r>
              <a:rPr lang="en-US" sz="4000" dirty="0" smtClean="0"/>
              <a:t>‘Community’</a:t>
            </a:r>
          </a:p>
          <a:p>
            <a:r>
              <a:rPr lang="en-US" sz="4000" dirty="0" smtClean="0"/>
              <a:t>&amp;</a:t>
            </a:r>
          </a:p>
          <a:p>
            <a:r>
              <a:rPr lang="en-US" sz="4000" dirty="0" smtClean="0"/>
              <a:t>‘Connection’</a:t>
            </a:r>
          </a:p>
          <a:p>
            <a:endParaRPr lang="en-US" sz="4000" dirty="0" smtClean="0"/>
          </a:p>
          <a:p>
            <a:r>
              <a:rPr lang="en-US" sz="4000" dirty="0" smtClean="0"/>
              <a:t>This will help describe Rotary!</a:t>
            </a:r>
          </a:p>
          <a:p>
            <a:endParaRPr lang="en-US" sz="4000" dirty="0" smtClean="0"/>
          </a:p>
        </p:txBody>
      </p:sp>
    </p:spTree>
    <p:extLst>
      <p:ext uri="{BB962C8B-B14F-4D97-AF65-F5344CB8AC3E}">
        <p14:creationId xmlns="" xmlns:p14="http://schemas.microsoft.com/office/powerpoint/2010/main" val="39961276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34367142crop.jpg"/>
          <p:cNvPicPr>
            <a:picLocks noChangeAspect="1"/>
          </p:cNvPicPr>
          <p:nvPr/>
        </p:nvPicPr>
        <p:blipFill rotWithShape="1">
          <a:blip r:embed="rId3" cstate="print">
            <a:extLst>
              <a:ext uri="{28A0092B-C50C-407E-A947-70E740481C1C}">
                <a14:useLocalDpi xmlns="" xmlns:a14="http://schemas.microsoft.com/office/drawing/2010/main" val="0"/>
              </a:ext>
            </a:extLst>
          </a:blip>
          <a:srcRect l="50418"/>
          <a:stretch/>
        </p:blipFill>
        <p:spPr bwMode="auto">
          <a:xfrm>
            <a:off x="4572000" y="970624"/>
            <a:ext cx="4572000" cy="4995202"/>
          </a:xfrm>
          <a:prstGeom prst="rect">
            <a:avLst/>
          </a:prstGeom>
          <a:noFill/>
          <a:ln>
            <a:noFill/>
          </a:ln>
          <a:effectLst>
            <a:outerShdw blurRad="101600" dist="63500" dir="2700000" algn="tl" rotWithShape="0">
              <a:prstClr val="black">
                <a:alpha val="25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425646" y="1704074"/>
            <a:ext cx="4819430" cy="2830795"/>
            <a:chOff x="268890" y="2107310"/>
            <a:chExt cx="4819430" cy="2830795"/>
          </a:xfrm>
        </p:grpSpPr>
        <p:sp>
          <p:nvSpPr>
            <p:cNvPr id="5" name="Title 3"/>
            <p:cNvSpPr txBox="1">
              <a:spLocks/>
            </p:cNvSpPr>
            <p:nvPr/>
          </p:nvSpPr>
          <p:spPr bwMode="auto">
            <a:xfrm>
              <a:off x="300420" y="2107310"/>
              <a:ext cx="4787900" cy="14700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tx1">
                      <a:lumMod val="50000"/>
                      <a:lumOff val="50000"/>
                    </a:schemeClr>
                  </a:solidFill>
                  <a:latin typeface="Arial Narrow" pitchFamily="34" charset="0"/>
                </a:rPr>
                <a:t>BE A</a:t>
              </a:r>
              <a:endParaRPr lang="en-US" sz="5400" b="1" dirty="0" smtClean="0">
                <a:solidFill>
                  <a:schemeClr val="tx1">
                    <a:lumMod val="50000"/>
                    <a:lumOff val="50000"/>
                  </a:schemeClr>
                </a:solidFill>
                <a:latin typeface="Arial Narrow" pitchFamily="34" charset="0"/>
              </a:endParaRPr>
            </a:p>
          </p:txBody>
        </p:sp>
        <p:sp>
          <p:nvSpPr>
            <p:cNvPr id="6" name="Title 3"/>
            <p:cNvSpPr txBox="1">
              <a:spLocks/>
            </p:cNvSpPr>
            <p:nvPr/>
          </p:nvSpPr>
          <p:spPr bwMode="auto">
            <a:xfrm>
              <a:off x="279400" y="2542798"/>
              <a:ext cx="4787900" cy="14700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smtClean="0">
                  <a:solidFill>
                    <a:srgbClr val="002060"/>
                  </a:solidFill>
                  <a:latin typeface="Arial Narrow" pitchFamily="34" charset="0"/>
                </a:rPr>
                <a:t>ROTARY</a:t>
              </a:r>
              <a:endParaRPr lang="en-US" sz="9600" b="1" dirty="0" smtClean="0">
                <a:solidFill>
                  <a:srgbClr val="002060"/>
                </a:solidFill>
                <a:latin typeface="Arial Narrow" pitchFamily="34" charset="0"/>
              </a:endParaRPr>
            </a:p>
          </p:txBody>
        </p:sp>
        <p:sp>
          <p:nvSpPr>
            <p:cNvPr id="7" name="Title 3"/>
            <p:cNvSpPr txBox="1">
              <a:spLocks/>
            </p:cNvSpPr>
            <p:nvPr/>
          </p:nvSpPr>
          <p:spPr bwMode="auto">
            <a:xfrm>
              <a:off x="268890" y="3468080"/>
              <a:ext cx="4787900" cy="14700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chemeClr val="tx1">
                      <a:lumMod val="50000"/>
                      <a:lumOff val="50000"/>
                    </a:schemeClr>
                  </a:solidFill>
                  <a:latin typeface="Arial Narrow" pitchFamily="34" charset="0"/>
                </a:rPr>
                <a:t>CHAMPION</a:t>
              </a:r>
              <a:endParaRPr lang="en-US" sz="6000" b="1" dirty="0" smtClean="0">
                <a:solidFill>
                  <a:schemeClr val="tx1">
                    <a:lumMod val="50000"/>
                    <a:lumOff val="50000"/>
                  </a:schemeClr>
                </a:solidFill>
                <a:latin typeface="Arial Narrow" pitchFamily="34" charset="0"/>
              </a:endParaRPr>
            </a:p>
          </p:txBody>
        </p:sp>
      </p:grpSp>
    </p:spTree>
    <p:extLst>
      <p:ext uri="{BB962C8B-B14F-4D97-AF65-F5344CB8AC3E}">
        <p14:creationId xmlns="" xmlns:p14="http://schemas.microsoft.com/office/powerpoint/2010/main" val="3495560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0606" b="10905"/>
          <a:stretch/>
        </p:blipFill>
        <p:spPr bwMode="auto">
          <a:xfrm>
            <a:off x="0" y="972458"/>
            <a:ext cx="9144000" cy="4996542"/>
          </a:xfrm>
          <a:prstGeom prst="rect">
            <a:avLst/>
          </a:prstGeom>
          <a:noFill/>
          <a:ln>
            <a:noFill/>
          </a:ln>
          <a:effectLst>
            <a:outerShdw blurRad="101600" dist="63500" dir="2700000" algn="tl" rotWithShape="0">
              <a:prstClr val="black">
                <a:alpha val="2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5"/>
          <p:cNvSpPr txBox="1">
            <a:spLocks noChangeArrowheads="1"/>
          </p:cNvSpPr>
          <p:nvPr/>
        </p:nvSpPr>
        <p:spPr bwMode="auto">
          <a:xfrm>
            <a:off x="894734" y="1524056"/>
            <a:ext cx="26252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schemeClr val="bg1">
                    <a:lumMod val="50000"/>
                  </a:schemeClr>
                </a:solidFill>
                <a:latin typeface="Georgia" pitchFamily="18" charset="0"/>
              </a:rPr>
              <a:t>Never Heard </a:t>
            </a:r>
            <a:br>
              <a:rPr lang="en-US" b="1" dirty="0">
                <a:solidFill>
                  <a:schemeClr val="bg1">
                    <a:lumMod val="50000"/>
                  </a:schemeClr>
                </a:solidFill>
                <a:latin typeface="Georgia" pitchFamily="18" charset="0"/>
              </a:rPr>
            </a:br>
            <a:r>
              <a:rPr lang="en-US" b="1" dirty="0">
                <a:solidFill>
                  <a:schemeClr val="bg1">
                    <a:lumMod val="50000"/>
                  </a:schemeClr>
                </a:solidFill>
                <a:latin typeface="Georgia" pitchFamily="18" charset="0"/>
              </a:rPr>
              <a:t>of Rotary</a:t>
            </a:r>
          </a:p>
        </p:txBody>
      </p:sp>
      <p:sp>
        <p:nvSpPr>
          <p:cNvPr id="9" name="TextBox 9"/>
          <p:cNvSpPr txBox="1">
            <a:spLocks noChangeArrowheads="1"/>
          </p:cNvSpPr>
          <p:nvPr/>
        </p:nvSpPr>
        <p:spPr bwMode="auto">
          <a:xfrm>
            <a:off x="3809988" y="1453777"/>
            <a:ext cx="247059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srgbClr val="0070C0"/>
                </a:solidFill>
                <a:latin typeface="Georgia" pitchFamily="18" charset="0"/>
              </a:rPr>
              <a:t>Know </a:t>
            </a:r>
            <a:br>
              <a:rPr lang="en-US" b="1" dirty="0">
                <a:solidFill>
                  <a:srgbClr val="0070C0"/>
                </a:solidFill>
                <a:latin typeface="Georgia" pitchFamily="18" charset="0"/>
              </a:rPr>
            </a:br>
            <a:r>
              <a:rPr lang="en-US" b="1" dirty="0">
                <a:solidFill>
                  <a:srgbClr val="0070C0"/>
                </a:solidFill>
                <a:latin typeface="Georgia" pitchFamily="18" charset="0"/>
              </a:rPr>
              <a:t>Name Only</a:t>
            </a:r>
          </a:p>
        </p:txBody>
      </p:sp>
      <p:sp>
        <p:nvSpPr>
          <p:cNvPr id="10" name="TextBox 10"/>
          <p:cNvSpPr txBox="1">
            <a:spLocks noChangeArrowheads="1"/>
          </p:cNvSpPr>
          <p:nvPr/>
        </p:nvSpPr>
        <p:spPr bwMode="auto">
          <a:xfrm>
            <a:off x="6210300" y="1475049"/>
            <a:ext cx="221743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srgbClr val="FEBD11"/>
                </a:solidFill>
                <a:latin typeface="Georgia" pitchFamily="18" charset="0"/>
              </a:rPr>
              <a:t>Some</a:t>
            </a:r>
            <a:br>
              <a:rPr lang="en-US" b="1" dirty="0">
                <a:solidFill>
                  <a:srgbClr val="FEBD11"/>
                </a:solidFill>
                <a:latin typeface="Georgia" pitchFamily="18" charset="0"/>
              </a:rPr>
            </a:br>
            <a:r>
              <a:rPr lang="en-US" b="1" dirty="0">
                <a:solidFill>
                  <a:srgbClr val="FEBD11"/>
                </a:solidFill>
                <a:latin typeface="Georgia" pitchFamily="18" charset="0"/>
              </a:rPr>
              <a:t>Familiarity</a:t>
            </a:r>
          </a:p>
        </p:txBody>
      </p:sp>
      <p:sp>
        <p:nvSpPr>
          <p:cNvPr id="11" name="Left Brace 1"/>
          <p:cNvSpPr>
            <a:spLocks/>
          </p:cNvSpPr>
          <p:nvPr/>
        </p:nvSpPr>
        <p:spPr bwMode="auto">
          <a:xfrm rot="5400000">
            <a:off x="4904864" y="1242670"/>
            <a:ext cx="273244" cy="2512149"/>
          </a:xfrm>
          <a:prstGeom prst="leftBrace">
            <a:avLst>
              <a:gd name="adj1" fmla="val 8297"/>
              <a:gd name="adj2" fmla="val 50000"/>
            </a:avLst>
          </a:prstGeom>
          <a:noFill/>
          <a:ln w="190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cs typeface="Arial" pitchFamily="34" charset="0"/>
            </a:endParaRPr>
          </a:p>
        </p:txBody>
      </p:sp>
      <p:sp>
        <p:nvSpPr>
          <p:cNvPr id="12" name="Left Brace 13"/>
          <p:cNvSpPr>
            <a:spLocks/>
          </p:cNvSpPr>
          <p:nvPr/>
        </p:nvSpPr>
        <p:spPr bwMode="auto">
          <a:xfrm rot="5400000">
            <a:off x="7156685" y="1798425"/>
            <a:ext cx="329317" cy="1344563"/>
          </a:xfrm>
          <a:prstGeom prst="leftBrace">
            <a:avLst>
              <a:gd name="adj1" fmla="val 8359"/>
              <a:gd name="adj2" fmla="val 50000"/>
            </a:avLst>
          </a:prstGeom>
          <a:noFill/>
          <a:ln w="190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cs typeface="Arial" pitchFamily="34" charset="0"/>
            </a:endParaRPr>
          </a:p>
        </p:txBody>
      </p:sp>
      <p:sp>
        <p:nvSpPr>
          <p:cNvPr id="2" name="Title 1"/>
          <p:cNvSpPr>
            <a:spLocks noGrp="1"/>
          </p:cNvSpPr>
          <p:nvPr>
            <p:ph type="title"/>
          </p:nvPr>
        </p:nvSpPr>
        <p:spPr/>
        <p:txBody>
          <a:bodyPr>
            <a:noAutofit/>
          </a:bodyPr>
          <a:lstStyle/>
          <a:p>
            <a:r>
              <a:rPr lang="en-US" sz="2800" dirty="0" smtClean="0"/>
              <a:t>PUBLIC </a:t>
            </a:r>
            <a:r>
              <a:rPr lang="en-US" sz="2800" dirty="0"/>
              <a:t>IMAGE SURVEY</a:t>
            </a:r>
          </a:p>
        </p:txBody>
      </p:sp>
      <p:sp>
        <p:nvSpPr>
          <p:cNvPr id="14" name="Left Brace 1"/>
          <p:cNvSpPr>
            <a:spLocks/>
          </p:cNvSpPr>
          <p:nvPr/>
        </p:nvSpPr>
        <p:spPr bwMode="auto">
          <a:xfrm rot="5400000">
            <a:off x="2077272" y="1243660"/>
            <a:ext cx="273244" cy="2512149"/>
          </a:xfrm>
          <a:prstGeom prst="leftBrace">
            <a:avLst>
              <a:gd name="adj1" fmla="val 8297"/>
              <a:gd name="adj2" fmla="val 50000"/>
            </a:avLst>
          </a:prstGeom>
          <a:noFill/>
          <a:ln w="190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cs typeface="Arial" pitchFamily="34" charset="0"/>
            </a:endParaRPr>
          </a:p>
        </p:txBody>
      </p:sp>
    </p:spTree>
    <p:extLst>
      <p:ext uri="{BB962C8B-B14F-4D97-AF65-F5344CB8AC3E}">
        <p14:creationId xmlns="" xmlns:p14="http://schemas.microsoft.com/office/powerpoint/2010/main" val="2434007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OPPORTUNITY</a:t>
            </a:r>
            <a:endParaRPr lang="en-US" sz="2800" dirty="0"/>
          </a:p>
        </p:txBody>
      </p:sp>
      <p:pic>
        <p:nvPicPr>
          <p:cNvPr id="3" name="Picture 11" descr="thumbnail"/>
          <p:cNvPicPr>
            <a:picLocks noChangeAspect="1" noChangeArrowheads="1"/>
          </p:cNvPicPr>
          <p:nvPr/>
        </p:nvPicPr>
        <p:blipFill>
          <a:blip r:embed="rId3" cstate="print"/>
          <a:srcRect/>
          <a:stretch>
            <a:fillRect/>
          </a:stretch>
        </p:blipFill>
        <p:spPr bwMode="auto">
          <a:xfrm>
            <a:off x="457200" y="997860"/>
            <a:ext cx="3305921" cy="4983840"/>
          </a:xfrm>
          <a:prstGeom prst="rect">
            <a:avLst/>
          </a:prstGeom>
          <a:noFill/>
          <a:ln>
            <a:noFill/>
          </a:ln>
          <a:effectLst>
            <a:outerShdw blurRad="101600" dist="63500" dir="2700000" algn="tl" rotWithShape="0">
              <a:prstClr val="black">
                <a:alpha val="25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4022272" y="2077813"/>
            <a:ext cx="491966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400" b="1" dirty="0" smtClean="0">
                <a:solidFill>
                  <a:srgbClr val="D91B5C"/>
                </a:solidFill>
                <a:latin typeface="Arial Narrow" pitchFamily="34" charset="0"/>
              </a:rPr>
              <a:t>NOT </a:t>
            </a:r>
            <a:r>
              <a:rPr lang="en-US" sz="4400" b="1" dirty="0" smtClean="0">
                <a:solidFill>
                  <a:srgbClr val="7F7F7F"/>
                </a:solidFill>
                <a:latin typeface="Arial Narrow" pitchFamily="34" charset="0"/>
              </a:rPr>
              <a:t>EARNING </a:t>
            </a:r>
            <a:br>
              <a:rPr lang="en-US" sz="4400" b="1" dirty="0" smtClean="0">
                <a:solidFill>
                  <a:srgbClr val="7F7F7F"/>
                </a:solidFill>
                <a:latin typeface="Arial Narrow" pitchFamily="34" charset="0"/>
              </a:rPr>
            </a:br>
            <a:r>
              <a:rPr lang="en-US" sz="4400" b="1" dirty="0" smtClean="0">
                <a:solidFill>
                  <a:srgbClr val="7F7F7F"/>
                </a:solidFill>
                <a:latin typeface="Arial Narrow" pitchFamily="34" charset="0"/>
              </a:rPr>
              <a:t>FULL CREDIT FOR </a:t>
            </a:r>
            <a:br>
              <a:rPr lang="en-US" sz="4400" b="1" dirty="0" smtClean="0">
                <a:solidFill>
                  <a:srgbClr val="7F7F7F"/>
                </a:solidFill>
                <a:latin typeface="Arial Narrow" pitchFamily="34" charset="0"/>
              </a:rPr>
            </a:br>
            <a:r>
              <a:rPr lang="en-US" sz="4400" b="1" dirty="0" smtClean="0">
                <a:solidFill>
                  <a:srgbClr val="7F7F7F"/>
                </a:solidFill>
                <a:latin typeface="Arial Narrow" pitchFamily="34" charset="0"/>
              </a:rPr>
              <a:t>OUR GOOD WORK</a:t>
            </a:r>
            <a:endParaRPr lang="en-US" sz="4400" b="1" dirty="0">
              <a:solidFill>
                <a:srgbClr val="7F7F7F"/>
              </a:solidFill>
              <a:latin typeface="Arial Narrow" pitchFamily="34" charset="0"/>
            </a:endParaRPr>
          </a:p>
        </p:txBody>
      </p:sp>
      <p:sp>
        <p:nvSpPr>
          <p:cNvPr id="5" name="TextBox 3"/>
          <p:cNvSpPr txBox="1">
            <a:spLocks noChangeArrowheads="1"/>
          </p:cNvSpPr>
          <p:nvPr/>
        </p:nvSpPr>
        <p:spPr bwMode="auto">
          <a:xfrm>
            <a:off x="4022272" y="4405088"/>
            <a:ext cx="47625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7F7F7F"/>
                </a:solidFill>
                <a:latin typeface="Georgia" pitchFamily="18" charset="0"/>
              </a:rPr>
              <a:t>Harder to reach our full potential</a:t>
            </a:r>
          </a:p>
        </p:txBody>
      </p:sp>
    </p:spTree>
    <p:extLst>
      <p:ext uri="{BB962C8B-B14F-4D97-AF65-F5344CB8AC3E}">
        <p14:creationId xmlns="" xmlns:p14="http://schemas.microsoft.com/office/powerpoint/2010/main" val="342965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63526" y="526405"/>
            <a:ext cx="8482541" cy="5733990"/>
            <a:chOff x="263525" y="526404"/>
            <a:chExt cx="8880475" cy="6002984"/>
          </a:xfrm>
        </p:grpSpPr>
        <p:sp>
          <p:nvSpPr>
            <p:cNvPr id="22" name="TextBox 38"/>
            <p:cNvSpPr txBox="1">
              <a:spLocks noChangeArrowheads="1"/>
            </p:cNvSpPr>
            <p:nvPr/>
          </p:nvSpPr>
          <p:spPr bwMode="auto">
            <a:xfrm>
              <a:off x="2320925" y="530225"/>
              <a:ext cx="40036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a:solidFill>
                    <a:srgbClr val="919295"/>
                  </a:solidFill>
                  <a:latin typeface="Arial Narrow" pitchFamily="34" charset="0"/>
                  <a:cs typeface="Arial" pitchFamily="34" charset="0"/>
                </a:rPr>
                <a:t>Conducted</a:t>
              </a:r>
            </a:p>
            <a:p>
              <a:r>
                <a:rPr lang="en-US" sz="4000" b="1" dirty="0">
                  <a:solidFill>
                    <a:srgbClr val="01B4E7"/>
                  </a:solidFill>
                  <a:latin typeface="Arial Narrow" pitchFamily="34" charset="0"/>
                  <a:cs typeface="Arial" pitchFamily="34" charset="0"/>
                </a:rPr>
                <a:t>160+</a:t>
              </a:r>
              <a:r>
                <a:rPr lang="en-US" sz="4000" b="1" dirty="0">
                  <a:solidFill>
                    <a:schemeClr val="tx1"/>
                  </a:solidFill>
                  <a:latin typeface="Arial Narrow" pitchFamily="34" charset="0"/>
                  <a:cs typeface="Arial" pitchFamily="34" charset="0"/>
                </a:rPr>
                <a:t> </a:t>
              </a:r>
              <a:r>
                <a:rPr lang="en-US" sz="3600" b="1" dirty="0">
                  <a:solidFill>
                    <a:srgbClr val="919295"/>
                  </a:solidFill>
                  <a:latin typeface="Arial Narrow" pitchFamily="34" charset="0"/>
                  <a:cs typeface="Arial" pitchFamily="34" charset="0"/>
                </a:rPr>
                <a:t>interviews </a:t>
              </a:r>
            </a:p>
          </p:txBody>
        </p:sp>
        <p:cxnSp>
          <p:nvCxnSpPr>
            <p:cNvPr id="23" name="Straight Connector 22"/>
            <p:cNvCxnSpPr/>
            <p:nvPr/>
          </p:nvCxnSpPr>
          <p:spPr>
            <a:xfrm>
              <a:off x="514350" y="1820863"/>
              <a:ext cx="5537200" cy="0"/>
            </a:xfrm>
            <a:prstGeom prst="line">
              <a:avLst/>
            </a:prstGeom>
            <a:ln w="381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4" name="TextBox 23"/>
            <p:cNvSpPr txBox="1">
              <a:spLocks noChangeArrowheads="1"/>
            </p:cNvSpPr>
            <p:nvPr/>
          </p:nvSpPr>
          <p:spPr bwMode="auto">
            <a:xfrm>
              <a:off x="1761331" y="2049463"/>
              <a:ext cx="5249069"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dirty="0">
                  <a:solidFill>
                    <a:srgbClr val="919295"/>
                  </a:solidFill>
                  <a:latin typeface="Arial Narrow" pitchFamily="34" charset="0"/>
                  <a:cs typeface="Arial" pitchFamily="34" charset="0"/>
                </a:rPr>
                <a:t>Analyzed</a:t>
              </a:r>
              <a:r>
                <a:rPr lang="en-US" sz="2800" dirty="0">
                  <a:solidFill>
                    <a:schemeClr val="tx1"/>
                  </a:solidFill>
                  <a:latin typeface="Arial Narrow" pitchFamily="34" charset="0"/>
                  <a:cs typeface="Arial" pitchFamily="34" charset="0"/>
                </a:rPr>
                <a:t> </a:t>
              </a:r>
              <a:r>
                <a:rPr lang="en-US" sz="5400" b="1" dirty="0">
                  <a:solidFill>
                    <a:srgbClr val="01B4E7"/>
                  </a:solidFill>
                  <a:latin typeface="Arial Narrow" pitchFamily="34" charset="0"/>
                  <a:cs typeface="Arial" pitchFamily="34" charset="0"/>
                </a:rPr>
                <a:t>20,162</a:t>
              </a:r>
              <a:r>
                <a:rPr lang="en-US" sz="3600" b="1" dirty="0">
                  <a:solidFill>
                    <a:schemeClr val="tx1"/>
                  </a:solidFill>
                  <a:latin typeface="Arial Narrow" pitchFamily="34" charset="0"/>
                  <a:cs typeface="Arial" pitchFamily="34" charset="0"/>
                </a:rPr>
                <a:t> </a:t>
              </a:r>
              <a:r>
                <a:rPr lang="en-US" sz="2800" b="1" dirty="0">
                  <a:solidFill>
                    <a:srgbClr val="919295"/>
                  </a:solidFill>
                  <a:latin typeface="Arial Narrow" pitchFamily="34" charset="0"/>
                  <a:cs typeface="Arial" pitchFamily="34" charset="0"/>
                </a:rPr>
                <a:t>surveys</a:t>
              </a:r>
            </a:p>
          </p:txBody>
        </p:sp>
        <p:sp>
          <p:nvSpPr>
            <p:cNvPr id="25" name="TextBox 26"/>
            <p:cNvSpPr txBox="1">
              <a:spLocks noChangeArrowheads="1"/>
            </p:cNvSpPr>
            <p:nvPr/>
          </p:nvSpPr>
          <p:spPr bwMode="auto">
            <a:xfrm>
              <a:off x="263525" y="4398962"/>
              <a:ext cx="2373313" cy="156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200" dirty="0">
                  <a:solidFill>
                    <a:srgbClr val="919295"/>
                  </a:solidFill>
                  <a:latin typeface="Arial Narrow" pitchFamily="34" charset="0"/>
                  <a:cs typeface="Arial" pitchFamily="34" charset="0"/>
                </a:rPr>
                <a:t>Reviewed</a:t>
              </a:r>
              <a:r>
                <a:rPr lang="en-US" sz="2200" dirty="0">
                  <a:solidFill>
                    <a:schemeClr val="tx1"/>
                  </a:solidFill>
                  <a:latin typeface="Arial Narrow" pitchFamily="34" charset="0"/>
                  <a:cs typeface="Arial" pitchFamily="34" charset="0"/>
                </a:rPr>
                <a:t> </a:t>
              </a:r>
              <a:r>
                <a:rPr lang="en-US" dirty="0">
                  <a:solidFill>
                    <a:schemeClr val="tx1"/>
                  </a:solidFill>
                  <a:latin typeface="Arial Narrow" pitchFamily="34" charset="0"/>
                  <a:cs typeface="Arial" pitchFamily="34" charset="0"/>
                </a:rPr>
                <a:t/>
              </a:r>
              <a:br>
                <a:rPr lang="en-US" dirty="0">
                  <a:solidFill>
                    <a:schemeClr val="tx1"/>
                  </a:solidFill>
                  <a:latin typeface="Arial Narrow" pitchFamily="34" charset="0"/>
                  <a:cs typeface="Arial" pitchFamily="34" charset="0"/>
                </a:rPr>
              </a:br>
              <a:r>
                <a:rPr lang="en-US" sz="4800" b="1" dirty="0">
                  <a:solidFill>
                    <a:srgbClr val="01B4E7"/>
                  </a:solidFill>
                  <a:latin typeface="Arial Narrow" pitchFamily="34" charset="0"/>
                  <a:cs typeface="Arial" pitchFamily="34" charset="0"/>
                </a:rPr>
                <a:t>400+</a:t>
              </a:r>
              <a:r>
                <a:rPr lang="en-US" sz="6000" b="1" dirty="0">
                  <a:solidFill>
                    <a:schemeClr val="tx1"/>
                  </a:solidFill>
                  <a:latin typeface="Arial Narrow" pitchFamily="34" charset="0"/>
                  <a:cs typeface="Arial" pitchFamily="34" charset="0"/>
                </a:rPr>
                <a:t> </a:t>
              </a:r>
              <a:br>
                <a:rPr lang="en-US" sz="6000" b="1" dirty="0">
                  <a:solidFill>
                    <a:schemeClr val="tx1"/>
                  </a:solidFill>
                  <a:latin typeface="Arial Narrow" pitchFamily="34" charset="0"/>
                  <a:cs typeface="Arial" pitchFamily="34" charset="0"/>
                </a:rPr>
              </a:br>
              <a:r>
                <a:rPr lang="en-US" sz="2400" b="1" dirty="0">
                  <a:solidFill>
                    <a:srgbClr val="919295"/>
                  </a:solidFill>
                  <a:latin typeface="Arial Narrow" pitchFamily="34" charset="0"/>
                  <a:cs typeface="Arial" pitchFamily="34" charset="0"/>
                </a:rPr>
                <a:t>documents</a:t>
              </a:r>
            </a:p>
          </p:txBody>
        </p:sp>
        <p:pic>
          <p:nvPicPr>
            <p:cNvPr id="26" name="Picture 1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49575" y="3571875"/>
              <a:ext cx="1241425"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24"/>
            <p:cNvSpPr txBox="1">
              <a:spLocks noChangeArrowheads="1"/>
            </p:cNvSpPr>
            <p:nvPr/>
          </p:nvSpPr>
          <p:spPr bwMode="auto">
            <a:xfrm>
              <a:off x="4729162" y="3881438"/>
              <a:ext cx="16716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smtClean="0">
                  <a:solidFill>
                    <a:srgbClr val="919295"/>
                  </a:solidFill>
                  <a:latin typeface="Arial Narrow Bold" pitchFamily="34" charset="0"/>
                  <a:cs typeface="Arial" pitchFamily="34" charset="0"/>
                </a:rPr>
                <a:t>Zone Institutes</a:t>
              </a:r>
              <a:endParaRPr lang="en-US" sz="2400" b="1" dirty="0">
                <a:solidFill>
                  <a:srgbClr val="919295"/>
                </a:solidFill>
                <a:latin typeface="Arial Narrow Bold" pitchFamily="34" charset="0"/>
                <a:cs typeface="Arial" pitchFamily="34" charset="0"/>
              </a:endParaRPr>
            </a:p>
          </p:txBody>
        </p:sp>
        <p:sp>
          <p:nvSpPr>
            <p:cNvPr id="28" name="TextBox 29"/>
            <p:cNvSpPr txBox="1">
              <a:spLocks noChangeArrowheads="1"/>
            </p:cNvSpPr>
            <p:nvPr/>
          </p:nvSpPr>
          <p:spPr bwMode="auto">
            <a:xfrm>
              <a:off x="4029075" y="3505200"/>
              <a:ext cx="22256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dirty="0">
                  <a:solidFill>
                    <a:srgbClr val="919295"/>
                  </a:solidFill>
                  <a:latin typeface="Arial Narrow" pitchFamily="34" charset="0"/>
                  <a:cs typeface="Arial" pitchFamily="34" charset="0"/>
                </a:rPr>
                <a:t>Participated in</a:t>
              </a:r>
              <a:endParaRPr lang="en-US" sz="2000" b="1" dirty="0">
                <a:solidFill>
                  <a:srgbClr val="919295"/>
                </a:solidFill>
                <a:latin typeface="Arial Narrow" pitchFamily="34" charset="0"/>
                <a:cs typeface="Arial" pitchFamily="34" charset="0"/>
              </a:endParaRPr>
            </a:p>
          </p:txBody>
        </p:sp>
        <p:sp>
          <p:nvSpPr>
            <p:cNvPr id="48" name="TextBox 51"/>
            <p:cNvSpPr txBox="1">
              <a:spLocks noChangeArrowheads="1"/>
            </p:cNvSpPr>
            <p:nvPr/>
          </p:nvSpPr>
          <p:spPr bwMode="auto">
            <a:xfrm>
              <a:off x="4191000" y="3732213"/>
              <a:ext cx="811213" cy="1127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400" b="1" dirty="0">
                  <a:solidFill>
                    <a:srgbClr val="01B4E7"/>
                  </a:solidFill>
                  <a:latin typeface="Arial Narrow Bold" pitchFamily="34" charset="0"/>
                  <a:cs typeface="Arial" pitchFamily="34" charset="0"/>
                </a:rPr>
                <a:t>5</a:t>
              </a:r>
            </a:p>
          </p:txBody>
        </p:sp>
        <p:cxnSp>
          <p:nvCxnSpPr>
            <p:cNvPr id="49" name="Straight Connector 48"/>
            <p:cNvCxnSpPr/>
            <p:nvPr/>
          </p:nvCxnSpPr>
          <p:spPr>
            <a:xfrm>
              <a:off x="2584450" y="3556000"/>
              <a:ext cx="0" cy="2973388"/>
            </a:xfrm>
            <a:prstGeom prst="line">
              <a:avLst/>
            </a:prstGeom>
            <a:ln w="381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794000" y="4953000"/>
              <a:ext cx="5994400" cy="9525"/>
            </a:xfrm>
            <a:prstGeom prst="line">
              <a:avLst/>
            </a:prstGeom>
            <a:ln w="3810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51" name="TextBox 33"/>
            <p:cNvSpPr txBox="1">
              <a:spLocks noChangeArrowheads="1"/>
            </p:cNvSpPr>
            <p:nvPr/>
          </p:nvSpPr>
          <p:spPr bwMode="auto">
            <a:xfrm>
              <a:off x="2794000" y="5105400"/>
              <a:ext cx="6350000" cy="111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b="1" dirty="0">
                  <a:solidFill>
                    <a:srgbClr val="919295"/>
                  </a:solidFill>
                  <a:latin typeface="Arial Narrow" pitchFamily="34" charset="0"/>
                  <a:cs typeface="Arial" pitchFamily="34" charset="0"/>
                </a:rPr>
                <a:t>Obtained comprehensive </a:t>
              </a:r>
              <a:r>
                <a:rPr lang="en-US" b="1" dirty="0" smtClean="0">
                  <a:solidFill>
                    <a:srgbClr val="919295"/>
                  </a:solidFill>
                  <a:latin typeface="Arial Narrow" pitchFamily="34" charset="0"/>
                  <a:cs typeface="Arial" pitchFamily="34" charset="0"/>
                </a:rPr>
                <a:t>feedback from </a:t>
              </a:r>
              <a:br>
                <a:rPr lang="en-US" b="1" dirty="0" smtClean="0">
                  <a:solidFill>
                    <a:srgbClr val="919295"/>
                  </a:solidFill>
                  <a:latin typeface="Arial Narrow" pitchFamily="34" charset="0"/>
                  <a:cs typeface="Arial" pitchFamily="34" charset="0"/>
                </a:rPr>
              </a:br>
              <a:r>
                <a:rPr lang="en-US" b="1" dirty="0" smtClean="0">
                  <a:solidFill>
                    <a:srgbClr val="919295"/>
                  </a:solidFill>
                  <a:latin typeface="Arial Narrow" pitchFamily="34" charset="0"/>
                  <a:cs typeface="Arial" pitchFamily="34" charset="0"/>
                </a:rPr>
                <a:t>Rotarians </a:t>
              </a:r>
              <a:r>
                <a:rPr lang="en-US" b="1" dirty="0">
                  <a:solidFill>
                    <a:srgbClr val="919295"/>
                  </a:solidFill>
                  <a:latin typeface="Arial Narrow" pitchFamily="34" charset="0"/>
                  <a:cs typeface="Arial" pitchFamily="34" charset="0"/>
                </a:rPr>
                <a:t>&amp; prospects in </a:t>
              </a:r>
              <a:r>
                <a:rPr lang="en-US" sz="4000" b="1" dirty="0" smtClean="0">
                  <a:solidFill>
                    <a:srgbClr val="01B4E7"/>
                  </a:solidFill>
                  <a:latin typeface="Arial Narrow" pitchFamily="34" charset="0"/>
                  <a:cs typeface="Arial" pitchFamily="34" charset="0"/>
                </a:rPr>
                <a:t>167 </a:t>
              </a:r>
              <a:r>
                <a:rPr lang="en-US" sz="4000" b="1" dirty="0">
                  <a:solidFill>
                    <a:srgbClr val="01B4E7"/>
                  </a:solidFill>
                  <a:latin typeface="Arial Narrow" pitchFamily="34" charset="0"/>
                  <a:cs typeface="Arial" pitchFamily="34" charset="0"/>
                </a:rPr>
                <a:t>countries</a:t>
              </a:r>
            </a:p>
          </p:txBody>
        </p:sp>
        <p:pic>
          <p:nvPicPr>
            <p:cNvPr id="52"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5663" y="579438"/>
              <a:ext cx="1195387"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3763" y="3429000"/>
              <a:ext cx="1044575" cy="89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7"/>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90600" y="2290763"/>
              <a:ext cx="719137" cy="61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5" name="Straight Connector 54"/>
            <p:cNvCxnSpPr/>
            <p:nvPr/>
          </p:nvCxnSpPr>
          <p:spPr>
            <a:xfrm>
              <a:off x="500063" y="3194050"/>
              <a:ext cx="5551487" cy="0"/>
            </a:xfrm>
            <a:prstGeom prst="line">
              <a:avLst/>
            </a:prstGeom>
            <a:ln w="381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56" name="Picture 1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94513" y="526404"/>
              <a:ext cx="1638300" cy="140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TextBox 53"/>
            <p:cNvSpPr txBox="1">
              <a:spLocks noChangeArrowheads="1"/>
            </p:cNvSpPr>
            <p:nvPr/>
          </p:nvSpPr>
          <p:spPr bwMode="auto">
            <a:xfrm>
              <a:off x="6477000" y="1915467"/>
              <a:ext cx="2241550" cy="52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2400" dirty="0">
                  <a:solidFill>
                    <a:srgbClr val="919295"/>
                  </a:solidFill>
                  <a:latin typeface="Arial Narrow" pitchFamily="34" charset="0"/>
                  <a:cs typeface="Arial" pitchFamily="34" charset="0"/>
                </a:rPr>
                <a:t>Visited</a:t>
              </a:r>
              <a:endParaRPr lang="en-US" sz="2400" b="1" dirty="0">
                <a:solidFill>
                  <a:srgbClr val="919295"/>
                </a:solidFill>
                <a:latin typeface="Arial Narrow" pitchFamily="34" charset="0"/>
                <a:cs typeface="Arial" pitchFamily="34" charset="0"/>
              </a:endParaRPr>
            </a:p>
          </p:txBody>
        </p:sp>
        <p:sp>
          <p:nvSpPr>
            <p:cNvPr id="58" name="TextBox 71"/>
            <p:cNvSpPr txBox="1">
              <a:spLocks noChangeArrowheads="1"/>
            </p:cNvSpPr>
            <p:nvPr/>
          </p:nvSpPr>
          <p:spPr bwMode="auto">
            <a:xfrm>
              <a:off x="6477000" y="2274242"/>
              <a:ext cx="2241550" cy="263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sz="4000" b="1" dirty="0">
                  <a:solidFill>
                    <a:srgbClr val="01B4E7"/>
                  </a:solidFill>
                  <a:latin typeface="Arial Narrow" pitchFamily="34" charset="0"/>
                  <a:cs typeface="Arial" pitchFamily="34" charset="0"/>
                </a:rPr>
                <a:t>20</a:t>
              </a:r>
              <a:r>
                <a:rPr lang="en-US" sz="4000" b="1" dirty="0">
                  <a:solidFill>
                    <a:srgbClr val="919295"/>
                  </a:solidFill>
                  <a:latin typeface="Arial Narrow" pitchFamily="34" charset="0"/>
                  <a:cs typeface="Arial" pitchFamily="34" charset="0"/>
                </a:rPr>
                <a:t> clubs</a:t>
              </a:r>
              <a:br>
                <a:rPr lang="en-US" sz="4000" b="1" dirty="0">
                  <a:solidFill>
                    <a:srgbClr val="919295"/>
                  </a:solidFill>
                  <a:latin typeface="Arial Narrow" pitchFamily="34" charset="0"/>
                  <a:cs typeface="Arial" pitchFamily="34" charset="0"/>
                </a:rPr>
              </a:br>
              <a:r>
                <a:rPr lang="en-US" sz="2000" dirty="0">
                  <a:solidFill>
                    <a:srgbClr val="919295"/>
                  </a:solidFill>
                  <a:latin typeface="Arial Narrow" pitchFamily="34" charset="0"/>
                  <a:cs typeface="Arial" pitchFamily="34" charset="0"/>
                </a:rPr>
                <a:t>and attended the</a:t>
              </a:r>
              <a:r>
                <a:rPr lang="en-US" sz="2000" b="1" dirty="0">
                  <a:solidFill>
                    <a:srgbClr val="919295"/>
                  </a:solidFill>
                  <a:latin typeface="Arial Narrow" pitchFamily="34" charset="0"/>
                  <a:cs typeface="Arial" pitchFamily="34" charset="0"/>
                </a:rPr>
                <a:t> </a:t>
              </a:r>
              <a:r>
                <a:rPr lang="en-US" sz="2400" b="1" dirty="0">
                  <a:solidFill>
                    <a:srgbClr val="919295"/>
                  </a:solidFill>
                  <a:latin typeface="Arial Narrow" pitchFamily="34" charset="0"/>
                  <a:cs typeface="Arial" pitchFamily="34" charset="0"/>
                </a:rPr>
                <a:t>2012 International </a:t>
              </a:r>
            </a:p>
            <a:p>
              <a:pPr algn="ctr">
                <a:lnSpc>
                  <a:spcPct val="120000"/>
                </a:lnSpc>
              </a:pPr>
              <a:r>
                <a:rPr lang="en-US" sz="2400" b="1" dirty="0">
                  <a:solidFill>
                    <a:srgbClr val="919295"/>
                  </a:solidFill>
                  <a:latin typeface="Arial Narrow" pitchFamily="34" charset="0"/>
                  <a:cs typeface="Arial" pitchFamily="34" charset="0"/>
                </a:rPr>
                <a:t>Convention </a:t>
              </a:r>
            </a:p>
          </p:txBody>
        </p:sp>
      </p:grpSp>
      <p:sp>
        <p:nvSpPr>
          <p:cNvPr id="59" name="Rectangle 58"/>
          <p:cNvSpPr/>
          <p:nvPr/>
        </p:nvSpPr>
        <p:spPr>
          <a:xfrm>
            <a:off x="8001000" y="0"/>
            <a:ext cx="685800" cy="762000"/>
          </a:xfrm>
          <a:prstGeom prst="rect">
            <a:avLst/>
          </a:prstGeom>
          <a:solidFill>
            <a:srgbClr val="16316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wh-rev.eps"/>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066741" y="141941"/>
            <a:ext cx="554318" cy="554318"/>
          </a:xfrm>
          <a:prstGeom prst="rect">
            <a:avLst/>
          </a:prstGeom>
        </p:spPr>
      </p:pic>
    </p:spTree>
    <p:extLst>
      <p:ext uri="{BB962C8B-B14F-4D97-AF65-F5344CB8AC3E}">
        <p14:creationId xmlns="" xmlns:p14="http://schemas.microsoft.com/office/powerpoint/2010/main" val="3916334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OUR STRENGTHS DIFFERENTIATE US</a:t>
            </a:r>
          </a:p>
        </p:txBody>
      </p:sp>
      <p:sp>
        <p:nvSpPr>
          <p:cNvPr id="4" name="Content Placeholder 2"/>
          <p:cNvSpPr txBox="1">
            <a:spLocks/>
          </p:cNvSpPr>
          <p:nvPr/>
        </p:nvSpPr>
        <p:spPr bwMode="auto">
          <a:xfrm>
            <a:off x="407375" y="1143997"/>
            <a:ext cx="4621825" cy="48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48" tIns="45625" rIns="91248" bIns="45625" numCol="1" anchor="t" anchorCtr="0" compatLnSpc="1">
            <a:prstTxWarp prst="textNoShape">
              <a:avLst/>
            </a:prstTxWarp>
          </a:bodyPr>
          <a:lstStyle/>
          <a:p>
            <a:pPr marL="457200" indent="-457200" defTabSz="971550" eaLnBrk="0" fontAlgn="base" hangingPunct="0">
              <a:spcBef>
                <a:spcPts val="2400"/>
              </a:spcBef>
              <a:spcAft>
                <a:spcPct val="0"/>
              </a:spcAft>
              <a:buClr>
                <a:srgbClr val="01B4E7"/>
              </a:buClr>
              <a:buFont typeface="+mj-lt"/>
              <a:buAutoNum type="arabicPeriod"/>
              <a:defRPr/>
            </a:pPr>
            <a:r>
              <a:rPr lang="en-US" sz="2200" kern="0" dirty="0" smtClean="0">
                <a:solidFill>
                  <a:schemeClr val="bg1">
                    <a:lumMod val="50000"/>
                  </a:schemeClr>
                </a:solidFill>
                <a:latin typeface="Georgia" pitchFamily="18" charset="0"/>
                <a:ea typeface="ＭＳ Ｐゴシック" pitchFamily="-123" charset="-128"/>
                <a:cs typeface="ＭＳ Ｐゴシック" pitchFamily="-123" charset="-128"/>
              </a:rPr>
              <a:t>A multidisciplinary perspective allows us to see challenges in ways others can’t</a:t>
            </a:r>
          </a:p>
          <a:p>
            <a:pPr marL="457200" indent="-457200" defTabSz="971550" eaLnBrk="0" fontAlgn="base" hangingPunct="0">
              <a:spcBef>
                <a:spcPts val="2400"/>
              </a:spcBef>
              <a:spcAft>
                <a:spcPct val="0"/>
              </a:spcAft>
              <a:buClr>
                <a:srgbClr val="01B4E7"/>
              </a:buClr>
              <a:buFont typeface="+mj-lt"/>
              <a:buAutoNum type="arabicPeriod"/>
              <a:defRPr/>
            </a:pPr>
            <a:r>
              <a:rPr lang="en-US" sz="2200" kern="0" dirty="0" smtClean="0">
                <a:solidFill>
                  <a:srgbClr val="7F7F7F"/>
                </a:solidFill>
                <a:latin typeface="Georgia" pitchFamily="18" charset="0"/>
                <a:ea typeface="ＭＳ Ｐゴシック" pitchFamily="-123" charset="-128"/>
                <a:cs typeface="ＭＳ Ｐゴシック" pitchFamily="-123" charset="-128"/>
              </a:rPr>
              <a:t>The ability to apply leadership and expertise to social issues</a:t>
            </a:r>
          </a:p>
          <a:p>
            <a:pPr marL="457200" indent="-457200" defTabSz="971550" eaLnBrk="0" fontAlgn="base" hangingPunct="0">
              <a:spcBef>
                <a:spcPts val="2400"/>
              </a:spcBef>
              <a:spcAft>
                <a:spcPct val="0"/>
              </a:spcAft>
              <a:buClr>
                <a:srgbClr val="01B4E7"/>
              </a:buClr>
              <a:buFont typeface="+mj-lt"/>
              <a:buAutoNum type="arabicPeriod"/>
              <a:defRPr/>
            </a:pPr>
            <a:r>
              <a:rPr lang="en-US" sz="2200" kern="0" dirty="0" smtClean="0">
                <a:solidFill>
                  <a:srgbClr val="7F7F7F"/>
                </a:solidFill>
                <a:latin typeface="Georgia" pitchFamily="18" charset="0"/>
                <a:ea typeface="ＭＳ Ｐゴシック" pitchFamily="-123" charset="-128"/>
                <a:cs typeface="ＭＳ Ｐゴシック" pitchFamily="-123" charset="-128"/>
              </a:rPr>
              <a:t>The passion and perseverance necessary for lasting change</a:t>
            </a:r>
          </a:p>
          <a:p>
            <a:pPr marL="457200" indent="-457200" defTabSz="971550" eaLnBrk="0" fontAlgn="base" hangingPunct="0">
              <a:spcBef>
                <a:spcPts val="2400"/>
              </a:spcBef>
              <a:spcAft>
                <a:spcPct val="0"/>
              </a:spcAft>
              <a:buClr>
                <a:srgbClr val="01B4E7"/>
              </a:buClr>
              <a:buFont typeface="+mj-lt"/>
              <a:buAutoNum type="arabicPeriod"/>
              <a:defRPr/>
            </a:pPr>
            <a:r>
              <a:rPr lang="en-US" sz="2200" kern="0" dirty="0" smtClean="0">
                <a:solidFill>
                  <a:srgbClr val="7F7F7F"/>
                </a:solidFill>
                <a:latin typeface="Georgia" pitchFamily="18" charset="0"/>
                <a:ea typeface="ＭＳ Ｐゴシック" pitchFamily="-123" charset="-128"/>
                <a:cs typeface="ＭＳ Ｐゴシック" pitchFamily="-123" charset="-128"/>
              </a:rPr>
              <a:t>Community impact on </a:t>
            </a:r>
            <a:br>
              <a:rPr lang="en-US" sz="2200" kern="0" dirty="0" smtClean="0">
                <a:solidFill>
                  <a:srgbClr val="7F7F7F"/>
                </a:solidFill>
                <a:latin typeface="Georgia" pitchFamily="18" charset="0"/>
                <a:ea typeface="ＭＳ Ｐゴシック" pitchFamily="-123" charset="-128"/>
                <a:cs typeface="ＭＳ Ｐゴシック" pitchFamily="-123" charset="-128"/>
              </a:rPr>
            </a:br>
            <a:r>
              <a:rPr lang="en-US" sz="2200" kern="0" dirty="0" smtClean="0">
                <a:solidFill>
                  <a:srgbClr val="7F7F7F"/>
                </a:solidFill>
                <a:latin typeface="Georgia" pitchFamily="18" charset="0"/>
                <a:ea typeface="ＭＳ Ｐゴシック" pitchFamily="-123" charset="-128"/>
                <a:cs typeface="ＭＳ Ｐゴシック" pitchFamily="-123" charset="-128"/>
              </a:rPr>
              <a:t>a global scale</a:t>
            </a:r>
            <a:endParaRPr lang="en-US" sz="2200" kern="0" dirty="0">
              <a:solidFill>
                <a:srgbClr val="7F7F7F"/>
              </a:solidFill>
              <a:latin typeface="Georgia" pitchFamily="18" charset="0"/>
              <a:ea typeface="ＭＳ Ｐゴシック" pitchFamily="-123" charset="-128"/>
              <a:cs typeface="ＭＳ Ｐゴシック" pitchFamily="-123" charset="-128"/>
            </a:endParaRPr>
          </a:p>
        </p:txBody>
      </p:sp>
      <p:grpSp>
        <p:nvGrpSpPr>
          <p:cNvPr id="5" name="Group 13"/>
          <p:cNvGrpSpPr/>
          <p:nvPr/>
        </p:nvGrpSpPr>
        <p:grpSpPr>
          <a:xfrm>
            <a:off x="5029200" y="1142999"/>
            <a:ext cx="3336887" cy="830997"/>
            <a:chOff x="5044889" y="1838075"/>
            <a:chExt cx="3624262" cy="902563"/>
          </a:xfrm>
        </p:grpSpPr>
        <p:sp>
          <p:nvSpPr>
            <p:cNvPr id="6" name="TextBox 5"/>
            <p:cNvSpPr txBox="1"/>
            <p:nvPr/>
          </p:nvSpPr>
          <p:spPr>
            <a:xfrm>
              <a:off x="5638800" y="1838075"/>
              <a:ext cx="3030351" cy="902563"/>
            </a:xfrm>
            <a:prstGeom prst="rect">
              <a:avLst/>
            </a:prstGeom>
            <a:noFill/>
          </p:spPr>
          <p:txBody>
            <a:bodyPr wrap="square" rtlCol="0">
              <a:spAutoFit/>
            </a:bodyPr>
            <a:lstStyle/>
            <a:p>
              <a:r>
                <a:rPr lang="en-US" b="1" dirty="0" smtClean="0">
                  <a:solidFill>
                    <a:srgbClr val="01B4E7"/>
                  </a:solidFill>
                  <a:latin typeface="Georgia" pitchFamily="18" charset="0"/>
                </a:rPr>
                <a:t>See </a:t>
              </a:r>
              <a:br>
                <a:rPr lang="en-US" b="1" dirty="0" smtClean="0">
                  <a:solidFill>
                    <a:srgbClr val="01B4E7"/>
                  </a:solidFill>
                  <a:latin typeface="Georgia" pitchFamily="18" charset="0"/>
                </a:rPr>
              </a:br>
              <a:r>
                <a:rPr lang="en-US" b="1" dirty="0" smtClean="0">
                  <a:solidFill>
                    <a:srgbClr val="01B4E7"/>
                  </a:solidFill>
                  <a:latin typeface="Georgia" pitchFamily="18" charset="0"/>
                </a:rPr>
                <a:t>differently</a:t>
              </a:r>
            </a:p>
          </p:txBody>
        </p:sp>
        <p:cxnSp>
          <p:nvCxnSpPr>
            <p:cNvPr id="7" name="Straight Connector 6"/>
            <p:cNvCxnSpPr/>
            <p:nvPr/>
          </p:nvCxnSpPr>
          <p:spPr>
            <a:xfrm>
              <a:off x="5044889" y="2118193"/>
              <a:ext cx="538562" cy="1588"/>
            </a:xfrm>
            <a:prstGeom prst="line">
              <a:avLst/>
            </a:prstGeom>
            <a:ln>
              <a:solidFill>
                <a:srgbClr val="D91B5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 name="Group 14"/>
          <p:cNvGrpSpPr/>
          <p:nvPr/>
        </p:nvGrpSpPr>
        <p:grpSpPr>
          <a:xfrm>
            <a:off x="5029200" y="2543525"/>
            <a:ext cx="3533942" cy="830997"/>
            <a:chOff x="5044889" y="3179925"/>
            <a:chExt cx="3838288" cy="902563"/>
          </a:xfrm>
        </p:grpSpPr>
        <p:sp>
          <p:nvSpPr>
            <p:cNvPr id="9" name="TextBox 8"/>
            <p:cNvSpPr txBox="1"/>
            <p:nvPr/>
          </p:nvSpPr>
          <p:spPr>
            <a:xfrm>
              <a:off x="5638799" y="3179925"/>
              <a:ext cx="3244378" cy="902563"/>
            </a:xfrm>
            <a:prstGeom prst="rect">
              <a:avLst/>
            </a:prstGeom>
            <a:noFill/>
          </p:spPr>
          <p:txBody>
            <a:bodyPr wrap="square" rtlCol="0">
              <a:spAutoFit/>
            </a:bodyPr>
            <a:lstStyle/>
            <a:p>
              <a:r>
                <a:rPr lang="en-US" b="1" dirty="0" smtClean="0">
                  <a:solidFill>
                    <a:srgbClr val="01B4E7"/>
                  </a:solidFill>
                  <a:latin typeface="Georgia" pitchFamily="18" charset="0"/>
                </a:rPr>
                <a:t>Think </a:t>
              </a:r>
              <a:r>
                <a:rPr lang="en-US" b="1" dirty="0">
                  <a:solidFill>
                    <a:srgbClr val="01B4E7"/>
                  </a:solidFill>
                  <a:latin typeface="Georgia" pitchFamily="18" charset="0"/>
                </a:rPr>
                <a:t/>
              </a:r>
              <a:br>
                <a:rPr lang="en-US" b="1" dirty="0">
                  <a:solidFill>
                    <a:srgbClr val="01B4E7"/>
                  </a:solidFill>
                  <a:latin typeface="Georgia" pitchFamily="18" charset="0"/>
                </a:rPr>
              </a:br>
              <a:r>
                <a:rPr lang="en-US" b="1" dirty="0" smtClean="0">
                  <a:solidFill>
                    <a:srgbClr val="01B4E7"/>
                  </a:solidFill>
                  <a:latin typeface="Georgia" pitchFamily="18" charset="0"/>
                </a:rPr>
                <a:t>differently</a:t>
              </a:r>
            </a:p>
          </p:txBody>
        </p:sp>
        <p:cxnSp>
          <p:nvCxnSpPr>
            <p:cNvPr id="10" name="Straight Connector 9"/>
            <p:cNvCxnSpPr/>
            <p:nvPr/>
          </p:nvCxnSpPr>
          <p:spPr>
            <a:xfrm>
              <a:off x="5044889" y="3452054"/>
              <a:ext cx="538562" cy="1588"/>
            </a:xfrm>
            <a:prstGeom prst="line">
              <a:avLst/>
            </a:prstGeom>
            <a:ln>
              <a:solidFill>
                <a:srgbClr val="D91B5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1" name="Group 15"/>
          <p:cNvGrpSpPr/>
          <p:nvPr/>
        </p:nvGrpSpPr>
        <p:grpSpPr>
          <a:xfrm>
            <a:off x="5029200" y="3528154"/>
            <a:ext cx="3566785" cy="830997"/>
            <a:chOff x="5044889" y="4485600"/>
            <a:chExt cx="3873959" cy="902563"/>
          </a:xfrm>
        </p:grpSpPr>
        <p:sp>
          <p:nvSpPr>
            <p:cNvPr id="12" name="TextBox 11"/>
            <p:cNvSpPr txBox="1"/>
            <p:nvPr/>
          </p:nvSpPr>
          <p:spPr>
            <a:xfrm>
              <a:off x="5638799" y="4485600"/>
              <a:ext cx="3280049" cy="902563"/>
            </a:xfrm>
            <a:prstGeom prst="rect">
              <a:avLst/>
            </a:prstGeom>
            <a:noFill/>
          </p:spPr>
          <p:txBody>
            <a:bodyPr wrap="square" rtlCol="0">
              <a:spAutoFit/>
            </a:bodyPr>
            <a:lstStyle/>
            <a:p>
              <a:r>
                <a:rPr lang="en-US" b="1" dirty="0" smtClean="0">
                  <a:solidFill>
                    <a:srgbClr val="01B4E7"/>
                  </a:solidFill>
                  <a:latin typeface="Georgia" pitchFamily="18" charset="0"/>
                </a:rPr>
                <a:t>Act </a:t>
              </a:r>
              <a:br>
                <a:rPr lang="en-US" b="1" dirty="0" smtClean="0">
                  <a:solidFill>
                    <a:srgbClr val="01B4E7"/>
                  </a:solidFill>
                  <a:latin typeface="Georgia" pitchFamily="18" charset="0"/>
                </a:rPr>
              </a:br>
              <a:r>
                <a:rPr lang="en-US" b="1" dirty="0" smtClean="0">
                  <a:solidFill>
                    <a:srgbClr val="01B4E7"/>
                  </a:solidFill>
                  <a:latin typeface="Georgia" pitchFamily="18" charset="0"/>
                </a:rPr>
                <a:t>responsibly </a:t>
              </a:r>
            </a:p>
          </p:txBody>
        </p:sp>
        <p:cxnSp>
          <p:nvCxnSpPr>
            <p:cNvPr id="13" name="Straight Connector 12"/>
            <p:cNvCxnSpPr/>
            <p:nvPr/>
          </p:nvCxnSpPr>
          <p:spPr>
            <a:xfrm>
              <a:off x="5044889" y="4825850"/>
              <a:ext cx="538562" cy="1588"/>
            </a:xfrm>
            <a:prstGeom prst="line">
              <a:avLst/>
            </a:prstGeom>
            <a:ln>
              <a:solidFill>
                <a:srgbClr val="D91B5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6"/>
          <p:cNvGrpSpPr/>
          <p:nvPr/>
        </p:nvGrpSpPr>
        <p:grpSpPr>
          <a:xfrm>
            <a:off x="5029200" y="4615484"/>
            <a:ext cx="3336887" cy="1200328"/>
            <a:chOff x="5044889" y="5623997"/>
            <a:chExt cx="3624262" cy="1303700"/>
          </a:xfrm>
        </p:grpSpPr>
        <p:sp>
          <p:nvSpPr>
            <p:cNvPr id="15" name="TextBox 14"/>
            <p:cNvSpPr txBox="1"/>
            <p:nvPr/>
          </p:nvSpPr>
          <p:spPr>
            <a:xfrm>
              <a:off x="5638800" y="5623997"/>
              <a:ext cx="3030351" cy="1303700"/>
            </a:xfrm>
            <a:prstGeom prst="rect">
              <a:avLst/>
            </a:prstGeom>
            <a:noFill/>
          </p:spPr>
          <p:txBody>
            <a:bodyPr wrap="square" rtlCol="0">
              <a:spAutoFit/>
            </a:bodyPr>
            <a:lstStyle/>
            <a:p>
              <a:r>
                <a:rPr lang="en-US" b="1" dirty="0" smtClean="0">
                  <a:solidFill>
                    <a:srgbClr val="01B4E7"/>
                  </a:solidFill>
                  <a:latin typeface="Georgia" pitchFamily="18" charset="0"/>
                </a:rPr>
                <a:t>Impact communities globally</a:t>
              </a:r>
            </a:p>
          </p:txBody>
        </p:sp>
        <p:cxnSp>
          <p:nvCxnSpPr>
            <p:cNvPr id="16" name="Straight Connector 15"/>
            <p:cNvCxnSpPr/>
            <p:nvPr/>
          </p:nvCxnSpPr>
          <p:spPr>
            <a:xfrm>
              <a:off x="5044889" y="5920095"/>
              <a:ext cx="538562" cy="1588"/>
            </a:xfrm>
            <a:prstGeom prst="line">
              <a:avLst/>
            </a:prstGeom>
            <a:ln>
              <a:solidFill>
                <a:srgbClr val="D91B5C"/>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966008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Connector 77"/>
          <p:cNvCxnSpPr/>
          <p:nvPr/>
        </p:nvCxnSpPr>
        <p:spPr>
          <a:xfrm flipV="1">
            <a:off x="457200" y="4176821"/>
            <a:ext cx="8153400" cy="14178"/>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88" idx="1"/>
          </p:cNvCxnSpPr>
          <p:nvPr/>
        </p:nvCxnSpPr>
        <p:spPr>
          <a:xfrm>
            <a:off x="399578" y="5033116"/>
            <a:ext cx="8211022" cy="13185"/>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533400" y="3307341"/>
            <a:ext cx="8077200" cy="45458"/>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57200" y="5897444"/>
            <a:ext cx="81534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82" name="Chart 81"/>
          <p:cNvGraphicFramePr/>
          <p:nvPr>
            <p:extLst>
              <p:ext uri="{D42A27DB-BD31-4B8C-83A1-F6EECF244321}">
                <p14:modId xmlns="" xmlns:p14="http://schemas.microsoft.com/office/powerpoint/2010/main" val="1250048947"/>
              </p:ext>
            </p:extLst>
          </p:nvPr>
        </p:nvGraphicFramePr>
        <p:xfrm>
          <a:off x="357413" y="1371600"/>
          <a:ext cx="7807323" cy="4767656"/>
        </p:xfrm>
        <a:graphic>
          <a:graphicData uri="http://schemas.openxmlformats.org/drawingml/2006/chart">
            <c:chart xmlns:c="http://schemas.openxmlformats.org/drawingml/2006/chart" xmlns:r="http://schemas.openxmlformats.org/officeDocument/2006/relationships" r:id="rId3"/>
          </a:graphicData>
        </a:graphic>
      </p:graphicFrame>
      <p:sp>
        <p:nvSpPr>
          <p:cNvPr id="83" name="TextBox 82"/>
          <p:cNvSpPr txBox="1"/>
          <p:nvPr/>
        </p:nvSpPr>
        <p:spPr>
          <a:xfrm>
            <a:off x="385226" y="2028889"/>
            <a:ext cx="3954929" cy="338554"/>
          </a:xfrm>
          <a:prstGeom prst="rect">
            <a:avLst/>
          </a:prstGeom>
          <a:noFill/>
        </p:spPr>
        <p:txBody>
          <a:bodyPr wrap="none" rtlCol="0">
            <a:spAutoFit/>
          </a:bodyPr>
          <a:lstStyle/>
          <a:p>
            <a:r>
              <a:rPr lang="en-US" sz="1600" b="1" dirty="0">
                <a:solidFill>
                  <a:srgbClr val="D91B5C"/>
                </a:solidFill>
                <a:latin typeface="Georgia"/>
              </a:rPr>
              <a:t>To positively impact my community</a:t>
            </a:r>
          </a:p>
        </p:txBody>
      </p:sp>
      <p:sp>
        <p:nvSpPr>
          <p:cNvPr id="84" name="TextBox 83"/>
          <p:cNvSpPr txBox="1"/>
          <p:nvPr/>
        </p:nvSpPr>
        <p:spPr>
          <a:xfrm>
            <a:off x="399577" y="2595942"/>
            <a:ext cx="3029423" cy="338554"/>
          </a:xfrm>
          <a:prstGeom prst="rect">
            <a:avLst/>
          </a:prstGeom>
          <a:noFill/>
        </p:spPr>
        <p:txBody>
          <a:bodyPr wrap="square" rtlCol="0">
            <a:spAutoFit/>
          </a:bodyPr>
          <a:lstStyle/>
          <a:p>
            <a:r>
              <a:rPr lang="en-US" sz="1600" b="1" dirty="0" smtClean="0">
                <a:solidFill>
                  <a:srgbClr val="D91B5C"/>
                </a:solidFill>
                <a:latin typeface="Georgia"/>
              </a:rPr>
              <a:t>Friendship</a:t>
            </a:r>
            <a:r>
              <a:rPr lang="en-US" sz="1600" b="1" dirty="0">
                <a:solidFill>
                  <a:srgbClr val="D91B5C"/>
                </a:solidFill>
                <a:latin typeface="Georgia"/>
              </a:rPr>
              <a:t> </a:t>
            </a:r>
            <a:r>
              <a:rPr lang="en-US" sz="1600" b="1" dirty="0" smtClean="0">
                <a:solidFill>
                  <a:srgbClr val="D91B5C"/>
                </a:solidFill>
                <a:latin typeface="Georgia"/>
              </a:rPr>
              <a:t>and fellowship</a:t>
            </a:r>
            <a:endParaRPr lang="en-US" sz="1600" b="1" dirty="0">
              <a:solidFill>
                <a:srgbClr val="D91B5C"/>
              </a:solidFill>
              <a:latin typeface="Georgia"/>
            </a:endParaRPr>
          </a:p>
        </p:txBody>
      </p:sp>
      <p:sp>
        <p:nvSpPr>
          <p:cNvPr id="85" name="TextBox 84"/>
          <p:cNvSpPr txBox="1"/>
          <p:nvPr/>
        </p:nvSpPr>
        <p:spPr>
          <a:xfrm>
            <a:off x="399577" y="3132064"/>
            <a:ext cx="3867623" cy="461665"/>
          </a:xfrm>
          <a:prstGeom prst="rect">
            <a:avLst/>
          </a:prstGeom>
          <a:noFill/>
        </p:spPr>
        <p:txBody>
          <a:bodyPr wrap="square" rtlCol="0">
            <a:spAutoFit/>
          </a:bodyPr>
          <a:lstStyle/>
          <a:p>
            <a:r>
              <a:rPr lang="en-US" sz="1200" dirty="0" smtClean="0">
                <a:solidFill>
                  <a:schemeClr val="bg1">
                    <a:lumMod val="50000"/>
                  </a:schemeClr>
                </a:solidFill>
                <a:latin typeface="Georgia"/>
              </a:rPr>
              <a:t>Professional networking/</a:t>
            </a:r>
            <a:br>
              <a:rPr lang="en-US" sz="1200" dirty="0" smtClean="0">
                <a:solidFill>
                  <a:schemeClr val="bg1">
                    <a:lumMod val="50000"/>
                  </a:schemeClr>
                </a:solidFill>
                <a:latin typeface="Georgia"/>
              </a:rPr>
            </a:br>
            <a:r>
              <a:rPr lang="en-US" sz="1200" dirty="0" smtClean="0">
                <a:solidFill>
                  <a:schemeClr val="bg1">
                    <a:lumMod val="50000"/>
                  </a:schemeClr>
                </a:solidFill>
                <a:latin typeface="Georgia"/>
              </a:rPr>
              <a:t>business development opportunities</a:t>
            </a:r>
            <a:endParaRPr lang="en-US" sz="1200" dirty="0">
              <a:solidFill>
                <a:schemeClr val="bg1">
                  <a:lumMod val="50000"/>
                </a:schemeClr>
              </a:solidFill>
              <a:latin typeface="Georgia"/>
            </a:endParaRPr>
          </a:p>
        </p:txBody>
      </p:sp>
      <p:sp>
        <p:nvSpPr>
          <p:cNvPr id="86" name="TextBox 85"/>
          <p:cNvSpPr txBox="1"/>
          <p:nvPr/>
        </p:nvSpPr>
        <p:spPr>
          <a:xfrm>
            <a:off x="399577" y="3771281"/>
            <a:ext cx="3494755" cy="276999"/>
          </a:xfrm>
          <a:prstGeom prst="rect">
            <a:avLst/>
          </a:prstGeom>
          <a:noFill/>
        </p:spPr>
        <p:txBody>
          <a:bodyPr wrap="square" rtlCol="0">
            <a:spAutoFit/>
          </a:bodyPr>
          <a:lstStyle/>
          <a:p>
            <a:r>
              <a:rPr lang="en-US" sz="1200" dirty="0" smtClean="0">
                <a:solidFill>
                  <a:schemeClr val="bg1">
                    <a:lumMod val="50000"/>
                  </a:schemeClr>
                </a:solidFill>
                <a:latin typeface="Georgia"/>
              </a:rPr>
              <a:t>To have a positive impact globally</a:t>
            </a:r>
            <a:endParaRPr lang="en-US" sz="1200" dirty="0">
              <a:solidFill>
                <a:schemeClr val="bg1">
                  <a:lumMod val="50000"/>
                </a:schemeClr>
              </a:solidFill>
              <a:latin typeface="Georgia"/>
            </a:endParaRPr>
          </a:p>
        </p:txBody>
      </p:sp>
      <p:sp>
        <p:nvSpPr>
          <p:cNvPr id="87" name="TextBox 86"/>
          <p:cNvSpPr txBox="1"/>
          <p:nvPr/>
        </p:nvSpPr>
        <p:spPr>
          <a:xfrm>
            <a:off x="399577" y="4204304"/>
            <a:ext cx="3867623" cy="461665"/>
          </a:xfrm>
          <a:prstGeom prst="rect">
            <a:avLst/>
          </a:prstGeom>
          <a:noFill/>
        </p:spPr>
        <p:txBody>
          <a:bodyPr wrap="square" rtlCol="0">
            <a:spAutoFit/>
          </a:bodyPr>
          <a:lstStyle/>
          <a:p>
            <a:r>
              <a:rPr lang="en-US" sz="1200" dirty="0" smtClean="0">
                <a:solidFill>
                  <a:schemeClr val="bg1">
                    <a:lumMod val="50000"/>
                  </a:schemeClr>
                </a:solidFill>
                <a:latin typeface="Georgia"/>
              </a:rPr>
              <a:t>Potential for personal/professional recognition</a:t>
            </a:r>
            <a:endParaRPr lang="en-US" sz="1200" dirty="0">
              <a:solidFill>
                <a:schemeClr val="bg1">
                  <a:lumMod val="50000"/>
                </a:schemeClr>
              </a:solidFill>
              <a:latin typeface="Georgia"/>
            </a:endParaRPr>
          </a:p>
        </p:txBody>
      </p:sp>
      <p:sp>
        <p:nvSpPr>
          <p:cNvPr id="88" name="TextBox 87"/>
          <p:cNvSpPr txBox="1"/>
          <p:nvPr/>
        </p:nvSpPr>
        <p:spPr>
          <a:xfrm>
            <a:off x="399578" y="4802283"/>
            <a:ext cx="2038822" cy="461665"/>
          </a:xfrm>
          <a:prstGeom prst="rect">
            <a:avLst/>
          </a:prstGeom>
          <a:noFill/>
        </p:spPr>
        <p:txBody>
          <a:bodyPr wrap="square" rtlCol="0">
            <a:spAutoFit/>
          </a:bodyPr>
          <a:lstStyle/>
          <a:p>
            <a:r>
              <a:rPr lang="en-US" sz="1200" dirty="0" smtClean="0">
                <a:solidFill>
                  <a:schemeClr val="bg1">
                    <a:lumMod val="50000"/>
                  </a:schemeClr>
                </a:solidFill>
                <a:latin typeface="Georgia"/>
              </a:rPr>
              <a:t>Development and training opportunities</a:t>
            </a:r>
            <a:endParaRPr lang="en-US" sz="1200" dirty="0">
              <a:solidFill>
                <a:schemeClr val="bg1">
                  <a:lumMod val="50000"/>
                </a:schemeClr>
              </a:solidFill>
              <a:latin typeface="Georgia"/>
            </a:endParaRPr>
          </a:p>
        </p:txBody>
      </p:sp>
      <p:cxnSp>
        <p:nvCxnSpPr>
          <p:cNvPr id="94" name="Straight Arrow Connector 93"/>
          <p:cNvCxnSpPr>
            <a:stCxn id="83" idx="3"/>
          </p:cNvCxnSpPr>
          <p:nvPr/>
        </p:nvCxnSpPr>
        <p:spPr>
          <a:xfrm flipV="1">
            <a:off x="4340155" y="2182093"/>
            <a:ext cx="3051245" cy="16073"/>
          </a:xfrm>
          <a:prstGeom prst="straightConnector1">
            <a:avLst/>
          </a:prstGeom>
          <a:ln w="19050" cmpd="sng">
            <a:solidFill>
              <a:schemeClr val="bg1">
                <a:lumMod val="50000"/>
              </a:schemeClr>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7370942" y="2209801"/>
            <a:ext cx="0" cy="845423"/>
          </a:xfrm>
          <a:prstGeom prst="straightConnector1">
            <a:avLst/>
          </a:prstGeom>
          <a:ln w="19050" cmpd="sng">
            <a:solidFill>
              <a:schemeClr val="bg1">
                <a:lumMod val="50000"/>
              </a:schemeClr>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4" idx="3"/>
          </p:cNvCxnSpPr>
          <p:nvPr/>
        </p:nvCxnSpPr>
        <p:spPr>
          <a:xfrm flipV="1">
            <a:off x="3429000" y="2740242"/>
            <a:ext cx="2694553" cy="24977"/>
          </a:xfrm>
          <a:prstGeom prst="straightConnector1">
            <a:avLst/>
          </a:prstGeom>
          <a:ln w="19050" cmpd="sng">
            <a:solidFill>
              <a:srgbClr val="7F7F7F"/>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6113243" y="2743201"/>
            <a:ext cx="0" cy="732012"/>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3429000" y="3505200"/>
            <a:ext cx="1457472" cy="1"/>
          </a:xfrm>
          <a:prstGeom prst="straightConnector1">
            <a:avLst/>
          </a:prstGeom>
          <a:ln w="19050" cmpd="sng">
            <a:solidFill>
              <a:srgbClr val="7F7F7F"/>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4876162" y="3505200"/>
            <a:ext cx="0" cy="977485"/>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200400" y="3962400"/>
            <a:ext cx="438681" cy="1"/>
          </a:xfrm>
          <a:prstGeom prst="straightConnector1">
            <a:avLst/>
          </a:prstGeom>
          <a:ln w="19050" cmpd="sng">
            <a:solidFill>
              <a:srgbClr val="7F7F7F"/>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3628772" y="3936253"/>
            <a:ext cx="0" cy="1422785"/>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1154610" y="5297177"/>
            <a:ext cx="0" cy="484573"/>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362200" y="4495800"/>
            <a:ext cx="0" cy="1143000"/>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7740847" y="4707910"/>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10%</a:t>
            </a:r>
            <a:endParaRPr lang="en-US" sz="1600" dirty="0">
              <a:solidFill>
                <a:schemeClr val="bg1">
                  <a:lumMod val="75000"/>
                </a:schemeClr>
              </a:solidFill>
              <a:latin typeface="Arial Narrow"/>
              <a:cs typeface="Arial Narrow"/>
            </a:endParaRPr>
          </a:p>
        </p:txBody>
      </p:sp>
      <p:sp>
        <p:nvSpPr>
          <p:cNvPr id="91" name="TextBox 90"/>
          <p:cNvSpPr txBox="1"/>
          <p:nvPr/>
        </p:nvSpPr>
        <p:spPr>
          <a:xfrm>
            <a:off x="7740847" y="5563394"/>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0%</a:t>
            </a:r>
            <a:endParaRPr lang="en-US" sz="1600" dirty="0">
              <a:solidFill>
                <a:schemeClr val="bg1">
                  <a:lumMod val="75000"/>
                </a:schemeClr>
              </a:solidFill>
              <a:latin typeface="Arial Narrow"/>
              <a:cs typeface="Arial Narrow"/>
            </a:endParaRPr>
          </a:p>
        </p:txBody>
      </p:sp>
      <p:sp>
        <p:nvSpPr>
          <p:cNvPr id="92" name="TextBox 91"/>
          <p:cNvSpPr txBox="1"/>
          <p:nvPr/>
        </p:nvSpPr>
        <p:spPr>
          <a:xfrm>
            <a:off x="7740849" y="2944893"/>
            <a:ext cx="717125" cy="584776"/>
          </a:xfrm>
          <a:prstGeom prst="rect">
            <a:avLst/>
          </a:prstGeom>
          <a:noFill/>
        </p:spPr>
        <p:txBody>
          <a:bodyPr wrap="square" lIns="0" rIns="0" rtlCol="0">
            <a:spAutoFit/>
          </a:bodyPr>
          <a:lstStyle/>
          <a:p>
            <a:pPr algn="r"/>
            <a:r>
              <a:rPr lang="en-US" sz="1600" dirty="0">
                <a:solidFill>
                  <a:schemeClr val="bg1">
                    <a:lumMod val="75000"/>
                  </a:schemeClr>
                </a:solidFill>
                <a:latin typeface="Arial Narrow"/>
                <a:cs typeface="Arial Narrow"/>
              </a:rPr>
              <a:t>30%</a:t>
            </a:r>
          </a:p>
          <a:p>
            <a:pPr algn="r"/>
            <a:endParaRPr lang="en-US" sz="1600" dirty="0">
              <a:solidFill>
                <a:schemeClr val="bg1">
                  <a:lumMod val="75000"/>
                </a:schemeClr>
              </a:solidFill>
            </a:endParaRPr>
          </a:p>
        </p:txBody>
      </p:sp>
      <p:sp>
        <p:nvSpPr>
          <p:cNvPr id="93" name="TextBox 92"/>
          <p:cNvSpPr txBox="1"/>
          <p:nvPr/>
        </p:nvSpPr>
        <p:spPr>
          <a:xfrm>
            <a:off x="7740846" y="3790330"/>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20%</a:t>
            </a:r>
            <a:endParaRPr lang="en-US" sz="1600" dirty="0">
              <a:solidFill>
                <a:schemeClr val="bg1">
                  <a:lumMod val="75000"/>
                </a:schemeClr>
              </a:solidFill>
              <a:latin typeface="Arial Narrow"/>
              <a:cs typeface="Arial Narrow"/>
            </a:endParaRPr>
          </a:p>
        </p:txBody>
      </p:sp>
      <p:sp>
        <p:nvSpPr>
          <p:cNvPr id="34" name="TextBox 33"/>
          <p:cNvSpPr txBox="1"/>
          <p:nvPr/>
        </p:nvSpPr>
        <p:spPr>
          <a:xfrm>
            <a:off x="403636" y="1219200"/>
            <a:ext cx="6911564" cy="523220"/>
          </a:xfrm>
          <a:prstGeom prst="rect">
            <a:avLst/>
          </a:prstGeom>
          <a:noFill/>
        </p:spPr>
        <p:txBody>
          <a:bodyPr wrap="square" rtlCol="0">
            <a:spAutoFit/>
          </a:bodyPr>
          <a:lstStyle/>
          <a:p>
            <a:r>
              <a:rPr lang="en-US" sz="2800" dirty="0" smtClean="0">
                <a:solidFill>
                  <a:srgbClr val="7F7F7F"/>
                </a:solidFill>
                <a:latin typeface="Georgia" pitchFamily="18" charset="0"/>
              </a:rPr>
              <a:t>Why did you initially </a:t>
            </a:r>
            <a:r>
              <a:rPr lang="en-US" sz="2800" b="1" dirty="0" smtClean="0">
                <a:solidFill>
                  <a:srgbClr val="01B4E7"/>
                </a:solidFill>
                <a:latin typeface="Georgia" pitchFamily="18" charset="0"/>
              </a:rPr>
              <a:t>join Rotary?</a:t>
            </a:r>
            <a:endParaRPr lang="en-US" sz="2800" b="1" dirty="0">
              <a:solidFill>
                <a:srgbClr val="01B4E7"/>
              </a:solidFill>
              <a:latin typeface="Georgia" pitchFamily="18" charset="0"/>
            </a:endParaRPr>
          </a:p>
        </p:txBody>
      </p:sp>
      <p:sp>
        <p:nvSpPr>
          <p:cNvPr id="3" name="Title 2"/>
          <p:cNvSpPr>
            <a:spLocks noGrp="1"/>
          </p:cNvSpPr>
          <p:nvPr>
            <p:ph type="title"/>
          </p:nvPr>
        </p:nvSpPr>
        <p:spPr/>
        <p:txBody>
          <a:bodyPr>
            <a:noAutofit/>
          </a:bodyPr>
          <a:lstStyle/>
          <a:p>
            <a:r>
              <a:rPr lang="en-US" sz="2800" dirty="0"/>
              <a:t>PRIMARY REASONS PEOPLE JOIN ROTARY…</a:t>
            </a:r>
          </a:p>
        </p:txBody>
      </p:sp>
    </p:spTree>
    <p:extLst>
      <p:ext uri="{BB962C8B-B14F-4D97-AF65-F5344CB8AC3E}">
        <p14:creationId xmlns="" xmlns:p14="http://schemas.microsoft.com/office/powerpoint/2010/main" val="3879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7924800" cy="487362"/>
          </a:xfrm>
        </p:spPr>
        <p:txBody>
          <a:bodyPr>
            <a:noAutofit/>
          </a:bodyPr>
          <a:lstStyle/>
          <a:p>
            <a:r>
              <a:rPr lang="en-US" sz="2800" dirty="0"/>
              <a:t>…ARE THE SAME REASONS THEY STAY ROTARIANS</a:t>
            </a:r>
          </a:p>
        </p:txBody>
      </p:sp>
      <p:sp>
        <p:nvSpPr>
          <p:cNvPr id="31" name="TextBox 30"/>
          <p:cNvSpPr txBox="1"/>
          <p:nvPr/>
        </p:nvSpPr>
        <p:spPr>
          <a:xfrm>
            <a:off x="381000" y="1239262"/>
            <a:ext cx="6911564" cy="523220"/>
          </a:xfrm>
          <a:prstGeom prst="rect">
            <a:avLst/>
          </a:prstGeom>
          <a:noFill/>
        </p:spPr>
        <p:txBody>
          <a:bodyPr wrap="square" rtlCol="0">
            <a:spAutoFit/>
          </a:bodyPr>
          <a:lstStyle/>
          <a:p>
            <a:r>
              <a:rPr lang="en-US" sz="2800" dirty="0">
                <a:solidFill>
                  <a:schemeClr val="bg1">
                    <a:lumMod val="50000"/>
                  </a:schemeClr>
                </a:solidFill>
                <a:latin typeface="Georgia" pitchFamily="18" charset="0"/>
              </a:rPr>
              <a:t>Why do you </a:t>
            </a:r>
            <a:r>
              <a:rPr lang="en-US" sz="2800" b="1" dirty="0">
                <a:solidFill>
                  <a:srgbClr val="01B4E7"/>
                </a:solidFill>
                <a:latin typeface="Georgia" pitchFamily="18" charset="0"/>
              </a:rPr>
              <a:t>stay with Rotary?</a:t>
            </a:r>
          </a:p>
        </p:txBody>
      </p:sp>
      <p:cxnSp>
        <p:nvCxnSpPr>
          <p:cNvPr id="96" name="Straight Connector 95"/>
          <p:cNvCxnSpPr/>
          <p:nvPr/>
        </p:nvCxnSpPr>
        <p:spPr>
          <a:xfrm flipV="1">
            <a:off x="457200" y="4176821"/>
            <a:ext cx="8153400" cy="14178"/>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06" idx="1"/>
          </p:cNvCxnSpPr>
          <p:nvPr/>
        </p:nvCxnSpPr>
        <p:spPr>
          <a:xfrm>
            <a:off x="399578" y="5033116"/>
            <a:ext cx="8211022" cy="13185"/>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33400" y="3307341"/>
            <a:ext cx="8077200" cy="45458"/>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57200" y="5897444"/>
            <a:ext cx="81534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00" name="Chart 99"/>
          <p:cNvGraphicFramePr/>
          <p:nvPr>
            <p:extLst>
              <p:ext uri="{D42A27DB-BD31-4B8C-83A1-F6EECF244321}">
                <p14:modId xmlns="" xmlns:p14="http://schemas.microsoft.com/office/powerpoint/2010/main" val="2853194325"/>
              </p:ext>
            </p:extLst>
          </p:nvPr>
        </p:nvGraphicFramePr>
        <p:xfrm>
          <a:off x="357413" y="1371600"/>
          <a:ext cx="7807323" cy="4767656"/>
        </p:xfrm>
        <a:graphic>
          <a:graphicData uri="http://schemas.openxmlformats.org/drawingml/2006/chart">
            <c:chart xmlns:c="http://schemas.openxmlformats.org/drawingml/2006/chart" xmlns:r="http://schemas.openxmlformats.org/officeDocument/2006/relationships" r:id="rId3"/>
          </a:graphicData>
        </a:graphic>
      </p:graphicFrame>
      <p:sp>
        <p:nvSpPr>
          <p:cNvPr id="101" name="TextBox 100"/>
          <p:cNvSpPr txBox="1"/>
          <p:nvPr/>
        </p:nvSpPr>
        <p:spPr>
          <a:xfrm>
            <a:off x="385226" y="2028889"/>
            <a:ext cx="3954929" cy="338554"/>
          </a:xfrm>
          <a:prstGeom prst="rect">
            <a:avLst/>
          </a:prstGeom>
          <a:noFill/>
        </p:spPr>
        <p:txBody>
          <a:bodyPr wrap="none" rtlCol="0">
            <a:spAutoFit/>
          </a:bodyPr>
          <a:lstStyle/>
          <a:p>
            <a:r>
              <a:rPr lang="en-US" sz="1600" b="1" dirty="0">
                <a:solidFill>
                  <a:srgbClr val="D91B5C"/>
                </a:solidFill>
                <a:latin typeface="Georgia"/>
              </a:rPr>
              <a:t>To positively impact my community</a:t>
            </a:r>
          </a:p>
        </p:txBody>
      </p:sp>
      <p:sp>
        <p:nvSpPr>
          <p:cNvPr id="102" name="TextBox 101"/>
          <p:cNvSpPr txBox="1"/>
          <p:nvPr/>
        </p:nvSpPr>
        <p:spPr>
          <a:xfrm>
            <a:off x="399577" y="2595942"/>
            <a:ext cx="3029423" cy="338554"/>
          </a:xfrm>
          <a:prstGeom prst="rect">
            <a:avLst/>
          </a:prstGeom>
          <a:noFill/>
        </p:spPr>
        <p:txBody>
          <a:bodyPr wrap="square" rtlCol="0">
            <a:spAutoFit/>
          </a:bodyPr>
          <a:lstStyle/>
          <a:p>
            <a:r>
              <a:rPr lang="en-US" sz="1600" b="1" dirty="0" smtClean="0">
                <a:solidFill>
                  <a:srgbClr val="D91B5C"/>
                </a:solidFill>
                <a:latin typeface="Georgia"/>
              </a:rPr>
              <a:t>Friendship</a:t>
            </a:r>
            <a:r>
              <a:rPr lang="en-US" sz="1600" b="1" dirty="0">
                <a:solidFill>
                  <a:srgbClr val="D91B5C"/>
                </a:solidFill>
                <a:latin typeface="Georgia"/>
              </a:rPr>
              <a:t> </a:t>
            </a:r>
            <a:r>
              <a:rPr lang="en-US" sz="1600" b="1" dirty="0" smtClean="0">
                <a:solidFill>
                  <a:srgbClr val="D91B5C"/>
                </a:solidFill>
                <a:latin typeface="Georgia"/>
              </a:rPr>
              <a:t>and fellowship</a:t>
            </a:r>
            <a:endParaRPr lang="en-US" sz="1600" b="1" dirty="0">
              <a:solidFill>
                <a:srgbClr val="D91B5C"/>
              </a:solidFill>
              <a:latin typeface="Georgia"/>
            </a:endParaRPr>
          </a:p>
        </p:txBody>
      </p:sp>
      <p:sp>
        <p:nvSpPr>
          <p:cNvPr id="103" name="TextBox 102"/>
          <p:cNvSpPr txBox="1"/>
          <p:nvPr/>
        </p:nvSpPr>
        <p:spPr>
          <a:xfrm>
            <a:off x="399577" y="3132064"/>
            <a:ext cx="3258023" cy="461665"/>
          </a:xfrm>
          <a:prstGeom prst="rect">
            <a:avLst/>
          </a:prstGeom>
          <a:noFill/>
        </p:spPr>
        <p:txBody>
          <a:bodyPr wrap="square" rtlCol="0">
            <a:spAutoFit/>
          </a:bodyPr>
          <a:lstStyle/>
          <a:p>
            <a:r>
              <a:rPr lang="en-US" sz="1200" dirty="0" smtClean="0">
                <a:solidFill>
                  <a:schemeClr val="bg1">
                    <a:lumMod val="50000"/>
                  </a:schemeClr>
                </a:solidFill>
                <a:latin typeface="Georgia"/>
              </a:rPr>
              <a:t>Professional networking/</a:t>
            </a:r>
            <a:br>
              <a:rPr lang="en-US" sz="1200" dirty="0" smtClean="0">
                <a:solidFill>
                  <a:schemeClr val="bg1">
                    <a:lumMod val="50000"/>
                  </a:schemeClr>
                </a:solidFill>
                <a:latin typeface="Georgia"/>
              </a:rPr>
            </a:br>
            <a:r>
              <a:rPr lang="en-US" sz="1200" dirty="0" smtClean="0">
                <a:solidFill>
                  <a:schemeClr val="bg1">
                    <a:lumMod val="50000"/>
                  </a:schemeClr>
                </a:solidFill>
                <a:latin typeface="Georgia"/>
              </a:rPr>
              <a:t>business development opportunities</a:t>
            </a:r>
            <a:endParaRPr lang="en-US" sz="1200" dirty="0">
              <a:solidFill>
                <a:schemeClr val="bg1">
                  <a:lumMod val="50000"/>
                </a:schemeClr>
              </a:solidFill>
              <a:latin typeface="Georgia"/>
            </a:endParaRPr>
          </a:p>
        </p:txBody>
      </p:sp>
      <p:sp>
        <p:nvSpPr>
          <p:cNvPr id="104" name="TextBox 103"/>
          <p:cNvSpPr txBox="1"/>
          <p:nvPr/>
        </p:nvSpPr>
        <p:spPr>
          <a:xfrm>
            <a:off x="399577" y="3771281"/>
            <a:ext cx="3494755" cy="276999"/>
          </a:xfrm>
          <a:prstGeom prst="rect">
            <a:avLst/>
          </a:prstGeom>
          <a:noFill/>
        </p:spPr>
        <p:txBody>
          <a:bodyPr wrap="square" rtlCol="0">
            <a:spAutoFit/>
          </a:bodyPr>
          <a:lstStyle/>
          <a:p>
            <a:r>
              <a:rPr lang="en-US" sz="1200" dirty="0" smtClean="0">
                <a:solidFill>
                  <a:schemeClr val="bg1">
                    <a:lumMod val="50000"/>
                  </a:schemeClr>
                </a:solidFill>
                <a:latin typeface="Georgia"/>
              </a:rPr>
              <a:t>To have a positive impact globally</a:t>
            </a:r>
            <a:endParaRPr lang="en-US" sz="1200" dirty="0">
              <a:solidFill>
                <a:schemeClr val="bg1">
                  <a:lumMod val="50000"/>
                </a:schemeClr>
              </a:solidFill>
              <a:latin typeface="Georgia"/>
            </a:endParaRPr>
          </a:p>
        </p:txBody>
      </p:sp>
      <p:sp>
        <p:nvSpPr>
          <p:cNvPr id="105" name="TextBox 104"/>
          <p:cNvSpPr txBox="1"/>
          <p:nvPr/>
        </p:nvSpPr>
        <p:spPr>
          <a:xfrm>
            <a:off x="399577" y="4204304"/>
            <a:ext cx="3867623" cy="461665"/>
          </a:xfrm>
          <a:prstGeom prst="rect">
            <a:avLst/>
          </a:prstGeom>
          <a:noFill/>
        </p:spPr>
        <p:txBody>
          <a:bodyPr wrap="square" rtlCol="0">
            <a:spAutoFit/>
          </a:bodyPr>
          <a:lstStyle/>
          <a:p>
            <a:r>
              <a:rPr lang="en-US" sz="1200" dirty="0" smtClean="0">
                <a:solidFill>
                  <a:schemeClr val="bg1">
                    <a:lumMod val="50000"/>
                  </a:schemeClr>
                </a:solidFill>
                <a:latin typeface="Georgia"/>
              </a:rPr>
              <a:t>Potential for personal/professional recognition</a:t>
            </a:r>
            <a:endParaRPr lang="en-US" sz="1200" dirty="0">
              <a:solidFill>
                <a:schemeClr val="bg1">
                  <a:lumMod val="50000"/>
                </a:schemeClr>
              </a:solidFill>
              <a:latin typeface="Georgia"/>
            </a:endParaRPr>
          </a:p>
        </p:txBody>
      </p:sp>
      <p:sp>
        <p:nvSpPr>
          <p:cNvPr id="106" name="TextBox 105"/>
          <p:cNvSpPr txBox="1"/>
          <p:nvPr/>
        </p:nvSpPr>
        <p:spPr>
          <a:xfrm>
            <a:off x="399578" y="4802283"/>
            <a:ext cx="2038822" cy="461665"/>
          </a:xfrm>
          <a:prstGeom prst="rect">
            <a:avLst/>
          </a:prstGeom>
          <a:noFill/>
        </p:spPr>
        <p:txBody>
          <a:bodyPr wrap="square" rtlCol="0">
            <a:spAutoFit/>
          </a:bodyPr>
          <a:lstStyle/>
          <a:p>
            <a:r>
              <a:rPr lang="en-US" sz="1200" dirty="0" smtClean="0">
                <a:solidFill>
                  <a:schemeClr val="bg1">
                    <a:lumMod val="50000"/>
                  </a:schemeClr>
                </a:solidFill>
                <a:latin typeface="Georgia"/>
              </a:rPr>
              <a:t>Development and training opportunities</a:t>
            </a:r>
            <a:endParaRPr lang="en-US" sz="1200" dirty="0">
              <a:solidFill>
                <a:schemeClr val="bg1">
                  <a:lumMod val="50000"/>
                </a:schemeClr>
              </a:solidFill>
              <a:latin typeface="Georgia"/>
            </a:endParaRPr>
          </a:p>
        </p:txBody>
      </p:sp>
      <p:cxnSp>
        <p:nvCxnSpPr>
          <p:cNvPr id="107" name="Straight Arrow Connector 106"/>
          <p:cNvCxnSpPr>
            <a:stCxn id="101" idx="3"/>
          </p:cNvCxnSpPr>
          <p:nvPr/>
        </p:nvCxnSpPr>
        <p:spPr>
          <a:xfrm flipV="1">
            <a:off x="4340155" y="2182094"/>
            <a:ext cx="3359290" cy="16072"/>
          </a:xfrm>
          <a:prstGeom prst="straightConnector1">
            <a:avLst/>
          </a:prstGeom>
          <a:ln w="19050" cmpd="sng">
            <a:solidFill>
              <a:schemeClr val="bg1">
                <a:lumMod val="50000"/>
              </a:schemeClr>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7678987" y="2209801"/>
            <a:ext cx="0" cy="845423"/>
          </a:xfrm>
          <a:prstGeom prst="straightConnector1">
            <a:avLst/>
          </a:prstGeom>
          <a:ln w="19050" cmpd="sng">
            <a:solidFill>
              <a:schemeClr val="bg1">
                <a:lumMod val="50000"/>
              </a:schemeClr>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3352800" y="2743200"/>
            <a:ext cx="3124200" cy="22020"/>
          </a:xfrm>
          <a:prstGeom prst="straightConnector1">
            <a:avLst/>
          </a:prstGeom>
          <a:ln w="19050" cmpd="sng">
            <a:solidFill>
              <a:srgbClr val="7F7F7F"/>
            </a:solidFill>
            <a:prstDash val="sysDot"/>
            <a:headEnd type="ova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3429000" y="3505201"/>
            <a:ext cx="1836807" cy="0"/>
          </a:xfrm>
          <a:prstGeom prst="straightConnector1">
            <a:avLst/>
          </a:prstGeom>
          <a:ln w="19050" cmpd="sng">
            <a:solidFill>
              <a:srgbClr val="7F7F7F"/>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5255497" y="3505200"/>
            <a:ext cx="2303" cy="2133600"/>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3200400" y="3962400"/>
            <a:ext cx="762000" cy="1"/>
          </a:xfrm>
          <a:prstGeom prst="straightConnector1">
            <a:avLst/>
          </a:prstGeom>
          <a:ln w="19050" cmpd="sng">
            <a:solidFill>
              <a:srgbClr val="7F7F7F"/>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3962400" y="3936253"/>
            <a:ext cx="0" cy="1422785"/>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524000" y="5297177"/>
            <a:ext cx="0" cy="484573"/>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743200" y="4495800"/>
            <a:ext cx="0" cy="1295400"/>
          </a:xfrm>
          <a:prstGeom prst="straightConnector1">
            <a:avLst/>
          </a:prstGeom>
          <a:ln w="19050" cmpd="sng">
            <a:solidFill>
              <a:srgbClr val="7F7F7F"/>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7740847" y="4707910"/>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10%</a:t>
            </a:r>
            <a:endParaRPr lang="en-US" sz="1600" dirty="0">
              <a:solidFill>
                <a:schemeClr val="bg1">
                  <a:lumMod val="75000"/>
                </a:schemeClr>
              </a:solidFill>
              <a:latin typeface="Arial Narrow"/>
              <a:cs typeface="Arial Narrow"/>
            </a:endParaRPr>
          </a:p>
        </p:txBody>
      </p:sp>
      <p:sp>
        <p:nvSpPr>
          <p:cNvPr id="118" name="TextBox 117"/>
          <p:cNvSpPr txBox="1"/>
          <p:nvPr/>
        </p:nvSpPr>
        <p:spPr>
          <a:xfrm>
            <a:off x="7740847" y="5563394"/>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0%</a:t>
            </a:r>
            <a:endParaRPr lang="en-US" sz="1600" dirty="0">
              <a:solidFill>
                <a:schemeClr val="bg1">
                  <a:lumMod val="75000"/>
                </a:schemeClr>
              </a:solidFill>
              <a:latin typeface="Arial Narrow"/>
              <a:cs typeface="Arial Narrow"/>
            </a:endParaRPr>
          </a:p>
        </p:txBody>
      </p:sp>
      <p:sp>
        <p:nvSpPr>
          <p:cNvPr id="119" name="TextBox 118"/>
          <p:cNvSpPr txBox="1"/>
          <p:nvPr/>
        </p:nvSpPr>
        <p:spPr>
          <a:xfrm>
            <a:off x="7740849" y="2944893"/>
            <a:ext cx="717125" cy="584776"/>
          </a:xfrm>
          <a:prstGeom prst="rect">
            <a:avLst/>
          </a:prstGeom>
          <a:noFill/>
        </p:spPr>
        <p:txBody>
          <a:bodyPr wrap="square" lIns="0" rIns="0" rtlCol="0">
            <a:spAutoFit/>
          </a:bodyPr>
          <a:lstStyle/>
          <a:p>
            <a:pPr algn="r"/>
            <a:r>
              <a:rPr lang="en-US" sz="1600" dirty="0">
                <a:solidFill>
                  <a:schemeClr val="bg1">
                    <a:lumMod val="75000"/>
                  </a:schemeClr>
                </a:solidFill>
                <a:latin typeface="Arial Narrow"/>
                <a:cs typeface="Arial Narrow"/>
              </a:rPr>
              <a:t>30%</a:t>
            </a:r>
          </a:p>
          <a:p>
            <a:pPr algn="r"/>
            <a:endParaRPr lang="en-US" sz="1600" dirty="0">
              <a:solidFill>
                <a:schemeClr val="bg1">
                  <a:lumMod val="75000"/>
                </a:schemeClr>
              </a:solidFill>
            </a:endParaRPr>
          </a:p>
        </p:txBody>
      </p:sp>
      <p:sp>
        <p:nvSpPr>
          <p:cNvPr id="120" name="TextBox 119"/>
          <p:cNvSpPr txBox="1"/>
          <p:nvPr/>
        </p:nvSpPr>
        <p:spPr>
          <a:xfrm>
            <a:off x="7740846" y="3790330"/>
            <a:ext cx="717125" cy="338554"/>
          </a:xfrm>
          <a:prstGeom prst="rect">
            <a:avLst/>
          </a:prstGeom>
          <a:noFill/>
        </p:spPr>
        <p:txBody>
          <a:bodyPr wrap="square" lIns="0" rIns="0" rtlCol="0">
            <a:spAutoFit/>
          </a:bodyPr>
          <a:lstStyle/>
          <a:p>
            <a:pPr algn="r"/>
            <a:r>
              <a:rPr lang="en-US" sz="1600" dirty="0" smtClean="0">
                <a:solidFill>
                  <a:schemeClr val="bg1">
                    <a:lumMod val="75000"/>
                  </a:schemeClr>
                </a:solidFill>
                <a:latin typeface="Arial Narrow"/>
                <a:cs typeface="Arial Narrow"/>
              </a:rPr>
              <a:t>20%</a:t>
            </a:r>
            <a:endParaRPr lang="en-US" sz="1600" dirty="0">
              <a:solidFill>
                <a:schemeClr val="bg1">
                  <a:lumMod val="75000"/>
                </a:schemeClr>
              </a:solidFill>
              <a:latin typeface="Arial Narrow"/>
              <a:cs typeface="Arial Narrow"/>
            </a:endParaRPr>
          </a:p>
        </p:txBody>
      </p:sp>
    </p:spTree>
    <p:extLst>
      <p:ext uri="{BB962C8B-B14F-4D97-AF65-F5344CB8AC3E}">
        <p14:creationId xmlns="" xmlns:p14="http://schemas.microsoft.com/office/powerpoint/2010/main" val="219067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IMPLICATIONS</a:t>
            </a:r>
          </a:p>
        </p:txBody>
      </p:sp>
      <p:sp>
        <p:nvSpPr>
          <p:cNvPr id="5" name="Content Placeholder 2"/>
          <p:cNvSpPr>
            <a:spLocks noGrp="1"/>
          </p:cNvSpPr>
          <p:nvPr>
            <p:ph idx="1"/>
          </p:nvPr>
        </p:nvSpPr>
        <p:spPr>
          <a:xfrm>
            <a:off x="457201" y="1219200"/>
            <a:ext cx="4191000" cy="5105400"/>
          </a:xfrm>
        </p:spPr>
        <p:txBody>
          <a:bodyPr>
            <a:normAutofit/>
          </a:bodyPr>
          <a:lstStyle/>
          <a:p>
            <a:pPr>
              <a:buClr>
                <a:srgbClr val="01B4E7"/>
              </a:buClr>
              <a:buFont typeface="Wingdings" charset="2"/>
              <a:buChar char="§"/>
            </a:pPr>
            <a:r>
              <a:rPr lang="en-US" sz="2800" dirty="0" smtClean="0">
                <a:solidFill>
                  <a:srgbClr val="7F7F7F"/>
                </a:solidFill>
              </a:rPr>
              <a:t>Rotarians are </a:t>
            </a:r>
            <a:r>
              <a:rPr lang="en-US" sz="2800" b="1" dirty="0" smtClean="0">
                <a:solidFill>
                  <a:srgbClr val="7F7F7F"/>
                </a:solidFill>
              </a:rPr>
              <a:t>responsible leaders</a:t>
            </a:r>
          </a:p>
          <a:p>
            <a:pPr lvl="1">
              <a:spcAft>
                <a:spcPts val="1200"/>
              </a:spcAft>
              <a:buClr>
                <a:srgbClr val="01B4E7"/>
              </a:buClr>
              <a:buFont typeface="Lucida Grande"/>
              <a:buChar char="–"/>
            </a:pPr>
            <a:r>
              <a:rPr lang="en-US" sz="2400" dirty="0" smtClean="0">
                <a:solidFill>
                  <a:srgbClr val="7F7F7F"/>
                </a:solidFill>
              </a:rPr>
              <a:t>Define by mindset</a:t>
            </a:r>
          </a:p>
          <a:p>
            <a:pPr>
              <a:spcAft>
                <a:spcPts val="1200"/>
              </a:spcAft>
              <a:buClr>
                <a:srgbClr val="01B4E7"/>
              </a:buClr>
              <a:buFont typeface="Wingdings" charset="2"/>
              <a:buChar char="§"/>
            </a:pPr>
            <a:r>
              <a:rPr lang="en-US" sz="2800" b="1" dirty="0" smtClean="0">
                <a:solidFill>
                  <a:srgbClr val="7F7F7F"/>
                </a:solidFill>
              </a:rPr>
              <a:t>Connecting </a:t>
            </a:r>
            <a:r>
              <a:rPr lang="en-US" sz="2800" dirty="0" smtClean="0">
                <a:solidFill>
                  <a:srgbClr val="7F7F7F"/>
                </a:solidFill>
              </a:rPr>
              <a:t>always </a:t>
            </a:r>
            <a:br>
              <a:rPr lang="en-US" sz="2800" dirty="0" smtClean="0">
                <a:solidFill>
                  <a:srgbClr val="7F7F7F"/>
                </a:solidFill>
              </a:rPr>
            </a:br>
            <a:r>
              <a:rPr lang="en-US" sz="2800" dirty="0" smtClean="0">
                <a:solidFill>
                  <a:srgbClr val="7F7F7F"/>
                </a:solidFill>
              </a:rPr>
              <a:t>will be a driving force behind Rotary</a:t>
            </a:r>
          </a:p>
          <a:p>
            <a:pPr>
              <a:buClr>
                <a:srgbClr val="01B4E7"/>
              </a:buClr>
              <a:buFont typeface="Wingdings" charset="2"/>
              <a:buChar char="§"/>
            </a:pPr>
            <a:r>
              <a:rPr lang="en-US" sz="2800" dirty="0" smtClean="0">
                <a:solidFill>
                  <a:srgbClr val="7F7F7F"/>
                </a:solidFill>
              </a:rPr>
              <a:t>Rotary creates </a:t>
            </a:r>
            <a:r>
              <a:rPr lang="en-US" sz="2800" b="1" dirty="0" smtClean="0">
                <a:solidFill>
                  <a:srgbClr val="7F7F7F"/>
                </a:solidFill>
              </a:rPr>
              <a:t>community impact </a:t>
            </a:r>
            <a:r>
              <a:rPr lang="en-US" sz="2800" dirty="0" smtClean="0">
                <a:solidFill>
                  <a:srgbClr val="7F7F7F"/>
                </a:solidFill>
              </a:rPr>
              <a:t/>
            </a:r>
            <a:br>
              <a:rPr lang="en-US" sz="2800" dirty="0" smtClean="0">
                <a:solidFill>
                  <a:srgbClr val="7F7F7F"/>
                </a:solidFill>
              </a:rPr>
            </a:br>
            <a:r>
              <a:rPr lang="en-US" sz="2800" dirty="0" smtClean="0">
                <a:solidFill>
                  <a:srgbClr val="7F7F7F"/>
                </a:solidFill>
              </a:rPr>
              <a:t>on a global scale</a:t>
            </a:r>
            <a:endParaRPr lang="en-US" sz="2800" dirty="0">
              <a:solidFill>
                <a:srgbClr val="7F7F7F"/>
              </a:solidFill>
            </a:endParaRPr>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4743" t="7374" r="44394"/>
          <a:stretch/>
        </p:blipFill>
        <p:spPr>
          <a:xfrm>
            <a:off x="5166360" y="990600"/>
            <a:ext cx="3955185" cy="4960620"/>
          </a:xfrm>
          <a:prstGeom prst="rect">
            <a:avLst/>
          </a:prstGeom>
          <a:effectLst>
            <a:outerShdw blurRad="88900" dist="60960" dir="2700000" algn="tl" rotWithShape="0">
              <a:srgbClr val="000000">
                <a:alpha val="25000"/>
              </a:srgbClr>
            </a:outerShdw>
          </a:effectLst>
        </p:spPr>
      </p:pic>
    </p:spTree>
    <p:extLst>
      <p:ext uri="{BB962C8B-B14F-4D97-AF65-F5344CB8AC3E}">
        <p14:creationId xmlns="" xmlns:p14="http://schemas.microsoft.com/office/powerpoint/2010/main" val="26297762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PUT THESE FACTS TO WORK</a:t>
            </a:r>
          </a:p>
        </p:txBody>
      </p:sp>
      <p:sp>
        <p:nvSpPr>
          <p:cNvPr id="4" name="Rectangle 3"/>
          <p:cNvSpPr/>
          <p:nvPr/>
        </p:nvSpPr>
        <p:spPr>
          <a:xfrm>
            <a:off x="0" y="960120"/>
            <a:ext cx="9144000" cy="5021580"/>
          </a:xfrm>
          <a:prstGeom prst="rect">
            <a:avLst/>
          </a:prstGeom>
          <a:solidFill>
            <a:srgbClr val="005DAA"/>
          </a:solidFill>
          <a:ln>
            <a:noFill/>
          </a:ln>
          <a:effectLst>
            <a:outerShdw blurRad="101600" dist="635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85800" y="1295400"/>
            <a:ext cx="7010400" cy="4373563"/>
          </a:xfrm>
        </p:spPr>
        <p:txBody>
          <a:bodyPr>
            <a:normAutofit lnSpcReduction="10000"/>
          </a:bodyPr>
          <a:lstStyle/>
          <a:p>
            <a:pPr marL="0" indent="0">
              <a:spcBef>
                <a:spcPts val="0"/>
              </a:spcBef>
              <a:spcAft>
                <a:spcPts val="1800"/>
              </a:spcAft>
              <a:buNone/>
            </a:pPr>
            <a:r>
              <a:rPr lang="en-US" sz="2800" b="1" dirty="0" smtClean="0">
                <a:solidFill>
                  <a:schemeClr val="bg1"/>
                </a:solidFill>
              </a:rPr>
              <a:t>How do you:</a:t>
            </a:r>
          </a:p>
          <a:p>
            <a:pPr>
              <a:spcBef>
                <a:spcPts val="0"/>
              </a:spcBef>
              <a:spcAft>
                <a:spcPts val="1800"/>
              </a:spcAft>
            </a:pPr>
            <a:r>
              <a:rPr lang="en-US" sz="2800" dirty="0" smtClean="0">
                <a:solidFill>
                  <a:schemeClr val="bg1"/>
                </a:solidFill>
              </a:rPr>
              <a:t>Find </a:t>
            </a:r>
            <a:r>
              <a:rPr lang="en-US" sz="2800" b="1" dirty="0" smtClean="0">
                <a:solidFill>
                  <a:schemeClr val="bg1"/>
                </a:solidFill>
              </a:rPr>
              <a:t>leadership roles </a:t>
            </a:r>
            <a:r>
              <a:rPr lang="en-US" sz="2800" dirty="0" smtClean="0">
                <a:solidFill>
                  <a:schemeClr val="bg1"/>
                </a:solidFill>
              </a:rPr>
              <a:t/>
            </a:r>
            <a:br>
              <a:rPr lang="en-US" sz="2800" dirty="0" smtClean="0">
                <a:solidFill>
                  <a:schemeClr val="bg1"/>
                </a:solidFill>
              </a:rPr>
            </a:br>
            <a:r>
              <a:rPr lang="en-US" sz="2800" dirty="0" smtClean="0">
                <a:solidFill>
                  <a:schemeClr val="bg1"/>
                </a:solidFill>
              </a:rPr>
              <a:t>for new members </a:t>
            </a:r>
            <a:br>
              <a:rPr lang="en-US" sz="2800" dirty="0" smtClean="0">
                <a:solidFill>
                  <a:schemeClr val="bg1"/>
                </a:solidFill>
              </a:rPr>
            </a:br>
            <a:r>
              <a:rPr lang="en-US" sz="2800" dirty="0" smtClean="0">
                <a:solidFill>
                  <a:schemeClr val="bg1"/>
                </a:solidFill>
              </a:rPr>
              <a:t>right from the start?</a:t>
            </a:r>
          </a:p>
          <a:p>
            <a:pPr>
              <a:spcBef>
                <a:spcPts val="0"/>
              </a:spcBef>
              <a:spcAft>
                <a:spcPts val="1800"/>
              </a:spcAft>
            </a:pPr>
            <a:r>
              <a:rPr lang="en-US" sz="2800" dirty="0" smtClean="0">
                <a:solidFill>
                  <a:schemeClr val="bg1"/>
                </a:solidFill>
              </a:rPr>
              <a:t>Use service to create </a:t>
            </a:r>
            <a:br>
              <a:rPr lang="en-US" sz="2800" dirty="0" smtClean="0">
                <a:solidFill>
                  <a:schemeClr val="bg1"/>
                </a:solidFill>
              </a:rPr>
            </a:br>
            <a:r>
              <a:rPr lang="en-US" sz="2800" dirty="0" smtClean="0">
                <a:solidFill>
                  <a:schemeClr val="bg1"/>
                </a:solidFill>
              </a:rPr>
              <a:t>opportunities for </a:t>
            </a:r>
            <a:br>
              <a:rPr lang="en-US" sz="2800" dirty="0" smtClean="0">
                <a:solidFill>
                  <a:schemeClr val="bg1"/>
                </a:solidFill>
              </a:rPr>
            </a:br>
            <a:r>
              <a:rPr lang="en-US" sz="2800" b="1" dirty="0" smtClean="0">
                <a:solidFill>
                  <a:schemeClr val="bg1"/>
                </a:solidFill>
              </a:rPr>
              <a:t>prospects </a:t>
            </a:r>
            <a:r>
              <a:rPr lang="en-US" sz="2800" dirty="0" smtClean="0">
                <a:solidFill>
                  <a:schemeClr val="bg1"/>
                </a:solidFill>
              </a:rPr>
              <a:t>to connect?</a:t>
            </a:r>
          </a:p>
          <a:p>
            <a:pPr>
              <a:spcBef>
                <a:spcPts val="0"/>
              </a:spcBef>
              <a:spcAft>
                <a:spcPts val="1800"/>
              </a:spcAft>
            </a:pPr>
            <a:r>
              <a:rPr lang="en-US" sz="2800" dirty="0" smtClean="0">
                <a:solidFill>
                  <a:schemeClr val="bg1"/>
                </a:solidFill>
              </a:rPr>
              <a:t>Look beyond title to a prospect’s </a:t>
            </a:r>
            <a:r>
              <a:rPr lang="en-US" sz="2800" b="1" dirty="0" smtClean="0">
                <a:solidFill>
                  <a:schemeClr val="bg1"/>
                </a:solidFill>
              </a:rPr>
              <a:t>mindset</a:t>
            </a:r>
            <a:r>
              <a:rPr lang="en-US" sz="2800" dirty="0" smtClean="0">
                <a:solidFill>
                  <a:schemeClr val="bg1"/>
                </a:solidFill>
              </a:rPr>
              <a:t> for membership potential?</a:t>
            </a:r>
            <a:endParaRPr lang="en-US" sz="2800" dirty="0">
              <a:solidFill>
                <a:schemeClr val="bg1"/>
              </a:solidFill>
            </a:endParaRPr>
          </a:p>
        </p:txBody>
      </p:sp>
      <p:pic>
        <p:nvPicPr>
          <p:cNvPr id="6" name="Picture 3" descr="bldso040039crop.jpg"/>
          <p:cNvPicPr>
            <a:picLocks noChangeAspect="1"/>
          </p:cNvPicPr>
          <p:nvPr/>
        </p:nvPicPr>
        <p:blipFill>
          <a:blip r:embed="rId3" cstate="print">
            <a:extLst>
              <a:ext uri="{28A0092B-C50C-407E-A947-70E740481C1C}">
                <a14:useLocalDpi xmlns="" xmlns:a14="http://schemas.microsoft.com/office/drawing/2010/main" val="0"/>
              </a:ext>
            </a:extLst>
          </a:blip>
          <a:srcRect l="8340" r="10625"/>
          <a:stretch>
            <a:fillRect/>
          </a:stretch>
        </p:blipFill>
        <p:spPr bwMode="auto">
          <a:xfrm>
            <a:off x="5027981" y="960120"/>
            <a:ext cx="4116019" cy="3215640"/>
          </a:xfrm>
          <a:prstGeom prst="rect">
            <a:avLst/>
          </a:prstGeom>
          <a:noFill/>
          <a:ln>
            <a:noFill/>
          </a:ln>
          <a:effectLst>
            <a:outerShdw blurRad="101600" dist="63500" dir="2700000" algn="tl" rotWithShape="0">
              <a:prstClr val="black">
                <a:alpha val="25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211420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8C7D7D"/>
    </a:dk2>
    <a:lt2>
      <a:srgbClr val="ED1C24"/>
    </a:lt2>
    <a:accent1>
      <a:srgbClr val="F69F1C"/>
    </a:accent1>
    <a:accent2>
      <a:srgbClr val="B8AAAA"/>
    </a:accent2>
    <a:accent3>
      <a:srgbClr val="FFFFFF"/>
    </a:accent3>
    <a:accent4>
      <a:srgbClr val="000000"/>
    </a:accent4>
    <a:accent5>
      <a:srgbClr val="FACDAB"/>
    </a:accent5>
    <a:accent6>
      <a:srgbClr val="A69A9A"/>
    </a:accent6>
    <a:hlink>
      <a:srgbClr val="C84300"/>
    </a:hlink>
    <a:folHlink>
      <a:srgbClr val="A92D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8C7D7D"/>
    </a:dk2>
    <a:lt2>
      <a:srgbClr val="ED1C24"/>
    </a:lt2>
    <a:accent1>
      <a:srgbClr val="F69F1C"/>
    </a:accent1>
    <a:accent2>
      <a:srgbClr val="B8AAAA"/>
    </a:accent2>
    <a:accent3>
      <a:srgbClr val="FFFFFF"/>
    </a:accent3>
    <a:accent4>
      <a:srgbClr val="000000"/>
    </a:accent4>
    <a:accent5>
      <a:srgbClr val="FACDAB"/>
    </a:accent5>
    <a:accent6>
      <a:srgbClr val="A69A9A"/>
    </a:accent6>
    <a:hlink>
      <a:srgbClr val="C84300"/>
    </a:hlink>
    <a:folHlink>
      <a:srgbClr val="A92D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21265</TotalTime>
  <Words>2029</Words>
  <Application>Microsoft Office PowerPoint</Application>
  <PresentationFormat>On-screen Show (4:3)</PresentationFormat>
  <Paragraphs>341</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4_Custom Design</vt:lpstr>
      <vt:lpstr>Custom Design</vt:lpstr>
      <vt:lpstr>2_Custom Design</vt:lpstr>
      <vt:lpstr>STRENGTHENING ROTARY</vt:lpstr>
      <vt:lpstr>PUBLIC IMAGE SURVEY</vt:lpstr>
      <vt:lpstr>OPPORTUNITY</vt:lpstr>
      <vt:lpstr>Slide 4</vt:lpstr>
      <vt:lpstr>OUR STRENGTHS DIFFERENTIATE US</vt:lpstr>
      <vt:lpstr>PRIMARY REASONS PEOPLE JOIN ROTARY…</vt:lpstr>
      <vt:lpstr>…ARE THE SAME REASONS THEY STAY ROTARIANS</vt:lpstr>
      <vt:lpstr>IMPLICATIONS</vt:lpstr>
      <vt:lpstr>PUT THESE FACTS TO WORK</vt:lpstr>
      <vt:lpstr>How do you answer? </vt:lpstr>
      <vt:lpstr>Slide 11</vt:lpstr>
      <vt:lpstr>Slide 12</vt:lpstr>
      <vt:lpstr>Slide 13</vt:lpstr>
      <vt:lpstr>Slide 14</vt:lpstr>
      <vt:lpstr>ROTARY’S COMMUNICATIONS</vt:lpstr>
      <vt:lpstr>Slide 16</vt:lpstr>
      <vt:lpstr>Slide 17</vt:lpstr>
      <vt:lpstr>Slide 18</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Database Functional Overview</dc:title>
  <dc:creator>Simone Webb</dc:creator>
  <cp:lastModifiedBy>Zuider Zee Guest Hse</cp:lastModifiedBy>
  <cp:revision>914</cp:revision>
  <cp:lastPrinted>2013-04-11T20:22:44Z</cp:lastPrinted>
  <dcterms:created xsi:type="dcterms:W3CDTF">2007-01-17T18:13:17Z</dcterms:created>
  <dcterms:modified xsi:type="dcterms:W3CDTF">2013-09-26T12:48:14Z</dcterms:modified>
</cp:coreProperties>
</file>