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  <p:sldMasterId id="2147484238" r:id="rId4"/>
    <p:sldMasterId id="2147484250" r:id="rId5"/>
  </p:sldMasterIdLst>
  <p:notesMasterIdLst>
    <p:notesMasterId r:id="rId42"/>
  </p:notesMasterIdLst>
  <p:handoutMasterIdLst>
    <p:handoutMasterId r:id="rId43"/>
  </p:handoutMasterIdLst>
  <p:sldIdLst>
    <p:sldId id="361" r:id="rId6"/>
    <p:sldId id="417" r:id="rId7"/>
    <p:sldId id="443" r:id="rId8"/>
    <p:sldId id="425" r:id="rId9"/>
    <p:sldId id="426" r:id="rId10"/>
    <p:sldId id="429" r:id="rId11"/>
    <p:sldId id="444" r:id="rId12"/>
    <p:sldId id="427" r:id="rId13"/>
    <p:sldId id="397" r:id="rId14"/>
    <p:sldId id="445" r:id="rId15"/>
    <p:sldId id="458" r:id="rId16"/>
    <p:sldId id="418" r:id="rId17"/>
    <p:sldId id="395" r:id="rId18"/>
    <p:sldId id="393" r:id="rId19"/>
    <p:sldId id="449" r:id="rId20"/>
    <p:sldId id="450" r:id="rId21"/>
    <p:sldId id="447" r:id="rId22"/>
    <p:sldId id="451" r:id="rId23"/>
    <p:sldId id="452" r:id="rId24"/>
    <p:sldId id="453" r:id="rId25"/>
    <p:sldId id="454" r:id="rId26"/>
    <p:sldId id="455" r:id="rId27"/>
    <p:sldId id="456" r:id="rId28"/>
    <p:sldId id="389" r:id="rId29"/>
    <p:sldId id="390" r:id="rId30"/>
    <p:sldId id="386" r:id="rId31"/>
    <p:sldId id="384" r:id="rId32"/>
    <p:sldId id="457" r:id="rId33"/>
    <p:sldId id="437" r:id="rId34"/>
    <p:sldId id="438" r:id="rId35"/>
    <p:sldId id="440" r:id="rId36"/>
    <p:sldId id="442" r:id="rId37"/>
    <p:sldId id="410" r:id="rId38"/>
    <p:sldId id="411" r:id="rId39"/>
    <p:sldId id="412" r:id="rId40"/>
    <p:sldId id="413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</p:showPr>
  <p:clrMru>
    <a:srgbClr val="000000"/>
    <a:srgbClr val="FFCC00"/>
    <a:srgbClr val="0099FF"/>
    <a:srgbClr val="6695FE"/>
    <a:srgbClr val="B3BCFF"/>
    <a:srgbClr val="0E4CFA"/>
    <a:srgbClr val="2468A9"/>
    <a:srgbClr val="383D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354" autoAdjust="0"/>
  </p:normalViewPr>
  <p:slideViewPr>
    <p:cSldViewPr>
      <p:cViewPr>
        <p:scale>
          <a:sx n="75" d="100"/>
          <a:sy n="75" d="100"/>
        </p:scale>
        <p:origin x="-996" y="-714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E95396EF-A3A1-4583-8143-BBB817F04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15260BBE-ECC8-4AB7-A910-EB015E298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AF9B0-8D43-4182-B802-889861BBDA2E}" type="slidenum">
              <a:rPr lang="en-US" altLang="en-US" smtClean="0">
                <a:latin typeface="Arial" charset="0"/>
                <a:ea typeface="ヒラギノ角ゴ Pro W3"/>
                <a:cs typeface="ヒラギノ角ゴ Pro W3"/>
              </a:rPr>
              <a:pPr/>
              <a:t>1</a:t>
            </a:fld>
            <a:endParaRPr lang="en-US" alt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en-AU" alt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1F0C6-E04A-43EA-8639-F298A149B841}" type="slidenum">
              <a:rPr lang="en-US" altLang="en-US" smtClean="0">
                <a:latin typeface="Arial" charset="0"/>
                <a:ea typeface="ヒラギノ角ゴ Pro W3"/>
                <a:cs typeface="ヒラギノ角ゴ Pro W3"/>
              </a:rPr>
              <a:pPr/>
              <a:t>26</a:t>
            </a:fld>
            <a:endParaRPr lang="en-US" alt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en-AU" alt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780A3-A25E-4BC0-9B5D-4D0FEE144638}" type="slidenum">
              <a:rPr lang="en-US" altLang="en-US" smtClean="0">
                <a:latin typeface="Arial" charset="0"/>
                <a:ea typeface="ヒラギノ角ゴ Pro W3"/>
                <a:cs typeface="ヒラギノ角ゴ Pro W3"/>
              </a:rPr>
              <a:pPr/>
              <a:t>27</a:t>
            </a:fld>
            <a:endParaRPr lang="en-US" alt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C6D59F0E-D492-4FE8-B1C3-0B972A03E316}" type="slidenum">
              <a:rPr lang="en-US" smtClean="0">
                <a:solidFill>
                  <a:srgbClr val="000000"/>
                </a:solidFill>
                <a:latin typeface="Arial" charset="0"/>
                <a:ea typeface="ヒラギノ角ゴ Pro W3"/>
                <a:cs typeface="ヒラギノ角ゴ Pro W3"/>
              </a:rPr>
              <a:pPr defTabSz="896938"/>
              <a:t>36</a:t>
            </a:fld>
            <a:endParaRPr lang="en-US" smtClean="0">
              <a:solidFill>
                <a:srgbClr val="000000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3D8CDBC-7E1D-4029-BA10-F2E7AA4C37EF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958D85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312E677-F987-4A66-9134-58430367C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6" r:id="rId2"/>
    <p:sldLayoutId id="2147484275" r:id="rId3"/>
    <p:sldLayoutId id="2147484274" r:id="rId4"/>
    <p:sldLayoutId id="2147484273" r:id="rId5"/>
    <p:sldLayoutId id="2147484272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6477000"/>
            <a:ext cx="32004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fld id="{894AD7A8-D4F2-4B61-970A-034AF0509455}" type="slidenum">
              <a:rPr lang="en-US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‹#›</a:t>
            </a:fld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t>  </a:t>
            </a:r>
            <a:endParaRPr lang="en-US" sz="900" dirty="0" smtClean="0">
              <a:solidFill>
                <a:srgbClr val="958D85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285" r:id="rId6"/>
    <p:sldLayoutId id="2147484284" r:id="rId7"/>
    <p:sldLayoutId id="2147484283" r:id="rId8"/>
    <p:sldLayoutId id="2147484282" r:id="rId9"/>
    <p:sldLayoutId id="2147484281" r:id="rId10"/>
    <p:sldLayoutId id="2147484280" r:id="rId11"/>
    <p:sldLayoutId id="2147484279" r:id="rId12"/>
    <p:sldLayoutId id="2147484278" r:id="rId13"/>
    <p:sldLayoutId id="2147484309" r:id="rId14"/>
    <p:sldLayoutId id="2147484310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5486400" y="6477000"/>
            <a:ext cx="32004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t> </a:t>
            </a:r>
            <a:fld id="{69178BA2-34ED-4C75-810D-94C812576FF8}" type="slidenum">
              <a:rPr lang="en-US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‹#›</a:t>
            </a:fld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t>  </a:t>
            </a:r>
            <a:endParaRPr lang="en-US" sz="900" dirty="0" smtClean="0">
              <a:solidFill>
                <a:srgbClr val="958D85"/>
              </a:solidFill>
              <a:latin typeface="Arial Narrow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52400" y="6477000"/>
            <a:ext cx="9448800" cy="4572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5DAA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5867400" y="6565900"/>
            <a:ext cx="3429000" cy="3683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prstClr val="white"/>
                </a:solidFill>
                <a:cs typeface="+mn-cs"/>
              </a:rPr>
              <a:t>Our Foundation’s Funding Model	</a:t>
            </a:r>
            <a:fld id="{985DC562-66E8-464D-9C52-E47DB705046D}" type="slidenum">
              <a:rPr lang="en-US" sz="1200" smtClean="0">
                <a:solidFill>
                  <a:srgbClr val="FFFFFF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sz="1200" dirty="0" smtClean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endParaRPr lang="en-US" sz="1200" dirty="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381000" y="6477000"/>
            <a:ext cx="2819400" cy="368300"/>
          </a:xfrm>
          <a:prstGeom prst="rect">
            <a:avLst/>
          </a:prstGeom>
          <a:solidFill>
            <a:srgbClr val="005DAA"/>
          </a:solidFill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7A81B"/>
                </a:solidFill>
              </a:rPr>
              <a:t>September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4" r:id="rId2"/>
    <p:sldLayoutId id="2147484293" r:id="rId3"/>
    <p:sldLayoutId id="2147484292" r:id="rId4"/>
    <p:sldLayoutId id="2147484291" r:id="rId5"/>
    <p:sldLayoutId id="2147484290" r:id="rId6"/>
    <p:sldLayoutId id="2147484289" r:id="rId7"/>
    <p:sldLayoutId id="2147484288" r:id="rId8"/>
    <p:sldLayoutId id="2147484287" r:id="rId9"/>
    <p:sldLayoutId id="2147484286" r:id="rId10"/>
    <p:sldLayoutId id="21474843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t> </a:t>
            </a:r>
            <a:fld id="{79373F9E-E6AB-4D33-A47E-A860A49FF903}" type="slidenum">
              <a:rPr lang="en-US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‹#›</a:t>
            </a:fld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t>  </a:t>
            </a:r>
            <a:endParaRPr lang="en-US" sz="900" dirty="0" smtClean="0">
              <a:solidFill>
                <a:srgbClr val="958D85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44035" name="Picture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03" r:id="rId6"/>
    <p:sldLayoutId id="2147484302" r:id="rId7"/>
    <p:sldLayoutId id="2147484301" r:id="rId8"/>
    <p:sldLayoutId id="2147484300" r:id="rId9"/>
    <p:sldLayoutId id="2147484299" r:id="rId10"/>
    <p:sldLayoutId id="2147484298" r:id="rId11"/>
    <p:sldLayoutId id="2147484297" r:id="rId12"/>
    <p:sldLayoutId id="2147484296" r:id="rId13"/>
    <p:sldLayoutId id="2147484323" r:id="rId14"/>
    <p:sldLayoutId id="2147484324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agedooley/13905987989/in/photolist-9CZBXH-8UtEcN-nbPPKB-7itgHd-5Cm2Ys-edQhdQ-hUgHmU-pf7D1-arW4EE-dtfykA-hJRGUn-5hJ8dN-5GW2pM-4Bw5wA-4Etbwm-nxacFt-nT7Nv-6EWkS8-bqzr7T-KXice-7kaAJA-m9Aio-eCaFhg-8dWnUH-cTubcS-4Bw5wy-biw7Gc-BH5L8-iKCHKT-83J2Rs-rsSm-abvfqM-bi9j-hDoKPH-9c2nAU-5UCBEj-aLxFCg-4AE9w8-nQ7ac5-3dJTVi-nUrvot-onWue-aK7LU8-aLxFCx-6K93m-dF9JFe-aLxCPZ-oqAFpv-5w2RQh-9VeXEz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usselldavies/287893613/in/photolist-rrwJZ-8rYKnt-eBmnw2-51t5TC-ahytco-vDwvz-88og6h-38hJJt-h5Ghu6-8jhWzV-2U9nA-9Ek7rY-EykCH-o5ktpE-2qKgwi-6HYZNq-6iUdMZ-81AXKz-7XKTn8-fx2CPY-jptnun-8ioc8T-aeipS5-oYREhk-kFnm8-iXEbZN-aZuMt-4w8Jgc-6fuvbe-5MvHjs-5jhfU6-oudJWg-5kCrLM-czCn7U-5bUmhg-5aE3Yr-4Npo8P-4pA5Qg-gFA2zs-Xpfy6-HSCpp-QtXAi-pdPXfF-diB4yV-6Rd1j4-5cAUn7-pY9kq9-7AjE2e-bratwx-4gSHzk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gunson/2915511/in/photolist-fWFr-4QDaB2-9sywio-6SB2uq-jBGq14-cXJ31N-7sv6ZP-a49Air-8pU7Gy-dHJXY-8QTQoU-qmqFh-4Bvp3-33j8N8-6vMMnJ-9wSHN-9oFpTd-5MbgVn-czrrhC-5ZFNCg-ascwtB-4LXbNS-aSLEsk-noDye7-ekiwaQ-ansTXi-7aUZRu-4JtaPE-9WSnkL-4YkJAN-8iDvej-5S1TrJ-7y2AqH-8qaC86-nGmJH-8Rd3HJ-FGdCA-6bHoNo-drNVCc-BH6PF-8d5s5H-4vZbSW-7sZCKe-dt73Kz-85ScQ-2gvsg-bJVw5i-8dAsso-bwiWU3-btpkKh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754688"/>
            <a:ext cx="21161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6858000" y="228600"/>
            <a:ext cx="166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F7A81B"/>
                </a:solidFill>
                <a:latin typeface="Arial Narrow" pitchFamily="34" charset="0"/>
                <a:cs typeface="ヒラギノ角ゴ Pro W3"/>
              </a:rPr>
              <a:t>10 April 2015</a:t>
            </a:r>
            <a:endParaRPr lang="en-US" b="1">
              <a:solidFill>
                <a:srgbClr val="F7A81B"/>
              </a:solidFill>
              <a:latin typeface="Arial Narrow" pitchFamily="34" charset="0"/>
              <a:cs typeface="ヒラギノ角ゴ Pro W3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5334000" y="2819400"/>
            <a:ext cx="4648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>
                <a:solidFill>
                  <a:schemeClr val="bg1"/>
                </a:solidFill>
                <a:latin typeface="Arial Narrow Bold" pitchFamily="34" charset="0"/>
                <a:ea typeface="MS PGothic" pitchFamily="34" charset="-128"/>
                <a:cs typeface="ヒラギノ角ゴ Pro W3"/>
              </a:rPr>
              <a:t>HOW TO MAKE WEBINARS WORK </a:t>
            </a:r>
            <a:br>
              <a:rPr lang="en-US" sz="6000" b="1">
                <a:solidFill>
                  <a:schemeClr val="bg1"/>
                </a:solidFill>
                <a:latin typeface="Arial Narrow Bold" pitchFamily="34" charset="0"/>
                <a:ea typeface="MS PGothic" pitchFamily="34" charset="-128"/>
                <a:cs typeface="ヒラギノ角ゴ Pro W3"/>
              </a:rPr>
            </a:br>
            <a:r>
              <a:rPr lang="en-US" sz="6000" b="1">
                <a:solidFill>
                  <a:schemeClr val="bg1"/>
                </a:solidFill>
                <a:latin typeface="Arial Narrow Bold" pitchFamily="34" charset="0"/>
                <a:ea typeface="MS PGothic" pitchFamily="34" charset="-128"/>
                <a:cs typeface="ヒラギノ角ゴ Pro W3"/>
              </a:rPr>
              <a:t>FOR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To-Do List</a:t>
            </a:r>
          </a:p>
        </p:txBody>
      </p:sp>
      <p:pic>
        <p:nvPicPr>
          <p:cNvPr id="72706" name="Picture 2" descr="Start10MinutesEarl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400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Webcams</a:t>
            </a:r>
          </a:p>
        </p:txBody>
      </p:sp>
      <p:pic>
        <p:nvPicPr>
          <p:cNvPr id="7373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31202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457200" y="24844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400" smtClean="0">
                <a:latin typeface="Georgia" pitchFamily="18" charset="0"/>
              </a:rPr>
              <a:t>What is a webinar topic that you think would be helpful </a:t>
            </a:r>
            <a:br>
              <a:rPr lang="en-US" sz="4400" smtClean="0">
                <a:latin typeface="Georgia" pitchFamily="18" charset="0"/>
              </a:rPr>
            </a:br>
            <a:r>
              <a:rPr lang="en-US" sz="4400" smtClean="0">
                <a:latin typeface="Georgia" pitchFamily="18" charset="0"/>
              </a:rPr>
              <a:t>for your region?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457200" y="24844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7200" smtClean="0">
                <a:latin typeface="Georgia" pitchFamily="18" charset="0"/>
              </a:rPr>
              <a:t>Webinar software</a:t>
            </a:r>
            <a:endParaRPr lang="en-US" sz="44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SOFTWARE OPTIONS</a:t>
            </a:r>
          </a:p>
        </p:txBody>
      </p:sp>
      <p:pic>
        <p:nvPicPr>
          <p:cNvPr id="7680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6800"/>
            <a:ext cx="7810500" cy="1955800"/>
          </a:xfrm>
          <a:noFill/>
          <a:ln>
            <a:miter lim="800000"/>
            <a:headEnd/>
            <a:tailEnd/>
          </a:ln>
        </p:spPr>
      </p:pic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457200" y="3124200"/>
            <a:ext cx="8153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For Rotary Members: 60-Day Free Trial &amp; 15% discount</a:t>
            </a:r>
          </a:p>
          <a:p>
            <a:endParaRPr lang="en-US">
              <a:solidFill>
                <a:srgbClr val="000000"/>
              </a:solidFill>
              <a:latin typeface="Georgia" pitchFamily="18" charset="0"/>
              <a:cs typeface="ヒラギノ角ゴ Pro W3"/>
            </a:endParaRPr>
          </a:p>
          <a:p>
            <a:r>
              <a:rPr lang="en-US" b="1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GoToMeeting:	</a:t>
            </a:r>
            <a:r>
              <a:rPr lang="en-US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$33/month for 25 attendees				$48/month for 100</a:t>
            </a:r>
          </a:p>
          <a:p>
            <a:endParaRPr lang="en-US">
              <a:solidFill>
                <a:srgbClr val="000000"/>
              </a:solidFill>
              <a:latin typeface="Georgia" pitchFamily="18" charset="0"/>
              <a:cs typeface="ヒラギノ角ゴ Pro W3"/>
            </a:endParaRPr>
          </a:p>
          <a:p>
            <a:r>
              <a:rPr lang="en-US" b="1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GoToWebinar: 	</a:t>
            </a:r>
            <a:r>
              <a:rPr lang="en-US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$67/month for 100 attendees</a:t>
            </a:r>
          </a:p>
          <a:p>
            <a:r>
              <a:rPr lang="en-US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			$271 for 500</a:t>
            </a:r>
          </a:p>
          <a:p>
            <a:r>
              <a:rPr lang="en-US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			$339 for 500</a:t>
            </a:r>
          </a:p>
          <a:p>
            <a:endParaRPr lang="en-US">
              <a:solidFill>
                <a:srgbClr val="000000"/>
              </a:solidFill>
              <a:latin typeface="Georgia" pitchFamily="18" charset="0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803400"/>
            <a:ext cx="812800" cy="254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822700"/>
            <a:ext cx="60071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838200"/>
            <a:ext cx="919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381000"/>
            <a:ext cx="9296400" cy="457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    LEARNING CENTER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457200" y="24844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400" smtClean="0">
                <a:latin typeface="Georgia" pitchFamily="18" charset="0"/>
              </a:rPr>
              <a:t>What has been your experience with webinars?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838200"/>
            <a:ext cx="919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381000"/>
            <a:ext cx="9296400" cy="457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    LEARNING CENTER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8294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29400" y="2667000"/>
            <a:ext cx="1905000" cy="304800"/>
          </a:xfrm>
          <a:prstGeom prst="rect">
            <a:avLst/>
          </a:prstGeom>
          <a:noFill/>
          <a:ln w="38100">
            <a:solidFill>
              <a:srgbClr val="01B4E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838200"/>
            <a:ext cx="91884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381000"/>
            <a:ext cx="9296400" cy="457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    LEARNING CENTER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762000"/>
            <a:ext cx="91773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381000"/>
            <a:ext cx="9296400" cy="457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    LEARNING CENTER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762000"/>
            <a:ext cx="9177338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381000"/>
            <a:ext cx="9296400" cy="457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    LEARNING CENTER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8601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4495800"/>
            <a:ext cx="55499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SOFTWARE OPTIONS</a:t>
            </a:r>
          </a:p>
        </p:txBody>
      </p:sp>
      <p:pic>
        <p:nvPicPr>
          <p:cNvPr id="8704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1850" y="1347788"/>
            <a:ext cx="7480300" cy="2836862"/>
          </a:xfrm>
          <a:noFill/>
          <a:ln>
            <a:miter lim="800000"/>
            <a:headEnd/>
            <a:tailEnd/>
          </a:ln>
        </p:spPr>
      </p:pic>
      <p:sp>
        <p:nvSpPr>
          <p:cNvPr id="87043" name="TextBox 5"/>
          <p:cNvSpPr txBox="1">
            <a:spLocks noChangeArrowheads="1"/>
          </p:cNvSpPr>
          <p:nvPr/>
        </p:nvSpPr>
        <p:spPr bwMode="auto">
          <a:xfrm>
            <a:off x="419100" y="4495800"/>
            <a:ext cx="8305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Video conference with up to 10 people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Anyone can watch the conference live on YouTube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Ron Burton did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SOFTWARE OPTIONS</a:t>
            </a:r>
          </a:p>
        </p:txBody>
      </p:sp>
      <p:pic>
        <p:nvPicPr>
          <p:cNvPr id="8806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1188" y="1347788"/>
            <a:ext cx="2841625" cy="2836862"/>
          </a:xfrm>
          <a:noFill/>
          <a:ln>
            <a:miter lim="800000"/>
            <a:headEnd/>
            <a:tailEnd/>
          </a:ln>
        </p:spPr>
      </p:pic>
      <p:sp>
        <p:nvSpPr>
          <p:cNvPr id="88067" name="TextBox 5"/>
          <p:cNvSpPr txBox="1">
            <a:spLocks noChangeArrowheads="1"/>
          </p:cNvSpPr>
          <p:nvPr/>
        </p:nvSpPr>
        <p:spPr bwMode="auto">
          <a:xfrm>
            <a:off x="419100" y="44958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Georgia" pitchFamily="18" charset="0"/>
                <a:cs typeface="ヒラギノ角ゴ Pro W3"/>
              </a:rPr>
              <a:t>Free (with ads) for up to 200 attendees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z="4000" smtClean="0">
                <a:latin typeface="Arial Narrow" pitchFamily="34" charset="0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z="4000" smtClean="0">
                <a:latin typeface="Arial Narrow" pitchFamily="34" charset="0"/>
              </a:rPr>
              <a:t>webinars@rotary.org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smtClean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57200" y="-457200"/>
            <a:ext cx="9906000" cy="769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 Narrow" pitchFamily="34" charset="0"/>
              </a:rPr>
              <a:t>What should you avoid when choosing a webinar topic?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Interactive</a:t>
            </a:r>
          </a:p>
        </p:txBody>
      </p:sp>
      <p:pic>
        <p:nvPicPr>
          <p:cNvPr id="6553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925" y="1219200"/>
            <a:ext cx="6788150" cy="4525963"/>
          </a:xfrm>
          <a:noFill/>
          <a:ln>
            <a:miter lim="800000"/>
            <a:headEnd/>
            <a:tailEnd/>
          </a:ln>
        </p:spPr>
      </p:pic>
      <p:sp>
        <p:nvSpPr>
          <p:cNvPr id="65539" name="TextBox 1"/>
          <p:cNvSpPr txBox="1">
            <a:spLocks noChangeArrowheads="1"/>
          </p:cNvSpPr>
          <p:nvPr/>
        </p:nvSpPr>
        <p:spPr bwMode="auto">
          <a:xfrm>
            <a:off x="3886200" y="5726113"/>
            <a:ext cx="410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i="1">
                <a:solidFill>
                  <a:srgbClr val="958D85"/>
                </a:solidFill>
                <a:latin typeface="Georgia" pitchFamily="18" charset="0"/>
                <a:cs typeface="ヒラギノ角ゴ Pro W3"/>
              </a:rPr>
              <a:t>Photo by Alyce Henson. © Rotary International</a:t>
            </a:r>
            <a:r>
              <a:rPr lang="en-US" sz="1800" i="1">
                <a:solidFill>
                  <a:srgbClr val="958D85"/>
                </a:solidFill>
                <a:latin typeface="Georgia" pitchFamily="18" charset="0"/>
                <a:cs typeface="ヒラギノ角ゴ Pro W3"/>
              </a:rPr>
              <a:t>.</a:t>
            </a:r>
            <a:endParaRPr lang="en-US" sz="1800">
              <a:solidFill>
                <a:srgbClr val="958D85"/>
              </a:solidFill>
              <a:latin typeface="Georgia" pitchFamily="18" charset="0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One-sided lecture</a:t>
            </a:r>
          </a:p>
        </p:txBody>
      </p:sp>
      <p:pic>
        <p:nvPicPr>
          <p:cNvPr id="9523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1438" y="1143000"/>
            <a:ext cx="6461125" cy="4846638"/>
          </a:xfrm>
          <a:noFill/>
          <a:ln>
            <a:miter lim="800000"/>
            <a:headEnd/>
            <a:tailEnd/>
          </a:ln>
        </p:spPr>
      </p:pic>
      <p:sp>
        <p:nvSpPr>
          <p:cNvPr id="95235" name="TextBox 3"/>
          <p:cNvSpPr txBox="1">
            <a:spLocks noChangeArrowheads="1"/>
          </p:cNvSpPr>
          <p:nvPr/>
        </p:nvSpPr>
        <p:spPr bwMode="auto">
          <a:xfrm>
            <a:off x="5827713" y="6016625"/>
            <a:ext cx="2008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i="1">
                <a:solidFill>
                  <a:srgbClr val="958D85"/>
                </a:solidFill>
                <a:latin typeface="Georgia" pitchFamily="18" charset="0"/>
                <a:cs typeface="ヒラギノ角ゴ Pro W3"/>
              </a:rPr>
              <a:t>Photo by </a:t>
            </a:r>
            <a:r>
              <a:rPr lang="en-US" sz="1400" i="1">
                <a:solidFill>
                  <a:srgbClr val="958D85"/>
                </a:solidFill>
                <a:latin typeface="Georgia" pitchFamily="18" charset="0"/>
                <a:cs typeface="ヒラギノ角ゴ Pro W3"/>
                <a:hlinkClick r:id="rId3"/>
              </a:rPr>
              <a:t>Kevin Dooley</a:t>
            </a:r>
            <a:endParaRPr lang="en-US" sz="1800">
              <a:solidFill>
                <a:srgbClr val="958D85"/>
              </a:solidFill>
              <a:latin typeface="Georgia" pitchFamily="18" charset="0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Too much information</a:t>
            </a:r>
          </a:p>
        </p:txBody>
      </p:sp>
      <p:pic>
        <p:nvPicPr>
          <p:cNvPr id="9625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1438" y="1143000"/>
            <a:ext cx="6461125" cy="4846638"/>
          </a:xfrm>
          <a:noFill/>
          <a:ln>
            <a:miter lim="800000"/>
            <a:headEnd/>
            <a:tailEnd/>
          </a:ln>
        </p:spPr>
      </p:pic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5737225" y="6016625"/>
            <a:ext cx="2098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i="1">
                <a:solidFill>
                  <a:srgbClr val="958D85"/>
                </a:solidFill>
                <a:latin typeface="Georgia" pitchFamily="18" charset="0"/>
                <a:cs typeface="ヒラギノ角ゴ Pro W3"/>
              </a:rPr>
              <a:t>Photo by </a:t>
            </a:r>
            <a:r>
              <a:rPr lang="en-US" sz="1400" i="1">
                <a:solidFill>
                  <a:srgbClr val="958D85"/>
                </a:solidFill>
                <a:latin typeface="Georgia" pitchFamily="18" charset="0"/>
                <a:cs typeface="ヒラギノ角ゴ Pro W3"/>
                <a:hlinkClick r:id="rId3"/>
              </a:rPr>
              <a:t>Russell Davies</a:t>
            </a:r>
            <a:endParaRPr lang="en-US" sz="1800">
              <a:solidFill>
                <a:srgbClr val="958D85"/>
              </a:solidFill>
              <a:latin typeface="Georgia" pitchFamily="18" charset="0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Requires a hands-on activity</a:t>
            </a:r>
          </a:p>
        </p:txBody>
      </p:sp>
      <p:pic>
        <p:nvPicPr>
          <p:cNvPr id="9728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8925" y="1143000"/>
            <a:ext cx="6026150" cy="4846638"/>
          </a:xfrm>
          <a:noFill/>
          <a:ln>
            <a:miter lim="800000"/>
            <a:headEnd/>
            <a:tailEnd/>
          </a:ln>
        </p:spPr>
      </p:pic>
      <p:sp>
        <p:nvSpPr>
          <p:cNvPr id="97283" name="TextBox 3"/>
          <p:cNvSpPr txBox="1">
            <a:spLocks noChangeArrowheads="1"/>
          </p:cNvSpPr>
          <p:nvPr/>
        </p:nvSpPr>
        <p:spPr bwMode="auto">
          <a:xfrm>
            <a:off x="5935663" y="6016625"/>
            <a:ext cx="168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i="1">
                <a:solidFill>
                  <a:srgbClr val="958D85"/>
                </a:solidFill>
                <a:latin typeface="Georgia" pitchFamily="18" charset="0"/>
                <a:cs typeface="ヒラギノ角ゴ Pro W3"/>
              </a:rPr>
              <a:t>Photo by </a:t>
            </a:r>
            <a:r>
              <a:rPr lang="en-US" sz="1400" i="1">
                <a:solidFill>
                  <a:srgbClr val="958D85"/>
                </a:solidFill>
                <a:latin typeface="Georgia" pitchFamily="18" charset="0"/>
                <a:cs typeface="ヒラギノ角ゴ Pro W3"/>
                <a:hlinkClick r:id="rId3"/>
              </a:rPr>
              <a:t>Gillicious</a:t>
            </a:r>
            <a:endParaRPr lang="en-US" sz="1800">
              <a:solidFill>
                <a:srgbClr val="958D85"/>
              </a:solidFill>
              <a:latin typeface="Georgia" pitchFamily="18" charset="0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457200" y="18748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7200" smtClean="0">
                <a:latin typeface="Georgia" pitchFamily="18" charset="0"/>
              </a:rPr>
              <a:t>Designing webinar presentations</a:t>
            </a:r>
            <a:endParaRPr lang="en-US" sz="4400" smtClean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\\RI-FS13\Membership Development &amp; Support\LE\Coordinators Institute\Institute 2015\Curriculum\Breakout Session Drafts\_Skill Building Workshop Sessions\Host Webinars to Connect With Your Region\JPGs for WB\1-Text Heavy 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\\RI-FS13\Membership Development &amp; Support\LE\Coordinators Institute\Institute 2015\Curriculum\Breakout Session Drafts\_Skill Building Workshop Sessions\Host Webinars to Connect With Your Region\JPGs for WB\2-Graph Heavy 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296400" cy="914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1378" name="Rectangle 5"/>
          <p:cNvSpPr>
            <a:spLocks noChangeArrowheads="1"/>
          </p:cNvSpPr>
          <p:nvPr/>
        </p:nvSpPr>
        <p:spPr bwMode="auto">
          <a:xfrm>
            <a:off x="228600" y="1627188"/>
            <a:ext cx="35702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>
              <a:solidFill>
                <a:srgbClr val="01B4E7"/>
              </a:solidFill>
              <a:ea typeface="MS PGothic" pitchFamily="34" charset="-128"/>
              <a:cs typeface="ヒラギノ角ゴ Pro W3"/>
            </a:endParaRPr>
          </a:p>
          <a:p>
            <a:endParaRPr lang="en-US" sz="2800">
              <a:solidFill>
                <a:srgbClr val="58585A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381000" y="152400"/>
            <a:ext cx="937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 Narrow Bold" pitchFamily="34" charset="0"/>
                <a:ea typeface="MS PGothic" pitchFamily="34" charset="-128"/>
                <a:cs typeface="ヒラギノ角ゴ Pro W3"/>
              </a:rPr>
              <a:t>DOING </a:t>
            </a:r>
            <a:r>
              <a:rPr lang="en-US" sz="3200" b="1">
                <a:solidFill>
                  <a:srgbClr val="F7A81B"/>
                </a:solidFill>
                <a:latin typeface="Arial Narrow Bold" pitchFamily="34" charset="0"/>
                <a:ea typeface="MS PGothic" pitchFamily="34" charset="-128"/>
                <a:cs typeface="ヒラギノ角ゴ Pro W3"/>
              </a:rPr>
              <a:t>GOOD IN THE WORLD</a:t>
            </a:r>
          </a:p>
        </p:txBody>
      </p:sp>
      <p:pic>
        <p:nvPicPr>
          <p:cNvPr id="10138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79388"/>
            <a:ext cx="35814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2650" y="1152525"/>
            <a:ext cx="542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2" descr="C:\Users\cotterd\AppData\Local\Microsoft\Windows\Temporary Internet Files\Content.Outlook\6Q316D86\Expenditures_E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0" y="1828800"/>
            <a:ext cx="323056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Polls</a:t>
            </a:r>
          </a:p>
        </p:txBody>
      </p:sp>
      <p:pic>
        <p:nvPicPr>
          <p:cNvPr id="6656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587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Polls</a:t>
            </a:r>
          </a:p>
        </p:txBody>
      </p:sp>
      <p:pic>
        <p:nvPicPr>
          <p:cNvPr id="6758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447800"/>
            <a:ext cx="68326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Poll Administration</a:t>
            </a:r>
          </a:p>
        </p:txBody>
      </p:sp>
      <p:pic>
        <p:nvPicPr>
          <p:cNvPr id="6861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990600"/>
            <a:ext cx="91821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Poll Administration</a:t>
            </a:r>
          </a:p>
        </p:txBody>
      </p:sp>
      <p:pic>
        <p:nvPicPr>
          <p:cNvPr id="696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659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Drawing Tools</a:t>
            </a:r>
          </a:p>
        </p:txBody>
      </p:sp>
      <p:pic>
        <p:nvPicPr>
          <p:cNvPr id="7066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</a:rPr>
              <a:t>Drawing Tools</a:t>
            </a:r>
          </a:p>
        </p:txBody>
      </p:sp>
      <p:pic>
        <p:nvPicPr>
          <p:cNvPr id="7168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95400"/>
            <a:ext cx="368617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F-CommunicationsPPT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20364</TotalTime>
  <Words>166</Words>
  <Application>Microsoft Office PowerPoint</Application>
  <PresentationFormat>On-screen Show (4:3)</PresentationFormat>
  <Paragraphs>49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26</vt:i4>
      </vt:variant>
      <vt:variant>
        <vt:lpstr>Slide Titles</vt:lpstr>
      </vt:variant>
      <vt:variant>
        <vt:i4>36</vt:i4>
      </vt:variant>
    </vt:vector>
  </HeadingPairs>
  <TitlesOfParts>
    <vt:vector size="69" baseType="lpstr">
      <vt:lpstr>Arial</vt:lpstr>
      <vt:lpstr>ヒラギノ角ゴ Pro W3</vt:lpstr>
      <vt:lpstr>Calibri</vt:lpstr>
      <vt:lpstr>MS PGothic</vt:lpstr>
      <vt:lpstr>Arial Narrow</vt:lpstr>
      <vt:lpstr>Arial Narrow Bold</vt:lpstr>
      <vt:lpstr>Georgia</vt:lpstr>
      <vt:lpstr>Communications_white</vt:lpstr>
      <vt:lpstr>Custom Design</vt:lpstr>
      <vt:lpstr>2_Custom Design</vt:lpstr>
      <vt:lpstr>TRF-CommunicationsPPT_White</vt:lpstr>
      <vt:lpstr>1_Custom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TRF-CommunicationsPPT_White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Slide 1</vt:lpstr>
      <vt:lpstr>Slide 2</vt:lpstr>
      <vt:lpstr>Interactive</vt:lpstr>
      <vt:lpstr>Polls</vt:lpstr>
      <vt:lpstr>Polls</vt:lpstr>
      <vt:lpstr>Poll Administration</vt:lpstr>
      <vt:lpstr>Poll Administration</vt:lpstr>
      <vt:lpstr>Drawing Tools</vt:lpstr>
      <vt:lpstr>Drawing Tools</vt:lpstr>
      <vt:lpstr>To-Do List</vt:lpstr>
      <vt:lpstr>Webcams</vt:lpstr>
      <vt:lpstr>Slide 12</vt:lpstr>
      <vt:lpstr>Slide 13</vt:lpstr>
      <vt:lpstr>SOFTWARE OPTIONS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SOFTWARE OPTIONS</vt:lpstr>
      <vt:lpstr>SOFTWARE OPTIONS</vt:lpstr>
      <vt:lpstr>Questions</vt:lpstr>
      <vt:lpstr>webinars@rotary.org</vt:lpstr>
      <vt:lpstr>Slide 28</vt:lpstr>
      <vt:lpstr>What should you avoid when choosing a webinar topic?</vt:lpstr>
      <vt:lpstr>One-sided lecture</vt:lpstr>
      <vt:lpstr>Too much information</vt:lpstr>
      <vt:lpstr>Requires a hands-on activity</vt:lpstr>
      <vt:lpstr>Slide 33</vt:lpstr>
      <vt:lpstr>Slide 34</vt:lpstr>
      <vt:lpstr>Slide 35</vt:lpstr>
      <vt:lpstr>Slide 36</vt:lpstr>
    </vt:vector>
  </TitlesOfParts>
  <Company>Rotary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josh</cp:lastModifiedBy>
  <cp:revision>736</cp:revision>
  <cp:lastPrinted>2013-04-11T19:55:04Z</cp:lastPrinted>
  <dcterms:created xsi:type="dcterms:W3CDTF">2010-04-16T20:11:30Z</dcterms:created>
  <dcterms:modified xsi:type="dcterms:W3CDTF">2015-04-24T18:23:33Z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