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3"/>
    <p:sldMasterId id="2147483739" r:id="rId4"/>
  </p:sldMasterIdLst>
  <p:notesMasterIdLst>
    <p:notesMasterId r:id="rId40"/>
  </p:notesMasterIdLst>
  <p:sldIdLst>
    <p:sldId id="361" r:id="rId5"/>
    <p:sldId id="796" r:id="rId6"/>
    <p:sldId id="833" r:id="rId7"/>
    <p:sldId id="760" r:id="rId8"/>
    <p:sldId id="795" r:id="rId9"/>
    <p:sldId id="759" r:id="rId10"/>
    <p:sldId id="763" r:id="rId11"/>
    <p:sldId id="823" r:id="rId12"/>
    <p:sldId id="764" r:id="rId13"/>
    <p:sldId id="765" r:id="rId14"/>
    <p:sldId id="766" r:id="rId15"/>
    <p:sldId id="767" r:id="rId16"/>
    <p:sldId id="770" r:id="rId17"/>
    <p:sldId id="771" r:id="rId18"/>
    <p:sldId id="772" r:id="rId19"/>
    <p:sldId id="773" r:id="rId20"/>
    <p:sldId id="776" r:id="rId21"/>
    <p:sldId id="777" r:id="rId22"/>
    <p:sldId id="781" r:id="rId23"/>
    <p:sldId id="850" r:id="rId24"/>
    <p:sldId id="832" r:id="rId25"/>
    <p:sldId id="843" r:id="rId26"/>
    <p:sldId id="844" r:id="rId27"/>
    <p:sldId id="845" r:id="rId28"/>
    <p:sldId id="830" r:id="rId29"/>
    <p:sldId id="837" r:id="rId30"/>
    <p:sldId id="839" r:id="rId31"/>
    <p:sldId id="813" r:id="rId32"/>
    <p:sldId id="811" r:id="rId33"/>
    <p:sldId id="814" r:id="rId34"/>
    <p:sldId id="846" r:id="rId35"/>
    <p:sldId id="815" r:id="rId36"/>
    <p:sldId id="831" r:id="rId37"/>
    <p:sldId id="790" r:id="rId38"/>
    <p:sldId id="84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5A9E"/>
    <a:srgbClr val="FFCC66"/>
    <a:srgbClr val="FF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15A85-2105-7F4E-8852-D5F8F7F0DA33}" v="8" dt="2025-07-27T10:31:40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 autoAdjust="0"/>
    <p:restoredTop sz="96301" autoAdjust="0"/>
  </p:normalViewPr>
  <p:slideViewPr>
    <p:cSldViewPr snapToGrid="0">
      <p:cViewPr>
        <p:scale>
          <a:sx n="75" d="100"/>
          <a:sy n="75" d="100"/>
        </p:scale>
        <p:origin x="2704" y="1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44"/>
    </p:cViewPr>
  </p:sorterViewPr>
  <p:notesViewPr>
    <p:cSldViewPr snapToGrid="0">
      <p:cViewPr varScale="1">
        <p:scale>
          <a:sx n="86" d="100"/>
          <a:sy n="86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undation Grants" userId="42de0808-dcb5-4b25-98b5-9b9767895564" providerId="ADAL" clId="{80015A85-2105-7F4E-8852-D5F8F7F0DA33}"/>
    <pc:docChg chg="undo custSel modSld">
      <pc:chgData name="Foundation Grants" userId="42de0808-dcb5-4b25-98b5-9b9767895564" providerId="ADAL" clId="{80015A85-2105-7F4E-8852-D5F8F7F0DA33}" dt="2025-07-27T10:40:52.815" v="229" actId="478"/>
      <pc:docMkLst>
        <pc:docMk/>
      </pc:docMkLst>
      <pc:sldChg chg="addSp delSp modSp mod">
        <pc:chgData name="Foundation Grants" userId="42de0808-dcb5-4b25-98b5-9b9767895564" providerId="ADAL" clId="{80015A85-2105-7F4E-8852-D5F8F7F0DA33}" dt="2025-07-27T10:26:04.715" v="83" actId="1076"/>
        <pc:sldMkLst>
          <pc:docMk/>
          <pc:sldMk cId="0" sldId="361"/>
        </pc:sldMkLst>
        <pc:spChg chg="add del mod">
          <ac:chgData name="Foundation Grants" userId="42de0808-dcb5-4b25-98b5-9b9767895564" providerId="ADAL" clId="{80015A85-2105-7F4E-8852-D5F8F7F0DA33}" dt="2025-07-27T10:18:36.550" v="35"/>
          <ac:spMkLst>
            <pc:docMk/>
            <pc:sldMk cId="0" sldId="361"/>
            <ac:spMk id="4" creationId="{E3B0E041-B941-B90D-6D44-3A1752B67FAD}"/>
          </ac:spMkLst>
        </pc:spChg>
        <pc:spChg chg="mod">
          <ac:chgData name="Foundation Grants" userId="42de0808-dcb5-4b25-98b5-9b9767895564" providerId="ADAL" clId="{80015A85-2105-7F4E-8852-D5F8F7F0DA33}" dt="2025-07-27T10:26:04.715" v="83" actId="1076"/>
          <ac:spMkLst>
            <pc:docMk/>
            <pc:sldMk cId="0" sldId="361"/>
            <ac:spMk id="5" creationId="{00000000-0000-0000-0000-000000000000}"/>
          </ac:spMkLst>
        </pc:spChg>
        <pc:spChg chg="add mod">
          <ac:chgData name="Foundation Grants" userId="42de0808-dcb5-4b25-98b5-9b9767895564" providerId="ADAL" clId="{80015A85-2105-7F4E-8852-D5F8F7F0DA33}" dt="2025-07-27T10:26:00.485" v="82" actId="1076"/>
          <ac:spMkLst>
            <pc:docMk/>
            <pc:sldMk cId="0" sldId="361"/>
            <ac:spMk id="6" creationId="{AFB41671-14AB-8B8B-9781-3FBD2B11FFD0}"/>
          </ac:spMkLst>
        </pc:spChg>
        <pc:grpChg chg="mod">
          <ac:chgData name="Foundation Grants" userId="42de0808-dcb5-4b25-98b5-9b9767895564" providerId="ADAL" clId="{80015A85-2105-7F4E-8852-D5F8F7F0DA33}" dt="2025-07-27T10:25:40.858" v="78" actId="1076"/>
          <ac:grpSpMkLst>
            <pc:docMk/>
            <pc:sldMk cId="0" sldId="361"/>
            <ac:grpSpMk id="3" creationId="{64842D72-DD5E-13BA-996D-C6D0331373A7}"/>
          </ac:grpSpMkLst>
        </pc:grpChg>
      </pc:sldChg>
      <pc:sldChg chg="modSp mod">
        <pc:chgData name="Foundation Grants" userId="42de0808-dcb5-4b25-98b5-9b9767895564" providerId="ADAL" clId="{80015A85-2105-7F4E-8852-D5F8F7F0DA33}" dt="2025-07-27T10:40:00.183" v="228" actId="33524"/>
        <pc:sldMkLst>
          <pc:docMk/>
          <pc:sldMk cId="241079692" sldId="759"/>
        </pc:sldMkLst>
        <pc:spChg chg="mod">
          <ac:chgData name="Foundation Grants" userId="42de0808-dcb5-4b25-98b5-9b9767895564" providerId="ADAL" clId="{80015A85-2105-7F4E-8852-D5F8F7F0DA33}" dt="2025-07-27T10:40:00.183" v="228" actId="33524"/>
          <ac:spMkLst>
            <pc:docMk/>
            <pc:sldMk cId="241079692" sldId="759"/>
            <ac:spMk id="2" creationId="{630AD5D9-2DCF-485B-A7E6-70A52352BBE9}"/>
          </ac:spMkLst>
        </pc:spChg>
      </pc:sldChg>
      <pc:sldChg chg="delSp mod">
        <pc:chgData name="Foundation Grants" userId="42de0808-dcb5-4b25-98b5-9b9767895564" providerId="ADAL" clId="{80015A85-2105-7F4E-8852-D5F8F7F0DA33}" dt="2025-07-27T10:40:52.815" v="229" actId="478"/>
        <pc:sldMkLst>
          <pc:docMk/>
          <pc:sldMk cId="1689686429" sldId="844"/>
        </pc:sldMkLst>
        <pc:picChg chg="del">
          <ac:chgData name="Foundation Grants" userId="42de0808-dcb5-4b25-98b5-9b9767895564" providerId="ADAL" clId="{80015A85-2105-7F4E-8852-D5F8F7F0DA33}" dt="2025-07-27T10:40:52.815" v="229" actId="478"/>
          <ac:picMkLst>
            <pc:docMk/>
            <pc:sldMk cId="1689686429" sldId="844"/>
            <ac:picMk id="7" creationId="{790FF75D-C76D-1F75-8B46-67C41645B771}"/>
          </ac:picMkLst>
        </pc:picChg>
      </pc:sldChg>
      <pc:sldChg chg="addSp delSp modSp mod delAnim">
        <pc:chgData name="Foundation Grants" userId="42de0808-dcb5-4b25-98b5-9b9767895564" providerId="ADAL" clId="{80015A85-2105-7F4E-8852-D5F8F7F0DA33}" dt="2025-07-27T10:32:10.472" v="227" actId="1076"/>
        <pc:sldMkLst>
          <pc:docMk/>
          <pc:sldMk cId="3601437417" sldId="849"/>
        </pc:sldMkLst>
        <pc:spChg chg="mod">
          <ac:chgData name="Foundation Grants" userId="42de0808-dcb5-4b25-98b5-9b9767895564" providerId="ADAL" clId="{80015A85-2105-7F4E-8852-D5F8F7F0DA33}" dt="2025-07-27T10:29:56.284" v="116" actId="1076"/>
          <ac:spMkLst>
            <pc:docMk/>
            <pc:sldMk cId="3601437417" sldId="849"/>
            <ac:spMk id="2" creationId="{98FDD7ED-2A5C-4856-BE87-DECFA1F50453}"/>
          </ac:spMkLst>
        </pc:spChg>
        <pc:spChg chg="mod">
          <ac:chgData name="Foundation Grants" userId="42de0808-dcb5-4b25-98b5-9b9767895564" providerId="ADAL" clId="{80015A85-2105-7F4E-8852-D5F8F7F0DA33}" dt="2025-07-27T10:31:58.270" v="225" actId="14100"/>
          <ac:spMkLst>
            <pc:docMk/>
            <pc:sldMk cId="3601437417" sldId="849"/>
            <ac:spMk id="5" creationId="{5363410B-DB88-272F-E1F0-5C89B642C5BD}"/>
          </ac:spMkLst>
        </pc:spChg>
        <pc:spChg chg="add mod">
          <ac:chgData name="Foundation Grants" userId="42de0808-dcb5-4b25-98b5-9b9767895564" providerId="ADAL" clId="{80015A85-2105-7F4E-8852-D5F8F7F0DA33}" dt="2025-07-27T10:32:03.033" v="226" actId="1076"/>
          <ac:spMkLst>
            <pc:docMk/>
            <pc:sldMk cId="3601437417" sldId="849"/>
            <ac:spMk id="7" creationId="{DF64F1CB-A517-2B02-C8F4-FB656551D2A0}"/>
          </ac:spMkLst>
        </pc:spChg>
        <pc:spChg chg="add mod">
          <ac:chgData name="Foundation Grants" userId="42de0808-dcb5-4b25-98b5-9b9767895564" providerId="ADAL" clId="{80015A85-2105-7F4E-8852-D5F8F7F0DA33}" dt="2025-07-27T10:32:10.472" v="227" actId="1076"/>
          <ac:spMkLst>
            <pc:docMk/>
            <pc:sldMk cId="3601437417" sldId="849"/>
            <ac:spMk id="8" creationId="{5571E2C9-7EF8-53E1-2A33-B9E30A8878B5}"/>
          </ac:spMkLst>
        </pc:spChg>
        <pc:spChg chg="mod">
          <ac:chgData name="Foundation Grants" userId="42de0808-dcb5-4b25-98b5-9b9767895564" providerId="ADAL" clId="{80015A85-2105-7F4E-8852-D5F8F7F0DA33}" dt="2025-07-27T10:30:04.599" v="117" actId="14100"/>
          <ac:spMkLst>
            <pc:docMk/>
            <pc:sldMk cId="3601437417" sldId="849"/>
            <ac:spMk id="11" creationId="{E7B38AB8-7D86-4BB7-5291-A1C1A4C54452}"/>
          </ac:spMkLst>
        </pc:spChg>
        <pc:picChg chg="del mod">
          <ac:chgData name="Foundation Grants" userId="42de0808-dcb5-4b25-98b5-9b9767895564" providerId="ADAL" clId="{80015A85-2105-7F4E-8852-D5F8F7F0DA33}" dt="2025-07-27T10:27:39.421" v="85" actId="478"/>
          <ac:picMkLst>
            <pc:docMk/>
            <pc:sldMk cId="3601437417" sldId="849"/>
            <ac:picMk id="12" creationId="{F98E0BB1-1A6C-D553-0727-FA959DCBBA48}"/>
          </ac:picMkLst>
        </pc:picChg>
        <pc:picChg chg="del">
          <ac:chgData name="Foundation Grants" userId="42de0808-dcb5-4b25-98b5-9b9767895564" providerId="ADAL" clId="{80015A85-2105-7F4E-8852-D5F8F7F0DA33}" dt="2025-07-27T10:27:40.980" v="86" actId="478"/>
          <ac:picMkLst>
            <pc:docMk/>
            <pc:sldMk cId="3601437417" sldId="849"/>
            <ac:picMk id="44" creationId="{670D206B-FA4D-74D7-607B-D4390C27DBE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EEF62-C146-41A4-9B8B-DFCFFB49923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C2BEB-BE5B-400B-8B88-2632D90A5691}">
      <dgm:prSet/>
      <dgm:spPr/>
      <dgm:t>
        <a:bodyPr/>
        <a:lstStyle/>
        <a:p>
          <a:r>
            <a:rPr lang="en-AU" dirty="0"/>
            <a:t>Read “A Guide to District Grants”</a:t>
          </a:r>
          <a:endParaRPr lang="en-US" dirty="0"/>
        </a:p>
      </dgm:t>
    </dgm:pt>
    <dgm:pt modelId="{820A79F6-9C5A-4BFA-9545-23F12DA89545}" type="parTrans" cxnId="{33A1A0B9-AE56-4E69-8E4E-53BF7BDBF40F}">
      <dgm:prSet/>
      <dgm:spPr/>
      <dgm:t>
        <a:bodyPr/>
        <a:lstStyle/>
        <a:p>
          <a:endParaRPr lang="en-US"/>
        </a:p>
      </dgm:t>
    </dgm:pt>
    <dgm:pt modelId="{A0491D74-1AAC-4E93-A647-ACF81817F97C}" type="sibTrans" cxnId="{33A1A0B9-AE56-4E69-8E4E-53BF7BDBF40F}">
      <dgm:prSet/>
      <dgm:spPr/>
      <dgm:t>
        <a:bodyPr/>
        <a:lstStyle/>
        <a:p>
          <a:endParaRPr lang="en-US"/>
        </a:p>
      </dgm:t>
    </dgm:pt>
    <dgm:pt modelId="{C24CEC16-15B8-4F5E-9686-2285D1481BF4}">
      <dgm:prSet/>
      <dgm:spPr/>
      <dgm:t>
        <a:bodyPr/>
        <a:lstStyle/>
        <a:p>
          <a:r>
            <a:rPr lang="en-AU"/>
            <a:t>Complete an “Application Form DGL: District Local Grant (Within Australia)”</a:t>
          </a:r>
          <a:endParaRPr lang="en-US"/>
        </a:p>
      </dgm:t>
    </dgm:pt>
    <dgm:pt modelId="{BA5CFE88-C37D-43BA-8D3E-E7C2815B1262}" type="parTrans" cxnId="{53C26577-D6CB-47CE-BD9E-22E2B0FB0936}">
      <dgm:prSet/>
      <dgm:spPr/>
      <dgm:t>
        <a:bodyPr/>
        <a:lstStyle/>
        <a:p>
          <a:endParaRPr lang="en-US"/>
        </a:p>
      </dgm:t>
    </dgm:pt>
    <dgm:pt modelId="{9F593A95-73E2-47D0-93CE-673863EF9A54}" type="sibTrans" cxnId="{53C26577-D6CB-47CE-BD9E-22E2B0FB0936}">
      <dgm:prSet/>
      <dgm:spPr/>
      <dgm:t>
        <a:bodyPr/>
        <a:lstStyle/>
        <a:p>
          <a:endParaRPr lang="en-US"/>
        </a:p>
      </dgm:t>
    </dgm:pt>
    <dgm:pt modelId="{2A0B57BE-F950-4F9B-A5E4-9D6B8CA23376}">
      <dgm:prSet/>
      <dgm:spPr/>
      <dgm:t>
        <a:bodyPr/>
        <a:lstStyle/>
        <a:p>
          <a:r>
            <a:rPr lang="en-AU"/>
            <a:t>Have it signed and dated by the Club President</a:t>
          </a:r>
          <a:endParaRPr lang="en-US"/>
        </a:p>
      </dgm:t>
    </dgm:pt>
    <dgm:pt modelId="{452930AE-99CC-433D-8D05-1C4D591D1438}" type="parTrans" cxnId="{0CFC2935-4AD0-42DD-816C-8A434F4AA322}">
      <dgm:prSet/>
      <dgm:spPr/>
      <dgm:t>
        <a:bodyPr/>
        <a:lstStyle/>
        <a:p>
          <a:endParaRPr lang="en-US"/>
        </a:p>
      </dgm:t>
    </dgm:pt>
    <dgm:pt modelId="{915C57A5-5FF3-4CC5-90DC-3D7E4F5169CF}" type="sibTrans" cxnId="{0CFC2935-4AD0-42DD-816C-8A434F4AA322}">
      <dgm:prSet/>
      <dgm:spPr/>
      <dgm:t>
        <a:bodyPr/>
        <a:lstStyle/>
        <a:p>
          <a:endParaRPr lang="en-US"/>
        </a:p>
      </dgm:t>
    </dgm:pt>
    <dgm:pt modelId="{1FEF3981-EB5B-4261-9F97-455CDA3C3480}">
      <dgm:prSet/>
      <dgm:spPr/>
      <dgm:t>
        <a:bodyPr/>
        <a:lstStyle/>
        <a:p>
          <a:r>
            <a:rPr lang="en-AU"/>
            <a:t>Scan the form and email it to the Chair of the Humanitarian Grants Committee</a:t>
          </a:r>
          <a:endParaRPr lang="en-US"/>
        </a:p>
      </dgm:t>
    </dgm:pt>
    <dgm:pt modelId="{53D4E073-4C9B-440F-8548-D9EB4EAAF88F}" type="parTrans" cxnId="{86545891-B874-4742-9799-61BA1A3F60BF}">
      <dgm:prSet/>
      <dgm:spPr/>
      <dgm:t>
        <a:bodyPr/>
        <a:lstStyle/>
        <a:p>
          <a:endParaRPr lang="en-US"/>
        </a:p>
      </dgm:t>
    </dgm:pt>
    <dgm:pt modelId="{E4AE7C25-462E-4C06-89F0-2DA39A7312CB}" type="sibTrans" cxnId="{86545891-B874-4742-9799-61BA1A3F60BF}">
      <dgm:prSet/>
      <dgm:spPr/>
      <dgm:t>
        <a:bodyPr/>
        <a:lstStyle/>
        <a:p>
          <a:endParaRPr lang="en-US"/>
        </a:p>
      </dgm:t>
    </dgm:pt>
    <dgm:pt modelId="{7C15DAFE-42FC-4F92-A75D-35EA07AD700C}" type="pres">
      <dgm:prSet presAssocID="{135EEF62-C146-41A4-9B8B-DFCFFB499232}" presName="Name0" presStyleCnt="0">
        <dgm:presLayoutVars>
          <dgm:dir/>
          <dgm:resizeHandles val="exact"/>
        </dgm:presLayoutVars>
      </dgm:prSet>
      <dgm:spPr/>
    </dgm:pt>
    <dgm:pt modelId="{22297237-D7F7-458B-A32B-A39F7E397841}" type="pres">
      <dgm:prSet presAssocID="{2B7C2BEB-BE5B-400B-8B88-2632D90A5691}" presName="node" presStyleLbl="node1" presStyleIdx="0" presStyleCnt="4">
        <dgm:presLayoutVars>
          <dgm:bulletEnabled val="1"/>
        </dgm:presLayoutVars>
      </dgm:prSet>
      <dgm:spPr/>
    </dgm:pt>
    <dgm:pt modelId="{C5389EB7-307B-431E-A678-E30DAF216F6B}" type="pres">
      <dgm:prSet presAssocID="{A0491D74-1AAC-4E93-A647-ACF81817F97C}" presName="sibTrans" presStyleLbl="sibTrans1D1" presStyleIdx="0" presStyleCnt="3"/>
      <dgm:spPr/>
    </dgm:pt>
    <dgm:pt modelId="{AFEEF478-F05F-4192-847D-A12442CE6F8C}" type="pres">
      <dgm:prSet presAssocID="{A0491D74-1AAC-4E93-A647-ACF81817F97C}" presName="connectorText" presStyleLbl="sibTrans1D1" presStyleIdx="0" presStyleCnt="3"/>
      <dgm:spPr/>
    </dgm:pt>
    <dgm:pt modelId="{48647B01-DBB6-44E3-91F0-DC965F1B42C1}" type="pres">
      <dgm:prSet presAssocID="{C24CEC16-15B8-4F5E-9686-2285D1481BF4}" presName="node" presStyleLbl="node1" presStyleIdx="1" presStyleCnt="4">
        <dgm:presLayoutVars>
          <dgm:bulletEnabled val="1"/>
        </dgm:presLayoutVars>
      </dgm:prSet>
      <dgm:spPr/>
    </dgm:pt>
    <dgm:pt modelId="{E60700F8-C64E-4956-8503-8ACA4C61A1B8}" type="pres">
      <dgm:prSet presAssocID="{9F593A95-73E2-47D0-93CE-673863EF9A54}" presName="sibTrans" presStyleLbl="sibTrans1D1" presStyleIdx="1" presStyleCnt="3"/>
      <dgm:spPr/>
    </dgm:pt>
    <dgm:pt modelId="{BFF5D804-991F-44D9-811E-0C7C64C45122}" type="pres">
      <dgm:prSet presAssocID="{9F593A95-73E2-47D0-93CE-673863EF9A54}" presName="connectorText" presStyleLbl="sibTrans1D1" presStyleIdx="1" presStyleCnt="3"/>
      <dgm:spPr/>
    </dgm:pt>
    <dgm:pt modelId="{A12B48B5-C4F0-46D6-AF08-FF19DF07372A}" type="pres">
      <dgm:prSet presAssocID="{2A0B57BE-F950-4F9B-A5E4-9D6B8CA23376}" presName="node" presStyleLbl="node1" presStyleIdx="2" presStyleCnt="4">
        <dgm:presLayoutVars>
          <dgm:bulletEnabled val="1"/>
        </dgm:presLayoutVars>
      </dgm:prSet>
      <dgm:spPr/>
    </dgm:pt>
    <dgm:pt modelId="{561E1793-BECD-4303-B0AF-9FFB5A7DEB11}" type="pres">
      <dgm:prSet presAssocID="{915C57A5-5FF3-4CC5-90DC-3D7E4F5169CF}" presName="sibTrans" presStyleLbl="sibTrans1D1" presStyleIdx="2" presStyleCnt="3"/>
      <dgm:spPr/>
    </dgm:pt>
    <dgm:pt modelId="{4822C057-9828-41F9-BF96-08D098ACF596}" type="pres">
      <dgm:prSet presAssocID="{915C57A5-5FF3-4CC5-90DC-3D7E4F5169CF}" presName="connectorText" presStyleLbl="sibTrans1D1" presStyleIdx="2" presStyleCnt="3"/>
      <dgm:spPr/>
    </dgm:pt>
    <dgm:pt modelId="{497BC1CB-2EC4-4F1F-A336-7BD87F7B1BE9}" type="pres">
      <dgm:prSet presAssocID="{1FEF3981-EB5B-4261-9F97-455CDA3C3480}" presName="node" presStyleLbl="node1" presStyleIdx="3" presStyleCnt="4">
        <dgm:presLayoutVars>
          <dgm:bulletEnabled val="1"/>
        </dgm:presLayoutVars>
      </dgm:prSet>
      <dgm:spPr/>
    </dgm:pt>
  </dgm:ptLst>
  <dgm:cxnLst>
    <dgm:cxn modelId="{3B5CA000-8F5B-42CB-B97D-982601C7AF7E}" type="presOf" srcId="{915C57A5-5FF3-4CC5-90DC-3D7E4F5169CF}" destId="{4822C057-9828-41F9-BF96-08D098ACF596}" srcOrd="1" destOrd="0" presId="urn:microsoft.com/office/officeart/2016/7/layout/RepeatingBendingProcessNew"/>
    <dgm:cxn modelId="{0CFC2935-4AD0-42DD-816C-8A434F4AA322}" srcId="{135EEF62-C146-41A4-9B8B-DFCFFB499232}" destId="{2A0B57BE-F950-4F9B-A5E4-9D6B8CA23376}" srcOrd="2" destOrd="0" parTransId="{452930AE-99CC-433D-8D05-1C4D591D1438}" sibTransId="{915C57A5-5FF3-4CC5-90DC-3D7E4F5169CF}"/>
    <dgm:cxn modelId="{81B06A4F-A6E8-4952-97C6-48BFC8329496}" type="presOf" srcId="{2B7C2BEB-BE5B-400B-8B88-2632D90A5691}" destId="{22297237-D7F7-458B-A32B-A39F7E397841}" srcOrd="0" destOrd="0" presId="urn:microsoft.com/office/officeart/2016/7/layout/RepeatingBendingProcessNew"/>
    <dgm:cxn modelId="{86ABFF60-7391-4BD5-9981-669090B3F0C7}" type="presOf" srcId="{9F593A95-73E2-47D0-93CE-673863EF9A54}" destId="{BFF5D804-991F-44D9-811E-0C7C64C45122}" srcOrd="1" destOrd="0" presId="urn:microsoft.com/office/officeart/2016/7/layout/RepeatingBendingProcessNew"/>
    <dgm:cxn modelId="{53C26577-D6CB-47CE-BD9E-22E2B0FB0936}" srcId="{135EEF62-C146-41A4-9B8B-DFCFFB499232}" destId="{C24CEC16-15B8-4F5E-9686-2285D1481BF4}" srcOrd="1" destOrd="0" parTransId="{BA5CFE88-C37D-43BA-8D3E-E7C2815B1262}" sibTransId="{9F593A95-73E2-47D0-93CE-673863EF9A54}"/>
    <dgm:cxn modelId="{CB16D387-72B0-476E-8E01-A73CF310C43D}" type="presOf" srcId="{A0491D74-1AAC-4E93-A647-ACF81817F97C}" destId="{C5389EB7-307B-431E-A678-E30DAF216F6B}" srcOrd="0" destOrd="0" presId="urn:microsoft.com/office/officeart/2016/7/layout/RepeatingBendingProcessNew"/>
    <dgm:cxn modelId="{A3B7218F-0065-428E-AD09-A28FF8870188}" type="presOf" srcId="{2A0B57BE-F950-4F9B-A5E4-9D6B8CA23376}" destId="{A12B48B5-C4F0-46D6-AF08-FF19DF07372A}" srcOrd="0" destOrd="0" presId="urn:microsoft.com/office/officeart/2016/7/layout/RepeatingBendingProcessNew"/>
    <dgm:cxn modelId="{86545891-B874-4742-9799-61BA1A3F60BF}" srcId="{135EEF62-C146-41A4-9B8B-DFCFFB499232}" destId="{1FEF3981-EB5B-4261-9F97-455CDA3C3480}" srcOrd="3" destOrd="0" parTransId="{53D4E073-4C9B-440F-8548-D9EB4EAAF88F}" sibTransId="{E4AE7C25-462E-4C06-89F0-2DA39A7312CB}"/>
    <dgm:cxn modelId="{BEE0F091-B16A-47A5-A8FC-63D30DE6AE05}" type="presOf" srcId="{1FEF3981-EB5B-4261-9F97-455CDA3C3480}" destId="{497BC1CB-2EC4-4F1F-A336-7BD87F7B1BE9}" srcOrd="0" destOrd="0" presId="urn:microsoft.com/office/officeart/2016/7/layout/RepeatingBendingProcessNew"/>
    <dgm:cxn modelId="{33A1A0B9-AE56-4E69-8E4E-53BF7BDBF40F}" srcId="{135EEF62-C146-41A4-9B8B-DFCFFB499232}" destId="{2B7C2BEB-BE5B-400B-8B88-2632D90A5691}" srcOrd="0" destOrd="0" parTransId="{820A79F6-9C5A-4BFA-9545-23F12DA89545}" sibTransId="{A0491D74-1AAC-4E93-A647-ACF81817F97C}"/>
    <dgm:cxn modelId="{447A1ABA-8785-45CC-A5AA-E48D5713C3CE}" type="presOf" srcId="{915C57A5-5FF3-4CC5-90DC-3D7E4F5169CF}" destId="{561E1793-BECD-4303-B0AF-9FFB5A7DEB11}" srcOrd="0" destOrd="0" presId="urn:microsoft.com/office/officeart/2016/7/layout/RepeatingBendingProcessNew"/>
    <dgm:cxn modelId="{78F6FBBE-BA57-42BC-ACC3-C97913E6AF6B}" type="presOf" srcId="{C24CEC16-15B8-4F5E-9686-2285D1481BF4}" destId="{48647B01-DBB6-44E3-91F0-DC965F1B42C1}" srcOrd="0" destOrd="0" presId="urn:microsoft.com/office/officeart/2016/7/layout/RepeatingBendingProcessNew"/>
    <dgm:cxn modelId="{207327E3-0521-4D8B-B2F9-0B139D556963}" type="presOf" srcId="{9F593A95-73E2-47D0-93CE-673863EF9A54}" destId="{E60700F8-C64E-4956-8503-8ACA4C61A1B8}" srcOrd="0" destOrd="0" presId="urn:microsoft.com/office/officeart/2016/7/layout/RepeatingBendingProcessNew"/>
    <dgm:cxn modelId="{4B9CB8ED-928E-469D-AC6C-BA31F8984C1F}" type="presOf" srcId="{A0491D74-1AAC-4E93-A647-ACF81817F97C}" destId="{AFEEF478-F05F-4192-847D-A12442CE6F8C}" srcOrd="1" destOrd="0" presId="urn:microsoft.com/office/officeart/2016/7/layout/RepeatingBendingProcessNew"/>
    <dgm:cxn modelId="{98EB4DFE-8D7B-43EF-AA48-BFAC56F003A3}" type="presOf" srcId="{135EEF62-C146-41A4-9B8B-DFCFFB499232}" destId="{7C15DAFE-42FC-4F92-A75D-35EA07AD700C}" srcOrd="0" destOrd="0" presId="urn:microsoft.com/office/officeart/2016/7/layout/RepeatingBendingProcessNew"/>
    <dgm:cxn modelId="{8B5973A8-7A32-4A7C-8ABB-32780BB8D3B3}" type="presParOf" srcId="{7C15DAFE-42FC-4F92-A75D-35EA07AD700C}" destId="{22297237-D7F7-458B-A32B-A39F7E397841}" srcOrd="0" destOrd="0" presId="urn:microsoft.com/office/officeart/2016/7/layout/RepeatingBendingProcessNew"/>
    <dgm:cxn modelId="{9761FCE0-D55B-473E-9D97-238BAEB8297C}" type="presParOf" srcId="{7C15DAFE-42FC-4F92-A75D-35EA07AD700C}" destId="{C5389EB7-307B-431E-A678-E30DAF216F6B}" srcOrd="1" destOrd="0" presId="urn:microsoft.com/office/officeart/2016/7/layout/RepeatingBendingProcessNew"/>
    <dgm:cxn modelId="{475F14D0-D803-4039-8A7A-9AC5104E6689}" type="presParOf" srcId="{C5389EB7-307B-431E-A678-E30DAF216F6B}" destId="{AFEEF478-F05F-4192-847D-A12442CE6F8C}" srcOrd="0" destOrd="0" presId="urn:microsoft.com/office/officeart/2016/7/layout/RepeatingBendingProcessNew"/>
    <dgm:cxn modelId="{FBD0EB3D-8B7A-4857-BE23-9899AED04E49}" type="presParOf" srcId="{7C15DAFE-42FC-4F92-A75D-35EA07AD700C}" destId="{48647B01-DBB6-44E3-91F0-DC965F1B42C1}" srcOrd="2" destOrd="0" presId="urn:microsoft.com/office/officeart/2016/7/layout/RepeatingBendingProcessNew"/>
    <dgm:cxn modelId="{C432FA63-A4D7-41E4-BD6D-CF2B2BFA45FC}" type="presParOf" srcId="{7C15DAFE-42FC-4F92-A75D-35EA07AD700C}" destId="{E60700F8-C64E-4956-8503-8ACA4C61A1B8}" srcOrd="3" destOrd="0" presId="urn:microsoft.com/office/officeart/2016/7/layout/RepeatingBendingProcessNew"/>
    <dgm:cxn modelId="{557F4448-2C9C-4FDC-AD8F-CEB6F2064537}" type="presParOf" srcId="{E60700F8-C64E-4956-8503-8ACA4C61A1B8}" destId="{BFF5D804-991F-44D9-811E-0C7C64C45122}" srcOrd="0" destOrd="0" presId="urn:microsoft.com/office/officeart/2016/7/layout/RepeatingBendingProcessNew"/>
    <dgm:cxn modelId="{F9BD5CA0-1815-4A08-94CA-A0F5BC6918AB}" type="presParOf" srcId="{7C15DAFE-42FC-4F92-A75D-35EA07AD700C}" destId="{A12B48B5-C4F0-46D6-AF08-FF19DF07372A}" srcOrd="4" destOrd="0" presId="urn:microsoft.com/office/officeart/2016/7/layout/RepeatingBendingProcessNew"/>
    <dgm:cxn modelId="{81486CB9-BFCC-464E-B928-FD6ACC73F477}" type="presParOf" srcId="{7C15DAFE-42FC-4F92-A75D-35EA07AD700C}" destId="{561E1793-BECD-4303-B0AF-9FFB5A7DEB11}" srcOrd="5" destOrd="0" presId="urn:microsoft.com/office/officeart/2016/7/layout/RepeatingBendingProcessNew"/>
    <dgm:cxn modelId="{ED82142C-5E2B-458D-A16E-B6321F55044E}" type="presParOf" srcId="{561E1793-BECD-4303-B0AF-9FFB5A7DEB11}" destId="{4822C057-9828-41F9-BF96-08D098ACF596}" srcOrd="0" destOrd="0" presId="urn:microsoft.com/office/officeart/2016/7/layout/RepeatingBendingProcessNew"/>
    <dgm:cxn modelId="{0CCDB4FA-5DD6-4F0E-9E2A-9AB45EF84B00}" type="presParOf" srcId="{7C15DAFE-42FC-4F92-A75D-35EA07AD700C}" destId="{497BC1CB-2EC4-4F1F-A336-7BD87F7B1BE9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787E0B-8446-4DE4-8E58-55B84A89C356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03964A2-AE1C-4BFF-9B7C-58276BCAA846}">
      <dgm:prSet phldrT="[Text]"/>
      <dgm:spPr/>
      <dgm:t>
        <a:bodyPr/>
        <a:lstStyle/>
        <a:p>
          <a:r>
            <a:rPr lang="en-AU" b="1" dirty="0"/>
            <a:t>Club Completes Project</a:t>
          </a:r>
        </a:p>
      </dgm:t>
    </dgm:pt>
    <dgm:pt modelId="{9C5CA986-CAA7-4133-8852-769FDFB93867}" type="parTrans" cxnId="{1F03FD3C-FB35-4BE5-A6EF-BF39DD7E2A6E}">
      <dgm:prSet/>
      <dgm:spPr/>
      <dgm:t>
        <a:bodyPr/>
        <a:lstStyle/>
        <a:p>
          <a:endParaRPr lang="en-AU"/>
        </a:p>
      </dgm:t>
    </dgm:pt>
    <dgm:pt modelId="{0FBA5637-DBBA-4347-A9F4-99AF8E056861}" type="sibTrans" cxnId="{1F03FD3C-FB35-4BE5-A6EF-BF39DD7E2A6E}">
      <dgm:prSet/>
      <dgm:spPr/>
      <dgm:t>
        <a:bodyPr/>
        <a:lstStyle/>
        <a:p>
          <a:endParaRPr lang="en-AU"/>
        </a:p>
      </dgm:t>
    </dgm:pt>
    <dgm:pt modelId="{B4829A31-88EE-4276-968B-7480909A8833}">
      <dgm:prSet phldrT="[Text]"/>
      <dgm:spPr/>
      <dgm:t>
        <a:bodyPr/>
        <a:lstStyle/>
        <a:p>
          <a:r>
            <a:rPr lang="en-AU" b="1" dirty="0"/>
            <a:t>Club Submits Final Report</a:t>
          </a:r>
        </a:p>
      </dgm:t>
    </dgm:pt>
    <dgm:pt modelId="{655E3B21-1481-4499-B5BC-D0AF601BBF72}" type="parTrans" cxnId="{6E6E76A3-40C7-42D6-8C64-28470B17629F}">
      <dgm:prSet/>
      <dgm:spPr/>
      <dgm:t>
        <a:bodyPr/>
        <a:lstStyle/>
        <a:p>
          <a:endParaRPr lang="en-AU"/>
        </a:p>
      </dgm:t>
    </dgm:pt>
    <dgm:pt modelId="{2522C3C0-8EEA-4698-B9C1-57AFDFF6775F}" type="sibTrans" cxnId="{6E6E76A3-40C7-42D6-8C64-28470B17629F}">
      <dgm:prSet/>
      <dgm:spPr/>
      <dgm:t>
        <a:bodyPr/>
        <a:lstStyle/>
        <a:p>
          <a:endParaRPr lang="en-AU"/>
        </a:p>
      </dgm:t>
    </dgm:pt>
    <dgm:pt modelId="{C61D5152-443E-44B4-ACDE-D09DA4AD603C}">
      <dgm:prSet phldrT="[Text]"/>
      <dgm:spPr/>
      <dgm:t>
        <a:bodyPr/>
        <a:lstStyle/>
        <a:p>
          <a:r>
            <a:rPr lang="en-AU" b="1" dirty="0"/>
            <a:t>Reports Reviewed</a:t>
          </a:r>
        </a:p>
      </dgm:t>
    </dgm:pt>
    <dgm:pt modelId="{D76E78E3-C715-4D08-8A32-3054F5A1D635}" type="parTrans" cxnId="{1C213F6E-9F27-43D1-9D9B-22FB96D06940}">
      <dgm:prSet/>
      <dgm:spPr/>
      <dgm:t>
        <a:bodyPr/>
        <a:lstStyle/>
        <a:p>
          <a:endParaRPr lang="en-AU"/>
        </a:p>
      </dgm:t>
    </dgm:pt>
    <dgm:pt modelId="{5284F336-11D5-4E5A-B8B2-765D561177EF}" type="sibTrans" cxnId="{1C213F6E-9F27-43D1-9D9B-22FB96D06940}">
      <dgm:prSet/>
      <dgm:spPr/>
      <dgm:t>
        <a:bodyPr/>
        <a:lstStyle/>
        <a:p>
          <a:endParaRPr lang="en-AU"/>
        </a:p>
      </dgm:t>
    </dgm:pt>
    <dgm:pt modelId="{12FC89A7-8C58-4999-82C9-E06F9A3D8E82}">
      <dgm:prSet phldrT="[Text]"/>
      <dgm:spPr/>
      <dgm:t>
        <a:bodyPr/>
        <a:lstStyle/>
        <a:p>
          <a:r>
            <a:rPr lang="en-AU" b="1" dirty="0"/>
            <a:t>Payment Approved</a:t>
          </a:r>
        </a:p>
      </dgm:t>
    </dgm:pt>
    <dgm:pt modelId="{6A5515B5-820F-4370-8820-97034A53B635}" type="parTrans" cxnId="{D56FD2D6-A087-41C2-A6F3-6F1A4A114CCC}">
      <dgm:prSet/>
      <dgm:spPr/>
      <dgm:t>
        <a:bodyPr/>
        <a:lstStyle/>
        <a:p>
          <a:endParaRPr lang="en-AU"/>
        </a:p>
      </dgm:t>
    </dgm:pt>
    <dgm:pt modelId="{F15F02DB-4280-44D1-8092-5E1BC756A22F}" type="sibTrans" cxnId="{D56FD2D6-A087-41C2-A6F3-6F1A4A114CCC}">
      <dgm:prSet/>
      <dgm:spPr/>
      <dgm:t>
        <a:bodyPr/>
        <a:lstStyle/>
        <a:p>
          <a:endParaRPr lang="en-AU"/>
        </a:p>
      </dgm:t>
    </dgm:pt>
    <dgm:pt modelId="{EFB73FD6-41E4-451E-A29B-95D1A683B611}">
      <dgm:prSet phldrT="[Text]"/>
      <dgm:spPr/>
      <dgm:t>
        <a:bodyPr/>
        <a:lstStyle/>
        <a:p>
          <a:r>
            <a:rPr lang="en-AU" b="1" dirty="0"/>
            <a:t>Payment of Grant</a:t>
          </a:r>
        </a:p>
      </dgm:t>
    </dgm:pt>
    <dgm:pt modelId="{38ECC6AD-F484-4EAE-A2A5-3D093E2DBDCF}" type="parTrans" cxnId="{0383D37F-42BB-49C3-9524-4C8BD5055DA3}">
      <dgm:prSet/>
      <dgm:spPr/>
      <dgm:t>
        <a:bodyPr/>
        <a:lstStyle/>
        <a:p>
          <a:endParaRPr lang="en-AU"/>
        </a:p>
      </dgm:t>
    </dgm:pt>
    <dgm:pt modelId="{15570D56-F470-4F5F-836B-EC3214A5BA95}" type="sibTrans" cxnId="{0383D37F-42BB-49C3-9524-4C8BD5055DA3}">
      <dgm:prSet/>
      <dgm:spPr/>
      <dgm:t>
        <a:bodyPr/>
        <a:lstStyle/>
        <a:p>
          <a:endParaRPr lang="en-AU"/>
        </a:p>
      </dgm:t>
    </dgm:pt>
    <dgm:pt modelId="{4E8B7A7B-C04A-4AAA-8AF7-35C89B25F824}" type="pres">
      <dgm:prSet presAssocID="{20787E0B-8446-4DE4-8E58-55B84A89C356}" presName="Name0" presStyleCnt="0">
        <dgm:presLayoutVars>
          <dgm:dir/>
          <dgm:resizeHandles val="exact"/>
        </dgm:presLayoutVars>
      </dgm:prSet>
      <dgm:spPr/>
    </dgm:pt>
    <dgm:pt modelId="{2CCEE193-F9D2-4237-BB04-A96C8094363B}" type="pres">
      <dgm:prSet presAssocID="{003964A2-AE1C-4BFF-9B7C-58276BCAA846}" presName="composite" presStyleCnt="0"/>
      <dgm:spPr/>
    </dgm:pt>
    <dgm:pt modelId="{39C0B2C4-8E13-4E2C-A79B-E0F091969FA1}" type="pres">
      <dgm:prSet presAssocID="{003964A2-AE1C-4BFF-9B7C-58276BCAA846}" presName="bgChev" presStyleLbl="node1" presStyleIdx="0" presStyleCnt="5"/>
      <dgm:spPr>
        <a:solidFill>
          <a:schemeClr val="accent3"/>
        </a:solidFill>
      </dgm:spPr>
    </dgm:pt>
    <dgm:pt modelId="{5C590528-20E2-497C-AEF1-5B0FC363AA25}" type="pres">
      <dgm:prSet presAssocID="{003964A2-AE1C-4BFF-9B7C-58276BCAA846}" presName="txNode" presStyleLbl="fgAcc1" presStyleIdx="0" presStyleCnt="5">
        <dgm:presLayoutVars>
          <dgm:bulletEnabled val="1"/>
        </dgm:presLayoutVars>
      </dgm:prSet>
      <dgm:spPr/>
    </dgm:pt>
    <dgm:pt modelId="{B121DD3B-77B7-4E3C-9BA0-6A4346356E62}" type="pres">
      <dgm:prSet presAssocID="{0FBA5637-DBBA-4347-A9F4-99AF8E056861}" presName="compositeSpace" presStyleCnt="0"/>
      <dgm:spPr/>
    </dgm:pt>
    <dgm:pt modelId="{1692DF2F-4E9E-4F61-A50B-583D47E70D48}" type="pres">
      <dgm:prSet presAssocID="{B4829A31-88EE-4276-968B-7480909A8833}" presName="composite" presStyleCnt="0"/>
      <dgm:spPr/>
    </dgm:pt>
    <dgm:pt modelId="{8D3226A8-0A91-4440-9B39-35E1BE8F7B2C}" type="pres">
      <dgm:prSet presAssocID="{B4829A31-88EE-4276-968B-7480909A8833}" presName="bgChev" presStyleLbl="node1" presStyleIdx="1" presStyleCnt="5"/>
      <dgm:spPr>
        <a:solidFill>
          <a:schemeClr val="accent3"/>
        </a:solidFill>
      </dgm:spPr>
    </dgm:pt>
    <dgm:pt modelId="{286A0139-CD8C-4614-9701-55A0935BB223}" type="pres">
      <dgm:prSet presAssocID="{B4829A31-88EE-4276-968B-7480909A8833}" presName="txNode" presStyleLbl="fgAcc1" presStyleIdx="1" presStyleCnt="5">
        <dgm:presLayoutVars>
          <dgm:bulletEnabled val="1"/>
        </dgm:presLayoutVars>
      </dgm:prSet>
      <dgm:spPr/>
    </dgm:pt>
    <dgm:pt modelId="{B3DDCAC4-0CE1-4465-8FF2-29AFA0DFA3FB}" type="pres">
      <dgm:prSet presAssocID="{2522C3C0-8EEA-4698-B9C1-57AFDFF6775F}" presName="compositeSpace" presStyleCnt="0"/>
      <dgm:spPr/>
    </dgm:pt>
    <dgm:pt modelId="{0E150EF4-AE84-4AB2-8AAE-EAA9709ADAE0}" type="pres">
      <dgm:prSet presAssocID="{C61D5152-443E-44B4-ACDE-D09DA4AD603C}" presName="composite" presStyleCnt="0"/>
      <dgm:spPr/>
    </dgm:pt>
    <dgm:pt modelId="{1D33316E-84F2-478F-88EF-1E4542977E61}" type="pres">
      <dgm:prSet presAssocID="{C61D5152-443E-44B4-ACDE-D09DA4AD603C}" presName="bgChev" presStyleLbl="node1" presStyleIdx="2" presStyleCnt="5"/>
      <dgm:spPr>
        <a:solidFill>
          <a:schemeClr val="accent3"/>
        </a:solidFill>
      </dgm:spPr>
    </dgm:pt>
    <dgm:pt modelId="{2F13132E-CC3C-419C-A25C-769927FD3205}" type="pres">
      <dgm:prSet presAssocID="{C61D5152-443E-44B4-ACDE-D09DA4AD603C}" presName="txNode" presStyleLbl="fgAcc1" presStyleIdx="2" presStyleCnt="5">
        <dgm:presLayoutVars>
          <dgm:bulletEnabled val="1"/>
        </dgm:presLayoutVars>
      </dgm:prSet>
      <dgm:spPr/>
    </dgm:pt>
    <dgm:pt modelId="{050FF610-9210-42C6-87E2-E52D9B722481}" type="pres">
      <dgm:prSet presAssocID="{5284F336-11D5-4E5A-B8B2-765D561177EF}" presName="compositeSpace" presStyleCnt="0"/>
      <dgm:spPr/>
    </dgm:pt>
    <dgm:pt modelId="{6D1E3779-243D-4C1B-A855-76950EFD88F8}" type="pres">
      <dgm:prSet presAssocID="{12FC89A7-8C58-4999-82C9-E06F9A3D8E82}" presName="composite" presStyleCnt="0"/>
      <dgm:spPr/>
    </dgm:pt>
    <dgm:pt modelId="{93125DB5-5074-448D-960E-C46CF9227263}" type="pres">
      <dgm:prSet presAssocID="{12FC89A7-8C58-4999-82C9-E06F9A3D8E82}" presName="bgChev" presStyleLbl="node1" presStyleIdx="3" presStyleCnt="5"/>
      <dgm:spPr>
        <a:solidFill>
          <a:schemeClr val="accent3"/>
        </a:solidFill>
      </dgm:spPr>
    </dgm:pt>
    <dgm:pt modelId="{4F475C98-71EB-43FD-91D3-08C5A8427251}" type="pres">
      <dgm:prSet presAssocID="{12FC89A7-8C58-4999-82C9-E06F9A3D8E82}" presName="txNode" presStyleLbl="fgAcc1" presStyleIdx="3" presStyleCnt="5">
        <dgm:presLayoutVars>
          <dgm:bulletEnabled val="1"/>
        </dgm:presLayoutVars>
      </dgm:prSet>
      <dgm:spPr/>
    </dgm:pt>
    <dgm:pt modelId="{17A06887-168D-4CB6-BC71-8E73C8080B26}" type="pres">
      <dgm:prSet presAssocID="{F15F02DB-4280-44D1-8092-5E1BC756A22F}" presName="compositeSpace" presStyleCnt="0"/>
      <dgm:spPr/>
    </dgm:pt>
    <dgm:pt modelId="{B3942E71-F76E-49ED-8F76-550DDED0A367}" type="pres">
      <dgm:prSet presAssocID="{EFB73FD6-41E4-451E-A29B-95D1A683B611}" presName="composite" presStyleCnt="0"/>
      <dgm:spPr/>
    </dgm:pt>
    <dgm:pt modelId="{C33B1744-268B-46AE-A90C-C21BC755A537}" type="pres">
      <dgm:prSet presAssocID="{EFB73FD6-41E4-451E-A29B-95D1A683B611}" presName="bgChev" presStyleLbl="node1" presStyleIdx="4" presStyleCnt="5"/>
      <dgm:spPr>
        <a:solidFill>
          <a:schemeClr val="accent3"/>
        </a:solidFill>
      </dgm:spPr>
    </dgm:pt>
    <dgm:pt modelId="{C88DF210-1FDD-4450-912D-6D5FF50882D7}" type="pres">
      <dgm:prSet presAssocID="{EFB73FD6-41E4-451E-A29B-95D1A683B611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09514F22-E183-4DDF-AE4E-61FBA5ACCAAE}" type="presOf" srcId="{003964A2-AE1C-4BFF-9B7C-58276BCAA846}" destId="{5C590528-20E2-497C-AEF1-5B0FC363AA25}" srcOrd="0" destOrd="0" presId="urn:microsoft.com/office/officeart/2005/8/layout/chevronAccent+Icon"/>
    <dgm:cxn modelId="{1F03FD3C-FB35-4BE5-A6EF-BF39DD7E2A6E}" srcId="{20787E0B-8446-4DE4-8E58-55B84A89C356}" destId="{003964A2-AE1C-4BFF-9B7C-58276BCAA846}" srcOrd="0" destOrd="0" parTransId="{9C5CA986-CAA7-4133-8852-769FDFB93867}" sibTransId="{0FBA5637-DBBA-4347-A9F4-99AF8E056861}"/>
    <dgm:cxn modelId="{C8C1FE5D-A7DE-46CD-8532-A551B4272D86}" type="presOf" srcId="{12FC89A7-8C58-4999-82C9-E06F9A3D8E82}" destId="{4F475C98-71EB-43FD-91D3-08C5A8427251}" srcOrd="0" destOrd="0" presId="urn:microsoft.com/office/officeart/2005/8/layout/chevronAccent+Icon"/>
    <dgm:cxn modelId="{1C213F6E-9F27-43D1-9D9B-22FB96D06940}" srcId="{20787E0B-8446-4DE4-8E58-55B84A89C356}" destId="{C61D5152-443E-44B4-ACDE-D09DA4AD603C}" srcOrd="2" destOrd="0" parTransId="{D76E78E3-C715-4D08-8A32-3054F5A1D635}" sibTransId="{5284F336-11D5-4E5A-B8B2-765D561177EF}"/>
    <dgm:cxn modelId="{0383D37F-42BB-49C3-9524-4C8BD5055DA3}" srcId="{20787E0B-8446-4DE4-8E58-55B84A89C356}" destId="{EFB73FD6-41E4-451E-A29B-95D1A683B611}" srcOrd="4" destOrd="0" parTransId="{38ECC6AD-F484-4EAE-A2A5-3D093E2DBDCF}" sibTransId="{15570D56-F470-4F5F-836B-EC3214A5BA95}"/>
    <dgm:cxn modelId="{0818919C-2CEC-4B69-85B8-09C7BBBA103B}" type="presOf" srcId="{20787E0B-8446-4DE4-8E58-55B84A89C356}" destId="{4E8B7A7B-C04A-4AAA-8AF7-35C89B25F824}" srcOrd="0" destOrd="0" presId="urn:microsoft.com/office/officeart/2005/8/layout/chevronAccent+Icon"/>
    <dgm:cxn modelId="{6E6E76A3-40C7-42D6-8C64-28470B17629F}" srcId="{20787E0B-8446-4DE4-8E58-55B84A89C356}" destId="{B4829A31-88EE-4276-968B-7480909A8833}" srcOrd="1" destOrd="0" parTransId="{655E3B21-1481-4499-B5BC-D0AF601BBF72}" sibTransId="{2522C3C0-8EEA-4698-B9C1-57AFDFF6775F}"/>
    <dgm:cxn modelId="{3FF006B7-11CA-4604-93C0-818892C1285F}" type="presOf" srcId="{B4829A31-88EE-4276-968B-7480909A8833}" destId="{286A0139-CD8C-4614-9701-55A0935BB223}" srcOrd="0" destOrd="0" presId="urn:microsoft.com/office/officeart/2005/8/layout/chevronAccent+Icon"/>
    <dgm:cxn modelId="{8D612FBA-8B39-4133-83AA-843D807EC7B5}" type="presOf" srcId="{EFB73FD6-41E4-451E-A29B-95D1A683B611}" destId="{C88DF210-1FDD-4450-912D-6D5FF50882D7}" srcOrd="0" destOrd="0" presId="urn:microsoft.com/office/officeart/2005/8/layout/chevronAccent+Icon"/>
    <dgm:cxn modelId="{D56FD2D6-A087-41C2-A6F3-6F1A4A114CCC}" srcId="{20787E0B-8446-4DE4-8E58-55B84A89C356}" destId="{12FC89A7-8C58-4999-82C9-E06F9A3D8E82}" srcOrd="3" destOrd="0" parTransId="{6A5515B5-820F-4370-8820-97034A53B635}" sibTransId="{F15F02DB-4280-44D1-8092-5E1BC756A22F}"/>
    <dgm:cxn modelId="{F87228F9-65D8-4E9E-8014-C2215C011FC6}" type="presOf" srcId="{C61D5152-443E-44B4-ACDE-D09DA4AD603C}" destId="{2F13132E-CC3C-419C-A25C-769927FD3205}" srcOrd="0" destOrd="0" presId="urn:microsoft.com/office/officeart/2005/8/layout/chevronAccent+Icon"/>
    <dgm:cxn modelId="{A428E95A-2FFD-4A31-B81F-F23A5B15D931}" type="presParOf" srcId="{4E8B7A7B-C04A-4AAA-8AF7-35C89B25F824}" destId="{2CCEE193-F9D2-4237-BB04-A96C8094363B}" srcOrd="0" destOrd="0" presId="urn:microsoft.com/office/officeart/2005/8/layout/chevronAccent+Icon"/>
    <dgm:cxn modelId="{21950EDB-D74D-4D0B-808A-8AF81C56EF27}" type="presParOf" srcId="{2CCEE193-F9D2-4237-BB04-A96C8094363B}" destId="{39C0B2C4-8E13-4E2C-A79B-E0F091969FA1}" srcOrd="0" destOrd="0" presId="urn:microsoft.com/office/officeart/2005/8/layout/chevronAccent+Icon"/>
    <dgm:cxn modelId="{FBAD651E-63B2-437C-A589-CE16C6465355}" type="presParOf" srcId="{2CCEE193-F9D2-4237-BB04-A96C8094363B}" destId="{5C590528-20E2-497C-AEF1-5B0FC363AA25}" srcOrd="1" destOrd="0" presId="urn:microsoft.com/office/officeart/2005/8/layout/chevronAccent+Icon"/>
    <dgm:cxn modelId="{55CD6C2C-4441-4D27-BA16-D7AA622F9FE2}" type="presParOf" srcId="{4E8B7A7B-C04A-4AAA-8AF7-35C89B25F824}" destId="{B121DD3B-77B7-4E3C-9BA0-6A4346356E62}" srcOrd="1" destOrd="0" presId="urn:microsoft.com/office/officeart/2005/8/layout/chevronAccent+Icon"/>
    <dgm:cxn modelId="{38A97914-DCE0-4B98-8712-0B3EC6CDBEB1}" type="presParOf" srcId="{4E8B7A7B-C04A-4AAA-8AF7-35C89B25F824}" destId="{1692DF2F-4E9E-4F61-A50B-583D47E70D48}" srcOrd="2" destOrd="0" presId="urn:microsoft.com/office/officeart/2005/8/layout/chevronAccent+Icon"/>
    <dgm:cxn modelId="{6B15D92E-12E4-4B83-AAD7-A90693B01D6A}" type="presParOf" srcId="{1692DF2F-4E9E-4F61-A50B-583D47E70D48}" destId="{8D3226A8-0A91-4440-9B39-35E1BE8F7B2C}" srcOrd="0" destOrd="0" presId="urn:microsoft.com/office/officeart/2005/8/layout/chevronAccent+Icon"/>
    <dgm:cxn modelId="{A0416456-221C-467D-B4C2-DFD875DDA971}" type="presParOf" srcId="{1692DF2F-4E9E-4F61-A50B-583D47E70D48}" destId="{286A0139-CD8C-4614-9701-55A0935BB223}" srcOrd="1" destOrd="0" presId="urn:microsoft.com/office/officeart/2005/8/layout/chevronAccent+Icon"/>
    <dgm:cxn modelId="{9DD8D390-0A68-4DFD-9672-FE0E806F2EE0}" type="presParOf" srcId="{4E8B7A7B-C04A-4AAA-8AF7-35C89B25F824}" destId="{B3DDCAC4-0CE1-4465-8FF2-29AFA0DFA3FB}" srcOrd="3" destOrd="0" presId="urn:microsoft.com/office/officeart/2005/8/layout/chevronAccent+Icon"/>
    <dgm:cxn modelId="{A849C748-85BF-45D1-8C1B-35B8F3696C94}" type="presParOf" srcId="{4E8B7A7B-C04A-4AAA-8AF7-35C89B25F824}" destId="{0E150EF4-AE84-4AB2-8AAE-EAA9709ADAE0}" srcOrd="4" destOrd="0" presId="urn:microsoft.com/office/officeart/2005/8/layout/chevronAccent+Icon"/>
    <dgm:cxn modelId="{E7B3B97E-42B6-4BFD-8E9B-C1887D55FCAF}" type="presParOf" srcId="{0E150EF4-AE84-4AB2-8AAE-EAA9709ADAE0}" destId="{1D33316E-84F2-478F-88EF-1E4542977E61}" srcOrd="0" destOrd="0" presId="urn:microsoft.com/office/officeart/2005/8/layout/chevronAccent+Icon"/>
    <dgm:cxn modelId="{B72CF4BE-C981-4843-83B1-A8FB7835A6DD}" type="presParOf" srcId="{0E150EF4-AE84-4AB2-8AAE-EAA9709ADAE0}" destId="{2F13132E-CC3C-419C-A25C-769927FD3205}" srcOrd="1" destOrd="0" presId="urn:microsoft.com/office/officeart/2005/8/layout/chevronAccent+Icon"/>
    <dgm:cxn modelId="{00FE2F51-F885-4C6D-9FC1-BD8E162F1FAD}" type="presParOf" srcId="{4E8B7A7B-C04A-4AAA-8AF7-35C89B25F824}" destId="{050FF610-9210-42C6-87E2-E52D9B722481}" srcOrd="5" destOrd="0" presId="urn:microsoft.com/office/officeart/2005/8/layout/chevronAccent+Icon"/>
    <dgm:cxn modelId="{9B8BD9BC-8C1C-47E7-B59E-8C712D24FBFE}" type="presParOf" srcId="{4E8B7A7B-C04A-4AAA-8AF7-35C89B25F824}" destId="{6D1E3779-243D-4C1B-A855-76950EFD88F8}" srcOrd="6" destOrd="0" presId="urn:microsoft.com/office/officeart/2005/8/layout/chevronAccent+Icon"/>
    <dgm:cxn modelId="{4730EB29-3462-4FEA-9853-DD4BF78079BC}" type="presParOf" srcId="{6D1E3779-243D-4C1B-A855-76950EFD88F8}" destId="{93125DB5-5074-448D-960E-C46CF9227263}" srcOrd="0" destOrd="0" presId="urn:microsoft.com/office/officeart/2005/8/layout/chevronAccent+Icon"/>
    <dgm:cxn modelId="{B34158E5-EF18-479F-8FC5-CE892F5AA57D}" type="presParOf" srcId="{6D1E3779-243D-4C1B-A855-76950EFD88F8}" destId="{4F475C98-71EB-43FD-91D3-08C5A8427251}" srcOrd="1" destOrd="0" presId="urn:microsoft.com/office/officeart/2005/8/layout/chevronAccent+Icon"/>
    <dgm:cxn modelId="{409BE1ED-7CA8-4AB8-98C3-7FB8CEF1BF50}" type="presParOf" srcId="{4E8B7A7B-C04A-4AAA-8AF7-35C89B25F824}" destId="{17A06887-168D-4CB6-BC71-8E73C8080B26}" srcOrd="7" destOrd="0" presId="urn:microsoft.com/office/officeart/2005/8/layout/chevronAccent+Icon"/>
    <dgm:cxn modelId="{655558BC-B912-44C7-9B16-E3C1B42A97DC}" type="presParOf" srcId="{4E8B7A7B-C04A-4AAA-8AF7-35C89B25F824}" destId="{B3942E71-F76E-49ED-8F76-550DDED0A367}" srcOrd="8" destOrd="0" presId="urn:microsoft.com/office/officeart/2005/8/layout/chevronAccent+Icon"/>
    <dgm:cxn modelId="{1529584C-3AFD-463B-BC25-FE327A3AADA0}" type="presParOf" srcId="{B3942E71-F76E-49ED-8F76-550DDED0A367}" destId="{C33B1744-268B-46AE-A90C-C21BC755A537}" srcOrd="0" destOrd="0" presId="urn:microsoft.com/office/officeart/2005/8/layout/chevronAccent+Icon"/>
    <dgm:cxn modelId="{53EA973C-261F-47DD-A8BE-0B7189F19D08}" type="presParOf" srcId="{B3942E71-F76E-49ED-8F76-550DDED0A367}" destId="{C88DF210-1FDD-4450-912D-6D5FF50882D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89EB7-307B-431E-A678-E30DAF216F6B}">
      <dsp:nvSpPr>
        <dsp:cNvPr id="0" name=""/>
        <dsp:cNvSpPr/>
      </dsp:nvSpPr>
      <dsp:spPr>
        <a:xfrm>
          <a:off x="2502781" y="785107"/>
          <a:ext cx="545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184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0978" y="827948"/>
        <a:ext cx="28789" cy="5757"/>
      </dsp:txXfrm>
    </dsp:sp>
    <dsp:sp modelId="{22297237-D7F7-458B-A32B-A39F7E397841}">
      <dsp:nvSpPr>
        <dsp:cNvPr id="0" name=""/>
        <dsp:cNvSpPr/>
      </dsp:nvSpPr>
      <dsp:spPr>
        <a:xfrm>
          <a:off x="1172" y="79805"/>
          <a:ext cx="2503408" cy="150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9" tIns="128763" rIns="122669" bIns="12876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Read “A Guide to District Grants”</a:t>
          </a:r>
          <a:endParaRPr lang="en-US" sz="1700" kern="1200" dirty="0"/>
        </a:p>
      </dsp:txBody>
      <dsp:txXfrm>
        <a:off x="1172" y="79805"/>
        <a:ext cx="2503408" cy="1502045"/>
      </dsp:txXfrm>
    </dsp:sp>
    <dsp:sp modelId="{E60700F8-C64E-4956-8503-8ACA4C61A1B8}">
      <dsp:nvSpPr>
        <dsp:cNvPr id="0" name=""/>
        <dsp:cNvSpPr/>
      </dsp:nvSpPr>
      <dsp:spPr>
        <a:xfrm>
          <a:off x="1252877" y="1580050"/>
          <a:ext cx="3079192" cy="545184"/>
        </a:xfrm>
        <a:custGeom>
          <a:avLst/>
          <a:gdLst/>
          <a:ahLst/>
          <a:cxnLst/>
          <a:rect l="0" t="0" r="0" b="0"/>
          <a:pathLst>
            <a:path>
              <a:moveTo>
                <a:pt x="3079192" y="0"/>
              </a:moveTo>
              <a:lnTo>
                <a:pt x="3079192" y="289692"/>
              </a:lnTo>
              <a:lnTo>
                <a:pt x="0" y="289692"/>
              </a:lnTo>
              <a:lnTo>
                <a:pt x="0" y="545184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14159" y="1849763"/>
        <a:ext cx="156628" cy="5757"/>
      </dsp:txXfrm>
    </dsp:sp>
    <dsp:sp modelId="{48647B01-DBB6-44E3-91F0-DC965F1B42C1}">
      <dsp:nvSpPr>
        <dsp:cNvPr id="0" name=""/>
        <dsp:cNvSpPr/>
      </dsp:nvSpPr>
      <dsp:spPr>
        <a:xfrm>
          <a:off x="3080365" y="79805"/>
          <a:ext cx="2503408" cy="150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9" tIns="128763" rIns="122669" bIns="12876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Complete an “Application Form DGL: District Local Grant (Within Australia)”</a:t>
          </a:r>
          <a:endParaRPr lang="en-US" sz="1700" kern="1200"/>
        </a:p>
      </dsp:txBody>
      <dsp:txXfrm>
        <a:off x="3080365" y="79805"/>
        <a:ext cx="2503408" cy="1502045"/>
      </dsp:txXfrm>
    </dsp:sp>
    <dsp:sp modelId="{561E1793-BECD-4303-B0AF-9FFB5A7DEB11}">
      <dsp:nvSpPr>
        <dsp:cNvPr id="0" name=""/>
        <dsp:cNvSpPr/>
      </dsp:nvSpPr>
      <dsp:spPr>
        <a:xfrm>
          <a:off x="2502781" y="2862937"/>
          <a:ext cx="545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184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0978" y="2905778"/>
        <a:ext cx="28789" cy="5757"/>
      </dsp:txXfrm>
    </dsp:sp>
    <dsp:sp modelId="{A12B48B5-C4F0-46D6-AF08-FF19DF07372A}">
      <dsp:nvSpPr>
        <dsp:cNvPr id="0" name=""/>
        <dsp:cNvSpPr/>
      </dsp:nvSpPr>
      <dsp:spPr>
        <a:xfrm>
          <a:off x="1172" y="2157634"/>
          <a:ext cx="2503408" cy="150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9" tIns="128763" rIns="122669" bIns="12876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Have it signed and dated by the Club President</a:t>
          </a:r>
          <a:endParaRPr lang="en-US" sz="1700" kern="1200"/>
        </a:p>
      </dsp:txBody>
      <dsp:txXfrm>
        <a:off x="1172" y="2157634"/>
        <a:ext cx="2503408" cy="1502045"/>
      </dsp:txXfrm>
    </dsp:sp>
    <dsp:sp modelId="{497BC1CB-2EC4-4F1F-A336-7BD87F7B1BE9}">
      <dsp:nvSpPr>
        <dsp:cNvPr id="0" name=""/>
        <dsp:cNvSpPr/>
      </dsp:nvSpPr>
      <dsp:spPr>
        <a:xfrm>
          <a:off x="3080365" y="2157634"/>
          <a:ext cx="2503408" cy="150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9" tIns="128763" rIns="122669" bIns="12876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Scan the form and email it to the Chair of the Humanitarian Grants Committee</a:t>
          </a:r>
          <a:endParaRPr lang="en-US" sz="1700" kern="1200"/>
        </a:p>
      </dsp:txBody>
      <dsp:txXfrm>
        <a:off x="3080365" y="2157634"/>
        <a:ext cx="2503408" cy="150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0B2C4-8E13-4E2C-A79B-E0F091969FA1}">
      <dsp:nvSpPr>
        <dsp:cNvPr id="0" name=""/>
        <dsp:cNvSpPr/>
      </dsp:nvSpPr>
      <dsp:spPr>
        <a:xfrm>
          <a:off x="1689" y="905795"/>
          <a:ext cx="1891719" cy="730203"/>
        </a:xfrm>
        <a:prstGeom prst="chevron">
          <a:avLst>
            <a:gd name="adj" fmla="val 40000"/>
          </a:avLst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90528-20E2-497C-AEF1-5B0FC363AA25}">
      <dsp:nvSpPr>
        <dsp:cNvPr id="0" name=""/>
        <dsp:cNvSpPr/>
      </dsp:nvSpPr>
      <dsp:spPr>
        <a:xfrm>
          <a:off x="506148" y="1088346"/>
          <a:ext cx="1597451" cy="73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Club Completes Project</a:t>
          </a:r>
        </a:p>
      </dsp:txBody>
      <dsp:txXfrm>
        <a:off x="527535" y="1109733"/>
        <a:ext cx="1554677" cy="687429"/>
      </dsp:txXfrm>
    </dsp:sp>
    <dsp:sp modelId="{8D3226A8-0A91-4440-9B39-35E1BE8F7B2C}">
      <dsp:nvSpPr>
        <dsp:cNvPr id="0" name=""/>
        <dsp:cNvSpPr/>
      </dsp:nvSpPr>
      <dsp:spPr>
        <a:xfrm>
          <a:off x="2162453" y="905795"/>
          <a:ext cx="1891719" cy="730203"/>
        </a:xfrm>
        <a:prstGeom prst="chevron">
          <a:avLst>
            <a:gd name="adj" fmla="val 40000"/>
          </a:avLst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A0139-CD8C-4614-9701-55A0935BB223}">
      <dsp:nvSpPr>
        <dsp:cNvPr id="0" name=""/>
        <dsp:cNvSpPr/>
      </dsp:nvSpPr>
      <dsp:spPr>
        <a:xfrm>
          <a:off x="2666912" y="1088346"/>
          <a:ext cx="1597451" cy="73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Club Submits Final Report</a:t>
          </a:r>
        </a:p>
      </dsp:txBody>
      <dsp:txXfrm>
        <a:off x="2688299" y="1109733"/>
        <a:ext cx="1554677" cy="687429"/>
      </dsp:txXfrm>
    </dsp:sp>
    <dsp:sp modelId="{1D33316E-84F2-478F-88EF-1E4542977E61}">
      <dsp:nvSpPr>
        <dsp:cNvPr id="0" name=""/>
        <dsp:cNvSpPr/>
      </dsp:nvSpPr>
      <dsp:spPr>
        <a:xfrm>
          <a:off x="4323217" y="905795"/>
          <a:ext cx="1891719" cy="730203"/>
        </a:xfrm>
        <a:prstGeom prst="chevron">
          <a:avLst>
            <a:gd name="adj" fmla="val 40000"/>
          </a:avLst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3132E-CC3C-419C-A25C-769927FD3205}">
      <dsp:nvSpPr>
        <dsp:cNvPr id="0" name=""/>
        <dsp:cNvSpPr/>
      </dsp:nvSpPr>
      <dsp:spPr>
        <a:xfrm>
          <a:off x="4827676" y="1088346"/>
          <a:ext cx="1597451" cy="73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Reports Reviewed</a:t>
          </a:r>
        </a:p>
      </dsp:txBody>
      <dsp:txXfrm>
        <a:off x="4849063" y="1109733"/>
        <a:ext cx="1554677" cy="687429"/>
      </dsp:txXfrm>
    </dsp:sp>
    <dsp:sp modelId="{93125DB5-5074-448D-960E-C46CF9227263}">
      <dsp:nvSpPr>
        <dsp:cNvPr id="0" name=""/>
        <dsp:cNvSpPr/>
      </dsp:nvSpPr>
      <dsp:spPr>
        <a:xfrm>
          <a:off x="6483981" y="905795"/>
          <a:ext cx="1891719" cy="730203"/>
        </a:xfrm>
        <a:prstGeom prst="chevron">
          <a:avLst>
            <a:gd name="adj" fmla="val 40000"/>
          </a:avLst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75C98-71EB-43FD-91D3-08C5A8427251}">
      <dsp:nvSpPr>
        <dsp:cNvPr id="0" name=""/>
        <dsp:cNvSpPr/>
      </dsp:nvSpPr>
      <dsp:spPr>
        <a:xfrm>
          <a:off x="6988440" y="1088346"/>
          <a:ext cx="1597451" cy="73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Payment Approved</a:t>
          </a:r>
        </a:p>
      </dsp:txBody>
      <dsp:txXfrm>
        <a:off x="7009827" y="1109733"/>
        <a:ext cx="1554677" cy="687429"/>
      </dsp:txXfrm>
    </dsp:sp>
    <dsp:sp modelId="{C33B1744-268B-46AE-A90C-C21BC755A537}">
      <dsp:nvSpPr>
        <dsp:cNvPr id="0" name=""/>
        <dsp:cNvSpPr/>
      </dsp:nvSpPr>
      <dsp:spPr>
        <a:xfrm>
          <a:off x="8644745" y="905795"/>
          <a:ext cx="1891719" cy="730203"/>
        </a:xfrm>
        <a:prstGeom prst="chevron">
          <a:avLst>
            <a:gd name="adj" fmla="val 40000"/>
          </a:avLst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DF210-1FDD-4450-912D-6D5FF50882D7}">
      <dsp:nvSpPr>
        <dsp:cNvPr id="0" name=""/>
        <dsp:cNvSpPr/>
      </dsp:nvSpPr>
      <dsp:spPr>
        <a:xfrm>
          <a:off x="9149204" y="1088346"/>
          <a:ext cx="1597451" cy="73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Payment of Grant</a:t>
          </a:r>
        </a:p>
      </dsp:txBody>
      <dsp:txXfrm>
        <a:off x="9170591" y="1109733"/>
        <a:ext cx="1554677" cy="687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A81DB-F72E-4916-9303-67F69819642A}" type="datetimeFigureOut">
              <a:rPr lang="en-AU" smtClean="0"/>
              <a:t>27/7/2025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A3B4-54D0-4182-B25A-8BD1FAAFE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96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D357F-FF53-4170-B03C-AB81F2F9FEA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13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66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81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436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630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081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5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38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491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86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364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722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324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029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00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97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556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D357F-FF53-4170-B03C-AB81F2F9FEA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30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 stewardship is the responsibility of each Rotarian.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Implementing good stewardship practices ensures that grants are well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managed and that grant funds are used according to Foundation guidelines and benefit the populations in need.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Careful grant management sustains donor confidence in the Foundation and can increase donations.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aseline="0" dirty="0">
              <a:effectLst/>
              <a:latin typeface="Times New Roman"/>
              <a:ea typeface="MS Minch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B0936-A299-40F2-A345-9E79BAA43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27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8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817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345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40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323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305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164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Speaking points </a:t>
            </a:r>
            <a:endParaRPr kumimoji="0" lang="en-US" alt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Thank participants for attending, and recognize the training leaders.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Highlight the importance of responsible grant management.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Review the requirements of club qualification, along with district-specific criteria for Rotary grant projects.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Provide information about local laws, district qualification requirements, and regional examples of successful projects.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Discuss how district grant funds will be used in the coming year.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Share how your district manages and allocates District Designated Funds.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Encourage attendees to get to know one another during the meeting so they can continue to work together during the year.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Review the seminar agenda and explain the next steps.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Ask participants to complete a survey to help improve future seminars.</a:t>
            </a: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A3308-0E56-4005-9897-73802DE46B9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75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3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6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43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14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90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3D771-6AA5-452C-9BA1-FF685BAC4B30}" type="slidenum"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6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552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31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8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5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78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0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3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6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5595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69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65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552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247701BD-D054-4301-B0AF-14174815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90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1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16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6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61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609600" y="274638"/>
            <a:ext cx="9855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defRPr/>
            </a:pPr>
            <a:r>
              <a:rPr kumimoji="1" lang="en-US" sz="1800"/>
              <a:t>CLICK TO EDIT MASTER TITLE STYLE</a:t>
            </a:r>
            <a:endParaRPr kumimoji="1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71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552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2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552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28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55200" cy="487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73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5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6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5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kumimoji="1" lang="en-US" sz="1800">
              <a:solidFill>
                <a:srgbClr val="E7E7E8"/>
              </a:solidFill>
            </a:endParaRP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855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kumimoji="1" sz="1200">
                <a:solidFill>
                  <a:prstClr val="black">
                    <a:tint val="75000"/>
                  </a:prstClr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fld id="{07EBFAE9-EE6D-4AB8-B3C3-47737DFD1B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Arial Narrow"/>
          <a:ea typeface="Arial Narrow" panose="020B0606020202030204" pitchFamily="34" charset="0"/>
          <a:cs typeface="Arial Narrow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5DAA"/>
          </a:solidFill>
          <a:latin typeface="Georgia"/>
          <a:ea typeface="Georgia" panose="02040502050405020303" pitchFamily="18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5DAA"/>
          </a:solidFill>
          <a:latin typeface="Georgia"/>
          <a:ea typeface="Georgia" panose="02040502050405020303" pitchFamily="18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5DAA"/>
          </a:solidFill>
          <a:latin typeface="Georgia"/>
          <a:ea typeface="Georgia" panose="02040502050405020303" pitchFamily="18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DAA"/>
          </a:solidFill>
          <a:latin typeface="Georgia"/>
          <a:ea typeface="Georgia" panose="02040502050405020303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5DAA"/>
          </a:solidFill>
          <a:latin typeface="Georgia"/>
          <a:ea typeface="Georgia" panose="02040502050405020303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749"/>
            <a:ext cx="2603029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7/27/25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6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oundationstewardship@rotarydistrict9800.org.a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hyperlink" Target="mailto:foundationstewardship@rotarydistrict9800.org.a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mailto:Foundation.grants@rotary9800.or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otarydistrict9800.org.au/sitepage/foundation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78565" y="2878126"/>
            <a:ext cx="7434868" cy="1054359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District Grants Seminar</a:t>
            </a:r>
          </a:p>
          <a:p>
            <a:pPr algn="ctr"/>
            <a:endParaRPr lang="en-AU" sz="6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842D72-DD5E-13BA-996D-C6D0331373A7}"/>
              </a:ext>
            </a:extLst>
          </p:cNvPr>
          <p:cNvGrpSpPr/>
          <p:nvPr/>
        </p:nvGrpSpPr>
        <p:grpSpPr>
          <a:xfrm>
            <a:off x="2705983" y="1009403"/>
            <a:ext cx="6486779" cy="1632868"/>
            <a:chOff x="2503398" y="417414"/>
            <a:chExt cx="7241735" cy="17991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88D15-4377-45BA-90B1-AC0CA9F1D780}"/>
                </a:ext>
              </a:extLst>
            </p:cNvPr>
            <p:cNvSpPr/>
            <p:nvPr/>
          </p:nvSpPr>
          <p:spPr>
            <a:xfrm>
              <a:off x="2503398" y="417414"/>
              <a:ext cx="7241735" cy="1799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63F407F2-011A-41FE-B147-7CB752DC8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631"/>
            <a:stretch/>
          </p:blipFill>
          <p:spPr>
            <a:xfrm>
              <a:off x="2806177" y="508048"/>
              <a:ext cx="3943413" cy="139012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" name="Picture 1" descr="A blue background with white text&#10;&#10;AI-generated content may be incorrect.">
              <a:extLst>
                <a:ext uri="{FF2B5EF4-FFF2-40B4-BE49-F238E27FC236}">
                  <a16:creationId xmlns:a16="http://schemas.microsoft.com/office/drawing/2014/main" id="{A320CB75-0295-2F16-2EFE-253759D37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3067" y="508048"/>
              <a:ext cx="1549400" cy="1549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B41671-14AB-8B8B-9781-3FBD2B11FFD0}"/>
              </a:ext>
            </a:extLst>
          </p:cNvPr>
          <p:cNvSpPr txBox="1"/>
          <p:nvPr/>
        </p:nvSpPr>
        <p:spPr>
          <a:xfrm>
            <a:off x="5324048" y="3979874"/>
            <a:ext cx="1543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665675" y="970363"/>
            <a:ext cx="815177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Grants – General Conditions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Grant approval from The Rotary Foundation must be obtained before committing funds. This is sought through the D9800 Humanitarian Grants Committee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D9800 grant funding matches funding from D9800 clubs only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Rotarian, Rotary club or Rotary entity may not be the beneficiary of a grant.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Projects must commence within 12 months of grant approval by TRF and must be completed within 24 months of approval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Publicity plans must be included with the application</a:t>
            </a: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6E784-2BF6-C6F3-E4FB-E4532FE2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9F4087E-A234-420E-F7E6-1E67D8912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665675" y="1063673"/>
            <a:ext cx="815177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Grants – General Conditions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Funding is limited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Priority is given to grant applications or Grant Intention Forms received by September 30</a:t>
            </a:r>
            <a:r>
              <a:rPr lang="en-AU" sz="2700" baseline="30000" dirty="0">
                <a:solidFill>
                  <a:srgbClr val="1F497D"/>
                </a:solidFill>
                <a:latin typeface="Calibri"/>
              </a:rPr>
              <a:t>th</a:t>
            </a:r>
            <a:r>
              <a:rPr lang="en-AU" sz="2700" dirty="0">
                <a:solidFill>
                  <a:srgbClr val="1F497D"/>
                </a:solidFill>
                <a:latin typeface="Calibri"/>
              </a:rPr>
              <a:t> and included in the ‘Block Grant’ application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Grant applications received after September 30</a:t>
            </a:r>
            <a:r>
              <a:rPr lang="en-AU" sz="2700" baseline="30000" dirty="0">
                <a:solidFill>
                  <a:srgbClr val="1F497D"/>
                </a:solidFill>
                <a:latin typeface="Calibri"/>
              </a:rPr>
              <a:t>th</a:t>
            </a:r>
            <a:r>
              <a:rPr lang="en-AU" sz="2700" dirty="0">
                <a:solidFill>
                  <a:srgbClr val="1F497D"/>
                </a:solidFill>
                <a:latin typeface="Calibri"/>
              </a:rPr>
              <a:t> and not included in the Block Grant can be funded only if funds are available.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Grants are paid after final report received</a:t>
            </a: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1E380-CBC2-5A2F-479A-1A8C89C03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1AA2FE48-59E4-7727-ACB4-84156DEB5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665675" y="1063673"/>
            <a:ext cx="875661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Grants Local Within Australia (DGL)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For small community projects delivered anywhere within Australia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Active Rotarian engagement is essential. 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Larger grants are available where more than one club is actively and financially engaged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MOU may be requested, when partnering with government or commercial entities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Grant funding is offered to match D9800 club funding on a $1:$1 basis. Limit $5,000 single club, $10,000 multi-club</a:t>
            </a:r>
          </a:p>
        </p:txBody>
      </p:sp>
      <p:pic>
        <p:nvPicPr>
          <p:cNvPr id="5" name="Graphic 4" descr="Badge 1">
            <a:extLst>
              <a:ext uri="{FF2B5EF4-FFF2-40B4-BE49-F238E27FC236}">
                <a16:creationId xmlns:a16="http://schemas.microsoft.com/office/drawing/2014/main" id="{29DDDC89-1AAE-412E-A970-5D0AFE0BD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400" y="1335733"/>
            <a:ext cx="1276837" cy="1276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1F1CE-EC77-4A2B-945F-FDDB6857A5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400" y="2817878"/>
            <a:ext cx="1314057" cy="1047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28D6F-0684-FD18-DAA5-DB317C48E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403BC76C-6C0F-8721-D5DC-207D4B91A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84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507787" y="1053778"/>
            <a:ext cx="839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Grants Local Within Australia (DGL)</a:t>
            </a:r>
          </a:p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How to Apply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2FAA4F-6EBD-CA4A-0A12-175FB2B42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096" y="2628040"/>
            <a:ext cx="4302773" cy="2717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EF3FD1-4704-D0C0-6356-6036CA55B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graphicFrame>
        <p:nvGraphicFramePr>
          <p:cNvPr id="18" name="TextBox 4">
            <a:extLst>
              <a:ext uri="{FF2B5EF4-FFF2-40B4-BE49-F238E27FC236}">
                <a16:creationId xmlns:a16="http://schemas.microsoft.com/office/drawing/2014/main" id="{95F077A2-C9C4-FA1C-EC67-5E27C86A6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304513"/>
              </p:ext>
            </p:extLst>
          </p:nvPr>
        </p:nvGraphicFramePr>
        <p:xfrm>
          <a:off x="1507787" y="2576146"/>
          <a:ext cx="5584947" cy="373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3DB6855-8392-4AE3-3813-5E24151B53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D02B46-6CA9-82BD-75D4-A048E2925182}"/>
              </a:ext>
            </a:extLst>
          </p:cNvPr>
          <p:cNvSpPr/>
          <p:nvPr/>
        </p:nvSpPr>
        <p:spPr>
          <a:xfrm>
            <a:off x="7684316" y="3758268"/>
            <a:ext cx="763398" cy="169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507787" y="1053778"/>
            <a:ext cx="839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>
                <a:solidFill>
                  <a:srgbClr val="1F497D"/>
                </a:solidFill>
                <a:latin typeface="Calibri"/>
              </a:rPr>
              <a:t>District Grants Local Within Australia (DGL)</a:t>
            </a:r>
          </a:p>
          <a:p>
            <a:pPr defTabSz="342900">
              <a:defRPr/>
            </a:pPr>
            <a:r>
              <a:rPr lang="en-AU" sz="3600" b="1">
                <a:solidFill>
                  <a:srgbClr val="1F497D"/>
                </a:solidFill>
                <a:latin typeface="Calibri"/>
              </a:rPr>
              <a:t>Your application must be accompanied by: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034EF-2BB2-4A17-AB8F-982F4E9B05E7}"/>
              </a:ext>
            </a:extLst>
          </p:cNvPr>
          <p:cNvSpPr txBox="1"/>
          <p:nvPr/>
        </p:nvSpPr>
        <p:spPr>
          <a:xfrm>
            <a:off x="1507787" y="2353778"/>
            <a:ext cx="83120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Budget worksheets in support of the total planned budget.    	quotes encouraged</a:t>
            </a:r>
          </a:p>
          <a:p>
            <a:pPr marL="342900" indent="-342900">
              <a:buFont typeface="+mj-lt"/>
              <a:buAutoNum type="arabicPeriod"/>
            </a:pPr>
            <a:endParaRPr lang="en-AU" sz="2400" dirty="0">
              <a:solidFill>
                <a:srgbClr val="1F497D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Your Promotional Plan, internally and importantly, externally.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Promoting Rotary, your club and The Rotary Foundation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Promotion by Program Partners is especially valued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TRF acknowledgement: “This project was/is being delivered with the assistance of a District Grant from The Rotary Foundation”.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Posters to include The Rotary Foundation logo.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Fixed assets must bear a plaque acknowledging the contribution of Rotary and The Rotary Foundation</a:t>
            </a: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E7C18-24BF-93EF-A16D-5FC676423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FA71452-83CD-46A1-6C4E-49BD2D696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665675" y="1063673"/>
            <a:ext cx="899939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International Grants (DGI)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For discrete projects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Australian citizens may not be a beneficiary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Require an international partner – Overseas Rotary District or Club preferred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within one of the seven Areas of Focus of The Rotary Foundation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Must be accompanied by a fully executed Letter of Participation (LOP) and quotes and budget worksheets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Grant funding is offered to match D9800 club funding on a $1:$1 basis. Grant limit A$5,000.  Funding may be increased for multiple club involvement.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2400" dirty="0">
              <a:solidFill>
                <a:srgbClr val="1F497D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5" name="Graphic 4" descr="Badge">
            <a:extLst>
              <a:ext uri="{FF2B5EF4-FFF2-40B4-BE49-F238E27FC236}">
                <a16:creationId xmlns:a16="http://schemas.microsoft.com/office/drawing/2014/main" id="{B8A4204C-00A4-4571-9BAE-0EF251D5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064" y="1352939"/>
            <a:ext cx="1212979" cy="1212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B5892-D472-4428-8389-24C7673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808" y="4117715"/>
            <a:ext cx="1212979" cy="967273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BAC672A0-5F40-470F-9911-8FBCAC0CD0CA}"/>
              </a:ext>
            </a:extLst>
          </p:cNvPr>
          <p:cNvSpPr/>
          <p:nvPr/>
        </p:nvSpPr>
        <p:spPr>
          <a:xfrm>
            <a:off x="537328" y="3959258"/>
            <a:ext cx="832715" cy="12129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48403C-23B7-4D43-93CB-2D73B56E92C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179" y="2649203"/>
            <a:ext cx="1421559" cy="890977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B15576-01CE-CD6F-4854-BE9ECB1E2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F7B8948-1DCA-1569-8B4E-421803029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665675" y="1063673"/>
            <a:ext cx="899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International Grants (DGI)</a:t>
            </a: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15945-CA3C-4E27-AE27-68BB74A34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456" y="1710004"/>
            <a:ext cx="2892675" cy="392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8324F-6864-457A-8D83-40044CD714B9}"/>
              </a:ext>
            </a:extLst>
          </p:cNvPr>
          <p:cNvSpPr txBox="1"/>
          <p:nvPr/>
        </p:nvSpPr>
        <p:spPr>
          <a:xfrm>
            <a:off x="5612860" y="1907120"/>
            <a:ext cx="289267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of Focus</a:t>
            </a:r>
          </a:p>
          <a:p>
            <a:endParaRPr lang="en-AU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Promoting peace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Fighting disease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clean water, sanitation and hygiene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mothers and children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education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Growing local economies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Protecting the environment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C88B0-B7CC-7B80-BAA3-2B0B1DCCC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6C68DA-9F0C-10CE-4C98-EF5DD2DA8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114" y="1819570"/>
            <a:ext cx="3551869" cy="4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C863B6-9984-48D8-87B0-E3ECB75ADD39}"/>
              </a:ext>
            </a:extLst>
          </p:cNvPr>
          <p:cNvCxnSpPr/>
          <p:nvPr/>
        </p:nvCxnSpPr>
        <p:spPr>
          <a:xfrm flipH="1">
            <a:off x="4607169" y="2083777"/>
            <a:ext cx="975946" cy="1995854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22821D86-700E-9717-8040-86AC86528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665675" y="1063673"/>
            <a:ext cx="8999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International Grants (DGI)</a:t>
            </a:r>
          </a:p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How to Apply</a:t>
            </a: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15945-CA3C-4E27-AE27-68BB74A34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886" y="1710004"/>
            <a:ext cx="2184245" cy="2967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8324F-6864-457A-8D83-40044CD714B9}"/>
              </a:ext>
            </a:extLst>
          </p:cNvPr>
          <p:cNvSpPr txBox="1"/>
          <p:nvPr/>
        </p:nvSpPr>
        <p:spPr>
          <a:xfrm>
            <a:off x="2829876" y="2192212"/>
            <a:ext cx="618852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Read ‘A Guide to District Grants’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Complete an ‘Application Form DGI: District International Grant ‘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Have it signed and dated by the Club President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Complete a Letter of Participation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Have it signed by the representatives of all partners in the project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Email them to the Chair of the Humanitarian Grants Committee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DC773D-DC1B-8A18-DFB9-57DB575DB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93" y="2455675"/>
            <a:ext cx="2121015" cy="2857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2BBB7E-78CD-8F4B-9F06-4DBCC5F16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C2353C01-8688-159F-D818-BF2755683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507787" y="1053778"/>
            <a:ext cx="839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International Grants (DGI)</a:t>
            </a:r>
          </a:p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Your application must be accompanied by: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034EF-2BB2-4A17-AB8F-982F4E9B05E7}"/>
              </a:ext>
            </a:extLst>
          </p:cNvPr>
          <p:cNvSpPr txBox="1"/>
          <p:nvPr/>
        </p:nvSpPr>
        <p:spPr>
          <a:xfrm>
            <a:off x="1507786" y="2576146"/>
            <a:ext cx="7692197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The International Letter of Participation (LOP)</a:t>
            </a:r>
          </a:p>
          <a:p>
            <a:pPr marL="324000" indent="-342900">
              <a:spcBef>
                <a:spcPts val="600"/>
              </a:spcBef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Quotes and/or budget worksheets in support of the total planned budget </a:t>
            </a:r>
          </a:p>
          <a:p>
            <a:pPr marL="324000" indent="-342900">
              <a:spcBef>
                <a:spcPts val="600"/>
              </a:spcBef>
              <a:buFont typeface="+mj-lt"/>
              <a:buAutoNum type="arabicPeriod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Your Promotional Plan, internally and importantly, externally.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Promoting Rotary and your club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  <a:latin typeface="Calibri"/>
              </a:rPr>
              <a:t>Promoting the Rotary Foundation. “This project was/is being delivered with the assistance of a District Grant from The Rotary Foundation”.</a:t>
            </a:r>
          </a:p>
          <a:p>
            <a:pPr marL="342900" indent="-342900">
              <a:buFont typeface="+mj-lt"/>
              <a:buAutoNum type="arabicPeriod"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0864A-0A5F-6AC4-C49A-7032DC45B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11D6D63-09CD-FD0B-8924-25ECBEA9B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665675" y="1063673"/>
            <a:ext cx="89993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Year 11-12 Scholarships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r>
              <a:rPr lang="en-AU" sz="2700" b="1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7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encourage talented and motivated young people facing financial barriers to successfully complete their Year 11 and Year 12 secondary education.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7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build stronger relationships between clubs and their local schools.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700" dirty="0">
              <a:solidFill>
                <a:srgbClr val="005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UNDER REVIEW</a:t>
            </a: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5" name="Graphic 4" descr="Badge 4">
            <a:extLst>
              <a:ext uri="{FF2B5EF4-FFF2-40B4-BE49-F238E27FC236}">
                <a16:creationId xmlns:a16="http://schemas.microsoft.com/office/drawing/2014/main" id="{256DC965-5F0C-4663-A223-108223F59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183" y="1538924"/>
            <a:ext cx="1166567" cy="1166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4D9F1-6DE1-4DCD-8B36-CC8254D9E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C7558882-D9F4-2708-0762-3910CECBF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Where to Get More Information?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24755" y="1132233"/>
            <a:ext cx="8151779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The District 9800 Website</a:t>
            </a:r>
            <a:endParaRPr lang="en-AU" sz="36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endParaRPr lang="en-AU" sz="7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A32EA-4435-073A-D6EB-FA8914D0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2CD01-BDA1-F51B-7246-E9F46CE12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760" y="1995397"/>
            <a:ext cx="1366832" cy="4648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5F8FBF-8804-9B70-E87A-DDED864B5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650" y="966714"/>
            <a:ext cx="5786966" cy="565946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223D03-EFE0-40E7-AAB8-F54D1B8D74DD}"/>
              </a:ext>
            </a:extLst>
          </p:cNvPr>
          <p:cNvCxnSpPr>
            <a:cxnSpLocks/>
          </p:cNvCxnSpPr>
          <p:nvPr/>
        </p:nvCxnSpPr>
        <p:spPr>
          <a:xfrm flipV="1">
            <a:off x="3086100" y="4685122"/>
            <a:ext cx="2221191" cy="6203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207B5F57-DD36-C963-5845-AE9986BA0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6790E1-2123-7A1F-57E9-CD55A37D13E5}"/>
              </a:ext>
            </a:extLst>
          </p:cNvPr>
          <p:cNvSpPr/>
          <p:nvPr/>
        </p:nvSpPr>
        <p:spPr>
          <a:xfrm>
            <a:off x="8407014" y="1909575"/>
            <a:ext cx="7537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354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665675" y="1063673"/>
            <a:ext cx="89993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Youth Service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r>
              <a:rPr lang="en-AU" sz="2700" b="1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Grants are available to match club contribution in support of: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7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RYLA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7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Sponsorship of MUNA teams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7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Rotary Youth Exchange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7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Rotaract Programs</a:t>
            </a: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5" name="Graphic 4" descr="Badge 4">
            <a:extLst>
              <a:ext uri="{FF2B5EF4-FFF2-40B4-BE49-F238E27FC236}">
                <a16:creationId xmlns:a16="http://schemas.microsoft.com/office/drawing/2014/main" id="{256DC965-5F0C-4663-A223-108223F59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183" y="1538924"/>
            <a:ext cx="1166567" cy="1166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4D9F1-6DE1-4DCD-8B36-CC8254D9E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4598B-CFA1-D6DE-6793-7DE2F3FC2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428" y="2933888"/>
            <a:ext cx="4872676" cy="25253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C72199E-E347-36BF-09D3-FF4F151A1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 Grant Supported Projects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r>
              <a:rPr lang="en-AU" sz="800" dirty="0">
                <a:solidFill>
                  <a:srgbClr val="FFC000"/>
                </a:solidFill>
                <a:latin typeface="Calibri"/>
              </a:rPr>
              <a:t> </a:t>
            </a:r>
            <a:r>
              <a:rPr lang="en-AU" sz="800" dirty="0" err="1">
                <a:solidFill>
                  <a:srgbClr val="FFC000"/>
                </a:solidFill>
                <a:latin typeface="Calibri"/>
              </a:rPr>
              <a:t>i</a:t>
            </a: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281DB-C164-BF8B-81D6-8B8AEC585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76A6CE-AE1E-B72D-55FD-AC9C1B11F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71" y="1253944"/>
            <a:ext cx="9491868" cy="4660834"/>
          </a:xfrm>
          <a:prstGeom prst="rect">
            <a:avLst/>
          </a:prstGeom>
        </p:spPr>
      </p:pic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1034886A-94A6-DA8D-6E8C-2A4F84847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13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 – Approval Timetable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331843" y="1063673"/>
            <a:ext cx="105056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lvl="0"/>
            <a:r>
              <a:rPr lang="en-AU" sz="2800" b="1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 applications received between before September 30</a:t>
            </a:r>
            <a:r>
              <a:rPr lang="en-AU" sz="2800" b="1" baseline="300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AU" sz="2800" b="1" dirty="0">
              <a:solidFill>
                <a:srgbClr val="005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 by D9800 Grants Committee at monthly meeting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funded from the Block Grant while funds last.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Otherwise, club will receive an acknowledgement that the Committee has accepted the application for inclusion in the ‘Block Grant’ (Spending Plan) for the next year.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 with the Block Grant in November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 advised of outcome by end of November together with Stewardship Requirements.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0A164-A9CA-684C-F076-FA95AF4C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CFEA5C0A-BC67-F786-BE25-8CCE0096E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 – Approval Timetable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499594" y="1259617"/>
            <a:ext cx="9353533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lvl="0"/>
            <a:r>
              <a:rPr lang="en-AU" sz="2800" b="1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 considering a grant but not ready to apply by September 30</a:t>
            </a:r>
            <a:r>
              <a:rPr lang="en-AU" sz="2800" b="1" baseline="300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AU" sz="2800" b="1" dirty="0">
              <a:solidFill>
                <a:srgbClr val="005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have all the ducks in a row but are pretty certain it will go ahead this Rotary year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a Grant Intention Form by September 30</a:t>
            </a:r>
            <a:r>
              <a:rPr lang="en-AU" sz="2400" baseline="300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AU" sz="2400" dirty="0">
              <a:solidFill>
                <a:srgbClr val="005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your form is convincing, it will be included in the Block Grant submission in November to ‘reserve’ funds for you when you are ready to apply.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must lodge a formal application by June 30</a:t>
            </a:r>
            <a:r>
              <a:rPr lang="en-AU" sz="2400" baseline="300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the funding will lapse.</a:t>
            </a:r>
          </a:p>
          <a:p>
            <a:pPr lvl="0"/>
            <a:endParaRPr lang="en-AU" sz="2400" dirty="0">
              <a:solidFill>
                <a:srgbClr val="005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0A164-A9CA-684C-F076-FA95AF4C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C2F0BE4-1390-D114-4E27-49AF33C39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 – Approval Timetable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511557" y="1063673"/>
            <a:ext cx="100503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lvl="0"/>
            <a:r>
              <a:rPr lang="en-AU" sz="2800" b="1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 applications received after November 1</a:t>
            </a:r>
            <a:r>
              <a:rPr lang="en-AU" sz="2800" b="1" baseline="300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endParaRPr lang="en-AU" sz="2800" b="1" dirty="0">
              <a:solidFill>
                <a:srgbClr val="005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 by D9800 Grants Committee at monthly meeting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accepted by the Grants Committee, they will be submitted to The Rotary Foundation for approval if ‘contingency’ funds are still available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5A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contingency funds are not available, they will be held back for submission in the next Rotary year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5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005A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0A164-A9CA-684C-F076-FA95AF4C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31198AC8-04E6-BF17-3AC0-C0E32E15A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Applications for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80DC3-BDC0-EBBE-D532-A24D0D2ACDC6}"/>
              </a:ext>
            </a:extLst>
          </p:cNvPr>
          <p:cNvSpPr txBox="1"/>
          <p:nvPr/>
        </p:nvSpPr>
        <p:spPr>
          <a:xfrm>
            <a:off x="2095890" y="1132371"/>
            <a:ext cx="815177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Grant Governance – The District Humanitarian Grants Committee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defTabSz="342900">
              <a:buClr>
                <a:srgbClr val="FFC000"/>
              </a:buClr>
              <a:defRPr/>
            </a:pPr>
            <a:endParaRPr lang="en-AU" sz="90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Foundation Grants Chair</a:t>
            </a: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Foundation Chair</a:t>
            </a: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Foundation Stewardship Chair</a:t>
            </a:r>
          </a:p>
          <a:p>
            <a:pPr marL="914400" lvl="1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Governor</a:t>
            </a:r>
          </a:p>
          <a:p>
            <a:pPr marL="914400" lvl="1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Governor Elect</a:t>
            </a:r>
          </a:p>
          <a:p>
            <a:pPr marL="914400" lvl="1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Governor Nominee</a:t>
            </a:r>
          </a:p>
          <a:p>
            <a:pPr marL="914400" lvl="1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Governor Nominee Elect</a:t>
            </a:r>
          </a:p>
          <a:p>
            <a:pPr defTabSz="342900">
              <a:buClr>
                <a:srgbClr val="FFC000"/>
              </a:buClr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defTabSz="342900">
              <a:buClr>
                <a:srgbClr val="FFC000"/>
              </a:buClr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Meet on the first Monday of every month to consider grant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3D77F-5DB1-59E4-7E81-E9058DB01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19F18-03BD-AE5B-2EBE-969D6B9CC0E8}"/>
              </a:ext>
            </a:extLst>
          </p:cNvPr>
          <p:cNvSpPr txBox="1"/>
          <p:nvPr/>
        </p:nvSpPr>
        <p:spPr>
          <a:xfrm>
            <a:off x="8705849" y="2209800"/>
            <a:ext cx="2856013" cy="13388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2700" b="1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by The Rotary Foundation in Evanston IL</a:t>
            </a:r>
          </a:p>
        </p:txBody>
      </p:sp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28EFA9EC-D535-2C87-72F2-DA34FD7C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Promotion a Key Project Deliverable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517BEF8-4264-4C9B-4262-2B9515660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64" y="954107"/>
            <a:ext cx="7511071" cy="51782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ACD980-3BA1-8423-6BC2-5C0D90A99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3ECD95BF-104A-0BBE-F681-216D16E85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03398" y="2759872"/>
            <a:ext cx="7303076" cy="105435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AU" sz="6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Stewardship</a:t>
            </a:r>
          </a:p>
          <a:p>
            <a:pPr algn="ctr"/>
            <a:r>
              <a:rPr lang="en-A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Grant Funds from The Rotary Foundation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EB0091-632A-BAD0-77DE-9BD64925272E}"/>
              </a:ext>
            </a:extLst>
          </p:cNvPr>
          <p:cNvGrpSpPr/>
          <p:nvPr/>
        </p:nvGrpSpPr>
        <p:grpSpPr>
          <a:xfrm>
            <a:off x="3606208" y="332493"/>
            <a:ext cx="4979582" cy="1799104"/>
            <a:chOff x="2503398" y="324104"/>
            <a:chExt cx="4979582" cy="17991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88D15-4377-45BA-90B1-AC0CA9F1D780}"/>
                </a:ext>
              </a:extLst>
            </p:cNvPr>
            <p:cNvSpPr/>
            <p:nvPr/>
          </p:nvSpPr>
          <p:spPr>
            <a:xfrm>
              <a:off x="2503398" y="324104"/>
              <a:ext cx="4979582" cy="1799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63F407F2-011A-41FE-B147-7CB752DC8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631"/>
            <a:stretch/>
          </p:blipFill>
          <p:spPr>
            <a:xfrm>
              <a:off x="3070009" y="476709"/>
              <a:ext cx="4085800" cy="1395025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6891E0A-A710-B332-DEDF-EAD18E943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431" y="4195482"/>
            <a:ext cx="5523137" cy="198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A9628-0833-B5AE-DF4A-B3B5635C97BE}"/>
              </a:ext>
            </a:extLst>
          </p:cNvPr>
          <p:cNvSpPr/>
          <p:nvPr/>
        </p:nvSpPr>
        <p:spPr>
          <a:xfrm>
            <a:off x="8003097" y="562062"/>
            <a:ext cx="142613" cy="1318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2826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48764" y="1022168"/>
            <a:ext cx="10760413" cy="1165992"/>
          </a:xfrm>
          <a:prstGeom prst="rect">
            <a:avLst/>
          </a:prstGeom>
          <a:solidFill>
            <a:srgbClr val="F9DB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buNone/>
            </a:pPr>
            <a:r>
              <a:rPr lang="en-US" sz="2800" b="1" dirty="0">
                <a:solidFill>
                  <a:srgbClr val="0E55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Stewardship is the responsible management and oversight of grant funds. </a:t>
            </a:r>
            <a:br>
              <a:rPr lang="en-US" sz="2800" b="1" dirty="0">
                <a:solidFill>
                  <a:srgbClr val="0E55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E55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 ensures that funds are used properly and benefit the populations in need.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865239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pPr algn="ctr" defTabSz="342900"/>
            <a:endParaRPr lang="en-US" sz="600" spc="0" dirty="0">
              <a:solidFill>
                <a:srgbClr val="FFC000"/>
              </a:solidFill>
            </a:endParaRPr>
          </a:p>
          <a:p>
            <a:pPr algn="ctr" defTabSz="342900"/>
            <a:endParaRPr lang="en-US" sz="750" spc="0" dirty="0">
              <a:solidFill>
                <a:srgbClr val="FFC000"/>
              </a:solidFill>
            </a:endParaRPr>
          </a:p>
          <a:p>
            <a:pPr algn="ctr" defTabSz="342900"/>
            <a:r>
              <a:rPr lang="en-US" sz="4000" spc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Stewardship?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713E58-BF37-4E05-8E03-D586B936F655}"/>
              </a:ext>
            </a:extLst>
          </p:cNvPr>
          <p:cNvSpPr txBox="1">
            <a:spLocks/>
          </p:cNvSpPr>
          <p:nvPr/>
        </p:nvSpPr>
        <p:spPr>
          <a:xfrm>
            <a:off x="3058427" y="2571021"/>
            <a:ext cx="6259877" cy="366557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Clr>
                <a:srgbClr val="FFC000"/>
              </a:buClr>
              <a:buNone/>
            </a:pPr>
            <a:r>
              <a:rPr lang="en-US" sz="2800" b="1" dirty="0">
                <a:solidFill>
                  <a:srgbClr val="0E5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Stewardship involves:</a:t>
            </a:r>
          </a:p>
          <a:p>
            <a:pPr marL="657225" lvl="1" indent="-257175" defTabSz="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55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Report tracking</a:t>
            </a:r>
          </a:p>
          <a:p>
            <a:pPr marL="657225" lvl="1" indent="-257175" defTabSz="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55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Routine monitoring</a:t>
            </a:r>
          </a:p>
          <a:p>
            <a:pPr marL="657225" lvl="1" indent="-257175" defTabSz="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55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Ensuring guidelines followed</a:t>
            </a:r>
          </a:p>
          <a:p>
            <a:pPr marL="657225" lvl="1" indent="-257175" defTabSz="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55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Document retention</a:t>
            </a:r>
          </a:p>
          <a:p>
            <a:pPr marL="657225" lvl="1" indent="-257175" defTabSz="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55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Maintain TRF Seminar attendees' lists </a:t>
            </a:r>
          </a:p>
          <a:p>
            <a:pPr marL="657225" lvl="1" indent="-257175" defTabSz="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55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Ensuring Qualification of Clubs &amp; Districts</a:t>
            </a:r>
          </a:p>
          <a:p>
            <a:pPr marL="657225" lvl="1" indent="-257175" defTabSz="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55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Maintaining trust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E9D5B-D77B-4621-BB0E-4BBC0C0AA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8BFA7A48-6C74-06AB-706B-CD757DC86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 defTabSz="68580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District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Grant Report Form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9DD3F-1CE3-4F43-BD28-F5094AF28F8F}"/>
              </a:ext>
            </a:extLst>
          </p:cNvPr>
          <p:cNvSpPr/>
          <p:nvPr/>
        </p:nvSpPr>
        <p:spPr>
          <a:xfrm>
            <a:off x="308044" y="1964614"/>
            <a:ext cx="49286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completion of your project, </a:t>
            </a:r>
          </a:p>
          <a:p>
            <a:pPr algn="ctr"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and return the </a:t>
            </a:r>
          </a:p>
          <a:p>
            <a:pPr algn="ctr"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Grant Report Form to </a:t>
            </a:r>
          </a:p>
          <a:p>
            <a:pPr algn="ctr"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D9800 Foundation Grants Stewardship </a:t>
            </a:r>
          </a:p>
          <a:p>
            <a:pPr algn="ctr"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 email:  </a:t>
            </a:r>
          </a:p>
          <a:p>
            <a:pPr algn="ctr">
              <a:spcAft>
                <a:spcPts val="0"/>
              </a:spcAft>
            </a:pPr>
            <a:endParaRPr lang="en-AU" sz="800" u="sng" dirty="0">
              <a:solidFill>
                <a:srgbClr val="55555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ctr">
              <a:spcAft>
                <a:spcPts val="0"/>
              </a:spcAft>
            </a:pPr>
            <a:r>
              <a:rPr lang="en-AU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foundation.stewardship@rotary9800.org</a:t>
            </a:r>
            <a:endParaRPr lang="en-AU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C6DFEA-659C-9871-CAAA-207DA6E1A4B4}"/>
              </a:ext>
            </a:extLst>
          </p:cNvPr>
          <p:cNvSpPr/>
          <p:nvPr/>
        </p:nvSpPr>
        <p:spPr>
          <a:xfrm>
            <a:off x="776732" y="4292541"/>
            <a:ext cx="3828284" cy="1209675"/>
          </a:xfrm>
          <a:prstGeom prst="rect">
            <a:avLst/>
          </a:prstGeom>
          <a:solidFill>
            <a:srgbClr val="005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FFC000"/>
                </a:solidFill>
              </a:rPr>
              <a:t>Final reports must be submitted within one month of the scheduled completion date of your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C2F93F-0CB5-ADC3-EA83-CE96E3A7C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FAFE77-DA28-1774-F7CA-0E34A2211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808" y="1123076"/>
            <a:ext cx="3878356" cy="562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C5207C2E-BB4D-F506-D883-73071DB76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Why Bother with A Foundation Grant?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80DC3-BDC0-EBBE-D532-A24D0D2ACDC6}"/>
              </a:ext>
            </a:extLst>
          </p:cNvPr>
          <p:cNvSpPr txBox="1"/>
          <p:nvPr/>
        </p:nvSpPr>
        <p:spPr>
          <a:xfrm>
            <a:off x="2020110" y="1734706"/>
            <a:ext cx="815177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>
                <a:srgbClr val="FFC000"/>
              </a:buClr>
              <a:defRPr/>
            </a:pPr>
            <a:endParaRPr lang="en-AU" sz="900" dirty="0">
              <a:solidFill>
                <a:srgbClr val="1F497D"/>
              </a:solidFill>
              <a:latin typeface="Calibri"/>
            </a:endParaRPr>
          </a:p>
          <a:p>
            <a:pPr marL="514350" indent="-514350" defTabSz="342900"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Leverage club funding – Increase project impact</a:t>
            </a:r>
          </a:p>
          <a:p>
            <a:pPr marL="514350" indent="-514350" defTabSz="342900"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Encourage collaboration</a:t>
            </a:r>
          </a:p>
          <a:p>
            <a:pPr marL="971550" lvl="1" indent="-514350" defTabSz="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Greater skills bank</a:t>
            </a:r>
          </a:p>
          <a:p>
            <a:pPr marL="971550" lvl="1" indent="-514350" defTabSz="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Improved quality of projects</a:t>
            </a:r>
          </a:p>
          <a:p>
            <a:pPr marL="971550" lvl="1" indent="-514350" defTabSz="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Grow your Rotary network</a:t>
            </a:r>
          </a:p>
          <a:p>
            <a:pPr marL="971550" lvl="1" indent="-514350" defTabSz="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Strengthen member commitment</a:t>
            </a:r>
          </a:p>
          <a:p>
            <a:pPr marL="971550" lvl="1" indent="-514350" defTabSz="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Strengthen Rotary</a:t>
            </a:r>
          </a:p>
          <a:p>
            <a:pPr marL="514350" indent="-514350" defTabSz="342900"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Provide a robust project governance structure</a:t>
            </a:r>
          </a:p>
          <a:p>
            <a:pPr marL="971550" lvl="1" indent="-514350" defTabSz="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Increased trust and confidence in Rotary</a:t>
            </a:r>
          </a:p>
          <a:p>
            <a:pPr marL="971550" lvl="1" indent="-514350" defTabSz="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defTabSz="342900">
              <a:buClr>
                <a:srgbClr val="FFC000"/>
              </a:buClr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190A2-74CE-FCDF-3819-037634747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2A6FEB97-ADD5-6336-9D53-B02E4D15F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 defTabSz="68580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District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Grant Report Form  2024 – 2025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D5031-623F-4A9E-A14C-9C9AA8181EE1}"/>
              </a:ext>
            </a:extLst>
          </p:cNvPr>
          <p:cNvSpPr txBox="1"/>
          <p:nvPr/>
        </p:nvSpPr>
        <p:spPr>
          <a:xfrm>
            <a:off x="1754154" y="1446106"/>
            <a:ext cx="8733453" cy="5164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5A9E"/>
                </a:solidFill>
              </a:rPr>
              <a:t>The project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what was done and how it was done?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5A9E"/>
                </a:solidFill>
              </a:rPr>
              <a:t>Rotarian engagement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how many Rotarians, what they did?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5A9E"/>
                </a:solidFill>
              </a:rPr>
              <a:t>The benefit delivered to the recipients</a:t>
            </a:r>
            <a:r>
              <a:rPr lang="en-AU" dirty="0">
                <a:solidFill>
                  <a:srgbClr val="005A9E"/>
                </a:solidFill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How many benefited and how?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The long-term benefits of the project to the beneficiary community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5A9E"/>
                </a:solidFill>
              </a:rPr>
              <a:t>Sustainability</a:t>
            </a:r>
            <a:r>
              <a:rPr lang="en-AU" dirty="0">
                <a:solidFill>
                  <a:srgbClr val="005A9E"/>
                </a:solidFill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how will it be maintained without ongoing Rotary Foundation support?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5A9E"/>
                </a:solidFill>
              </a:rPr>
              <a:t>The involvement of other partners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what they did, how it contributed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5A9E"/>
                </a:solidFill>
              </a:rPr>
              <a:t>Publicity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what has been delivered internally and </a:t>
            </a:r>
            <a:r>
              <a:rPr lang="en-AU" u="sng" dirty="0"/>
              <a:t>externally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4E1C9-96E2-49E5-807F-E1EE16156910}"/>
              </a:ext>
            </a:extLst>
          </p:cNvPr>
          <p:cNvSpPr txBox="1"/>
          <p:nvPr/>
        </p:nvSpPr>
        <p:spPr>
          <a:xfrm>
            <a:off x="1656183" y="1060813"/>
            <a:ext cx="473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5A9E"/>
                </a:solidFill>
              </a:rPr>
              <a:t>In your report, describe</a:t>
            </a:r>
            <a:r>
              <a:rPr lang="en-AU" dirty="0">
                <a:solidFill>
                  <a:srgbClr val="005A9E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29340-A32B-4412-AE5A-BAD90F5F0B3E}"/>
              </a:ext>
            </a:extLst>
          </p:cNvPr>
          <p:cNvSpPr txBox="1"/>
          <p:nvPr/>
        </p:nvSpPr>
        <p:spPr>
          <a:xfrm>
            <a:off x="8220269" y="1343608"/>
            <a:ext cx="3275045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C000"/>
                </a:solidFill>
              </a:rPr>
              <a:t>And Funding:</a:t>
            </a:r>
          </a:p>
          <a:p>
            <a:endParaRPr lang="en-AU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C000"/>
                </a:solidFill>
              </a:rPr>
              <a:t>Where the money came from.</a:t>
            </a:r>
          </a:p>
          <a:p>
            <a:endParaRPr lang="en-AU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C000"/>
                </a:solidFill>
              </a:rPr>
              <a:t>How it was spent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2B18C-9949-6477-7766-73BD19DF4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4D0FAA49-6DA0-215C-8CD4-DC59FD02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BF21CC59-F3EC-A4F7-935A-93BBFF295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7" y="5977935"/>
            <a:ext cx="1301505" cy="770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 defTabSz="68580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District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Grant Report Form  2024 – 2025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9DD3F-1CE3-4F43-BD28-F5094AF28F8F}"/>
              </a:ext>
            </a:extLst>
          </p:cNvPr>
          <p:cNvSpPr/>
          <p:nvPr/>
        </p:nvSpPr>
        <p:spPr>
          <a:xfrm>
            <a:off x="308044" y="1964614"/>
            <a:ext cx="49286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completion of your project, </a:t>
            </a:r>
          </a:p>
          <a:p>
            <a:pPr algn="ctr"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and return the </a:t>
            </a:r>
          </a:p>
          <a:p>
            <a:pPr algn="ctr"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Grant Report Form to </a:t>
            </a:r>
          </a:p>
          <a:p>
            <a:pPr algn="ctr"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D9800 Foundation Grants Stewardship </a:t>
            </a:r>
          </a:p>
          <a:p>
            <a:pPr algn="ctr"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 email:  </a:t>
            </a:r>
          </a:p>
          <a:p>
            <a:pPr algn="ctr">
              <a:spcAft>
                <a:spcPts val="0"/>
              </a:spcAft>
            </a:pPr>
            <a:endParaRPr lang="en-AU" sz="800" u="sng" dirty="0">
              <a:solidFill>
                <a:srgbClr val="55555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ctr">
              <a:spcAft>
                <a:spcPts val="0"/>
              </a:spcAft>
            </a:pPr>
            <a:r>
              <a:rPr lang="en-AU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foundation.stewardship@rotary9800.org</a:t>
            </a:r>
            <a:endParaRPr lang="en-AU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C2F93F-0CB5-ADC3-EA83-CE96E3A7C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7E751-E9CA-87B2-98BF-665F0D8F3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37" y="895350"/>
            <a:ext cx="4255321" cy="596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C966F-2CD2-CBAA-F334-2785932DC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68" y="895350"/>
            <a:ext cx="4236846" cy="59626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2CE0E6F-361E-6827-4F48-4A4FD8CAD818}"/>
              </a:ext>
            </a:extLst>
          </p:cNvPr>
          <p:cNvSpPr/>
          <p:nvPr/>
        </p:nvSpPr>
        <p:spPr>
          <a:xfrm>
            <a:off x="1000125" y="3790950"/>
            <a:ext cx="3448050" cy="6957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09101F-3D47-D0E8-4D60-D78AD7386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166812"/>
            <a:ext cx="5837330" cy="452437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305EBA-7CEB-D339-1E5A-857F553410CE}"/>
              </a:ext>
            </a:extLst>
          </p:cNvPr>
          <p:cNvCxnSpPr/>
          <p:nvPr/>
        </p:nvCxnSpPr>
        <p:spPr>
          <a:xfrm flipH="1">
            <a:off x="4143375" y="3995939"/>
            <a:ext cx="6677025" cy="166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 defTabSz="68580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 Bold" panose="020B0706020202030204" pitchFamily="34" charset="0"/>
                <a:ea typeface="+mn-ea"/>
                <a:cs typeface="+mn-cs"/>
              </a:rPr>
              <a:t>District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Grant Report Form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D5031-623F-4A9E-A14C-9C9AA8181EE1}"/>
              </a:ext>
            </a:extLst>
          </p:cNvPr>
          <p:cNvSpPr txBox="1"/>
          <p:nvPr/>
        </p:nvSpPr>
        <p:spPr>
          <a:xfrm>
            <a:off x="1259633" y="1337478"/>
            <a:ext cx="10302230" cy="544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5A9E"/>
                </a:solidFill>
              </a:rPr>
              <a:t>All receipts (or invoices if accompanied by bank transfer as proof of payment)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Addressed to the Rotary Club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Describing what was provided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Overseas projects funds may be dispersed by the overseas partner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Receipts (or invoices with proof of payment) must be provided </a:t>
            </a:r>
            <a:r>
              <a:rPr lang="en-AU" b="1" dirty="0"/>
              <a:t>together with an additional receipt from the partner</a:t>
            </a:r>
            <a:r>
              <a:rPr lang="en-AU" dirty="0"/>
              <a:t> for the reimbursement of funds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5A9E"/>
                </a:solidFill>
              </a:rPr>
              <a:t>Examples of internal </a:t>
            </a:r>
            <a:r>
              <a:rPr lang="en-AU" b="1" u="sng" dirty="0">
                <a:solidFill>
                  <a:srgbClr val="005A9E"/>
                </a:solidFill>
              </a:rPr>
              <a:t>and external</a:t>
            </a:r>
            <a:r>
              <a:rPr lang="en-AU" b="1" dirty="0">
                <a:solidFill>
                  <a:srgbClr val="005A9E"/>
                </a:solidFill>
              </a:rPr>
              <a:t> publicity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Describing the project and the role of Rotary and the Rotary Foundation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Links to social media and website posts are acceptable.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Include logos where possible – </a:t>
            </a:r>
            <a:r>
              <a:rPr lang="en-AU" b="1" dirty="0"/>
              <a:t>brand</a:t>
            </a:r>
            <a:r>
              <a:rPr lang="en-AU" dirty="0"/>
              <a:t> the project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/>
              <a:t>“This project was (is being) delivered with the assistance of a grant from The Rotary Foundation”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5A9E"/>
                </a:solidFill>
              </a:rPr>
              <a:t>Signed declaration by the project lead</a:t>
            </a:r>
            <a:endParaRPr lang="en-AU" dirty="0">
              <a:solidFill>
                <a:srgbClr val="005A9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4E1C9-96E2-49E5-807F-E1EE16156910}"/>
              </a:ext>
            </a:extLst>
          </p:cNvPr>
          <p:cNvSpPr txBox="1"/>
          <p:nvPr/>
        </p:nvSpPr>
        <p:spPr>
          <a:xfrm>
            <a:off x="1656183" y="1060813"/>
            <a:ext cx="473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5A9E"/>
                </a:solidFill>
              </a:rPr>
              <a:t>Include with your report:</a:t>
            </a:r>
            <a:endParaRPr lang="en-AU" dirty="0">
              <a:solidFill>
                <a:srgbClr val="005A9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D436D-35FD-2E77-A391-B209FE7EC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6B8DB59-B29B-0E5B-D47D-6C593147E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Grant Payments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80DC3-BDC0-EBBE-D532-A24D0D2ACDC6}"/>
              </a:ext>
            </a:extLst>
          </p:cNvPr>
          <p:cNvSpPr txBox="1"/>
          <p:nvPr/>
        </p:nvSpPr>
        <p:spPr>
          <a:xfrm>
            <a:off x="1278825" y="1391488"/>
            <a:ext cx="815177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Grant Governance – The District Foundation Stewardship Committee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defTabSz="342900">
              <a:buClr>
                <a:srgbClr val="FFC000"/>
              </a:buClr>
              <a:defRPr/>
            </a:pPr>
            <a:endParaRPr lang="en-AU" sz="90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Foundation Stewardship Chair</a:t>
            </a: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Foundation Grants Chair</a:t>
            </a: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Foundation Chair</a:t>
            </a:r>
          </a:p>
          <a:p>
            <a:pPr defTabSz="342900">
              <a:buClr>
                <a:srgbClr val="FFC000"/>
              </a:buClr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defTabSz="342900">
              <a:buClr>
                <a:srgbClr val="FFC000"/>
              </a:buClr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Review reports for compliance and approve grant payment within a few days of their submission</a:t>
            </a: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BD50F-BC28-19CC-C350-CF1301DBDF00}"/>
              </a:ext>
            </a:extLst>
          </p:cNvPr>
          <p:cNvSpPr txBox="1"/>
          <p:nvPr/>
        </p:nvSpPr>
        <p:spPr>
          <a:xfrm>
            <a:off x="8629649" y="1676400"/>
            <a:ext cx="3257551" cy="2031325"/>
          </a:xfrm>
          <a:prstGeom prst="rect">
            <a:avLst/>
          </a:prstGeom>
          <a:solidFill>
            <a:srgbClr val="0070C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FFC000"/>
                </a:solidFill>
              </a:rPr>
              <a:t>The files of the D9800 Humanitarian Grants Committee are audited annually to ensure compliance with the terms and conditions of The Rotary Foundation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B6582-88E3-8F24-918F-1ECA002435EA}"/>
              </a:ext>
            </a:extLst>
          </p:cNvPr>
          <p:cNvSpPr txBox="1"/>
          <p:nvPr/>
        </p:nvSpPr>
        <p:spPr>
          <a:xfrm>
            <a:off x="9229725" y="4067175"/>
            <a:ext cx="2057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dirty="0">
                <a:solidFill>
                  <a:srgbClr val="00B050"/>
                </a:solidFill>
                <a:latin typeface="Wingdings" panose="05000000000000000000" pitchFamily="2" charset="2"/>
              </a:rPr>
              <a:t>ü</a:t>
            </a:r>
            <a:endParaRPr lang="en-AU" sz="8800" dirty="0">
              <a:solidFill>
                <a:srgbClr val="00B050"/>
              </a:solidFill>
              <a:latin typeface="MS Shell Dlg 2" panose="020B0604030504040204" pitchFamily="34" charset="0"/>
            </a:endParaRPr>
          </a:p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AF53E-EE48-5C2F-9A0F-802654A69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19D6276-960A-6926-4C2D-6CAC7719D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 – The Grant Payment Process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r>
              <a:rPr lang="en-AU" sz="800" dirty="0">
                <a:solidFill>
                  <a:srgbClr val="FFC000"/>
                </a:solidFill>
                <a:latin typeface="Calibri"/>
              </a:rPr>
              <a:t> - The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1D8BF5-66B1-4E6D-AE3B-A51171A55901}"/>
              </a:ext>
            </a:extLst>
          </p:cNvPr>
          <p:cNvGraphicFramePr/>
          <p:nvPr/>
        </p:nvGraphicFramePr>
        <p:xfrm>
          <a:off x="1027523" y="520109"/>
          <a:ext cx="10748346" cy="272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8B00AA-5CF3-4105-9308-F4FDDB2D925C}"/>
              </a:ext>
            </a:extLst>
          </p:cNvPr>
          <p:cNvSpPr txBox="1"/>
          <p:nvPr/>
        </p:nvSpPr>
        <p:spPr>
          <a:xfrm>
            <a:off x="1027523" y="2584047"/>
            <a:ext cx="2318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/>
              <a:t>Completes project implementation and promotion of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0C388-B851-41C8-94F2-62CC692610BC}"/>
              </a:ext>
            </a:extLst>
          </p:cNvPr>
          <p:cNvSpPr txBox="1"/>
          <p:nvPr/>
        </p:nvSpPr>
        <p:spPr>
          <a:xfrm>
            <a:off x="3440785" y="2566296"/>
            <a:ext cx="1890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/>
              <a:t>Final implementa-tion report</a:t>
            </a:r>
          </a:p>
          <a:p>
            <a:pPr marL="285750" indent="-285750">
              <a:buFontTx/>
              <a:buChar char="-"/>
            </a:pPr>
            <a:r>
              <a:rPr lang="en-AU" dirty="0"/>
              <a:t>Final Project Promotion Report</a:t>
            </a:r>
          </a:p>
          <a:p>
            <a:pPr marL="285750" indent="-285750">
              <a:buFontTx/>
              <a:buChar char="-"/>
            </a:pPr>
            <a:r>
              <a:rPr lang="en-AU" dirty="0"/>
              <a:t>Receipts</a:t>
            </a:r>
          </a:p>
          <a:p>
            <a:pPr marL="285750" indent="-285750">
              <a:buFontTx/>
              <a:buChar char="-"/>
            </a:pPr>
            <a:r>
              <a:rPr lang="en-AU" dirty="0"/>
              <a:t>Submitted to Stewardship Chair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000D3-BA1C-46BB-8D84-BD5986412B85}"/>
              </a:ext>
            </a:extLst>
          </p:cNvPr>
          <p:cNvSpPr txBox="1"/>
          <p:nvPr/>
        </p:nvSpPr>
        <p:spPr>
          <a:xfrm>
            <a:off x="5498750" y="2584047"/>
            <a:ext cx="1986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/>
              <a:t>Reports reviewed and verified by Stewardship chair</a:t>
            </a:r>
          </a:p>
          <a:p>
            <a:pPr marL="285750" indent="-285750">
              <a:buFontTx/>
              <a:buChar char="-"/>
            </a:pPr>
            <a:r>
              <a:rPr lang="en-AU" dirty="0"/>
              <a:t>Payment of Grant Recommended to Grants Committee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BAD8F-44DC-4439-9743-69CDC04938AB}"/>
              </a:ext>
            </a:extLst>
          </p:cNvPr>
          <p:cNvSpPr txBox="1"/>
          <p:nvPr/>
        </p:nvSpPr>
        <p:spPr>
          <a:xfrm>
            <a:off x="7579151" y="2584047"/>
            <a:ext cx="18900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/>
              <a:t>Grants Committee receives and reviews Stewardship Chair recommendation</a:t>
            </a:r>
          </a:p>
          <a:p>
            <a:pPr marL="285750" indent="-285750">
              <a:buFontTx/>
              <a:buChar char="-"/>
            </a:pPr>
            <a:r>
              <a:rPr lang="en-AU" dirty="0"/>
              <a:t>Advises Club of imminent payment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C8863-7EFE-4844-976D-3E2ACB3A5F7E}"/>
              </a:ext>
            </a:extLst>
          </p:cNvPr>
          <p:cNvSpPr txBox="1"/>
          <p:nvPr/>
        </p:nvSpPr>
        <p:spPr>
          <a:xfrm>
            <a:off x="9921709" y="2631199"/>
            <a:ext cx="1986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/>
              <a:t>Grants Committee Chair and District Foundation Chair process payment</a:t>
            </a:r>
          </a:p>
          <a:p>
            <a:pPr marL="285750" indent="-285750">
              <a:buFontTx/>
              <a:buChar char="-"/>
            </a:pPr>
            <a:r>
              <a:rPr lang="en-AU" dirty="0"/>
              <a:t>Payment is made to Lead club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DA6F6-266A-4527-BD04-8C4EA7A326DD}"/>
              </a:ext>
            </a:extLst>
          </p:cNvPr>
          <p:cNvSpPr txBox="1"/>
          <p:nvPr/>
        </p:nvSpPr>
        <p:spPr>
          <a:xfrm>
            <a:off x="2733773" y="5804366"/>
            <a:ext cx="557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Projects must be completed within 24 months of the date grant is approved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855A71-48CE-61A3-038F-5557F80A76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1772930-4E0D-0327-E28B-E6E0FF4FE9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28078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884825E-EC03-4722-8283-74EC8EECC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04A4164-FDD3-4AE9-8129-4E1B921E2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42BA971-550B-4D73-A876-FA172A0C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52F4EE2-AD57-433A-87C2-B1418FE22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18466F3-BDB0-4394-BA4A-CF39BF690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B5012CA-30F7-4EAF-9345-0EC48D013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F1CEB021-8D0F-48F1-947A-7F206BE2D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3D5F265-52CB-44C4-AC6C-690E2BAFF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C865DC3-14CF-426B-B727-540299B5F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28D0689D-31AE-4EAE-8B89-90DCD47F1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7172BB3-0B74-4B5A-B1FC-09313DAC3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4BF584C-D8EA-4C47-98AB-CDD5EB007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124EB1F1-5E4E-4599-A171-9D77920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09368F-1AD1-453A-8026-F04870973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E69BFA4-17AB-4ABA-8D3C-631A60BE0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4292D11E-0C01-4D2E-B100-948220935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3A4E547-348A-4729-AC00-1E84D8AD9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AE8EC33A-BF4E-4E28-A2F7-033DBBC9D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38008CFA-8ADB-4AAB-8B54-AB4FE356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204F925-C7EB-4729-AB29-7487C8ED8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1B850771-3B79-4C27-9CC3-3CBFA90C0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565B2F18-C5EF-495D-AF6F-226B7CA9D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BCA4A062-5E82-4F21-BEBB-7E3C4405C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85F9DBD7-D46E-42F2-96B1-B9EE44691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098B143F-4C52-4FCA-AC4A-E9BEA91C7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A3617AF3-1F02-4D51-9908-2C09CAAB0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6CA6318-3044-4469-954D-B2AD9DE3B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A0AB96DE-D383-4C34-8E56-500D64DE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AU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497D94E-9D7F-4D76-B935-FA769F120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DD7ED-2A5C-4856-BE87-DECFA1F5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629" y="927054"/>
            <a:ext cx="4354426" cy="553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rgbClr val="706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Intention Form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F29E96-05BD-491D-A16C-4BAE9BC6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06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3410B-DB88-272F-E1F0-5C89B642C5BD}"/>
              </a:ext>
            </a:extLst>
          </p:cNvPr>
          <p:cNvSpPr txBox="1"/>
          <p:nvPr/>
        </p:nvSpPr>
        <p:spPr>
          <a:xfrm>
            <a:off x="2624661" y="1692564"/>
            <a:ext cx="3650278" cy="145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rgbClr val="FF3200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Lodge by September 30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2025</a:t>
            </a:r>
          </a:p>
          <a:p>
            <a:pPr>
              <a:spcBef>
                <a:spcPts val="1000"/>
              </a:spcBef>
              <a:buClr>
                <a:srgbClr val="FF3200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grants to be included in the 2025-2026 Block Grant</a:t>
            </a:r>
          </a:p>
        </p:txBody>
      </p:sp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FA7AF0-B314-990C-A611-016299BA1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194" y="2625674"/>
            <a:ext cx="3394926" cy="1281585"/>
          </a:xfrm>
          <a:prstGeom prst="rect">
            <a:avLst/>
          </a:prstGeom>
        </p:spPr>
      </p:pic>
      <p:sp>
        <p:nvSpPr>
          <p:cNvPr id="51" name="Freeform 11">
            <a:extLst>
              <a:ext uri="{FF2B5EF4-FFF2-40B4-BE49-F238E27FC236}">
                <a16:creationId xmlns:a16="http://schemas.microsoft.com/office/drawing/2014/main" id="{0A2F002C-D2EF-4A3F-B17C-B31D57BD6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2B78E-107A-45DE-5403-4E0E3BC74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B38AB8-7D86-4BB7-5291-A1C1A4C54452}"/>
              </a:ext>
            </a:extLst>
          </p:cNvPr>
          <p:cNvSpPr txBox="1"/>
          <p:nvPr/>
        </p:nvSpPr>
        <p:spPr>
          <a:xfrm>
            <a:off x="6397822" y="906491"/>
            <a:ext cx="365027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District Grant Workshop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Late August 2025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Via Zoom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How to lodge a successful District Grant Application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How to successfully acquit a District Grant without drama</a:t>
            </a:r>
          </a:p>
        </p:txBody>
      </p:sp>
      <p:pic>
        <p:nvPicPr>
          <p:cNvPr id="3" name="Picture 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ADDF1DD-2C33-4315-3565-465EE2E58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4F1CB-A517-2B02-C8F4-FB656551D2A0}"/>
              </a:ext>
            </a:extLst>
          </p:cNvPr>
          <p:cNvSpPr txBox="1"/>
          <p:nvPr/>
        </p:nvSpPr>
        <p:spPr>
          <a:xfrm>
            <a:off x="2851532" y="3488633"/>
            <a:ext cx="7117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Further details</a:t>
            </a:r>
            <a:r>
              <a:rPr lang="en-US" dirty="0"/>
              <a:t> </a:t>
            </a:r>
            <a:r>
              <a:rPr lang="en-US" sz="1200" dirty="0">
                <a:hlinkClick r:id="rId6"/>
              </a:rPr>
              <a:t>https://rotarydistrict9800.org.au/sitepage/foundation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1E2C9-7EF8-53E1-2A33-B9E30A8878B5}"/>
              </a:ext>
            </a:extLst>
          </p:cNvPr>
          <p:cNvSpPr txBox="1"/>
          <p:nvPr/>
        </p:nvSpPr>
        <p:spPr>
          <a:xfrm>
            <a:off x="2792255" y="4069876"/>
            <a:ext cx="6965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REMEMBER:  WE ARE HERE TO HELP YOU SUCEED </a:t>
            </a:r>
          </a:p>
          <a:p>
            <a:endParaRPr lang="en-US" dirty="0"/>
          </a:p>
          <a:p>
            <a:r>
              <a:rPr lang="en-US" dirty="0"/>
              <a:t>CONTACT Mark Stephens. </a:t>
            </a:r>
            <a:r>
              <a:rPr lang="en-US" dirty="0">
                <a:hlinkClick r:id="rId7"/>
              </a:rPr>
              <a:t>Foundation.grants@rotary9800.org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3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Humanitarian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055078" y="1257103"/>
            <a:ext cx="869203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The amount of funding available </a:t>
            </a:r>
            <a:r>
              <a:rPr lang="en-AU" sz="3600" b="1">
                <a:solidFill>
                  <a:srgbClr val="1F497D"/>
                </a:solidFill>
                <a:latin typeface="Calibri"/>
              </a:rPr>
              <a:t>for Grants </a:t>
            </a:r>
            <a:r>
              <a:rPr lang="en-AU" sz="3600" b="1" dirty="0">
                <a:solidFill>
                  <a:srgbClr val="1F497D"/>
                </a:solidFill>
                <a:latin typeface="Calibri"/>
              </a:rPr>
              <a:t>each year is dependent upon the volume of your club and individual donations three years prior</a:t>
            </a:r>
            <a:endParaRPr lang="en-AU" sz="36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25% of the Annual Fund Share contributions available for  </a:t>
            </a:r>
          </a:p>
          <a:p>
            <a:pPr defTabSz="342900">
              <a:buClr>
                <a:srgbClr val="FFC000"/>
              </a:buClr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      District Grants</a:t>
            </a: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75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25% of the Annual Fund Share for D9800 support for Global Grants</a:t>
            </a: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75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Balance available to the World Fund</a:t>
            </a: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75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8182E-901A-4493-8A2D-97554E87B4C6}"/>
              </a:ext>
            </a:extLst>
          </p:cNvPr>
          <p:cNvSpPr txBox="1"/>
          <p:nvPr/>
        </p:nvSpPr>
        <p:spPr>
          <a:xfrm>
            <a:off x="10103360" y="3618279"/>
            <a:ext cx="137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1F497D"/>
                </a:solidFill>
                <a:latin typeface="Calibri"/>
              </a:rPr>
              <a:t>District Designated Fund (DDF)</a:t>
            </a:r>
            <a:endParaRPr lang="en-AU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67088DF-87CD-4472-BBBD-804F9A06C9A6}"/>
              </a:ext>
            </a:extLst>
          </p:cNvPr>
          <p:cNvSpPr/>
          <p:nvPr/>
        </p:nvSpPr>
        <p:spPr>
          <a:xfrm>
            <a:off x="9821008" y="3569677"/>
            <a:ext cx="84381" cy="12660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179A4B-60FA-9B5E-3ED3-BA6B6152D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9BD4F9D-2FE7-8D42-1B0E-F72E4F483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Types of Foundation Humanitarian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EF9BF2-87D3-6BD0-8CBC-61F75DF256E2}"/>
              </a:ext>
            </a:extLst>
          </p:cNvPr>
          <p:cNvSpPr txBox="1"/>
          <p:nvPr/>
        </p:nvSpPr>
        <p:spPr>
          <a:xfrm>
            <a:off x="1436715" y="1602335"/>
            <a:ext cx="88829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The Three Types of District Grant in D9800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marL="514350" indent="-514350" defTabSz="342900"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District Grants Local within Australia (DGL)</a:t>
            </a:r>
          </a:p>
          <a:p>
            <a:pPr marL="514350" indent="-514350" defTabSz="342900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District International Grants (DGI)</a:t>
            </a:r>
          </a:p>
          <a:p>
            <a:pPr marL="514350" indent="-514350" defTabSz="342900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Youth Grants including Year 11-12 Scholarship Grants</a:t>
            </a: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BBAEEE-8857-06EF-F9A3-F36C9C504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6F472AEB-8A74-B063-8B65-8749D5942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2258008" y="1103635"/>
            <a:ext cx="84162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Grants are administered by the District 9800 Grants Committee under the supervision of The Rotary Foundation in compliance with the Terms &amp; Conditions of The Rotary Foundation and District 9800 Policy</a:t>
            </a:r>
            <a:endParaRPr lang="en-AU" sz="36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For smaller, relatively short-term Rotary projects</a:t>
            </a:r>
          </a:p>
          <a:p>
            <a:pPr marL="171450" indent="-17145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75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Local With Australia or International</a:t>
            </a:r>
          </a:p>
          <a:p>
            <a:pPr marL="171450" indent="-17145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75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Easy application process</a:t>
            </a:r>
          </a:p>
          <a:p>
            <a:pPr marL="171450" indent="-17145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75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Clubs must be qualified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4FB28-C36B-84B8-5688-6E1792FE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B50F6BE-53D3-CEAD-BDFE-2BC0BCDF2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035498" y="1257103"/>
            <a:ext cx="815177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Clubs Must Be Qualified to be Considered for a D9800 Foundation District Grant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Be current in payment of dues to Rotary District 9800 and Rotary International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Have no overdue reports on District or Global Grants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Have at least one club member attend the most recent Foundation Grants Seminar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Be a District 9800 Rotary Club</a:t>
            </a: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BBBA6-9A44-518F-CCAD-9DAA7B89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689EE60C-E758-E480-0C0E-3FFFEA597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Types of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80DC3-BDC0-EBBE-D532-A24D0D2ACDC6}"/>
              </a:ext>
            </a:extLst>
          </p:cNvPr>
          <p:cNvSpPr txBox="1"/>
          <p:nvPr/>
        </p:nvSpPr>
        <p:spPr>
          <a:xfrm>
            <a:off x="1522788" y="1251718"/>
            <a:ext cx="8151779" cy="452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District Grants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Managed by the lead club in accordance with the grant conditions</a:t>
            </a: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Minimum Grant A$1,000</a:t>
            </a: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Attract matching Foundation Grants from the District managed ‘Block Grant’</a:t>
            </a:r>
          </a:p>
          <a:p>
            <a:pPr marL="457200" indent="-457200" defTabSz="34290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District 9800 can apply for ‘Block Grant’ funding only once per year (known as ‘The Spending Plan’)</a:t>
            </a:r>
          </a:p>
          <a:p>
            <a:pPr marL="457200" indent="-457200" defTabSz="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AU" sz="27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E56A3-1BF0-2A20-6346-9DC45E77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F9F6C4B-F88F-F3C2-29AF-CA1E82C9E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US" sz="800" b="1" dirty="0">
              <a:solidFill>
                <a:srgbClr val="FFC000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srgbClr val="FFC000"/>
                </a:solidFill>
                <a:latin typeface="Calibri"/>
              </a:rPr>
              <a:t>       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Bold" panose="020B0706020202030204" pitchFamily="34" charset="0"/>
              </a:rPr>
              <a:t>District Grants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Bold" panose="020B0706020202030204" pitchFamily="34" charset="0"/>
            </a:endParaRPr>
          </a:p>
          <a:p>
            <a:pPr algn="ctr" defTabSz="685800">
              <a:defRPr/>
            </a:pPr>
            <a:endParaRPr lang="en-AU" sz="8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AD5D9-2DCF-485B-A7E6-70A52352BBE9}"/>
              </a:ext>
            </a:extLst>
          </p:cNvPr>
          <p:cNvSpPr txBox="1"/>
          <p:nvPr/>
        </p:nvSpPr>
        <p:spPr>
          <a:xfrm>
            <a:off x="1521742" y="1046739"/>
            <a:ext cx="10172370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AU" sz="3600" b="1" dirty="0">
                <a:solidFill>
                  <a:srgbClr val="1F497D"/>
                </a:solidFill>
                <a:latin typeface="Calibri"/>
              </a:rPr>
              <a:t>General Conditions</a:t>
            </a:r>
            <a:endParaRPr lang="en-AU" sz="75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AU" sz="2700" b="1" dirty="0">
                <a:solidFill>
                  <a:srgbClr val="1F497D"/>
                </a:solidFill>
                <a:latin typeface="Calibri"/>
              </a:rPr>
              <a:t>Compliance</a:t>
            </a:r>
            <a:r>
              <a:rPr lang="en-AU" sz="2700" dirty="0">
                <a:solidFill>
                  <a:srgbClr val="1F497D"/>
                </a:solidFill>
                <a:latin typeface="Calibri"/>
              </a:rPr>
              <a:t> with The Rotary Foundation T&amp;Cs</a:t>
            </a:r>
          </a:p>
          <a:p>
            <a:pPr marL="457200" indent="-457200" defTabSz="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AU" sz="2700" b="1" dirty="0">
                <a:solidFill>
                  <a:srgbClr val="1F497D"/>
                </a:solidFill>
                <a:latin typeface="Calibri"/>
              </a:rPr>
              <a:t>Support</a:t>
            </a:r>
            <a:r>
              <a:rPr lang="en-AU" sz="2700" dirty="0">
                <a:solidFill>
                  <a:srgbClr val="1F497D"/>
                </a:solidFill>
                <a:latin typeface="Calibri"/>
              </a:rPr>
              <a:t> the Mission of The Rotary Foundation</a:t>
            </a:r>
          </a:p>
          <a:p>
            <a:pPr marL="914400" lvl="1" indent="-457200" defTabSz="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AU" sz="2400" b="1" dirty="0">
                <a:solidFill>
                  <a:srgbClr val="C00000"/>
                </a:solidFill>
                <a:latin typeface="Calibri"/>
              </a:rPr>
              <a:t>“To enable Rotarians to advance world understanding, goodwill, and peace through the improvement of health, the support of education, and the alleviation of poverty.”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b="1" dirty="0">
                <a:solidFill>
                  <a:srgbClr val="1F497D"/>
                </a:solidFill>
                <a:latin typeface="Calibri"/>
              </a:rPr>
              <a:t>Actively engage Rotarians</a:t>
            </a:r>
            <a:r>
              <a:rPr lang="en-AU" sz="2700" dirty="0">
                <a:solidFill>
                  <a:srgbClr val="1F497D"/>
                </a:solidFill>
                <a:latin typeface="Calibri"/>
              </a:rPr>
              <a:t> in the Project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b="1" dirty="0">
                <a:solidFill>
                  <a:srgbClr val="1F497D"/>
                </a:solidFill>
                <a:latin typeface="Calibri"/>
              </a:rPr>
              <a:t>NOT Supporting </a:t>
            </a:r>
            <a:r>
              <a:rPr lang="en-AU" sz="2700" dirty="0">
                <a:solidFill>
                  <a:srgbClr val="1F497D"/>
                </a:solidFill>
                <a:latin typeface="Calibri"/>
              </a:rPr>
              <a:t>donations to other organisations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b="1" dirty="0">
                <a:solidFill>
                  <a:srgbClr val="1F497D"/>
                </a:solidFill>
                <a:latin typeface="Calibri"/>
              </a:rPr>
              <a:t>Discrete</a:t>
            </a:r>
            <a:r>
              <a:rPr lang="en-AU" sz="2700" dirty="0">
                <a:solidFill>
                  <a:srgbClr val="1F497D"/>
                </a:solidFill>
                <a:latin typeface="Calibri"/>
              </a:rPr>
              <a:t> project with a defined completion date.</a:t>
            </a:r>
          </a:p>
          <a:p>
            <a:pPr marL="457200" indent="-457200" defTabSz="34290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AU" sz="2700" b="1" dirty="0">
                <a:solidFill>
                  <a:srgbClr val="1F497D"/>
                </a:solidFill>
                <a:latin typeface="Calibri"/>
              </a:rPr>
              <a:t>Sustainable</a:t>
            </a:r>
            <a:r>
              <a:rPr lang="en-AU" sz="2700" dirty="0">
                <a:solidFill>
                  <a:srgbClr val="1F497D"/>
                </a:solidFill>
                <a:latin typeface="Calibri"/>
              </a:rPr>
              <a:t> without ongoing Rotary Foundation funding.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51035-1E67-084E-4C09-81B6373E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369" y="6016710"/>
            <a:ext cx="1592494" cy="609473"/>
          </a:xfrm>
          <a:prstGeom prst="rect">
            <a:avLst/>
          </a:prstGeom>
          <a:noFill/>
        </p:spPr>
      </p:pic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81BA71E9-56B4-A2FD-2164-5E1A4DF8F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8" y="6016710"/>
            <a:ext cx="761745" cy="7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538EAC35987B42BDBC46452E66A798" ma:contentTypeVersion="18" ma:contentTypeDescription="Create a new document." ma:contentTypeScope="" ma:versionID="58658b1d4a39a8f2dea56212849fc5f3">
  <xsd:schema xmlns:xsd="http://www.w3.org/2001/XMLSchema" xmlns:xs="http://www.w3.org/2001/XMLSchema" xmlns:p="http://schemas.microsoft.com/office/2006/metadata/properties" xmlns:ns2="9bbd480a-7171-4bc1-a5a9-bfd270421b40" xmlns:ns3="97e9b885-8d34-4a99-9796-ad614ac54feb" targetNamespace="http://schemas.microsoft.com/office/2006/metadata/properties" ma:root="true" ma:fieldsID="f4fcdbe747f314b06bc73442ceddf761" ns2:_="" ns3:_="">
    <xsd:import namespace="9bbd480a-7171-4bc1-a5a9-bfd270421b40"/>
    <xsd:import namespace="97e9b885-8d34-4a99-9796-ad614ac54f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d480a-7171-4bc1-a5a9-bfd270421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7cb1860-35b5-44eb-9825-7e4f05a8b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9b885-8d34-4a99-9796-ad614ac54fe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87860af-d74b-484b-ba07-fde955b90411}" ma:internalName="TaxCatchAll" ma:showField="CatchAllData" ma:web="97e9b885-8d34-4a99-9796-ad614ac54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7C232D-8C53-4E9A-BF93-D9C45BE5AD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3258C9-FC26-4140-9803-965D25028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bd480a-7171-4bc1-a5a9-bfd270421b40"/>
    <ds:schemaRef ds:uri="97e9b885-8d34-4a99-9796-ad614ac54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8807</TotalTime>
  <Words>2275</Words>
  <Application>Microsoft Macintosh PowerPoint</Application>
  <PresentationFormat>Widescreen</PresentationFormat>
  <Paragraphs>387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Arial Narrow</vt:lpstr>
      <vt:lpstr>Arial Narrow Bold</vt:lpstr>
      <vt:lpstr>Calibri</vt:lpstr>
      <vt:lpstr>Century Gothic</vt:lpstr>
      <vt:lpstr>Georgia</vt:lpstr>
      <vt:lpstr>MS Shell Dlg 2</vt:lpstr>
      <vt:lpstr>Times New Roman</vt:lpstr>
      <vt:lpstr>Wingdings</vt:lpstr>
      <vt:lpstr>Wingdings 3</vt:lpstr>
      <vt:lpstr>3_Custom Design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Grant Intention 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9800 Online  Humanitarian  Grants Seminar  Sunday 14 June 2020</dc:title>
  <dc:creator>richard.blakeman.au@gmail.com</dc:creator>
  <cp:lastModifiedBy>Mark Stephens</cp:lastModifiedBy>
  <cp:revision>89</cp:revision>
  <dcterms:created xsi:type="dcterms:W3CDTF">2020-05-13T05:02:11Z</dcterms:created>
  <dcterms:modified xsi:type="dcterms:W3CDTF">2025-07-27T10:41:02Z</dcterms:modified>
</cp:coreProperties>
</file>