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257" r:id="rId2"/>
    <p:sldId id="258" r:id="rId3"/>
    <p:sldId id="295" r:id="rId4"/>
    <p:sldId id="360" r:id="rId5"/>
    <p:sldId id="289" r:id="rId6"/>
    <p:sldId id="361" r:id="rId7"/>
    <p:sldId id="296" r:id="rId8"/>
    <p:sldId id="291" r:id="rId9"/>
    <p:sldId id="307" r:id="rId10"/>
    <p:sldId id="284" r:id="rId11"/>
    <p:sldId id="297" r:id="rId12"/>
    <p:sldId id="256" r:id="rId13"/>
    <p:sldId id="282" r:id="rId14"/>
    <p:sldId id="286" r:id="rId15"/>
    <p:sldId id="287" r:id="rId16"/>
    <p:sldId id="288" r:id="rId17"/>
  </p:sldIdLst>
  <p:sldSz cx="12192000" cy="6858000"/>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615" autoAdjust="0"/>
    <p:restoredTop sz="55355" autoAdjust="0"/>
  </p:normalViewPr>
  <p:slideViewPr>
    <p:cSldViewPr snapToGrid="0">
      <p:cViewPr varScale="1">
        <p:scale>
          <a:sx n="61" d="100"/>
          <a:sy n="61" d="100"/>
        </p:scale>
        <p:origin x="1716" y="66"/>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notesViewPr>
    <p:cSldViewPr snapToGrid="0">
      <p:cViewPr varScale="1">
        <p:scale>
          <a:sx n="61" d="100"/>
          <a:sy n="61" d="100"/>
        </p:scale>
        <p:origin x="2314" y="3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ucinda General" userId="b8220379-7f1c-406d-888b-e75289063b86" providerId="ADAL" clId="{AA7FC980-2B69-4CFE-B675-261349439848}"/>
    <pc:docChg chg="undo custSel addSld delSld modSld sldOrd">
      <pc:chgData name="Lucinda General" userId="b8220379-7f1c-406d-888b-e75289063b86" providerId="ADAL" clId="{AA7FC980-2B69-4CFE-B675-261349439848}" dt="2026-03-12T16:44:16.088" v="328" actId="1076"/>
      <pc:docMkLst>
        <pc:docMk/>
      </pc:docMkLst>
      <pc:sldChg chg="setBg">
        <pc:chgData name="Lucinda General" userId="b8220379-7f1c-406d-888b-e75289063b86" providerId="ADAL" clId="{AA7FC980-2B69-4CFE-B675-261349439848}" dt="2026-03-02T18:56:27.697" v="27"/>
        <pc:sldMkLst>
          <pc:docMk/>
          <pc:sldMk cId="1173612274" sldId="256"/>
        </pc:sldMkLst>
      </pc:sldChg>
      <pc:sldChg chg="modSp mod setBg">
        <pc:chgData name="Lucinda General" userId="b8220379-7f1c-406d-888b-e75289063b86" providerId="ADAL" clId="{AA7FC980-2B69-4CFE-B675-261349439848}" dt="2026-03-05T22:01:31.224" v="260" actId="113"/>
        <pc:sldMkLst>
          <pc:docMk/>
          <pc:sldMk cId="2038071672" sldId="257"/>
        </pc:sldMkLst>
        <pc:spChg chg="mod">
          <ac:chgData name="Lucinda General" userId="b8220379-7f1c-406d-888b-e75289063b86" providerId="ADAL" clId="{AA7FC980-2B69-4CFE-B675-261349439848}" dt="2026-03-05T22:01:31.224" v="260" actId="113"/>
          <ac:spMkLst>
            <pc:docMk/>
            <pc:sldMk cId="2038071672" sldId="257"/>
            <ac:spMk id="2" creationId="{53BE1B47-DA86-2D16-717B-35F74C7A21E9}"/>
          </ac:spMkLst>
        </pc:spChg>
      </pc:sldChg>
      <pc:sldChg chg="setBg">
        <pc:chgData name="Lucinda General" userId="b8220379-7f1c-406d-888b-e75289063b86" providerId="ADAL" clId="{AA7FC980-2B69-4CFE-B675-261349439848}" dt="2026-03-02T18:56:05.977" v="26"/>
        <pc:sldMkLst>
          <pc:docMk/>
          <pc:sldMk cId="1881506815" sldId="258"/>
        </pc:sldMkLst>
      </pc:sldChg>
      <pc:sldChg chg="ord setBg">
        <pc:chgData name="Lucinda General" userId="b8220379-7f1c-406d-888b-e75289063b86" providerId="ADAL" clId="{AA7FC980-2B69-4CFE-B675-261349439848}" dt="2026-03-05T21:58:26.976" v="259"/>
        <pc:sldMkLst>
          <pc:docMk/>
          <pc:sldMk cId="2977722452" sldId="284"/>
        </pc:sldMkLst>
      </pc:sldChg>
      <pc:sldChg chg="addSp delSp modSp add del mod ord setBg modNotesTx">
        <pc:chgData name="Lucinda General" userId="b8220379-7f1c-406d-888b-e75289063b86" providerId="ADAL" clId="{AA7FC980-2B69-4CFE-B675-261349439848}" dt="2026-03-12T16:44:16.088" v="328" actId="1076"/>
        <pc:sldMkLst>
          <pc:docMk/>
          <pc:sldMk cId="3410195695" sldId="289"/>
        </pc:sldMkLst>
        <pc:spChg chg="mod">
          <ac:chgData name="Lucinda General" userId="b8220379-7f1c-406d-888b-e75289063b86" providerId="ADAL" clId="{AA7FC980-2B69-4CFE-B675-261349439848}" dt="2026-03-02T19:00:05.242" v="54" actId="20577"/>
          <ac:spMkLst>
            <pc:docMk/>
            <pc:sldMk cId="3410195695" sldId="289"/>
            <ac:spMk id="2" creationId="{D049A114-47ED-7702-FEFC-D8932ABD3D2B}"/>
          </ac:spMkLst>
        </pc:spChg>
        <pc:spChg chg="mod">
          <ac:chgData name="Lucinda General" userId="b8220379-7f1c-406d-888b-e75289063b86" providerId="ADAL" clId="{AA7FC980-2B69-4CFE-B675-261349439848}" dt="2026-03-12T16:44:16.088" v="328" actId="1076"/>
          <ac:spMkLst>
            <pc:docMk/>
            <pc:sldMk cId="3410195695" sldId="289"/>
            <ac:spMk id="3" creationId="{2E2DA340-8145-E5C7-6F4A-7573A7619CB8}"/>
          </ac:spMkLst>
        </pc:spChg>
        <pc:spChg chg="mod">
          <ac:chgData name="Lucinda General" userId="b8220379-7f1c-406d-888b-e75289063b86" providerId="ADAL" clId="{AA7FC980-2B69-4CFE-B675-261349439848}" dt="2026-03-12T16:43:45.678" v="290" actId="6549"/>
          <ac:spMkLst>
            <pc:docMk/>
            <pc:sldMk cId="3410195695" sldId="289"/>
            <ac:spMk id="4" creationId="{CFED5DE2-BA1C-9732-3D54-13649DE63A1A}"/>
          </ac:spMkLst>
        </pc:spChg>
        <pc:picChg chg="add mod ord">
          <ac:chgData name="Lucinda General" userId="b8220379-7f1c-406d-888b-e75289063b86" providerId="ADAL" clId="{AA7FC980-2B69-4CFE-B675-261349439848}" dt="2026-03-02T18:59:14.146" v="40" actId="1076"/>
          <ac:picMkLst>
            <pc:docMk/>
            <pc:sldMk cId="3410195695" sldId="289"/>
            <ac:picMk id="6" creationId="{12E19809-6CBB-16A1-5379-411EDDB82B5E}"/>
          </ac:picMkLst>
        </pc:picChg>
        <pc:picChg chg="mod">
          <ac:chgData name="Lucinda General" userId="b8220379-7f1c-406d-888b-e75289063b86" providerId="ADAL" clId="{AA7FC980-2B69-4CFE-B675-261349439848}" dt="2026-03-12T16:43:47.752" v="291" actId="1076"/>
          <ac:picMkLst>
            <pc:docMk/>
            <pc:sldMk cId="3410195695" sldId="289"/>
            <ac:picMk id="10" creationId="{147EC464-832A-0687-9DC4-E2A8A5A249D1}"/>
          </ac:picMkLst>
        </pc:picChg>
      </pc:sldChg>
      <pc:sldChg chg="modSp mod">
        <pc:chgData name="Lucinda General" userId="b8220379-7f1c-406d-888b-e75289063b86" providerId="ADAL" clId="{AA7FC980-2B69-4CFE-B675-261349439848}" dt="2026-03-05T21:34:13.450" v="113" actId="113"/>
        <pc:sldMkLst>
          <pc:docMk/>
          <pc:sldMk cId="1672872653" sldId="291"/>
        </pc:sldMkLst>
        <pc:spChg chg="mod">
          <ac:chgData name="Lucinda General" userId="b8220379-7f1c-406d-888b-e75289063b86" providerId="ADAL" clId="{AA7FC980-2B69-4CFE-B675-261349439848}" dt="2026-03-05T21:34:13.450" v="113" actId="113"/>
          <ac:spMkLst>
            <pc:docMk/>
            <pc:sldMk cId="1672872653" sldId="291"/>
            <ac:spMk id="2" creationId="{A498E7AB-3363-9983-F137-76A4FEA80ABE}"/>
          </ac:spMkLst>
        </pc:spChg>
      </pc:sldChg>
      <pc:sldChg chg="addSp modSp add mod modNotesTx">
        <pc:chgData name="Lucinda General" userId="b8220379-7f1c-406d-888b-e75289063b86" providerId="ADAL" clId="{AA7FC980-2B69-4CFE-B675-261349439848}" dt="2026-03-05T21:36:23.124" v="163" actId="1076"/>
        <pc:sldMkLst>
          <pc:docMk/>
          <pc:sldMk cId="3287789282" sldId="295"/>
        </pc:sldMkLst>
        <pc:spChg chg="mod">
          <ac:chgData name="Lucinda General" userId="b8220379-7f1c-406d-888b-e75289063b86" providerId="ADAL" clId="{AA7FC980-2B69-4CFE-B675-261349439848}" dt="2026-03-05T21:36:23.124" v="163" actId="1076"/>
          <ac:spMkLst>
            <pc:docMk/>
            <pc:sldMk cId="3287789282" sldId="295"/>
            <ac:spMk id="3" creationId="{3AE1884D-0B11-424C-42B4-DD4645B04DEC}"/>
          </ac:spMkLst>
        </pc:spChg>
        <pc:spChg chg="mod">
          <ac:chgData name="Lucinda General" userId="b8220379-7f1c-406d-888b-e75289063b86" providerId="ADAL" clId="{AA7FC980-2B69-4CFE-B675-261349439848}" dt="2026-03-05T21:28:02.519" v="110" actId="1076"/>
          <ac:spMkLst>
            <pc:docMk/>
            <pc:sldMk cId="3287789282" sldId="295"/>
            <ac:spMk id="6" creationId="{03FD367C-BCD8-C4DB-6C12-0E2337DDC635}"/>
          </ac:spMkLst>
        </pc:spChg>
        <pc:picChg chg="add mod">
          <ac:chgData name="Lucinda General" userId="b8220379-7f1c-406d-888b-e75289063b86" providerId="ADAL" clId="{AA7FC980-2B69-4CFE-B675-261349439848}" dt="2026-03-05T21:28:00.782" v="109" actId="1076"/>
          <ac:picMkLst>
            <pc:docMk/>
            <pc:sldMk cId="3287789282" sldId="295"/>
            <ac:picMk id="5" creationId="{52EA1072-CA13-682F-A13A-5FAAFFFF677E}"/>
          </ac:picMkLst>
        </pc:picChg>
      </pc:sldChg>
      <pc:sldChg chg="modSp add mod setBg">
        <pc:chgData name="Lucinda General" userId="b8220379-7f1c-406d-888b-e75289063b86" providerId="ADAL" clId="{AA7FC980-2B69-4CFE-B675-261349439848}" dt="2026-03-02T18:51:09.290" v="19" actId="20577"/>
        <pc:sldMkLst>
          <pc:docMk/>
          <pc:sldMk cId="1510908608" sldId="296"/>
        </pc:sldMkLst>
        <pc:spChg chg="mod">
          <ac:chgData name="Lucinda General" userId="b8220379-7f1c-406d-888b-e75289063b86" providerId="ADAL" clId="{AA7FC980-2B69-4CFE-B675-261349439848}" dt="2026-03-02T18:51:09.290" v="19" actId="20577"/>
          <ac:spMkLst>
            <pc:docMk/>
            <pc:sldMk cId="1510908608" sldId="296"/>
            <ac:spMk id="3" creationId="{F8E78141-2074-C35E-AE16-A25012341B1C}"/>
          </ac:spMkLst>
        </pc:spChg>
      </pc:sldChg>
      <pc:sldChg chg="addSp delSp modSp add mod setBg">
        <pc:chgData name="Lucinda General" userId="b8220379-7f1c-406d-888b-e75289063b86" providerId="ADAL" clId="{AA7FC980-2B69-4CFE-B675-261349439848}" dt="2026-03-05T21:37:46.269" v="171" actId="122"/>
        <pc:sldMkLst>
          <pc:docMk/>
          <pc:sldMk cId="2331022552" sldId="297"/>
        </pc:sldMkLst>
        <pc:spChg chg="mod">
          <ac:chgData name="Lucinda General" userId="b8220379-7f1c-406d-888b-e75289063b86" providerId="ADAL" clId="{AA7FC980-2B69-4CFE-B675-261349439848}" dt="2026-03-02T19:00:47.398" v="65" actId="20577"/>
          <ac:spMkLst>
            <pc:docMk/>
            <pc:sldMk cId="2331022552" sldId="297"/>
            <ac:spMk id="2" creationId="{F29DB087-CEDF-0DB7-9513-D6E5E60AF199}"/>
          </ac:spMkLst>
        </pc:spChg>
        <pc:spChg chg="mod">
          <ac:chgData name="Lucinda General" userId="b8220379-7f1c-406d-888b-e75289063b86" providerId="ADAL" clId="{AA7FC980-2B69-4CFE-B675-261349439848}" dt="2026-03-05T21:37:46.269" v="171" actId="122"/>
          <ac:spMkLst>
            <pc:docMk/>
            <pc:sldMk cId="2331022552" sldId="297"/>
            <ac:spMk id="3" creationId="{A5EB0846-4274-5B27-ECAB-7F157A01EF51}"/>
          </ac:spMkLst>
        </pc:spChg>
        <pc:picChg chg="add mod ord">
          <ac:chgData name="Lucinda General" userId="b8220379-7f1c-406d-888b-e75289063b86" providerId="ADAL" clId="{AA7FC980-2B69-4CFE-B675-261349439848}" dt="2026-03-02T19:00:35.516" v="57" actId="167"/>
          <ac:picMkLst>
            <pc:docMk/>
            <pc:sldMk cId="2331022552" sldId="297"/>
            <ac:picMk id="5" creationId="{81919AB6-35D7-91F4-071D-1B59650D1DE4}"/>
          </ac:picMkLst>
        </pc:picChg>
      </pc:sldChg>
      <pc:sldChg chg="modSp add ord">
        <pc:chgData name="Lucinda General" userId="b8220379-7f1c-406d-888b-e75289063b86" providerId="ADAL" clId="{AA7FC980-2B69-4CFE-B675-261349439848}" dt="2026-03-05T21:58:06.244" v="253"/>
        <pc:sldMkLst>
          <pc:docMk/>
          <pc:sldMk cId="2565687414" sldId="307"/>
        </pc:sldMkLst>
        <pc:picChg chg="mod">
          <ac:chgData name="Lucinda General" userId="b8220379-7f1c-406d-888b-e75289063b86" providerId="ADAL" clId="{AA7FC980-2B69-4CFE-B675-261349439848}" dt="2026-03-05T21:55:08.403" v="250" actId="14861"/>
          <ac:picMkLst>
            <pc:docMk/>
            <pc:sldMk cId="2565687414" sldId="307"/>
            <ac:picMk id="1026" creationId="{1024AAA7-34B2-33DC-0AB4-7B65A78167A1}"/>
          </ac:picMkLst>
        </pc:picChg>
      </pc:sldChg>
      <pc:sldChg chg="add">
        <pc:chgData name="Lucinda General" userId="b8220379-7f1c-406d-888b-e75289063b86" providerId="ADAL" clId="{AA7FC980-2B69-4CFE-B675-261349439848}" dt="2026-03-02T18:54:19.712" v="23"/>
        <pc:sldMkLst>
          <pc:docMk/>
          <pc:sldMk cId="1569416822" sldId="360"/>
        </pc:sldMkLst>
      </pc:sldChg>
      <pc:sldChg chg="add">
        <pc:chgData name="Lucinda General" userId="b8220379-7f1c-406d-888b-e75289063b86" providerId="ADAL" clId="{AA7FC980-2B69-4CFE-B675-261349439848}" dt="2026-03-02T18:55:19.553" v="24"/>
        <pc:sldMkLst>
          <pc:docMk/>
          <pc:sldMk cId="706074285" sldId="361"/>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a:p>
        </p:txBody>
      </p:sp>
      <p:sp>
        <p:nvSpPr>
          <p:cNvPr id="3" name="Date Placeholder 2"/>
          <p:cNvSpPr>
            <a:spLocks noGrp="1"/>
          </p:cNvSpPr>
          <p:nvPr>
            <p:ph type="dt" idx="1"/>
          </p:nvPr>
        </p:nvSpPr>
        <p:spPr>
          <a:xfrm>
            <a:off x="4023092" y="0"/>
            <a:ext cx="3077739" cy="471054"/>
          </a:xfrm>
          <a:prstGeom prst="rect">
            <a:avLst/>
          </a:prstGeom>
        </p:spPr>
        <p:txBody>
          <a:bodyPr vert="horz" lIns="94229" tIns="47114" rIns="94229" bIns="47114" rtlCol="0"/>
          <a:lstStyle>
            <a:lvl1pPr algn="r">
              <a:defRPr sz="1200"/>
            </a:lvl1pPr>
          </a:lstStyle>
          <a:p>
            <a:fld id="{C53D63B9-F69B-4F73-845B-FC466ECA7637}" type="datetimeFigureOut">
              <a:rPr lang="en-US" smtClean="0"/>
              <a:t>3/12/2026</a:t>
            </a:fld>
            <a:endParaRPr lang="en-US"/>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4229" tIns="47114" rIns="94229" bIns="47114" rtlCol="0" anchor="ctr"/>
          <a:lstStyle/>
          <a:p>
            <a:endParaRPr lang="en-US"/>
          </a:p>
        </p:txBody>
      </p:sp>
      <p:sp>
        <p:nvSpPr>
          <p:cNvPr id="5" name="Notes Placeholder 4"/>
          <p:cNvSpPr>
            <a:spLocks noGrp="1"/>
          </p:cNvSpPr>
          <p:nvPr>
            <p:ph type="body" sz="quarter" idx="3"/>
          </p:nvPr>
        </p:nvSpPr>
        <p:spPr>
          <a:xfrm>
            <a:off x="710248" y="4518204"/>
            <a:ext cx="5681980" cy="3696712"/>
          </a:xfrm>
          <a:prstGeom prst="rect">
            <a:avLst/>
          </a:prstGeom>
        </p:spPr>
        <p:txBody>
          <a:bodyPr vert="horz" lIns="94229" tIns="47114" rIns="94229" bIns="4711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a:p>
        </p:txBody>
      </p:sp>
      <p:sp>
        <p:nvSpPr>
          <p:cNvPr id="7" name="Slide Number Placeholder 6"/>
          <p:cNvSpPr>
            <a:spLocks noGrp="1"/>
          </p:cNvSpPr>
          <p:nvPr>
            <p:ph type="sldNum" sz="quarter" idx="5"/>
          </p:nvPr>
        </p:nvSpPr>
        <p:spPr>
          <a:xfrm>
            <a:off x="4023092" y="8917422"/>
            <a:ext cx="3077739" cy="471053"/>
          </a:xfrm>
          <a:prstGeom prst="rect">
            <a:avLst/>
          </a:prstGeom>
        </p:spPr>
        <p:txBody>
          <a:bodyPr vert="horz" lIns="94229" tIns="47114" rIns="94229" bIns="47114" rtlCol="0" anchor="b"/>
          <a:lstStyle>
            <a:lvl1pPr algn="r">
              <a:defRPr sz="1200"/>
            </a:lvl1pPr>
          </a:lstStyle>
          <a:p>
            <a:fld id="{B37EB5EE-126D-4629-909C-1F5C1C99384A}" type="slidenum">
              <a:rPr lang="en-US" smtClean="0"/>
              <a:t>‹#›</a:t>
            </a:fld>
            <a:endParaRPr lang="en-US"/>
          </a:p>
        </p:txBody>
      </p:sp>
    </p:spTree>
    <p:extLst>
      <p:ext uri="{BB962C8B-B14F-4D97-AF65-F5344CB8AC3E}">
        <p14:creationId xmlns:p14="http://schemas.microsoft.com/office/powerpoint/2010/main" val="7027087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23900" y="646113"/>
            <a:ext cx="3367088" cy="1893887"/>
          </a:xfrm>
        </p:spPr>
      </p:sp>
      <p:sp>
        <p:nvSpPr>
          <p:cNvPr id="3" name="Notes Placeholder 2"/>
          <p:cNvSpPr>
            <a:spLocks noGrp="1"/>
          </p:cNvSpPr>
          <p:nvPr>
            <p:ph type="body" idx="1"/>
          </p:nvPr>
        </p:nvSpPr>
        <p:spPr/>
        <p:txBody>
          <a:bodyPr/>
          <a:lstStyle/>
          <a:p>
            <a:r>
              <a:rPr lang="en-US" dirty="0"/>
              <a:t>Welcome</a:t>
            </a:r>
          </a:p>
          <a:p>
            <a:r>
              <a:rPr lang="en-US" dirty="0"/>
              <a:t>Intro/credentials</a:t>
            </a:r>
          </a:p>
        </p:txBody>
      </p:sp>
      <p:sp>
        <p:nvSpPr>
          <p:cNvPr id="4" name="Slide Number Placeholder 3"/>
          <p:cNvSpPr>
            <a:spLocks noGrp="1"/>
          </p:cNvSpPr>
          <p:nvPr>
            <p:ph type="sldNum" sz="quarter" idx="5"/>
          </p:nvPr>
        </p:nvSpPr>
        <p:spPr/>
        <p:txBody>
          <a:bodyPr/>
          <a:lstStyle/>
          <a:p>
            <a:fld id="{B37EB5EE-126D-4629-909C-1F5C1C99384A}" type="slidenum">
              <a:rPr lang="en-US" smtClean="0"/>
              <a:t>1</a:t>
            </a:fld>
            <a:endParaRPr lang="en-US"/>
          </a:p>
        </p:txBody>
      </p:sp>
    </p:spTree>
    <p:extLst>
      <p:ext uri="{BB962C8B-B14F-4D97-AF65-F5344CB8AC3E}">
        <p14:creationId xmlns:p14="http://schemas.microsoft.com/office/powerpoint/2010/main" val="12139426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23900" y="1173163"/>
            <a:ext cx="3284538" cy="18478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7EB5EE-126D-4629-909C-1F5C1C99384A}" type="slidenum">
              <a:rPr lang="en-US" smtClean="0"/>
              <a:t>10</a:t>
            </a:fld>
            <a:endParaRPr lang="en-US"/>
          </a:p>
        </p:txBody>
      </p:sp>
    </p:spTree>
    <p:extLst>
      <p:ext uri="{BB962C8B-B14F-4D97-AF65-F5344CB8AC3E}">
        <p14:creationId xmlns:p14="http://schemas.microsoft.com/office/powerpoint/2010/main" val="14863213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0413" y="1200150"/>
            <a:ext cx="3621087" cy="2036763"/>
          </a:xfrm>
        </p:spPr>
      </p:sp>
      <p:sp>
        <p:nvSpPr>
          <p:cNvPr id="3" name="Notes Placeholder 2"/>
          <p:cNvSpPr>
            <a:spLocks noGrp="1"/>
          </p:cNvSpPr>
          <p:nvPr>
            <p:ph type="body" idx="1"/>
          </p:nvPr>
        </p:nvSpPr>
        <p:spPr/>
        <p:txBody>
          <a:bodyPr/>
          <a:lstStyle/>
          <a:p>
            <a:r>
              <a:rPr lang="en-US" dirty="0"/>
              <a:t>Blue arrow is hyperlink to get logged into my rotary</a:t>
            </a:r>
          </a:p>
          <a:p>
            <a:endParaRPr lang="en-US" dirty="0"/>
          </a:p>
          <a:p>
            <a:r>
              <a:rPr lang="en-US" dirty="0"/>
              <a:t>Then review Treasurer link in the class.</a:t>
            </a:r>
          </a:p>
          <a:p>
            <a:r>
              <a:rPr lang="en-US" dirty="0"/>
              <a:t>Suggest review of Secretary link to understand individual club’s division of labor</a:t>
            </a:r>
          </a:p>
        </p:txBody>
      </p:sp>
      <p:sp>
        <p:nvSpPr>
          <p:cNvPr id="4" name="Slide Number Placeholder 3"/>
          <p:cNvSpPr>
            <a:spLocks noGrp="1"/>
          </p:cNvSpPr>
          <p:nvPr>
            <p:ph type="sldNum" sz="quarter" idx="5"/>
          </p:nvPr>
        </p:nvSpPr>
        <p:spPr/>
        <p:txBody>
          <a:bodyPr/>
          <a:lstStyle/>
          <a:p>
            <a:fld id="{B37EB5EE-126D-4629-909C-1F5C1C99384A}" type="slidenum">
              <a:rPr lang="en-US" smtClean="0"/>
              <a:t>11</a:t>
            </a:fld>
            <a:endParaRPr lang="en-US"/>
          </a:p>
        </p:txBody>
      </p:sp>
    </p:spTree>
    <p:extLst>
      <p:ext uri="{BB962C8B-B14F-4D97-AF65-F5344CB8AC3E}">
        <p14:creationId xmlns:p14="http://schemas.microsoft.com/office/powerpoint/2010/main" val="17927272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25488" y="1173163"/>
            <a:ext cx="3670300" cy="20637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37EB5EE-126D-4629-909C-1F5C1C99384A}" type="slidenum">
              <a:rPr lang="en-US" smtClean="0"/>
              <a:t>12</a:t>
            </a:fld>
            <a:endParaRPr lang="en-US"/>
          </a:p>
        </p:txBody>
      </p:sp>
    </p:spTree>
    <p:extLst>
      <p:ext uri="{BB962C8B-B14F-4D97-AF65-F5344CB8AC3E}">
        <p14:creationId xmlns:p14="http://schemas.microsoft.com/office/powerpoint/2010/main" val="13108724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22313" y="1173163"/>
            <a:ext cx="2922587" cy="1644650"/>
          </a:xfrm>
        </p:spPr>
      </p:sp>
      <p:sp>
        <p:nvSpPr>
          <p:cNvPr id="3" name="Notes Placeholder 2"/>
          <p:cNvSpPr>
            <a:spLocks noGrp="1"/>
          </p:cNvSpPr>
          <p:nvPr>
            <p:ph type="body" idx="1"/>
          </p:nvPr>
        </p:nvSpPr>
        <p:spPr/>
        <p:txBody>
          <a:bodyPr/>
          <a:lstStyle/>
          <a:p>
            <a:r>
              <a:rPr lang="en-US" dirty="0"/>
              <a:t>Case studies for thought and practice</a:t>
            </a:r>
          </a:p>
        </p:txBody>
      </p:sp>
      <p:sp>
        <p:nvSpPr>
          <p:cNvPr id="4" name="Slide Number Placeholder 3"/>
          <p:cNvSpPr>
            <a:spLocks noGrp="1"/>
          </p:cNvSpPr>
          <p:nvPr>
            <p:ph type="sldNum" sz="quarter" idx="5"/>
          </p:nvPr>
        </p:nvSpPr>
        <p:spPr/>
        <p:txBody>
          <a:bodyPr/>
          <a:lstStyle/>
          <a:p>
            <a:fld id="{A9215E2C-A950-438D-A0D3-F7B9857BC22D}" type="slidenum">
              <a:rPr lang="en-US" smtClean="0"/>
              <a:t>13</a:t>
            </a:fld>
            <a:endParaRPr lang="en-US"/>
          </a:p>
        </p:txBody>
      </p:sp>
    </p:spTree>
    <p:extLst>
      <p:ext uri="{BB962C8B-B14F-4D97-AF65-F5344CB8AC3E}">
        <p14:creationId xmlns:p14="http://schemas.microsoft.com/office/powerpoint/2010/main" val="1760284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25488" y="1173163"/>
            <a:ext cx="3436937" cy="193357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Case studies for thought and practice</a:t>
            </a:r>
          </a:p>
          <a:p>
            <a:endParaRPr lang="en-US" dirty="0"/>
          </a:p>
        </p:txBody>
      </p:sp>
      <p:sp>
        <p:nvSpPr>
          <p:cNvPr id="4" name="Slide Number Placeholder 3"/>
          <p:cNvSpPr>
            <a:spLocks noGrp="1"/>
          </p:cNvSpPr>
          <p:nvPr>
            <p:ph type="sldNum" sz="quarter" idx="5"/>
          </p:nvPr>
        </p:nvSpPr>
        <p:spPr/>
        <p:txBody>
          <a:bodyPr/>
          <a:lstStyle/>
          <a:p>
            <a:fld id="{A9215E2C-A950-438D-A0D3-F7B9857BC22D}" type="slidenum">
              <a:rPr lang="en-US" smtClean="0"/>
              <a:t>14</a:t>
            </a:fld>
            <a:endParaRPr lang="en-US"/>
          </a:p>
        </p:txBody>
      </p:sp>
    </p:spTree>
    <p:extLst>
      <p:ext uri="{BB962C8B-B14F-4D97-AF65-F5344CB8AC3E}">
        <p14:creationId xmlns:p14="http://schemas.microsoft.com/office/powerpoint/2010/main" val="9627151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23900" y="1173163"/>
            <a:ext cx="3425825" cy="192722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Case studies for thought and practice</a:t>
            </a:r>
          </a:p>
          <a:p>
            <a:endParaRPr lang="en-US" dirty="0"/>
          </a:p>
        </p:txBody>
      </p:sp>
      <p:sp>
        <p:nvSpPr>
          <p:cNvPr id="4" name="Slide Number Placeholder 3"/>
          <p:cNvSpPr>
            <a:spLocks noGrp="1"/>
          </p:cNvSpPr>
          <p:nvPr>
            <p:ph type="sldNum" sz="quarter" idx="5"/>
          </p:nvPr>
        </p:nvSpPr>
        <p:spPr/>
        <p:txBody>
          <a:bodyPr/>
          <a:lstStyle/>
          <a:p>
            <a:fld id="{A9215E2C-A950-438D-A0D3-F7B9857BC22D}" type="slidenum">
              <a:rPr lang="en-US" smtClean="0"/>
              <a:t>15</a:t>
            </a:fld>
            <a:endParaRPr lang="en-US"/>
          </a:p>
        </p:txBody>
      </p:sp>
    </p:spTree>
    <p:extLst>
      <p:ext uri="{BB962C8B-B14F-4D97-AF65-F5344CB8AC3E}">
        <p14:creationId xmlns:p14="http://schemas.microsoft.com/office/powerpoint/2010/main" val="17120314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25488" y="1173163"/>
            <a:ext cx="3473450" cy="1954212"/>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Case studies for thought and practice</a:t>
            </a:r>
          </a:p>
          <a:p>
            <a:endParaRPr lang="en-US" dirty="0"/>
          </a:p>
        </p:txBody>
      </p:sp>
      <p:sp>
        <p:nvSpPr>
          <p:cNvPr id="4" name="Slide Number Placeholder 3"/>
          <p:cNvSpPr>
            <a:spLocks noGrp="1"/>
          </p:cNvSpPr>
          <p:nvPr>
            <p:ph type="sldNum" sz="quarter" idx="5"/>
          </p:nvPr>
        </p:nvSpPr>
        <p:spPr/>
        <p:txBody>
          <a:bodyPr/>
          <a:lstStyle/>
          <a:p>
            <a:fld id="{A9215E2C-A950-438D-A0D3-F7B9857BC22D}" type="slidenum">
              <a:rPr lang="en-US" smtClean="0"/>
              <a:t>16</a:t>
            </a:fld>
            <a:endParaRPr lang="en-US"/>
          </a:p>
        </p:txBody>
      </p:sp>
    </p:spTree>
    <p:extLst>
      <p:ext uri="{BB962C8B-B14F-4D97-AF65-F5344CB8AC3E}">
        <p14:creationId xmlns:p14="http://schemas.microsoft.com/office/powerpoint/2010/main" val="12959906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22313" y="1173163"/>
            <a:ext cx="2852737" cy="1604962"/>
          </a:xfrm>
        </p:spPr>
      </p:sp>
      <p:sp>
        <p:nvSpPr>
          <p:cNvPr id="3" name="Notes Placeholder 2"/>
          <p:cNvSpPr>
            <a:spLocks noGrp="1"/>
          </p:cNvSpPr>
          <p:nvPr>
            <p:ph type="body" idx="1"/>
          </p:nvPr>
        </p:nvSpPr>
        <p:spPr/>
        <p:txBody>
          <a:bodyPr/>
          <a:lstStyle/>
          <a:p>
            <a:r>
              <a:rPr lang="en-US" dirty="0"/>
              <a:t>Goals of session</a:t>
            </a:r>
          </a:p>
          <a:p>
            <a:r>
              <a:rPr lang="en-US" dirty="0"/>
              <a:t>Encourage all to cover all four steps independently – Today is one part of the second step/green</a:t>
            </a:r>
          </a:p>
        </p:txBody>
      </p:sp>
      <p:sp>
        <p:nvSpPr>
          <p:cNvPr id="4" name="Slide Number Placeholder 3"/>
          <p:cNvSpPr>
            <a:spLocks noGrp="1"/>
          </p:cNvSpPr>
          <p:nvPr>
            <p:ph type="sldNum" sz="quarter" idx="5"/>
          </p:nvPr>
        </p:nvSpPr>
        <p:spPr/>
        <p:txBody>
          <a:bodyPr/>
          <a:lstStyle/>
          <a:p>
            <a:fld id="{B37EB5EE-126D-4629-909C-1F5C1C99384A}" type="slidenum">
              <a:rPr lang="en-US" smtClean="0"/>
              <a:t>2</a:t>
            </a:fld>
            <a:endParaRPr lang="en-US"/>
          </a:p>
        </p:txBody>
      </p:sp>
    </p:spTree>
    <p:extLst>
      <p:ext uri="{BB962C8B-B14F-4D97-AF65-F5344CB8AC3E}">
        <p14:creationId xmlns:p14="http://schemas.microsoft.com/office/powerpoint/2010/main" val="37805495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8825" y="1200150"/>
            <a:ext cx="3489325" cy="1962150"/>
          </a:xfrm>
        </p:spPr>
      </p:sp>
      <p:sp>
        <p:nvSpPr>
          <p:cNvPr id="3" name="Notes Placeholder 2"/>
          <p:cNvSpPr>
            <a:spLocks noGrp="1"/>
          </p:cNvSpPr>
          <p:nvPr>
            <p:ph type="body" idx="1"/>
          </p:nvPr>
        </p:nvSpPr>
        <p:spPr/>
        <p:txBody>
          <a:bodyPr/>
          <a:lstStyle/>
          <a:p>
            <a:pPr lvl="1"/>
            <a:r>
              <a:rPr lang="en-US" dirty="0"/>
              <a:t>Q: What do you THINK or BELIEVE is the Treasurers job?</a:t>
            </a:r>
          </a:p>
          <a:p>
            <a:pPr lvl="1"/>
            <a:r>
              <a:rPr lang="en-US" dirty="0"/>
              <a:t>(collect verbal replies) Might get these:</a:t>
            </a:r>
          </a:p>
          <a:p>
            <a:pPr lvl="2"/>
            <a:r>
              <a:rPr lang="en-US" dirty="0"/>
              <a:t>Tracking the flow of funds in and out of the club</a:t>
            </a:r>
          </a:p>
          <a:p>
            <a:pPr lvl="2"/>
            <a:r>
              <a:rPr lang="en-US" dirty="0"/>
              <a:t>Collecting and paying dues</a:t>
            </a:r>
          </a:p>
          <a:p>
            <a:pPr lvl="2"/>
            <a:r>
              <a:rPr lang="en-US" dirty="0"/>
              <a:t>Reporting to the board monthly</a:t>
            </a:r>
          </a:p>
          <a:p>
            <a:pPr lvl="2"/>
            <a:r>
              <a:rPr lang="en-US" dirty="0"/>
              <a:t>Preparing a budget,</a:t>
            </a:r>
          </a:p>
          <a:p>
            <a:pPr lvl="2"/>
            <a:endParaRPr lang="en-US" dirty="0"/>
          </a:p>
          <a:p>
            <a:pPr lvl="2"/>
            <a:endParaRPr lang="en-US" dirty="0"/>
          </a:p>
          <a:p>
            <a:pPr lvl="2"/>
            <a:r>
              <a:rPr lang="en-US" dirty="0"/>
              <a:t>After verbal answers, share the job description for Treasurers and for Secretaries/ Some clubs blend both positions</a:t>
            </a:r>
          </a:p>
        </p:txBody>
      </p:sp>
      <p:sp>
        <p:nvSpPr>
          <p:cNvPr id="4" name="Slide Number Placeholder 3"/>
          <p:cNvSpPr>
            <a:spLocks noGrp="1"/>
          </p:cNvSpPr>
          <p:nvPr>
            <p:ph type="sldNum" sz="quarter" idx="5"/>
          </p:nvPr>
        </p:nvSpPr>
        <p:spPr/>
        <p:txBody>
          <a:bodyPr/>
          <a:lstStyle/>
          <a:p>
            <a:fld id="{B37EB5EE-126D-4629-909C-1F5C1C99384A}" type="slidenum">
              <a:rPr lang="en-US" smtClean="0"/>
              <a:t>3</a:t>
            </a:fld>
            <a:endParaRPr lang="en-US"/>
          </a:p>
        </p:txBody>
      </p:sp>
    </p:spTree>
    <p:extLst>
      <p:ext uri="{BB962C8B-B14F-4D97-AF65-F5344CB8AC3E}">
        <p14:creationId xmlns:p14="http://schemas.microsoft.com/office/powerpoint/2010/main" val="5601907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sz="1800" dirty="0"/>
              <a:t>What software do you use?</a:t>
            </a:r>
          </a:p>
          <a:p>
            <a:pPr lvl="1"/>
            <a:r>
              <a:rPr lang="en-US" sz="1800" dirty="0"/>
              <a:t>Who signs on bank accounts? Watch the EIN! All accounts must be monitored and reported on a 990? Who can view online banking?</a:t>
            </a:r>
          </a:p>
          <a:p>
            <a:pPr lvl="1"/>
            <a:r>
              <a:rPr lang="en-US" sz="1800" dirty="0"/>
              <a:t>Is your club integrated and synced with RI? Club Runner or DacDb?</a:t>
            </a:r>
          </a:p>
          <a:p>
            <a:pPr lvl="1"/>
            <a:r>
              <a:rPr lang="en-US" sz="1800" dirty="0"/>
              <a:t>Deposit funds immediately, do not hold.</a:t>
            </a:r>
          </a:p>
          <a:p>
            <a:pPr lvl="1"/>
            <a:r>
              <a:rPr lang="en-US" sz="1800" dirty="0"/>
              <a:t>Separation of 501c3 and 501c4 is critical</a:t>
            </a:r>
          </a:p>
          <a:p>
            <a:pPr lvl="1"/>
            <a:r>
              <a:rPr lang="en-US" sz="1800" dirty="0"/>
              <a:t>Move to eliminate collecting TRF funds! Rotary direct is the way to go. Keeps integrity of tax deduction. MUCH cleaner!</a:t>
            </a:r>
          </a:p>
          <a:p>
            <a:pPr lvl="1"/>
            <a:r>
              <a:rPr lang="en-US" sz="1800" dirty="0"/>
              <a:t>Reconcile bank statements monthly, report to board monthly, no secrets from members</a:t>
            </a:r>
          </a:p>
          <a:p>
            <a:pPr lvl="1"/>
            <a:r>
              <a:rPr lang="en-US" sz="1800" dirty="0"/>
              <a:t>File with IRS by 11/15</a:t>
            </a:r>
          </a:p>
          <a:p>
            <a:pPr lvl="1"/>
            <a:r>
              <a:rPr lang="en-US" sz="1800" dirty="0"/>
              <a:t>Is your club a recognized entity with the Arizona Corporation Commission – who files the annual report?</a:t>
            </a:r>
          </a:p>
          <a:p>
            <a:pPr lvl="1"/>
            <a:r>
              <a:rPr lang="en-US" sz="1800" dirty="0"/>
              <a:t>Do you prepare or use Budget to actual reports??</a:t>
            </a:r>
          </a:p>
          <a:p>
            <a:pPr lvl="1"/>
            <a:r>
              <a:rPr lang="en-US" sz="1800" dirty="0"/>
              <a:t>Storing information – handoff and security. Qbooks online upload receipts when the check is written or bill is entered</a:t>
            </a:r>
          </a:p>
          <a:p>
            <a:endParaRPr lang="en-US" dirty="0"/>
          </a:p>
        </p:txBody>
      </p:sp>
      <p:sp>
        <p:nvSpPr>
          <p:cNvPr id="4" name="Slide Number Placeholder 3"/>
          <p:cNvSpPr>
            <a:spLocks noGrp="1"/>
          </p:cNvSpPr>
          <p:nvPr>
            <p:ph type="sldNum" sz="quarter" idx="5"/>
          </p:nvPr>
        </p:nvSpPr>
        <p:spPr/>
        <p:txBody>
          <a:bodyPr/>
          <a:lstStyle/>
          <a:p>
            <a:fld id="{B37EB5EE-126D-4629-909C-1F5C1C99384A}" type="slidenum">
              <a:rPr lang="en-US" smtClean="0"/>
              <a:t>4</a:t>
            </a:fld>
            <a:endParaRPr lang="en-US"/>
          </a:p>
        </p:txBody>
      </p:sp>
    </p:spTree>
    <p:extLst>
      <p:ext uri="{BB962C8B-B14F-4D97-AF65-F5344CB8AC3E}">
        <p14:creationId xmlns:p14="http://schemas.microsoft.com/office/powerpoint/2010/main" val="36195384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8825" y="1200150"/>
            <a:ext cx="3357563" cy="1889125"/>
          </a:xfrm>
        </p:spPr>
      </p:sp>
      <p:sp>
        <p:nvSpPr>
          <p:cNvPr id="3" name="Notes Placeholder 2"/>
          <p:cNvSpPr>
            <a:spLocks noGrp="1"/>
          </p:cNvSpPr>
          <p:nvPr>
            <p:ph type="body" idx="1"/>
          </p:nvPr>
        </p:nvSpPr>
        <p:spPr/>
        <p:txBody>
          <a:bodyPr/>
          <a:lstStyle/>
          <a:p>
            <a:r>
              <a:rPr lang="en-US" dirty="0"/>
              <a:t>For 2026-27</a:t>
            </a:r>
          </a:p>
          <a:p>
            <a:r>
              <a:rPr lang="en-US" dirty="0"/>
              <a:t>Best guess is 110.60 for RI</a:t>
            </a:r>
          </a:p>
          <a:p>
            <a:r>
              <a:rPr lang="en-US"/>
              <a:t>$88 </a:t>
            </a:r>
            <a:r>
              <a:rPr lang="en-US" dirty="0"/>
              <a:t>for district</a:t>
            </a:r>
          </a:p>
        </p:txBody>
      </p:sp>
      <p:sp>
        <p:nvSpPr>
          <p:cNvPr id="4" name="Slide Number Placeholder 3"/>
          <p:cNvSpPr>
            <a:spLocks noGrp="1"/>
          </p:cNvSpPr>
          <p:nvPr>
            <p:ph type="sldNum" sz="quarter" idx="5"/>
          </p:nvPr>
        </p:nvSpPr>
        <p:spPr/>
        <p:txBody>
          <a:bodyPr/>
          <a:lstStyle/>
          <a:p>
            <a:fld id="{B37EB5EE-126D-4629-909C-1F5C1C99384A}" type="slidenum">
              <a:rPr lang="en-US" smtClean="0"/>
              <a:t>5</a:t>
            </a:fld>
            <a:endParaRPr lang="en-US"/>
          </a:p>
        </p:txBody>
      </p:sp>
    </p:spTree>
    <p:extLst>
      <p:ext uri="{BB962C8B-B14F-4D97-AF65-F5344CB8AC3E}">
        <p14:creationId xmlns:p14="http://schemas.microsoft.com/office/powerpoint/2010/main" val="21634185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7238" y="1200150"/>
            <a:ext cx="3238500" cy="1820863"/>
          </a:xfrm>
        </p:spPr>
      </p:sp>
      <p:sp>
        <p:nvSpPr>
          <p:cNvPr id="3" name="Notes Placeholder 2"/>
          <p:cNvSpPr>
            <a:spLocks noGrp="1"/>
          </p:cNvSpPr>
          <p:nvPr>
            <p:ph type="body" idx="1"/>
          </p:nvPr>
        </p:nvSpPr>
        <p:spPr/>
        <p:txBody>
          <a:bodyPr/>
          <a:lstStyle/>
          <a:p>
            <a:r>
              <a:rPr lang="en-US" dirty="0"/>
              <a:t>41.00 in 2025-26 is the dues component only</a:t>
            </a:r>
          </a:p>
          <a:p>
            <a:r>
              <a:rPr lang="en-US" dirty="0"/>
              <a:t>July ends up $57.12 per member (base, plus magazine, plus insurance, plus pro rata items)</a:t>
            </a:r>
          </a:p>
          <a:p>
            <a:r>
              <a:rPr lang="en-US" dirty="0"/>
              <a:t>January is $50.00 per member</a:t>
            </a:r>
          </a:p>
          <a:p>
            <a:r>
              <a:rPr lang="en-US" dirty="0"/>
              <a:t>For the year 107.12 per member end result for RI</a:t>
            </a:r>
          </a:p>
          <a:p>
            <a:endParaRPr lang="en-US" dirty="0"/>
          </a:p>
          <a:p>
            <a:r>
              <a:rPr lang="en-US" dirty="0"/>
              <a:t>Pro Rata dues is for the mid period additions</a:t>
            </a:r>
          </a:p>
          <a:p>
            <a:endParaRPr lang="en-US" dirty="0"/>
          </a:p>
          <a:p>
            <a:endParaRPr lang="en-US" dirty="0"/>
          </a:p>
          <a:p>
            <a:r>
              <a:rPr lang="en-US" dirty="0"/>
              <a:t>District is a true $80 annual.</a:t>
            </a:r>
          </a:p>
        </p:txBody>
      </p:sp>
      <p:sp>
        <p:nvSpPr>
          <p:cNvPr id="4" name="Slide Number Placeholder 3"/>
          <p:cNvSpPr>
            <a:spLocks noGrp="1"/>
          </p:cNvSpPr>
          <p:nvPr>
            <p:ph type="sldNum" sz="quarter" idx="5"/>
          </p:nvPr>
        </p:nvSpPr>
        <p:spPr/>
        <p:txBody>
          <a:bodyPr/>
          <a:lstStyle/>
          <a:p>
            <a:fld id="{B37EB5EE-126D-4629-909C-1F5C1C99384A}" type="slidenum">
              <a:rPr lang="en-US" smtClean="0"/>
              <a:t>6</a:t>
            </a:fld>
            <a:endParaRPr lang="en-US"/>
          </a:p>
        </p:txBody>
      </p:sp>
    </p:spTree>
    <p:extLst>
      <p:ext uri="{BB962C8B-B14F-4D97-AF65-F5344CB8AC3E}">
        <p14:creationId xmlns:p14="http://schemas.microsoft.com/office/powerpoint/2010/main" val="18167653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5650" y="1200150"/>
            <a:ext cx="3009900" cy="1692275"/>
          </a:xfrm>
        </p:spPr>
      </p:sp>
      <p:sp>
        <p:nvSpPr>
          <p:cNvPr id="3" name="Notes Placeholder 2"/>
          <p:cNvSpPr>
            <a:spLocks noGrp="1"/>
          </p:cNvSpPr>
          <p:nvPr>
            <p:ph type="body" idx="1"/>
          </p:nvPr>
        </p:nvSpPr>
        <p:spPr/>
        <p:txBody>
          <a:bodyPr/>
          <a:lstStyle/>
          <a:p>
            <a:r>
              <a:rPr lang="en-US" dirty="0"/>
              <a:t>Work with incoming board to plan next year’s budget (Current board must approve the new budget)</a:t>
            </a:r>
          </a:p>
          <a:p>
            <a:pPr lvl="1"/>
            <a:r>
              <a:rPr lang="en-US" dirty="0"/>
              <a:t>District dues will be $43.50 per member in July and again in January</a:t>
            </a:r>
          </a:p>
          <a:p>
            <a:pPr lvl="2" algn="l"/>
            <a:r>
              <a:rPr lang="en-US" dirty="0"/>
              <a:t>With the RI dues remember that – In July clubs will be assessed: </a:t>
            </a:r>
          </a:p>
          <a:p>
            <a:pPr lvl="3" algn="l"/>
            <a:r>
              <a:rPr lang="en-US" dirty="0"/>
              <a:t>$6.00 for each subscription to The Rotarian</a:t>
            </a:r>
          </a:p>
          <a:p>
            <a:pPr lvl="3" algn="l"/>
            <a:r>
              <a:rPr lang="en-US" dirty="0"/>
              <a:t>$1.00 for Council on Legislation Assessment</a:t>
            </a:r>
          </a:p>
          <a:p>
            <a:pPr lvl="3" algn="l"/>
            <a:r>
              <a:rPr lang="en-US" dirty="0"/>
              <a:t>Amount to be determined for General Liability Insurance – </a:t>
            </a:r>
          </a:p>
          <a:p>
            <a:pPr lvl="3" algn="l"/>
            <a:r>
              <a:rPr lang="en-US" dirty="0"/>
              <a:t>Amount to be determined for Directors and Officers liability – </a:t>
            </a:r>
          </a:p>
          <a:p>
            <a:endParaRPr lang="en-US" dirty="0"/>
          </a:p>
        </p:txBody>
      </p:sp>
      <p:sp>
        <p:nvSpPr>
          <p:cNvPr id="4" name="Slide Number Placeholder 3"/>
          <p:cNvSpPr>
            <a:spLocks noGrp="1"/>
          </p:cNvSpPr>
          <p:nvPr>
            <p:ph type="sldNum" sz="quarter" idx="5"/>
          </p:nvPr>
        </p:nvSpPr>
        <p:spPr/>
        <p:txBody>
          <a:bodyPr/>
          <a:lstStyle/>
          <a:p>
            <a:fld id="{B37EB5EE-126D-4629-909C-1F5C1C99384A}" type="slidenum">
              <a:rPr lang="en-US" smtClean="0"/>
              <a:t>7</a:t>
            </a:fld>
            <a:endParaRPr lang="en-US"/>
          </a:p>
        </p:txBody>
      </p:sp>
    </p:spTree>
    <p:extLst>
      <p:ext uri="{BB962C8B-B14F-4D97-AF65-F5344CB8AC3E}">
        <p14:creationId xmlns:p14="http://schemas.microsoft.com/office/powerpoint/2010/main" val="22235491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22313" y="1173163"/>
            <a:ext cx="2816225" cy="1584325"/>
          </a:xfrm>
        </p:spPr>
      </p:sp>
      <p:sp>
        <p:nvSpPr>
          <p:cNvPr id="3" name="Notes Placeholder 2"/>
          <p:cNvSpPr>
            <a:spLocks noGrp="1"/>
          </p:cNvSpPr>
          <p:nvPr>
            <p:ph type="body" idx="1"/>
          </p:nvPr>
        </p:nvSpPr>
        <p:spPr>
          <a:xfrm>
            <a:off x="710248" y="3383279"/>
            <a:ext cx="5681980" cy="5408023"/>
          </a:xfrm>
        </p:spPr>
        <p:txBody>
          <a:bodyPr/>
          <a:lstStyle/>
          <a:p>
            <a:pPr lvl="1"/>
            <a:r>
              <a:rPr lang="en-US" sz="1800" dirty="0"/>
              <a:t>What software do you use?</a:t>
            </a:r>
          </a:p>
          <a:p>
            <a:pPr lvl="1"/>
            <a:r>
              <a:rPr lang="en-US" sz="1800" dirty="0"/>
              <a:t>Who signs on bank accounts? Watch the EIN! All accounts must be monitored and reported on a 990? Who can view online banking?</a:t>
            </a:r>
          </a:p>
          <a:p>
            <a:pPr lvl="1"/>
            <a:r>
              <a:rPr lang="en-US" sz="1800" dirty="0"/>
              <a:t>Is your club integrated and synced with RI? Club Runner or DacDb?</a:t>
            </a:r>
          </a:p>
          <a:p>
            <a:pPr lvl="1"/>
            <a:r>
              <a:rPr lang="en-US" sz="1800" dirty="0"/>
              <a:t>Deposit funds immediately, do not hold.</a:t>
            </a:r>
          </a:p>
          <a:p>
            <a:pPr lvl="1"/>
            <a:r>
              <a:rPr lang="en-US" sz="1800" dirty="0"/>
              <a:t>Separation of 501c3 and 501c4 is critical</a:t>
            </a:r>
          </a:p>
          <a:p>
            <a:pPr lvl="1"/>
            <a:r>
              <a:rPr lang="en-US" sz="1800" dirty="0"/>
              <a:t>Move to eliminate collecting TRF funds! Rotary direct is the way to go. Keeps integrity of tax deduction. MUCH cleaner!</a:t>
            </a:r>
          </a:p>
          <a:p>
            <a:pPr lvl="1"/>
            <a:r>
              <a:rPr lang="en-US" sz="1800" dirty="0"/>
              <a:t>Reconcile bank statements monthly, report to board monthly, no secrets from members</a:t>
            </a:r>
          </a:p>
          <a:p>
            <a:pPr lvl="1"/>
            <a:r>
              <a:rPr lang="en-US" sz="1800" dirty="0"/>
              <a:t>File with IRS by 11/15</a:t>
            </a:r>
          </a:p>
          <a:p>
            <a:pPr lvl="1"/>
            <a:r>
              <a:rPr lang="en-US" sz="1800" dirty="0"/>
              <a:t>Is your club a recognized entity with the Arizona Corporation Commission – who files the annual report?</a:t>
            </a:r>
          </a:p>
          <a:p>
            <a:pPr lvl="1"/>
            <a:r>
              <a:rPr lang="en-US" sz="1800" dirty="0"/>
              <a:t>Do you prepare or use Budget to actual reports??</a:t>
            </a:r>
          </a:p>
          <a:p>
            <a:pPr lvl="1"/>
            <a:r>
              <a:rPr lang="en-US" sz="1800" dirty="0"/>
              <a:t>Storing information – handoff and security. Qbooks online upload receipts when the check is written or bill is entered</a:t>
            </a:r>
          </a:p>
          <a:p>
            <a:pPr lvl="1"/>
            <a:endParaRPr lang="en-US" dirty="0"/>
          </a:p>
        </p:txBody>
      </p:sp>
      <p:sp>
        <p:nvSpPr>
          <p:cNvPr id="4" name="Slide Number Placeholder 3"/>
          <p:cNvSpPr>
            <a:spLocks noGrp="1"/>
          </p:cNvSpPr>
          <p:nvPr>
            <p:ph type="sldNum" sz="quarter" idx="5"/>
          </p:nvPr>
        </p:nvSpPr>
        <p:spPr/>
        <p:txBody>
          <a:bodyPr/>
          <a:lstStyle/>
          <a:p>
            <a:fld id="{B37EB5EE-126D-4629-909C-1F5C1C99384A}" type="slidenum">
              <a:rPr lang="en-US" smtClean="0"/>
              <a:t>8</a:t>
            </a:fld>
            <a:endParaRPr lang="en-US"/>
          </a:p>
        </p:txBody>
      </p:sp>
    </p:spTree>
    <p:extLst>
      <p:ext uri="{BB962C8B-B14F-4D97-AF65-F5344CB8AC3E}">
        <p14:creationId xmlns:p14="http://schemas.microsoft.com/office/powerpoint/2010/main" val="34985512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7EB5EE-126D-4629-909C-1F5C1C99384A}" type="slidenum">
              <a:rPr lang="en-US" smtClean="0"/>
              <a:t>9</a:t>
            </a:fld>
            <a:endParaRPr lang="en-US"/>
          </a:p>
        </p:txBody>
      </p:sp>
    </p:spTree>
    <p:extLst>
      <p:ext uri="{BB962C8B-B14F-4D97-AF65-F5344CB8AC3E}">
        <p14:creationId xmlns:p14="http://schemas.microsoft.com/office/powerpoint/2010/main" val="25343384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DA2E57-59C6-23FD-24F0-D7E838934A7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5681CBD-503E-1521-234D-5305F70B20B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CDEE40F-1201-911C-15AB-81215799EF26}"/>
              </a:ext>
            </a:extLst>
          </p:cNvPr>
          <p:cNvSpPr>
            <a:spLocks noGrp="1"/>
          </p:cNvSpPr>
          <p:nvPr>
            <p:ph type="dt" sz="half" idx="10"/>
          </p:nvPr>
        </p:nvSpPr>
        <p:spPr/>
        <p:txBody>
          <a:bodyPr/>
          <a:lstStyle/>
          <a:p>
            <a:fld id="{0C727377-FA51-4AF4-8C5B-13F1FE0A9827}" type="datetimeFigureOut">
              <a:rPr lang="en-US" smtClean="0"/>
              <a:t>3/12/2026</a:t>
            </a:fld>
            <a:endParaRPr lang="en-US"/>
          </a:p>
        </p:txBody>
      </p:sp>
      <p:sp>
        <p:nvSpPr>
          <p:cNvPr id="5" name="Footer Placeholder 4">
            <a:extLst>
              <a:ext uri="{FF2B5EF4-FFF2-40B4-BE49-F238E27FC236}">
                <a16:creationId xmlns:a16="http://schemas.microsoft.com/office/drawing/2014/main" id="{A437C0F4-22DA-3341-D805-B6A50D5963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DA2D74-47D9-A79A-2D5E-E6C1BE25D9E3}"/>
              </a:ext>
            </a:extLst>
          </p:cNvPr>
          <p:cNvSpPr>
            <a:spLocks noGrp="1"/>
          </p:cNvSpPr>
          <p:nvPr>
            <p:ph type="sldNum" sz="quarter" idx="12"/>
          </p:nvPr>
        </p:nvSpPr>
        <p:spPr/>
        <p:txBody>
          <a:bodyPr/>
          <a:lstStyle/>
          <a:p>
            <a:fld id="{810369A2-B653-4126-A512-56E9177DC0CA}" type="slidenum">
              <a:rPr lang="en-US" smtClean="0"/>
              <a:t>‹#›</a:t>
            </a:fld>
            <a:endParaRPr lang="en-US"/>
          </a:p>
        </p:txBody>
      </p:sp>
    </p:spTree>
    <p:extLst>
      <p:ext uri="{BB962C8B-B14F-4D97-AF65-F5344CB8AC3E}">
        <p14:creationId xmlns:p14="http://schemas.microsoft.com/office/powerpoint/2010/main" val="53956789"/>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D03399-9958-241C-8D60-91BC576AC32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B3C6F45-EA79-D1EC-6C6B-59632995F62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F7BEF4-9869-311E-A29E-8F887B0DA2F8}"/>
              </a:ext>
            </a:extLst>
          </p:cNvPr>
          <p:cNvSpPr>
            <a:spLocks noGrp="1"/>
          </p:cNvSpPr>
          <p:nvPr>
            <p:ph type="dt" sz="half" idx="10"/>
          </p:nvPr>
        </p:nvSpPr>
        <p:spPr/>
        <p:txBody>
          <a:bodyPr/>
          <a:lstStyle/>
          <a:p>
            <a:fld id="{0C727377-FA51-4AF4-8C5B-13F1FE0A9827}" type="datetimeFigureOut">
              <a:rPr lang="en-US" smtClean="0"/>
              <a:t>3/12/2026</a:t>
            </a:fld>
            <a:endParaRPr lang="en-US"/>
          </a:p>
        </p:txBody>
      </p:sp>
      <p:sp>
        <p:nvSpPr>
          <p:cNvPr id="5" name="Footer Placeholder 4">
            <a:extLst>
              <a:ext uri="{FF2B5EF4-FFF2-40B4-BE49-F238E27FC236}">
                <a16:creationId xmlns:a16="http://schemas.microsoft.com/office/drawing/2014/main" id="{BBF23C0C-4FAD-CDC7-8EE4-3228D29A8B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C7A6A0-B54A-1260-4961-DDD09E1EB312}"/>
              </a:ext>
            </a:extLst>
          </p:cNvPr>
          <p:cNvSpPr>
            <a:spLocks noGrp="1"/>
          </p:cNvSpPr>
          <p:nvPr>
            <p:ph type="sldNum" sz="quarter" idx="12"/>
          </p:nvPr>
        </p:nvSpPr>
        <p:spPr/>
        <p:txBody>
          <a:bodyPr/>
          <a:lstStyle/>
          <a:p>
            <a:fld id="{810369A2-B653-4126-A512-56E9177DC0CA}" type="slidenum">
              <a:rPr lang="en-US" smtClean="0"/>
              <a:t>‹#›</a:t>
            </a:fld>
            <a:endParaRPr lang="en-US"/>
          </a:p>
        </p:txBody>
      </p:sp>
    </p:spTree>
    <p:extLst>
      <p:ext uri="{BB962C8B-B14F-4D97-AF65-F5344CB8AC3E}">
        <p14:creationId xmlns:p14="http://schemas.microsoft.com/office/powerpoint/2010/main" val="3972680635"/>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D37A737-D040-0A7C-2BBC-472815377CA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5F909C8-7F70-28AF-FB56-E1CC1B3518E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2188F31-0ECC-776C-6B45-B1CB9F38EE7C}"/>
              </a:ext>
            </a:extLst>
          </p:cNvPr>
          <p:cNvSpPr>
            <a:spLocks noGrp="1"/>
          </p:cNvSpPr>
          <p:nvPr>
            <p:ph type="dt" sz="half" idx="10"/>
          </p:nvPr>
        </p:nvSpPr>
        <p:spPr/>
        <p:txBody>
          <a:bodyPr/>
          <a:lstStyle/>
          <a:p>
            <a:fld id="{0C727377-FA51-4AF4-8C5B-13F1FE0A9827}" type="datetimeFigureOut">
              <a:rPr lang="en-US" smtClean="0"/>
              <a:t>3/12/2026</a:t>
            </a:fld>
            <a:endParaRPr lang="en-US"/>
          </a:p>
        </p:txBody>
      </p:sp>
      <p:sp>
        <p:nvSpPr>
          <p:cNvPr id="5" name="Footer Placeholder 4">
            <a:extLst>
              <a:ext uri="{FF2B5EF4-FFF2-40B4-BE49-F238E27FC236}">
                <a16:creationId xmlns:a16="http://schemas.microsoft.com/office/drawing/2014/main" id="{AC9164CE-AC06-77DE-B3C5-6F4E556475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7958BD-E57A-82B7-F475-7D6BBEC41009}"/>
              </a:ext>
            </a:extLst>
          </p:cNvPr>
          <p:cNvSpPr>
            <a:spLocks noGrp="1"/>
          </p:cNvSpPr>
          <p:nvPr>
            <p:ph type="sldNum" sz="quarter" idx="12"/>
          </p:nvPr>
        </p:nvSpPr>
        <p:spPr/>
        <p:txBody>
          <a:bodyPr/>
          <a:lstStyle/>
          <a:p>
            <a:fld id="{810369A2-B653-4126-A512-56E9177DC0CA}" type="slidenum">
              <a:rPr lang="en-US" smtClean="0"/>
              <a:t>‹#›</a:t>
            </a:fld>
            <a:endParaRPr lang="en-US"/>
          </a:p>
        </p:txBody>
      </p:sp>
    </p:spTree>
    <p:extLst>
      <p:ext uri="{BB962C8B-B14F-4D97-AF65-F5344CB8AC3E}">
        <p14:creationId xmlns:p14="http://schemas.microsoft.com/office/powerpoint/2010/main" val="3421723386"/>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96B7A0-76E6-4354-9F50-EA9862727E2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256BD72-B180-42FE-4B4D-2D0E4330806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1BAD50-7906-45A6-CEFE-570FA5EB1421}"/>
              </a:ext>
            </a:extLst>
          </p:cNvPr>
          <p:cNvSpPr>
            <a:spLocks noGrp="1"/>
          </p:cNvSpPr>
          <p:nvPr>
            <p:ph type="dt" sz="half" idx="10"/>
          </p:nvPr>
        </p:nvSpPr>
        <p:spPr/>
        <p:txBody>
          <a:bodyPr/>
          <a:lstStyle/>
          <a:p>
            <a:fld id="{0C727377-FA51-4AF4-8C5B-13F1FE0A9827}" type="datetimeFigureOut">
              <a:rPr lang="en-US" smtClean="0"/>
              <a:t>3/12/2026</a:t>
            </a:fld>
            <a:endParaRPr lang="en-US"/>
          </a:p>
        </p:txBody>
      </p:sp>
      <p:sp>
        <p:nvSpPr>
          <p:cNvPr id="5" name="Footer Placeholder 4">
            <a:extLst>
              <a:ext uri="{FF2B5EF4-FFF2-40B4-BE49-F238E27FC236}">
                <a16:creationId xmlns:a16="http://schemas.microsoft.com/office/drawing/2014/main" id="{78B35403-D7CC-E7CB-2DE9-BF50C03F12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F09521-A98A-362F-5497-BF2B745B8A89}"/>
              </a:ext>
            </a:extLst>
          </p:cNvPr>
          <p:cNvSpPr>
            <a:spLocks noGrp="1"/>
          </p:cNvSpPr>
          <p:nvPr>
            <p:ph type="sldNum" sz="quarter" idx="12"/>
          </p:nvPr>
        </p:nvSpPr>
        <p:spPr/>
        <p:txBody>
          <a:bodyPr/>
          <a:lstStyle/>
          <a:p>
            <a:fld id="{810369A2-B653-4126-A512-56E9177DC0CA}" type="slidenum">
              <a:rPr lang="en-US" smtClean="0"/>
              <a:t>‹#›</a:t>
            </a:fld>
            <a:endParaRPr lang="en-US"/>
          </a:p>
        </p:txBody>
      </p:sp>
    </p:spTree>
    <p:extLst>
      <p:ext uri="{BB962C8B-B14F-4D97-AF65-F5344CB8AC3E}">
        <p14:creationId xmlns:p14="http://schemas.microsoft.com/office/powerpoint/2010/main" val="4093686330"/>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18034E-8E2B-F033-DB20-F26B953C0B0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E8F8B5A-BE30-EB8C-75C5-CD6BD364A96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6EBEF25-89DA-80D8-E13C-449C3BF6FC7C}"/>
              </a:ext>
            </a:extLst>
          </p:cNvPr>
          <p:cNvSpPr>
            <a:spLocks noGrp="1"/>
          </p:cNvSpPr>
          <p:nvPr>
            <p:ph type="dt" sz="half" idx="10"/>
          </p:nvPr>
        </p:nvSpPr>
        <p:spPr/>
        <p:txBody>
          <a:bodyPr/>
          <a:lstStyle/>
          <a:p>
            <a:fld id="{0C727377-FA51-4AF4-8C5B-13F1FE0A9827}" type="datetimeFigureOut">
              <a:rPr lang="en-US" smtClean="0"/>
              <a:t>3/12/2026</a:t>
            </a:fld>
            <a:endParaRPr lang="en-US"/>
          </a:p>
        </p:txBody>
      </p:sp>
      <p:sp>
        <p:nvSpPr>
          <p:cNvPr id="5" name="Footer Placeholder 4">
            <a:extLst>
              <a:ext uri="{FF2B5EF4-FFF2-40B4-BE49-F238E27FC236}">
                <a16:creationId xmlns:a16="http://schemas.microsoft.com/office/drawing/2014/main" id="{858E7A86-55D5-434B-1C03-40482EDEDCA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A0E7EB-5217-BAF1-D6F1-51061BC72C7D}"/>
              </a:ext>
            </a:extLst>
          </p:cNvPr>
          <p:cNvSpPr>
            <a:spLocks noGrp="1"/>
          </p:cNvSpPr>
          <p:nvPr>
            <p:ph type="sldNum" sz="quarter" idx="12"/>
          </p:nvPr>
        </p:nvSpPr>
        <p:spPr/>
        <p:txBody>
          <a:bodyPr/>
          <a:lstStyle/>
          <a:p>
            <a:fld id="{810369A2-B653-4126-A512-56E9177DC0CA}" type="slidenum">
              <a:rPr lang="en-US" smtClean="0"/>
              <a:t>‹#›</a:t>
            </a:fld>
            <a:endParaRPr lang="en-US"/>
          </a:p>
        </p:txBody>
      </p:sp>
    </p:spTree>
    <p:extLst>
      <p:ext uri="{BB962C8B-B14F-4D97-AF65-F5344CB8AC3E}">
        <p14:creationId xmlns:p14="http://schemas.microsoft.com/office/powerpoint/2010/main" val="303190583"/>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8CC056-4FFE-5773-1510-5019DE507F6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A6DB7E3-A2A7-BDC7-BDB9-7CB142D84DB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EA21EBD-470E-25BA-75B6-E8F03B4EBD6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4485AF3-52BE-0A0E-25B4-3CCB8C8D35B8}"/>
              </a:ext>
            </a:extLst>
          </p:cNvPr>
          <p:cNvSpPr>
            <a:spLocks noGrp="1"/>
          </p:cNvSpPr>
          <p:nvPr>
            <p:ph type="dt" sz="half" idx="10"/>
          </p:nvPr>
        </p:nvSpPr>
        <p:spPr/>
        <p:txBody>
          <a:bodyPr/>
          <a:lstStyle/>
          <a:p>
            <a:fld id="{0C727377-FA51-4AF4-8C5B-13F1FE0A9827}" type="datetimeFigureOut">
              <a:rPr lang="en-US" smtClean="0"/>
              <a:t>3/12/2026</a:t>
            </a:fld>
            <a:endParaRPr lang="en-US"/>
          </a:p>
        </p:txBody>
      </p:sp>
      <p:sp>
        <p:nvSpPr>
          <p:cNvPr id="6" name="Footer Placeholder 5">
            <a:extLst>
              <a:ext uri="{FF2B5EF4-FFF2-40B4-BE49-F238E27FC236}">
                <a16:creationId xmlns:a16="http://schemas.microsoft.com/office/drawing/2014/main" id="{FDF14933-84BB-8C50-74F8-07770A99097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30DA3DA-E3B0-8CE9-26CC-E5D46EB30452}"/>
              </a:ext>
            </a:extLst>
          </p:cNvPr>
          <p:cNvSpPr>
            <a:spLocks noGrp="1"/>
          </p:cNvSpPr>
          <p:nvPr>
            <p:ph type="sldNum" sz="quarter" idx="12"/>
          </p:nvPr>
        </p:nvSpPr>
        <p:spPr/>
        <p:txBody>
          <a:bodyPr/>
          <a:lstStyle/>
          <a:p>
            <a:fld id="{810369A2-B653-4126-A512-56E9177DC0CA}" type="slidenum">
              <a:rPr lang="en-US" smtClean="0"/>
              <a:t>‹#›</a:t>
            </a:fld>
            <a:endParaRPr lang="en-US"/>
          </a:p>
        </p:txBody>
      </p:sp>
    </p:spTree>
    <p:extLst>
      <p:ext uri="{BB962C8B-B14F-4D97-AF65-F5344CB8AC3E}">
        <p14:creationId xmlns:p14="http://schemas.microsoft.com/office/powerpoint/2010/main" val="422214006"/>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C0B8A6-EDB8-B614-2E63-0CECDA10F93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9C4F2CA-7D1A-E8FD-265B-B0955F48227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6511293-40D0-E9D3-DB7D-DAD4BDDA87F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88350AC-1627-49B8-CB52-59B546788A5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4E28F09-8468-E97C-AF9B-2A45434A74A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63A5A65-C5C2-6662-4E98-F60AEB95C3CF}"/>
              </a:ext>
            </a:extLst>
          </p:cNvPr>
          <p:cNvSpPr>
            <a:spLocks noGrp="1"/>
          </p:cNvSpPr>
          <p:nvPr>
            <p:ph type="dt" sz="half" idx="10"/>
          </p:nvPr>
        </p:nvSpPr>
        <p:spPr/>
        <p:txBody>
          <a:bodyPr/>
          <a:lstStyle/>
          <a:p>
            <a:fld id="{0C727377-FA51-4AF4-8C5B-13F1FE0A9827}" type="datetimeFigureOut">
              <a:rPr lang="en-US" smtClean="0"/>
              <a:t>3/12/2026</a:t>
            </a:fld>
            <a:endParaRPr lang="en-US"/>
          </a:p>
        </p:txBody>
      </p:sp>
      <p:sp>
        <p:nvSpPr>
          <p:cNvPr id="8" name="Footer Placeholder 7">
            <a:extLst>
              <a:ext uri="{FF2B5EF4-FFF2-40B4-BE49-F238E27FC236}">
                <a16:creationId xmlns:a16="http://schemas.microsoft.com/office/drawing/2014/main" id="{FC8B0BE9-63BA-40E7-387C-70AE50BCB65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D2F0799-2180-1227-16F0-B8773471CE54}"/>
              </a:ext>
            </a:extLst>
          </p:cNvPr>
          <p:cNvSpPr>
            <a:spLocks noGrp="1"/>
          </p:cNvSpPr>
          <p:nvPr>
            <p:ph type="sldNum" sz="quarter" idx="12"/>
          </p:nvPr>
        </p:nvSpPr>
        <p:spPr/>
        <p:txBody>
          <a:bodyPr/>
          <a:lstStyle/>
          <a:p>
            <a:fld id="{810369A2-B653-4126-A512-56E9177DC0CA}" type="slidenum">
              <a:rPr lang="en-US" smtClean="0"/>
              <a:t>‹#›</a:t>
            </a:fld>
            <a:endParaRPr lang="en-US"/>
          </a:p>
        </p:txBody>
      </p:sp>
    </p:spTree>
    <p:extLst>
      <p:ext uri="{BB962C8B-B14F-4D97-AF65-F5344CB8AC3E}">
        <p14:creationId xmlns:p14="http://schemas.microsoft.com/office/powerpoint/2010/main" val="2111638776"/>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C4BF68-FAB9-FC0B-4F6E-07281EA464E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5555E59-7A7F-4BA4-D2C0-F7574E1A9C93}"/>
              </a:ext>
            </a:extLst>
          </p:cNvPr>
          <p:cNvSpPr>
            <a:spLocks noGrp="1"/>
          </p:cNvSpPr>
          <p:nvPr>
            <p:ph type="dt" sz="half" idx="10"/>
          </p:nvPr>
        </p:nvSpPr>
        <p:spPr/>
        <p:txBody>
          <a:bodyPr/>
          <a:lstStyle/>
          <a:p>
            <a:fld id="{0C727377-FA51-4AF4-8C5B-13F1FE0A9827}" type="datetimeFigureOut">
              <a:rPr lang="en-US" smtClean="0"/>
              <a:t>3/12/2026</a:t>
            </a:fld>
            <a:endParaRPr lang="en-US"/>
          </a:p>
        </p:txBody>
      </p:sp>
      <p:sp>
        <p:nvSpPr>
          <p:cNvPr id="4" name="Footer Placeholder 3">
            <a:extLst>
              <a:ext uri="{FF2B5EF4-FFF2-40B4-BE49-F238E27FC236}">
                <a16:creationId xmlns:a16="http://schemas.microsoft.com/office/drawing/2014/main" id="{D92BA231-8003-5A44-3052-A38A919C5D0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0B7CD81-D61F-0C7A-FB8C-214EEB51A72C}"/>
              </a:ext>
            </a:extLst>
          </p:cNvPr>
          <p:cNvSpPr>
            <a:spLocks noGrp="1"/>
          </p:cNvSpPr>
          <p:nvPr>
            <p:ph type="sldNum" sz="quarter" idx="12"/>
          </p:nvPr>
        </p:nvSpPr>
        <p:spPr/>
        <p:txBody>
          <a:bodyPr/>
          <a:lstStyle/>
          <a:p>
            <a:fld id="{810369A2-B653-4126-A512-56E9177DC0CA}" type="slidenum">
              <a:rPr lang="en-US" smtClean="0"/>
              <a:t>‹#›</a:t>
            </a:fld>
            <a:endParaRPr lang="en-US"/>
          </a:p>
        </p:txBody>
      </p:sp>
    </p:spTree>
    <p:extLst>
      <p:ext uri="{BB962C8B-B14F-4D97-AF65-F5344CB8AC3E}">
        <p14:creationId xmlns:p14="http://schemas.microsoft.com/office/powerpoint/2010/main" val="1105539239"/>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5558492-53CA-CE87-F8C5-806E5DDD9569}"/>
              </a:ext>
            </a:extLst>
          </p:cNvPr>
          <p:cNvSpPr>
            <a:spLocks noGrp="1"/>
          </p:cNvSpPr>
          <p:nvPr>
            <p:ph type="dt" sz="half" idx="10"/>
          </p:nvPr>
        </p:nvSpPr>
        <p:spPr/>
        <p:txBody>
          <a:bodyPr/>
          <a:lstStyle/>
          <a:p>
            <a:fld id="{0C727377-FA51-4AF4-8C5B-13F1FE0A9827}" type="datetimeFigureOut">
              <a:rPr lang="en-US" smtClean="0"/>
              <a:t>3/12/2026</a:t>
            </a:fld>
            <a:endParaRPr lang="en-US"/>
          </a:p>
        </p:txBody>
      </p:sp>
      <p:sp>
        <p:nvSpPr>
          <p:cNvPr id="3" name="Footer Placeholder 2">
            <a:extLst>
              <a:ext uri="{FF2B5EF4-FFF2-40B4-BE49-F238E27FC236}">
                <a16:creationId xmlns:a16="http://schemas.microsoft.com/office/drawing/2014/main" id="{3BCF2320-D915-3FEC-FCB6-F64AC210ABC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088A3BB-C85F-DB8F-75BD-4E2A18D1EF9F}"/>
              </a:ext>
            </a:extLst>
          </p:cNvPr>
          <p:cNvSpPr>
            <a:spLocks noGrp="1"/>
          </p:cNvSpPr>
          <p:nvPr>
            <p:ph type="sldNum" sz="quarter" idx="12"/>
          </p:nvPr>
        </p:nvSpPr>
        <p:spPr/>
        <p:txBody>
          <a:bodyPr/>
          <a:lstStyle/>
          <a:p>
            <a:fld id="{810369A2-B653-4126-A512-56E9177DC0CA}" type="slidenum">
              <a:rPr lang="en-US" smtClean="0"/>
              <a:t>‹#›</a:t>
            </a:fld>
            <a:endParaRPr lang="en-US"/>
          </a:p>
        </p:txBody>
      </p:sp>
    </p:spTree>
    <p:extLst>
      <p:ext uri="{BB962C8B-B14F-4D97-AF65-F5344CB8AC3E}">
        <p14:creationId xmlns:p14="http://schemas.microsoft.com/office/powerpoint/2010/main" val="1611903552"/>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36DD0A-5E02-BC18-917E-1A4E4278CED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DB93148-05EC-3615-9EE3-ACF6B5FECD5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CF86AD1-3985-6FA5-FF60-19A6895467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7F0EE9D-F449-265C-9269-DBE4B172F585}"/>
              </a:ext>
            </a:extLst>
          </p:cNvPr>
          <p:cNvSpPr>
            <a:spLocks noGrp="1"/>
          </p:cNvSpPr>
          <p:nvPr>
            <p:ph type="dt" sz="half" idx="10"/>
          </p:nvPr>
        </p:nvSpPr>
        <p:spPr/>
        <p:txBody>
          <a:bodyPr/>
          <a:lstStyle/>
          <a:p>
            <a:fld id="{0C727377-FA51-4AF4-8C5B-13F1FE0A9827}" type="datetimeFigureOut">
              <a:rPr lang="en-US" smtClean="0"/>
              <a:t>3/12/2026</a:t>
            </a:fld>
            <a:endParaRPr lang="en-US"/>
          </a:p>
        </p:txBody>
      </p:sp>
      <p:sp>
        <p:nvSpPr>
          <p:cNvPr id="6" name="Footer Placeholder 5">
            <a:extLst>
              <a:ext uri="{FF2B5EF4-FFF2-40B4-BE49-F238E27FC236}">
                <a16:creationId xmlns:a16="http://schemas.microsoft.com/office/drawing/2014/main" id="{60A2836D-BA9C-D929-9186-5FD2269D646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47741C-5790-0A91-E635-A5A191E50B5C}"/>
              </a:ext>
            </a:extLst>
          </p:cNvPr>
          <p:cNvSpPr>
            <a:spLocks noGrp="1"/>
          </p:cNvSpPr>
          <p:nvPr>
            <p:ph type="sldNum" sz="quarter" idx="12"/>
          </p:nvPr>
        </p:nvSpPr>
        <p:spPr/>
        <p:txBody>
          <a:bodyPr/>
          <a:lstStyle/>
          <a:p>
            <a:fld id="{810369A2-B653-4126-A512-56E9177DC0CA}" type="slidenum">
              <a:rPr lang="en-US" smtClean="0"/>
              <a:t>‹#›</a:t>
            </a:fld>
            <a:endParaRPr lang="en-US"/>
          </a:p>
        </p:txBody>
      </p:sp>
    </p:spTree>
    <p:extLst>
      <p:ext uri="{BB962C8B-B14F-4D97-AF65-F5344CB8AC3E}">
        <p14:creationId xmlns:p14="http://schemas.microsoft.com/office/powerpoint/2010/main" val="2339290966"/>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C86E0C-76EB-17C6-3D08-F961558B021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B268E69-0547-9F2D-9A43-DD8E3316D52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5C52ED6-D1CE-8331-9E4A-122AE8DBD26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DB16F1C-CBE9-96F6-6ECB-1D02AAC97F7E}"/>
              </a:ext>
            </a:extLst>
          </p:cNvPr>
          <p:cNvSpPr>
            <a:spLocks noGrp="1"/>
          </p:cNvSpPr>
          <p:nvPr>
            <p:ph type="dt" sz="half" idx="10"/>
          </p:nvPr>
        </p:nvSpPr>
        <p:spPr/>
        <p:txBody>
          <a:bodyPr/>
          <a:lstStyle/>
          <a:p>
            <a:fld id="{0C727377-FA51-4AF4-8C5B-13F1FE0A9827}" type="datetimeFigureOut">
              <a:rPr lang="en-US" smtClean="0"/>
              <a:t>3/12/2026</a:t>
            </a:fld>
            <a:endParaRPr lang="en-US"/>
          </a:p>
        </p:txBody>
      </p:sp>
      <p:sp>
        <p:nvSpPr>
          <p:cNvPr id="6" name="Footer Placeholder 5">
            <a:extLst>
              <a:ext uri="{FF2B5EF4-FFF2-40B4-BE49-F238E27FC236}">
                <a16:creationId xmlns:a16="http://schemas.microsoft.com/office/drawing/2014/main" id="{0F836ABA-42FA-A224-D35A-E0367F8905F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8AFB3AA-467F-7511-5655-05ED83E628FC}"/>
              </a:ext>
            </a:extLst>
          </p:cNvPr>
          <p:cNvSpPr>
            <a:spLocks noGrp="1"/>
          </p:cNvSpPr>
          <p:nvPr>
            <p:ph type="sldNum" sz="quarter" idx="12"/>
          </p:nvPr>
        </p:nvSpPr>
        <p:spPr/>
        <p:txBody>
          <a:bodyPr/>
          <a:lstStyle/>
          <a:p>
            <a:fld id="{810369A2-B653-4126-A512-56E9177DC0CA}" type="slidenum">
              <a:rPr lang="en-US" smtClean="0"/>
              <a:t>‹#›</a:t>
            </a:fld>
            <a:endParaRPr lang="en-US"/>
          </a:p>
        </p:txBody>
      </p:sp>
    </p:spTree>
    <p:extLst>
      <p:ext uri="{BB962C8B-B14F-4D97-AF65-F5344CB8AC3E}">
        <p14:creationId xmlns:p14="http://schemas.microsoft.com/office/powerpoint/2010/main" val="2722065366"/>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5719DC4-D230-DA81-9CCD-E2500C93A90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07941D8-B346-16B8-F4F8-7E7A5115E8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454D75-A255-2B86-1780-2E6E3119B24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C727377-FA51-4AF4-8C5B-13F1FE0A9827}" type="datetimeFigureOut">
              <a:rPr lang="en-US" smtClean="0"/>
              <a:t>3/12/2026</a:t>
            </a:fld>
            <a:endParaRPr lang="en-US"/>
          </a:p>
        </p:txBody>
      </p:sp>
      <p:sp>
        <p:nvSpPr>
          <p:cNvPr id="5" name="Footer Placeholder 4">
            <a:extLst>
              <a:ext uri="{FF2B5EF4-FFF2-40B4-BE49-F238E27FC236}">
                <a16:creationId xmlns:a16="http://schemas.microsoft.com/office/drawing/2014/main" id="{39465742-C9F0-2233-3E7C-61BA58A8559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9B12277-E3CB-6410-A493-6E6B3EAAD43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10369A2-B653-4126-A512-56E9177DC0CA}" type="slidenum">
              <a:rPr lang="en-US" smtClean="0"/>
              <a:t>‹#›</a:t>
            </a:fld>
            <a:endParaRPr lang="en-US"/>
          </a:p>
        </p:txBody>
      </p:sp>
    </p:spTree>
    <p:extLst>
      <p:ext uri="{BB962C8B-B14F-4D97-AF65-F5344CB8AC3E}">
        <p14:creationId xmlns:p14="http://schemas.microsoft.com/office/powerpoint/2010/main" val="29646103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learn.rotary.org/members/pages/36/course-catalogs" TargetMode="External"/><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openxmlformats.org/officeDocument/2006/relationships/hyperlink" Target="https://my.rotary.org/en/knowledge-and-resources/resources-and-reference/resources-by-role" TargetMode="External"/><Relationship Id="rId4" Type="http://schemas.openxmlformats.org/officeDocument/2006/relationships/hyperlink" Target="https://my-cms.rotary.org/en/secure/13301"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mailto:treasurer@rotary5495.org" TargetMode="External"/><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emf"/></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hyperlink" Target="https://www.publicdomainpictures.net/view-image.php?image=238001&amp;picture=man-thinking" TargetMode="External"/><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5.jpg"/><Relationship Id="rId5" Type="http://schemas.openxmlformats.org/officeDocument/2006/relationships/hyperlink" Target="https://my.rotary.org/en/knowledge-and-resources/resources-and-reference/resources-by-role/treasurer" TargetMode="External"/><Relationship Id="rId4" Type="http://schemas.openxmlformats.org/officeDocument/2006/relationships/image" Target="../media/image4.jp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hyperlink" Target="https://en.wikipedia.org/wiki/United_States_one-dollar_bill" TargetMode="External"/><Relationship Id="rId4" Type="http://schemas.openxmlformats.org/officeDocument/2006/relationships/image" Target="../media/image7.jp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hyperlink" Target="https://www.flickr.com/photos/30478819@N08/51093900035" TargetMode="External"/><Relationship Id="rId4" Type="http://schemas.openxmlformats.org/officeDocument/2006/relationships/image" Target="../media/image9.jp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hyperlink" Target="https://my.rotary.org/en/donate" TargetMode="External"/><Relationship Id="rId5" Type="http://schemas.openxmlformats.org/officeDocument/2006/relationships/image" Target="../media/image12.gif"/><Relationship Id="rId4" Type="http://schemas.openxmlformats.org/officeDocument/2006/relationships/image" Target="../media/image11.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BE1B47-DA86-2D16-717B-35F74C7A21E9}"/>
              </a:ext>
            </a:extLst>
          </p:cNvPr>
          <p:cNvSpPr>
            <a:spLocks noGrp="1"/>
          </p:cNvSpPr>
          <p:nvPr>
            <p:ph type="ctrTitle"/>
          </p:nvPr>
        </p:nvSpPr>
        <p:spPr>
          <a:xfrm>
            <a:off x="139685" y="1812485"/>
            <a:ext cx="7698657" cy="2387600"/>
          </a:xfrm>
        </p:spPr>
        <p:txBody>
          <a:bodyPr>
            <a:normAutofit fontScale="90000"/>
          </a:bodyPr>
          <a:lstStyle/>
          <a:p>
            <a:r>
              <a:rPr lang="en-US" b="1" dirty="0">
                <a:latin typeface="Frutiger LT Std 55 Roman" panose="020B0803030504030204" pitchFamily="34" charset="0"/>
              </a:rPr>
              <a:t>Who me?</a:t>
            </a:r>
            <a:br>
              <a:rPr lang="en-US" b="1" dirty="0">
                <a:latin typeface="Frutiger LT Std 55 Roman" panose="020B0803030504030204" pitchFamily="34" charset="0"/>
              </a:rPr>
            </a:br>
            <a:br>
              <a:rPr lang="en-US" b="1" dirty="0">
                <a:latin typeface="Frutiger LT Std 55 Roman" panose="020B0803030504030204" pitchFamily="34" charset="0"/>
              </a:rPr>
            </a:br>
            <a:r>
              <a:rPr lang="en-US" b="1" dirty="0">
                <a:latin typeface="Frutiger LT Std 55 Roman" panose="020B0803030504030204" pitchFamily="34" charset="0"/>
              </a:rPr>
              <a:t> The Club Treasurer</a:t>
            </a:r>
            <a:r>
              <a:rPr lang="en-US" dirty="0">
                <a:latin typeface="Frutiger LT Std 55 Roman" panose="020B0803030504030204" pitchFamily="34" charset="0"/>
              </a:rPr>
              <a:t>?</a:t>
            </a:r>
          </a:p>
        </p:txBody>
      </p:sp>
      <p:pic>
        <p:nvPicPr>
          <p:cNvPr id="5" name="Picture 4" descr="Calendar&#10;&#10;Description automatically generated with low confidence">
            <a:extLst>
              <a:ext uri="{FF2B5EF4-FFF2-40B4-BE49-F238E27FC236}">
                <a16:creationId xmlns:a16="http://schemas.microsoft.com/office/drawing/2014/main" id="{B40323F7-121C-99FF-4861-C3C35D3548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39621" y="78658"/>
            <a:ext cx="5312074" cy="6105832"/>
          </a:xfrm>
          <a:prstGeom prst="rect">
            <a:avLst/>
          </a:prstGeom>
        </p:spPr>
      </p:pic>
    </p:spTree>
    <p:extLst>
      <p:ext uri="{BB962C8B-B14F-4D97-AF65-F5344CB8AC3E}">
        <p14:creationId xmlns:p14="http://schemas.microsoft.com/office/powerpoint/2010/main" val="2038071672"/>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3E6CBD-3D91-4DAF-2259-D7FE23AAA08A}"/>
              </a:ext>
            </a:extLst>
          </p:cNvPr>
          <p:cNvSpPr>
            <a:spLocks noGrp="1"/>
          </p:cNvSpPr>
          <p:nvPr>
            <p:ph type="title"/>
          </p:nvPr>
        </p:nvSpPr>
        <p:spPr>
          <a:xfrm>
            <a:off x="307848" y="0"/>
            <a:ext cx="10515600" cy="1325563"/>
          </a:xfrm>
        </p:spPr>
        <p:txBody>
          <a:bodyPr/>
          <a:lstStyle/>
          <a:p>
            <a:r>
              <a:rPr lang="en-US" dirty="0">
                <a:latin typeface="Frutiger LT Std 55 Roman" panose="020B0803030504030204" pitchFamily="34" charset="0"/>
              </a:rPr>
              <a:t>Club Treasurer Basics</a:t>
            </a:r>
          </a:p>
        </p:txBody>
      </p:sp>
      <p:sp>
        <p:nvSpPr>
          <p:cNvPr id="4" name="TextBox 3">
            <a:extLst>
              <a:ext uri="{FF2B5EF4-FFF2-40B4-BE49-F238E27FC236}">
                <a16:creationId xmlns:a16="http://schemas.microsoft.com/office/drawing/2014/main" id="{08204E5D-F0B3-F787-6377-F82179096CFF}"/>
              </a:ext>
            </a:extLst>
          </p:cNvPr>
          <p:cNvSpPr txBox="1"/>
          <p:nvPr/>
        </p:nvSpPr>
        <p:spPr>
          <a:xfrm>
            <a:off x="8063049" y="431948"/>
            <a:ext cx="3314700" cy="461665"/>
          </a:xfrm>
          <a:prstGeom prst="rect">
            <a:avLst/>
          </a:prstGeom>
          <a:noFill/>
        </p:spPr>
        <p:txBody>
          <a:bodyPr wrap="square">
            <a:spAutoFit/>
          </a:bodyPr>
          <a:lstStyle/>
          <a:p>
            <a:r>
              <a:rPr lang="en-US" sz="2400" b="1" dirty="0">
                <a:hlinkClick r:id="rId3"/>
              </a:rPr>
              <a:t>The Learning Center</a:t>
            </a:r>
            <a:r>
              <a:rPr lang="en-US" sz="2400" b="1" dirty="0"/>
              <a:t>   </a:t>
            </a:r>
          </a:p>
        </p:txBody>
      </p:sp>
      <p:pic>
        <p:nvPicPr>
          <p:cNvPr id="8" name="Picture 7">
            <a:extLst>
              <a:ext uri="{FF2B5EF4-FFF2-40B4-BE49-F238E27FC236}">
                <a16:creationId xmlns:a16="http://schemas.microsoft.com/office/drawing/2014/main" id="{073D039B-345D-87A2-B750-D5DB397FE38A}"/>
              </a:ext>
            </a:extLst>
          </p:cNvPr>
          <p:cNvPicPr>
            <a:picLocks noChangeAspect="1"/>
          </p:cNvPicPr>
          <p:nvPr/>
        </p:nvPicPr>
        <p:blipFill>
          <a:blip r:embed="rId4"/>
          <a:stretch>
            <a:fillRect/>
          </a:stretch>
        </p:blipFill>
        <p:spPr>
          <a:xfrm>
            <a:off x="296554" y="1240366"/>
            <a:ext cx="11201080" cy="5185685"/>
          </a:xfrm>
          <a:prstGeom prst="rect">
            <a:avLst/>
          </a:prstGeom>
        </p:spPr>
      </p:pic>
    </p:spTree>
    <p:extLst>
      <p:ext uri="{BB962C8B-B14F-4D97-AF65-F5344CB8AC3E}">
        <p14:creationId xmlns:p14="http://schemas.microsoft.com/office/powerpoint/2010/main" val="2977722452"/>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1919AB6-35D7-91F4-071D-1B59650D1DE4}"/>
              </a:ext>
            </a:extLst>
          </p:cNvPr>
          <p:cNvPicPr>
            <a:picLocks noChangeAspect="1"/>
          </p:cNvPicPr>
          <p:nvPr/>
        </p:nvPicPr>
        <p:blipFill>
          <a:blip r:embed="rId3"/>
          <a:srcRect t="13316" b="13410"/>
          <a:stretch>
            <a:fillRect/>
          </a:stretch>
        </p:blipFill>
        <p:spPr>
          <a:xfrm>
            <a:off x="0" y="0"/>
            <a:ext cx="12192000" cy="2094937"/>
          </a:xfrm>
          <a:prstGeom prst="rect">
            <a:avLst/>
          </a:prstGeom>
        </p:spPr>
      </p:pic>
      <p:sp>
        <p:nvSpPr>
          <p:cNvPr id="2" name="Title 1">
            <a:extLst>
              <a:ext uri="{FF2B5EF4-FFF2-40B4-BE49-F238E27FC236}">
                <a16:creationId xmlns:a16="http://schemas.microsoft.com/office/drawing/2014/main" id="{F29DB087-CEDF-0DB7-9513-D6E5E60AF199}"/>
              </a:ext>
            </a:extLst>
          </p:cNvPr>
          <p:cNvSpPr>
            <a:spLocks noGrp="1"/>
          </p:cNvSpPr>
          <p:nvPr>
            <p:ph type="title"/>
          </p:nvPr>
        </p:nvSpPr>
        <p:spPr>
          <a:xfrm>
            <a:off x="-1" y="365125"/>
            <a:ext cx="12060621" cy="1325563"/>
          </a:xfrm>
        </p:spPr>
        <p:txBody>
          <a:bodyPr/>
          <a:lstStyle/>
          <a:p>
            <a:r>
              <a:rPr lang="en-US" b="1" dirty="0">
                <a:solidFill>
                  <a:schemeClr val="bg1"/>
                </a:solidFill>
                <a:latin typeface="Frutiger LT Std 55 Roman" panose="020B0803030504030204" pitchFamily="34" charset="0"/>
              </a:rPr>
              <a:t>      Links to Utilize</a:t>
            </a:r>
          </a:p>
        </p:txBody>
      </p:sp>
      <p:sp>
        <p:nvSpPr>
          <p:cNvPr id="3" name="TextBox 2">
            <a:extLst>
              <a:ext uri="{FF2B5EF4-FFF2-40B4-BE49-F238E27FC236}">
                <a16:creationId xmlns:a16="http://schemas.microsoft.com/office/drawing/2014/main" id="{A5EB0846-4274-5B27-ECAB-7F157A01EF51}"/>
              </a:ext>
            </a:extLst>
          </p:cNvPr>
          <p:cNvSpPr txBox="1"/>
          <p:nvPr/>
        </p:nvSpPr>
        <p:spPr>
          <a:xfrm>
            <a:off x="-1" y="2094937"/>
            <a:ext cx="12192001" cy="2554545"/>
          </a:xfrm>
          <a:prstGeom prst="rect">
            <a:avLst/>
          </a:prstGeom>
          <a:noFill/>
        </p:spPr>
        <p:txBody>
          <a:bodyPr wrap="square" rtlCol="0">
            <a:spAutoFit/>
          </a:bodyPr>
          <a:lstStyle/>
          <a:p>
            <a:pPr algn="ctr"/>
            <a:r>
              <a:rPr lang="en-US" sz="3200" dirty="0"/>
              <a:t>Track club goals and contributions in </a:t>
            </a:r>
            <a:r>
              <a:rPr lang="en-US" sz="3200" dirty="0">
                <a:hlinkClick r:id="rId4"/>
              </a:rPr>
              <a:t>Rotary Club Central</a:t>
            </a:r>
            <a:endParaRPr lang="en-US" sz="3200" dirty="0"/>
          </a:p>
          <a:p>
            <a:pPr algn="ctr"/>
            <a:r>
              <a:rPr lang="en-US" sz="3200" dirty="0"/>
              <a:t>with links on my.rotary.org  </a:t>
            </a:r>
          </a:p>
          <a:p>
            <a:pPr algn="ctr"/>
            <a:endParaRPr lang="en-US" sz="3200" dirty="0">
              <a:hlinkClick r:id="rId5"/>
            </a:endParaRPr>
          </a:p>
          <a:p>
            <a:pPr algn="ctr"/>
            <a:r>
              <a:rPr lang="en-US" sz="3200" dirty="0">
                <a:hlinkClick r:id="rId5"/>
              </a:rPr>
              <a:t>Club officer Resources</a:t>
            </a:r>
            <a:r>
              <a:rPr lang="en-US" sz="3200" dirty="0"/>
              <a:t> </a:t>
            </a:r>
          </a:p>
          <a:p>
            <a:endParaRPr lang="en-US" sz="3200" dirty="0"/>
          </a:p>
        </p:txBody>
      </p:sp>
      <p:sp>
        <p:nvSpPr>
          <p:cNvPr id="4" name="TextBox 3">
            <a:extLst>
              <a:ext uri="{FF2B5EF4-FFF2-40B4-BE49-F238E27FC236}">
                <a16:creationId xmlns:a16="http://schemas.microsoft.com/office/drawing/2014/main" id="{E1394357-ACDA-291B-77CF-0E486A88678C}"/>
              </a:ext>
            </a:extLst>
          </p:cNvPr>
          <p:cNvSpPr txBox="1"/>
          <p:nvPr/>
        </p:nvSpPr>
        <p:spPr>
          <a:xfrm>
            <a:off x="-1" y="4413885"/>
            <a:ext cx="12192000" cy="2308324"/>
          </a:xfrm>
          <a:prstGeom prst="rect">
            <a:avLst/>
          </a:prstGeom>
          <a:noFill/>
        </p:spPr>
        <p:txBody>
          <a:bodyPr wrap="square" rtlCol="0">
            <a:spAutoFit/>
          </a:bodyPr>
          <a:lstStyle/>
          <a:p>
            <a:pPr algn="ctr"/>
            <a:r>
              <a:rPr lang="en-US" sz="7200" b="1" dirty="0">
                <a:solidFill>
                  <a:srgbClr val="FF0000"/>
                </a:solidFill>
                <a:latin typeface="Frutiger LT Std 55 Roman" panose="020B0803030504030204"/>
              </a:rPr>
              <a:t>Take the classes!</a:t>
            </a:r>
          </a:p>
          <a:p>
            <a:pPr algn="ctr"/>
            <a:r>
              <a:rPr lang="en-US" sz="7200" b="1" dirty="0">
                <a:solidFill>
                  <a:srgbClr val="FF0000"/>
                </a:solidFill>
                <a:latin typeface="Frutiger LT Std 55 Roman" panose="020B0803030504030204"/>
              </a:rPr>
              <a:t>Learning Center is Great!</a:t>
            </a:r>
          </a:p>
        </p:txBody>
      </p:sp>
    </p:spTree>
    <p:extLst>
      <p:ext uri="{BB962C8B-B14F-4D97-AF65-F5344CB8AC3E}">
        <p14:creationId xmlns:p14="http://schemas.microsoft.com/office/powerpoint/2010/main" val="2331022552"/>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CBA41BB6-1332-A0B1-7CFB-70AEAA897D60}"/>
              </a:ext>
            </a:extLst>
          </p:cNvPr>
          <p:cNvSpPr txBox="1"/>
          <p:nvPr/>
        </p:nvSpPr>
        <p:spPr>
          <a:xfrm>
            <a:off x="108154" y="1595569"/>
            <a:ext cx="11948863" cy="2308324"/>
          </a:xfrm>
          <a:prstGeom prst="rect">
            <a:avLst/>
          </a:prstGeom>
          <a:noFill/>
        </p:spPr>
        <p:txBody>
          <a:bodyPr wrap="square">
            <a:spAutoFit/>
          </a:bodyPr>
          <a:lstStyle/>
          <a:p>
            <a:pPr marL="0" marR="0" algn="ctr">
              <a:spcBef>
                <a:spcPts val="0"/>
              </a:spcBef>
              <a:spcAft>
                <a:spcPts val="0"/>
              </a:spcAft>
            </a:pPr>
            <a:r>
              <a:rPr lang="en-US" sz="3600" dirty="0">
                <a:effectLst/>
                <a:latin typeface="Georgia" panose="02040502050405020303" pitchFamily="18" charset="0"/>
                <a:ea typeface="Calibri" panose="020F0502020204030204" pitchFamily="34" charset="0"/>
                <a:cs typeface="Calibri" panose="020F0502020204030204" pitchFamily="34" charset="0"/>
              </a:rPr>
              <a:t>Lucinda General </a:t>
            </a:r>
            <a:br>
              <a:rPr lang="en-US" sz="3600" dirty="0">
                <a:effectLst/>
                <a:latin typeface="Georgia" panose="02040502050405020303" pitchFamily="18" charset="0"/>
                <a:ea typeface="Calibri" panose="020F0502020204030204" pitchFamily="34" charset="0"/>
                <a:cs typeface="Calibri" panose="020F0502020204030204" pitchFamily="34" charset="0"/>
              </a:rPr>
            </a:br>
            <a:r>
              <a:rPr lang="en-US" sz="3600" dirty="0">
                <a:effectLst/>
                <a:latin typeface="Georgia" panose="02040502050405020303" pitchFamily="18" charset="0"/>
                <a:ea typeface="Calibri" panose="020F0502020204030204" pitchFamily="34" charset="0"/>
                <a:cs typeface="Calibri" panose="020F0502020204030204" pitchFamily="34" charset="0"/>
              </a:rPr>
              <a:t>District Treasurer</a:t>
            </a:r>
            <a:br>
              <a:rPr lang="en-US" sz="3600" dirty="0">
                <a:effectLst/>
                <a:latin typeface="Georgia" panose="02040502050405020303" pitchFamily="18" charset="0"/>
                <a:ea typeface="Calibri" panose="020F0502020204030204" pitchFamily="34" charset="0"/>
                <a:cs typeface="Calibri" panose="020F0502020204030204" pitchFamily="34" charset="0"/>
              </a:rPr>
            </a:br>
            <a:r>
              <a:rPr lang="en-US" sz="3600" dirty="0">
                <a:effectLst/>
                <a:latin typeface="Georgia" panose="02040502050405020303" pitchFamily="18" charset="0"/>
                <a:ea typeface="Calibri" panose="020F0502020204030204" pitchFamily="34" charset="0"/>
                <a:cs typeface="Calibri" panose="020F0502020204030204" pitchFamily="34" charset="0"/>
              </a:rPr>
              <a:t>602-418-9598  </a:t>
            </a:r>
            <a:br>
              <a:rPr lang="en-US" sz="3600" dirty="0">
                <a:effectLst/>
                <a:latin typeface="Georgia" panose="02040502050405020303" pitchFamily="18" charset="0"/>
                <a:ea typeface="Calibri" panose="020F0502020204030204" pitchFamily="34" charset="0"/>
                <a:cs typeface="Calibri" panose="020F0502020204030204" pitchFamily="34" charset="0"/>
              </a:rPr>
            </a:br>
            <a:r>
              <a:rPr lang="en-US" sz="3600" dirty="0">
                <a:solidFill>
                  <a:srgbClr val="0000FF"/>
                </a:solidFill>
                <a:effectLst/>
                <a:latin typeface="Georgia" panose="02040502050405020303" pitchFamily="18" charset="0"/>
                <a:ea typeface="Calibri" panose="020F0502020204030204" pitchFamily="34" charset="0"/>
                <a:cs typeface="Calibri" panose="020F0502020204030204" pitchFamily="34" charset="0"/>
                <a:hlinkClick r:id="rId3"/>
              </a:rPr>
              <a:t>treasurer@rotary5495.org</a:t>
            </a:r>
            <a:endParaRPr lang="en-US" sz="3600" dirty="0">
              <a:effectLst/>
              <a:latin typeface="Georgia" panose="02040502050405020303" pitchFamily="18" charset="0"/>
              <a:ea typeface="Calibri" panose="020F0502020204030204" pitchFamily="34" charset="0"/>
              <a:cs typeface="Times New Roman" panose="02020603050405020304" pitchFamily="18" charset="0"/>
            </a:endParaRPr>
          </a:p>
        </p:txBody>
      </p:sp>
      <p:pic>
        <p:nvPicPr>
          <p:cNvPr id="11" name="Picture 10" descr="Logo&#10;&#10;Description automatically generated">
            <a:extLst>
              <a:ext uri="{FF2B5EF4-FFF2-40B4-BE49-F238E27FC236}">
                <a16:creationId xmlns:a16="http://schemas.microsoft.com/office/drawing/2014/main" id="{54F6E3DC-CC99-986D-13C7-831C3443A8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67196" y="4756894"/>
            <a:ext cx="3657607" cy="1362459"/>
          </a:xfrm>
          <a:prstGeom prst="rect">
            <a:avLst/>
          </a:prstGeom>
        </p:spPr>
      </p:pic>
      <p:sp>
        <p:nvSpPr>
          <p:cNvPr id="2" name="Title 1">
            <a:extLst>
              <a:ext uri="{FF2B5EF4-FFF2-40B4-BE49-F238E27FC236}">
                <a16:creationId xmlns:a16="http://schemas.microsoft.com/office/drawing/2014/main" id="{669CE835-552F-6442-B499-4D310A7C4CB9}"/>
              </a:ext>
            </a:extLst>
          </p:cNvPr>
          <p:cNvSpPr>
            <a:spLocks noGrp="1"/>
          </p:cNvSpPr>
          <p:nvPr>
            <p:ph type="ctrTitle"/>
          </p:nvPr>
        </p:nvSpPr>
        <p:spPr>
          <a:xfrm>
            <a:off x="0" y="48768"/>
            <a:ext cx="12192000" cy="1064623"/>
          </a:xfrm>
        </p:spPr>
        <p:txBody>
          <a:bodyPr>
            <a:normAutofit/>
          </a:bodyPr>
          <a:lstStyle/>
          <a:p>
            <a:r>
              <a:rPr lang="en-US" dirty="0">
                <a:latin typeface="Frutiger LT Std 55 Roman" panose="020B0803030504030204" pitchFamily="34" charset="0"/>
              </a:rPr>
              <a:t>Contact</a:t>
            </a:r>
          </a:p>
        </p:txBody>
      </p:sp>
    </p:spTree>
    <p:extLst>
      <p:ext uri="{BB962C8B-B14F-4D97-AF65-F5344CB8AC3E}">
        <p14:creationId xmlns:p14="http://schemas.microsoft.com/office/powerpoint/2010/main" val="1173612274"/>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B5350B2-6957-5123-0588-D4362B0645FC}"/>
              </a:ext>
            </a:extLst>
          </p:cNvPr>
          <p:cNvSpPr txBox="1"/>
          <p:nvPr/>
        </p:nvSpPr>
        <p:spPr>
          <a:xfrm>
            <a:off x="535259" y="861374"/>
            <a:ext cx="10805530" cy="4739759"/>
          </a:xfrm>
          <a:prstGeom prst="rect">
            <a:avLst/>
          </a:prstGeom>
          <a:noFill/>
        </p:spPr>
        <p:txBody>
          <a:bodyPr wrap="square">
            <a:spAutoFit/>
          </a:bodyPr>
          <a:lstStyle/>
          <a:p>
            <a:pPr marL="0" marR="0">
              <a:spcBef>
                <a:spcPts val="600"/>
              </a:spcBef>
              <a:spcAft>
                <a:spcPts val="0"/>
              </a:spcAft>
            </a:pPr>
            <a:r>
              <a:rPr lang="en-US" sz="1800" b="1" dirty="0">
                <a:effectLst/>
                <a:latin typeface="Georgia" panose="02040502050405020303" pitchFamily="18" charset="0"/>
                <a:ea typeface="SimSun" panose="02010600030101010101" pitchFamily="2" charset="-122"/>
                <a:cs typeface="Times New Roman" panose="02020603050405020304" pitchFamily="18" charset="0"/>
              </a:rPr>
              <a:t>You are the new treasurer of the Rotary Club of </a:t>
            </a:r>
            <a:r>
              <a:rPr lang="en-US" sz="1800" b="1" dirty="0" err="1">
                <a:effectLst/>
                <a:latin typeface="Georgia" panose="02040502050405020303" pitchFamily="18" charset="0"/>
                <a:ea typeface="SimSun" panose="02010600030101010101" pitchFamily="2" charset="-122"/>
                <a:cs typeface="Times New Roman" panose="02020603050405020304" pitchFamily="18" charset="0"/>
              </a:rPr>
              <a:t>Oakport</a:t>
            </a:r>
            <a:r>
              <a:rPr lang="en-US" sz="1800" b="1" dirty="0">
                <a:effectLst/>
                <a:latin typeface="Georgia" panose="02040502050405020303" pitchFamily="18" charset="0"/>
                <a:ea typeface="SimSun" panose="02010600030101010101" pitchFamily="2" charset="-122"/>
                <a:cs typeface="Times New Roman" panose="02020603050405020304" pitchFamily="18" charset="0"/>
              </a:rPr>
              <a:t>. Your predecessor held the position for the past four years. The club has one bank account with $10,000 that has been transferred to your name. Yours is the only name on the account. The last financial review for the club was over five years ago.</a:t>
            </a:r>
          </a:p>
          <a:p>
            <a:pPr marL="0" marR="0">
              <a:spcBef>
                <a:spcPts val="600"/>
              </a:spcBef>
              <a:spcAft>
                <a:spcPts val="0"/>
              </a:spcAft>
            </a:pPr>
            <a:endParaRPr lang="en-US" b="1" dirty="0">
              <a:latin typeface="Georgia" panose="02040502050405020303" pitchFamily="18" charset="0"/>
              <a:ea typeface="SimSun" panose="02010600030101010101" pitchFamily="2" charset="-122"/>
              <a:cs typeface="Times New Roman" panose="02020603050405020304" pitchFamily="18" charset="0"/>
            </a:endParaRPr>
          </a:p>
          <a:p>
            <a:pPr marL="0" marR="0">
              <a:spcBef>
                <a:spcPts val="600"/>
              </a:spcBef>
              <a:spcAft>
                <a:spcPts val="0"/>
              </a:spcAft>
            </a:pPr>
            <a:endParaRPr lang="en-US" sz="1800" dirty="0">
              <a:effectLst/>
              <a:latin typeface="Georgia" panose="02040502050405020303" pitchFamily="18" charset="0"/>
              <a:ea typeface="MS Mincho" panose="02020609040205080304" pitchFamily="49" charset="-128"/>
              <a:cs typeface="Times New Roman" panose="02020603050405020304" pitchFamily="18" charset="0"/>
            </a:endParaRPr>
          </a:p>
          <a:p>
            <a:pPr marL="285750" marR="0" indent="-285750">
              <a:spcBef>
                <a:spcPts val="600"/>
              </a:spcBef>
              <a:spcAft>
                <a:spcPts val="0"/>
              </a:spcAft>
              <a:buFont typeface="Arial" panose="020B0604020202020204" pitchFamily="34" charset="0"/>
              <a:buChar char="•"/>
            </a:pPr>
            <a:r>
              <a:rPr lang="en-US" sz="1800" dirty="0">
                <a:effectLst/>
                <a:latin typeface="Georgia" panose="02040502050405020303" pitchFamily="18" charset="0"/>
                <a:ea typeface="SimSun" panose="02010600030101010101" pitchFamily="2" charset="-122"/>
                <a:cs typeface="Times New Roman" panose="02020603050405020304" pitchFamily="18" charset="0"/>
              </a:rPr>
              <a:t>What would your concerns be, if any? And what would you do to address those concerns?</a:t>
            </a:r>
          </a:p>
          <a:p>
            <a:pPr marL="285750" marR="0" indent="-285750">
              <a:spcBef>
                <a:spcPts val="600"/>
              </a:spcBef>
              <a:spcAft>
                <a:spcPts val="0"/>
              </a:spcAft>
              <a:buFont typeface="Arial" panose="020B0604020202020204" pitchFamily="34" charset="0"/>
              <a:buChar char="•"/>
            </a:pPr>
            <a:r>
              <a:rPr lang="en-US" sz="1800" dirty="0">
                <a:effectLst/>
                <a:latin typeface="Georgia" panose="02040502050405020303" pitchFamily="18" charset="0"/>
                <a:ea typeface="SimSun" panose="02010600030101010101" pitchFamily="2" charset="-122"/>
                <a:cs typeface="Times New Roman" panose="02020603050405020304" pitchFamily="18" charset="0"/>
              </a:rPr>
              <a:t>What would you do to improve how the club’s finances are handled?</a:t>
            </a:r>
          </a:p>
          <a:p>
            <a:pPr marL="285750" marR="0" indent="-285750">
              <a:spcBef>
                <a:spcPts val="600"/>
              </a:spcBef>
              <a:spcAft>
                <a:spcPts val="0"/>
              </a:spcAft>
              <a:buFont typeface="Arial" panose="020B0604020202020204" pitchFamily="34" charset="0"/>
              <a:buChar char="•"/>
            </a:pPr>
            <a:endParaRPr lang="en-US" dirty="0">
              <a:latin typeface="Georgia" panose="02040502050405020303" pitchFamily="18" charset="0"/>
              <a:ea typeface="SimSun" panose="02010600030101010101" pitchFamily="2" charset="-122"/>
              <a:cs typeface="Times New Roman" panose="02020603050405020304" pitchFamily="18" charset="0"/>
            </a:endParaRPr>
          </a:p>
          <a:p>
            <a:pPr marR="0">
              <a:spcBef>
                <a:spcPts val="600"/>
              </a:spcBef>
              <a:spcAft>
                <a:spcPts val="0"/>
              </a:spcAft>
            </a:pPr>
            <a:r>
              <a:rPr lang="en-US" sz="1800" dirty="0">
                <a:effectLst/>
                <a:latin typeface="Georgia" panose="02040502050405020303" pitchFamily="18" charset="0"/>
                <a:ea typeface="SimSun" panose="02010600030101010101" pitchFamily="2" charset="-122"/>
                <a:cs typeface="Times New Roman" panose="02020603050405020304" pitchFamily="18" charset="0"/>
              </a:rPr>
              <a:t>List Action Steps:</a:t>
            </a:r>
          </a:p>
          <a:p>
            <a:pPr marL="285750" marR="0" indent="-285750">
              <a:spcBef>
                <a:spcPts val="600"/>
              </a:spcBef>
              <a:spcAft>
                <a:spcPts val="0"/>
              </a:spcAft>
              <a:buFont typeface="Arial" panose="020B0604020202020204" pitchFamily="34" charset="0"/>
              <a:buChar char="•"/>
            </a:pPr>
            <a:r>
              <a:rPr lang="en-US" dirty="0">
                <a:latin typeface="Georgia" panose="02040502050405020303" pitchFamily="18" charset="0"/>
                <a:ea typeface="SimSun" panose="02010600030101010101" pitchFamily="2" charset="-122"/>
                <a:cs typeface="Times New Roman" panose="02020603050405020304" pitchFamily="18" charset="0"/>
              </a:rPr>
              <a:t>Who is responsible?</a:t>
            </a:r>
          </a:p>
          <a:p>
            <a:pPr marL="285750" marR="0" indent="-285750">
              <a:spcBef>
                <a:spcPts val="600"/>
              </a:spcBef>
              <a:spcAft>
                <a:spcPts val="0"/>
              </a:spcAft>
              <a:buFont typeface="Arial" panose="020B0604020202020204" pitchFamily="34" charset="0"/>
              <a:buChar char="•"/>
            </a:pPr>
            <a:r>
              <a:rPr lang="en-US" dirty="0">
                <a:latin typeface="Georgia" panose="02040502050405020303" pitchFamily="18" charset="0"/>
                <a:ea typeface="SimSun" panose="02010600030101010101" pitchFamily="2" charset="-122"/>
                <a:cs typeface="Times New Roman" panose="02020603050405020304" pitchFamily="18" charset="0"/>
              </a:rPr>
              <a:t>What is the timeline?</a:t>
            </a:r>
          </a:p>
          <a:p>
            <a:pPr marL="285750" marR="0" indent="-285750">
              <a:spcBef>
                <a:spcPts val="600"/>
              </a:spcBef>
              <a:spcAft>
                <a:spcPts val="0"/>
              </a:spcAft>
              <a:buFont typeface="Arial" panose="020B0604020202020204" pitchFamily="34" charset="0"/>
              <a:buChar char="•"/>
            </a:pPr>
            <a:r>
              <a:rPr lang="en-US" sz="1800" dirty="0">
                <a:effectLst/>
                <a:latin typeface="Georgia" panose="02040502050405020303" pitchFamily="18" charset="0"/>
                <a:ea typeface="SimSun" panose="02010600030101010101" pitchFamily="2" charset="-122"/>
                <a:cs typeface="Times New Roman" panose="02020603050405020304" pitchFamily="18" charset="0"/>
              </a:rPr>
              <a:t>How to measure progress?</a:t>
            </a:r>
          </a:p>
          <a:p>
            <a:pPr marL="285750" marR="0" indent="-285750">
              <a:spcBef>
                <a:spcPts val="600"/>
              </a:spcBef>
              <a:spcAft>
                <a:spcPts val="0"/>
              </a:spcAft>
              <a:buFont typeface="Arial" panose="020B0604020202020204" pitchFamily="34" charset="0"/>
              <a:buChar char="•"/>
            </a:pPr>
            <a:r>
              <a:rPr lang="en-US" dirty="0">
                <a:latin typeface="Georgia" panose="02040502050405020303" pitchFamily="18" charset="0"/>
                <a:ea typeface="SimSun" panose="02010600030101010101" pitchFamily="2" charset="-122"/>
                <a:cs typeface="Times New Roman" panose="02020603050405020304" pitchFamily="18" charset="0"/>
              </a:rPr>
              <a:t>What resources are available?</a:t>
            </a:r>
            <a:endParaRPr lang="en-US" sz="1800" dirty="0">
              <a:effectLst/>
              <a:latin typeface="Georgia" panose="02040502050405020303" pitchFamily="18" charset="0"/>
              <a:ea typeface="MS Mincho" panose="02020609040205080304" pitchFamily="49" charset="-128"/>
              <a:cs typeface="Times New Roman" panose="02020603050405020304" pitchFamily="18" charset="0"/>
            </a:endParaRPr>
          </a:p>
        </p:txBody>
      </p:sp>
    </p:spTree>
    <p:extLst>
      <p:ext uri="{BB962C8B-B14F-4D97-AF65-F5344CB8AC3E}">
        <p14:creationId xmlns:p14="http://schemas.microsoft.com/office/powerpoint/2010/main" val="2720358934"/>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B5350B2-6957-5123-0588-D4362B0645FC}"/>
              </a:ext>
            </a:extLst>
          </p:cNvPr>
          <p:cNvSpPr txBox="1"/>
          <p:nvPr/>
        </p:nvSpPr>
        <p:spPr>
          <a:xfrm>
            <a:off x="937193" y="369004"/>
            <a:ext cx="10805530" cy="4985980"/>
          </a:xfrm>
          <a:prstGeom prst="rect">
            <a:avLst/>
          </a:prstGeom>
          <a:noFill/>
        </p:spPr>
        <p:txBody>
          <a:bodyPr wrap="square">
            <a:spAutoFit/>
          </a:bodyPr>
          <a:lstStyle/>
          <a:p>
            <a:r>
              <a:rPr lang="en-US" b="1" dirty="0">
                <a:latin typeface="Georgia" panose="02040502050405020303" pitchFamily="18" charset="0"/>
              </a:rPr>
              <a:t>The Rotary Club of Puerta Villa has always been a small club. One member has handled the responsibilities of the secretary and treasurer positions for several years. This member recently left the club for health reasons. The club is rarely open to change, but you see this as an opportunity to introduce innovation and new processes. You discussed automatic payments for membership dues and establishing suspension and termination procedures for nonpayment of dues with your club president-elect and other members. The president-elect is skeptical, but several club members agree with your proposals.</a:t>
            </a:r>
          </a:p>
          <a:p>
            <a:endParaRPr lang="en-US" dirty="0">
              <a:latin typeface="Georgia" panose="02040502050405020303" pitchFamily="18" charset="0"/>
            </a:endParaRPr>
          </a:p>
          <a:p>
            <a:pPr marL="285750" indent="-285750">
              <a:buFont typeface="Arial" panose="020B0604020202020204" pitchFamily="34" charset="0"/>
              <a:buChar char="•"/>
            </a:pPr>
            <a:r>
              <a:rPr lang="en-US" dirty="0">
                <a:latin typeface="Georgia" panose="02040502050405020303" pitchFamily="18" charset="0"/>
              </a:rPr>
              <a:t>How can you convince your club president-elect to give your ideas a chance? </a:t>
            </a:r>
          </a:p>
          <a:p>
            <a:pPr marL="285750" indent="-285750">
              <a:buFont typeface="Arial" panose="020B0604020202020204" pitchFamily="34" charset="0"/>
              <a:buChar char="•"/>
            </a:pPr>
            <a:r>
              <a:rPr lang="en-US" dirty="0">
                <a:latin typeface="Georgia" panose="02040502050405020303" pitchFamily="18" charset="0"/>
              </a:rPr>
              <a:t>How can your innovative ideas benefit the club?</a:t>
            </a:r>
            <a:r>
              <a:rPr lang="en-US" dirty="0"/>
              <a:t> </a:t>
            </a:r>
          </a:p>
          <a:p>
            <a:pPr marL="285750" marR="0" indent="-285750">
              <a:spcBef>
                <a:spcPts val="600"/>
              </a:spcBef>
              <a:spcAft>
                <a:spcPts val="0"/>
              </a:spcAft>
              <a:buFont typeface="Arial" panose="020B0604020202020204" pitchFamily="34" charset="0"/>
              <a:buChar char="•"/>
            </a:pPr>
            <a:endParaRPr lang="en-US" dirty="0">
              <a:latin typeface="Georgia" panose="02040502050405020303" pitchFamily="18" charset="0"/>
              <a:ea typeface="SimSun" panose="02010600030101010101" pitchFamily="2" charset="-122"/>
              <a:cs typeface="Times New Roman" panose="02020603050405020304" pitchFamily="18" charset="0"/>
            </a:endParaRPr>
          </a:p>
          <a:p>
            <a:pPr marR="0">
              <a:spcBef>
                <a:spcPts val="600"/>
              </a:spcBef>
              <a:spcAft>
                <a:spcPts val="0"/>
              </a:spcAft>
            </a:pPr>
            <a:r>
              <a:rPr lang="en-US" sz="1800" dirty="0">
                <a:effectLst/>
                <a:latin typeface="Georgia" panose="02040502050405020303" pitchFamily="18" charset="0"/>
                <a:ea typeface="SimSun" panose="02010600030101010101" pitchFamily="2" charset="-122"/>
                <a:cs typeface="Times New Roman" panose="02020603050405020304" pitchFamily="18" charset="0"/>
              </a:rPr>
              <a:t>List Action Steps:</a:t>
            </a:r>
          </a:p>
          <a:p>
            <a:pPr marL="285750" marR="0" indent="-285750">
              <a:spcBef>
                <a:spcPts val="600"/>
              </a:spcBef>
              <a:spcAft>
                <a:spcPts val="0"/>
              </a:spcAft>
              <a:buFont typeface="Arial" panose="020B0604020202020204" pitchFamily="34" charset="0"/>
              <a:buChar char="•"/>
            </a:pPr>
            <a:r>
              <a:rPr lang="en-US" dirty="0">
                <a:latin typeface="Georgia" panose="02040502050405020303" pitchFamily="18" charset="0"/>
                <a:ea typeface="SimSun" panose="02010600030101010101" pitchFamily="2" charset="-122"/>
                <a:cs typeface="Times New Roman" panose="02020603050405020304" pitchFamily="18" charset="0"/>
              </a:rPr>
              <a:t>Who is responsible?</a:t>
            </a:r>
          </a:p>
          <a:p>
            <a:pPr marL="285750" marR="0" indent="-285750">
              <a:spcBef>
                <a:spcPts val="600"/>
              </a:spcBef>
              <a:spcAft>
                <a:spcPts val="0"/>
              </a:spcAft>
              <a:buFont typeface="Arial" panose="020B0604020202020204" pitchFamily="34" charset="0"/>
              <a:buChar char="•"/>
            </a:pPr>
            <a:r>
              <a:rPr lang="en-US" dirty="0">
                <a:latin typeface="Georgia" panose="02040502050405020303" pitchFamily="18" charset="0"/>
                <a:ea typeface="SimSun" panose="02010600030101010101" pitchFamily="2" charset="-122"/>
                <a:cs typeface="Times New Roman" panose="02020603050405020304" pitchFamily="18" charset="0"/>
              </a:rPr>
              <a:t>What is the timeline?</a:t>
            </a:r>
          </a:p>
          <a:p>
            <a:pPr marL="285750" marR="0" indent="-285750">
              <a:spcBef>
                <a:spcPts val="600"/>
              </a:spcBef>
              <a:spcAft>
                <a:spcPts val="0"/>
              </a:spcAft>
              <a:buFont typeface="Arial" panose="020B0604020202020204" pitchFamily="34" charset="0"/>
              <a:buChar char="•"/>
            </a:pPr>
            <a:r>
              <a:rPr lang="en-US" sz="1800" dirty="0">
                <a:effectLst/>
                <a:latin typeface="Georgia" panose="02040502050405020303" pitchFamily="18" charset="0"/>
                <a:ea typeface="SimSun" panose="02010600030101010101" pitchFamily="2" charset="-122"/>
                <a:cs typeface="Times New Roman" panose="02020603050405020304" pitchFamily="18" charset="0"/>
              </a:rPr>
              <a:t>How to measure progress?</a:t>
            </a:r>
          </a:p>
          <a:p>
            <a:pPr marL="285750" marR="0" indent="-285750">
              <a:spcBef>
                <a:spcPts val="600"/>
              </a:spcBef>
              <a:spcAft>
                <a:spcPts val="0"/>
              </a:spcAft>
              <a:buFont typeface="Arial" panose="020B0604020202020204" pitchFamily="34" charset="0"/>
              <a:buChar char="•"/>
            </a:pPr>
            <a:r>
              <a:rPr lang="en-US" dirty="0">
                <a:latin typeface="Georgia" panose="02040502050405020303" pitchFamily="18" charset="0"/>
                <a:ea typeface="SimSun" panose="02010600030101010101" pitchFamily="2" charset="-122"/>
                <a:cs typeface="Times New Roman" panose="02020603050405020304" pitchFamily="18" charset="0"/>
              </a:rPr>
              <a:t>What resources are available?</a:t>
            </a:r>
            <a:endParaRPr lang="en-US" sz="1800" dirty="0">
              <a:effectLst/>
              <a:latin typeface="Georgia" panose="02040502050405020303" pitchFamily="18" charset="0"/>
              <a:ea typeface="MS Mincho" panose="02020609040205080304" pitchFamily="49" charset="-128"/>
              <a:cs typeface="Times New Roman" panose="02020603050405020304" pitchFamily="18" charset="0"/>
            </a:endParaRPr>
          </a:p>
        </p:txBody>
      </p:sp>
    </p:spTree>
    <p:extLst>
      <p:ext uri="{BB962C8B-B14F-4D97-AF65-F5344CB8AC3E}">
        <p14:creationId xmlns:p14="http://schemas.microsoft.com/office/powerpoint/2010/main" val="2658035814"/>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B5350B2-6957-5123-0588-D4362B0645FC}"/>
              </a:ext>
            </a:extLst>
          </p:cNvPr>
          <p:cNvSpPr txBox="1"/>
          <p:nvPr/>
        </p:nvSpPr>
        <p:spPr>
          <a:xfrm>
            <a:off x="535259" y="861374"/>
            <a:ext cx="10805530" cy="5016758"/>
          </a:xfrm>
          <a:prstGeom prst="rect">
            <a:avLst/>
          </a:prstGeom>
          <a:noFill/>
        </p:spPr>
        <p:txBody>
          <a:bodyPr wrap="square">
            <a:spAutoFit/>
          </a:bodyPr>
          <a:lstStyle/>
          <a:p>
            <a:pPr marL="0" marR="0">
              <a:spcBef>
                <a:spcPts val="600"/>
              </a:spcBef>
              <a:spcAft>
                <a:spcPts val="0"/>
              </a:spcAft>
            </a:pPr>
            <a:r>
              <a:rPr lang="en-US" sz="1800" b="1" dirty="0">
                <a:effectLst/>
                <a:latin typeface="Georgia" panose="02040502050405020303" pitchFamily="18" charset="0"/>
                <a:ea typeface="SimSun" panose="02010600030101010101" pitchFamily="2" charset="-122"/>
                <a:cs typeface="Times New Roman" panose="02020603050405020304" pitchFamily="18" charset="0"/>
              </a:rPr>
              <a:t>You received the club invoice and would like to review it with the club secretary before paying the balance by 1 February. </a:t>
            </a:r>
            <a:r>
              <a:rPr lang="en-US" sz="1800" b="1" dirty="0">
                <a:effectLst/>
                <a:latin typeface="Georgia" panose="02040502050405020303" pitchFamily="18" charset="0"/>
                <a:ea typeface="MS Mincho" panose="02020609040205080304" pitchFamily="49" charset="-128"/>
                <a:cs typeface="Times New Roman" panose="02020603050405020304" pitchFamily="18" charset="0"/>
              </a:rPr>
              <a:t>Since your club was previously almost terminated for not paying 120 days after the due date, you want to make sure your club remains in good standing. </a:t>
            </a:r>
            <a:r>
              <a:rPr lang="en-US" sz="1800" b="1" dirty="0">
                <a:effectLst/>
                <a:latin typeface="Georgia" panose="02040502050405020303" pitchFamily="18" charset="0"/>
                <a:ea typeface="SimSun" panose="02010600030101010101" pitchFamily="2" charset="-122"/>
                <a:cs typeface="Times New Roman" panose="02020603050405020304" pitchFamily="18" charset="0"/>
              </a:rPr>
              <a:t>You feel that the secretary is not approaching the matter seriously, and is ignoring your requests for review.  </a:t>
            </a:r>
          </a:p>
          <a:p>
            <a:pPr marL="0" marR="0">
              <a:spcBef>
                <a:spcPts val="600"/>
              </a:spcBef>
              <a:spcAft>
                <a:spcPts val="0"/>
              </a:spcAft>
            </a:pPr>
            <a:endParaRPr lang="en-US" sz="1800" dirty="0">
              <a:effectLst/>
              <a:latin typeface="Georgia" panose="02040502050405020303" pitchFamily="18" charset="0"/>
              <a:ea typeface="MS Mincho" panose="02020609040205080304" pitchFamily="49" charset="-128"/>
              <a:cs typeface="Times New Roman" panose="02020603050405020304" pitchFamily="18" charset="0"/>
            </a:endParaRPr>
          </a:p>
          <a:p>
            <a:pPr marL="285750" marR="0" indent="-285750">
              <a:spcBef>
                <a:spcPts val="600"/>
              </a:spcBef>
              <a:spcAft>
                <a:spcPts val="0"/>
              </a:spcAft>
              <a:buFont typeface="Arial" panose="020B0604020202020204" pitchFamily="34" charset="0"/>
              <a:buChar char="•"/>
            </a:pPr>
            <a:r>
              <a:rPr lang="en-US" sz="1800" dirty="0">
                <a:effectLst/>
                <a:latin typeface="Georgia" panose="02040502050405020303" pitchFamily="18" charset="0"/>
                <a:ea typeface="SimSun" panose="02010600030101010101" pitchFamily="2" charset="-122"/>
                <a:cs typeface="Times New Roman" panose="02020603050405020304" pitchFamily="18" charset="0"/>
              </a:rPr>
              <a:t>How can you remedy this communication breakdown? </a:t>
            </a:r>
          </a:p>
          <a:p>
            <a:pPr marL="285750" marR="0" indent="-285750">
              <a:spcBef>
                <a:spcPts val="600"/>
              </a:spcBef>
              <a:spcAft>
                <a:spcPts val="0"/>
              </a:spcAft>
              <a:buFont typeface="Arial" panose="020B0604020202020204" pitchFamily="34" charset="0"/>
              <a:buChar char="•"/>
            </a:pPr>
            <a:r>
              <a:rPr lang="en-US" sz="1800" dirty="0">
                <a:effectLst/>
                <a:latin typeface="Georgia" panose="02040502050405020303" pitchFamily="18" charset="0"/>
                <a:ea typeface="SimSun" panose="02010600030101010101" pitchFamily="2" charset="-122"/>
                <a:cs typeface="Times New Roman" panose="02020603050405020304" pitchFamily="18" charset="0"/>
              </a:rPr>
              <a:t>What would you do to avoid this predicament in the future?</a:t>
            </a:r>
            <a:endParaRPr lang="en-US" sz="1800" dirty="0">
              <a:effectLst/>
              <a:latin typeface="Georgia" panose="02040502050405020303" pitchFamily="18" charset="0"/>
              <a:ea typeface="MS Mincho" panose="02020609040205080304" pitchFamily="49" charset="-128"/>
              <a:cs typeface="Times New Roman" panose="02020603050405020304" pitchFamily="18" charset="0"/>
            </a:endParaRPr>
          </a:p>
          <a:p>
            <a:pPr marL="285750" marR="0" indent="-285750">
              <a:spcBef>
                <a:spcPts val="600"/>
              </a:spcBef>
              <a:spcAft>
                <a:spcPts val="0"/>
              </a:spcAft>
              <a:buFont typeface="Arial" panose="020B0604020202020204" pitchFamily="34" charset="0"/>
              <a:buChar char="•"/>
            </a:pPr>
            <a:endParaRPr lang="en-US" dirty="0">
              <a:latin typeface="Georgia" panose="02040502050405020303" pitchFamily="18" charset="0"/>
              <a:ea typeface="SimSun" panose="02010600030101010101" pitchFamily="2" charset="-122"/>
              <a:cs typeface="Times New Roman" panose="02020603050405020304" pitchFamily="18" charset="0"/>
            </a:endParaRPr>
          </a:p>
          <a:p>
            <a:pPr marL="285750" marR="0" indent="-285750">
              <a:spcBef>
                <a:spcPts val="600"/>
              </a:spcBef>
              <a:spcAft>
                <a:spcPts val="0"/>
              </a:spcAft>
              <a:buFont typeface="Arial" panose="020B0604020202020204" pitchFamily="34" charset="0"/>
              <a:buChar char="•"/>
            </a:pPr>
            <a:endParaRPr lang="en-US" dirty="0">
              <a:latin typeface="Georgia" panose="02040502050405020303" pitchFamily="18" charset="0"/>
              <a:ea typeface="SimSun" panose="02010600030101010101" pitchFamily="2" charset="-122"/>
              <a:cs typeface="Times New Roman" panose="02020603050405020304" pitchFamily="18" charset="0"/>
            </a:endParaRPr>
          </a:p>
          <a:p>
            <a:pPr marR="0">
              <a:spcBef>
                <a:spcPts val="600"/>
              </a:spcBef>
              <a:spcAft>
                <a:spcPts val="0"/>
              </a:spcAft>
            </a:pPr>
            <a:r>
              <a:rPr lang="en-US" sz="1800" dirty="0">
                <a:effectLst/>
                <a:latin typeface="Georgia" panose="02040502050405020303" pitchFamily="18" charset="0"/>
                <a:ea typeface="SimSun" panose="02010600030101010101" pitchFamily="2" charset="-122"/>
                <a:cs typeface="Times New Roman" panose="02020603050405020304" pitchFamily="18" charset="0"/>
              </a:rPr>
              <a:t>List Action Steps:</a:t>
            </a:r>
          </a:p>
          <a:p>
            <a:pPr marL="285750" marR="0" indent="-285750">
              <a:spcBef>
                <a:spcPts val="600"/>
              </a:spcBef>
              <a:spcAft>
                <a:spcPts val="0"/>
              </a:spcAft>
              <a:buFont typeface="Arial" panose="020B0604020202020204" pitchFamily="34" charset="0"/>
              <a:buChar char="•"/>
            </a:pPr>
            <a:r>
              <a:rPr lang="en-US" dirty="0">
                <a:latin typeface="Georgia" panose="02040502050405020303" pitchFamily="18" charset="0"/>
                <a:ea typeface="SimSun" panose="02010600030101010101" pitchFamily="2" charset="-122"/>
                <a:cs typeface="Times New Roman" panose="02020603050405020304" pitchFamily="18" charset="0"/>
              </a:rPr>
              <a:t>Who is responsible?</a:t>
            </a:r>
          </a:p>
          <a:p>
            <a:pPr marL="285750" marR="0" indent="-285750">
              <a:spcBef>
                <a:spcPts val="600"/>
              </a:spcBef>
              <a:spcAft>
                <a:spcPts val="0"/>
              </a:spcAft>
              <a:buFont typeface="Arial" panose="020B0604020202020204" pitchFamily="34" charset="0"/>
              <a:buChar char="•"/>
            </a:pPr>
            <a:r>
              <a:rPr lang="en-US" dirty="0">
                <a:latin typeface="Georgia" panose="02040502050405020303" pitchFamily="18" charset="0"/>
                <a:ea typeface="SimSun" panose="02010600030101010101" pitchFamily="2" charset="-122"/>
                <a:cs typeface="Times New Roman" panose="02020603050405020304" pitchFamily="18" charset="0"/>
              </a:rPr>
              <a:t>What is the timeline?</a:t>
            </a:r>
          </a:p>
          <a:p>
            <a:pPr marL="285750" marR="0" indent="-285750">
              <a:spcBef>
                <a:spcPts val="600"/>
              </a:spcBef>
              <a:spcAft>
                <a:spcPts val="0"/>
              </a:spcAft>
              <a:buFont typeface="Arial" panose="020B0604020202020204" pitchFamily="34" charset="0"/>
              <a:buChar char="•"/>
            </a:pPr>
            <a:r>
              <a:rPr lang="en-US" sz="1800" dirty="0">
                <a:effectLst/>
                <a:latin typeface="Georgia" panose="02040502050405020303" pitchFamily="18" charset="0"/>
                <a:ea typeface="SimSun" panose="02010600030101010101" pitchFamily="2" charset="-122"/>
                <a:cs typeface="Times New Roman" panose="02020603050405020304" pitchFamily="18" charset="0"/>
              </a:rPr>
              <a:t>How to measure progress?</a:t>
            </a:r>
          </a:p>
          <a:p>
            <a:pPr marL="285750" marR="0" indent="-285750">
              <a:spcBef>
                <a:spcPts val="600"/>
              </a:spcBef>
              <a:spcAft>
                <a:spcPts val="0"/>
              </a:spcAft>
              <a:buFont typeface="Arial" panose="020B0604020202020204" pitchFamily="34" charset="0"/>
              <a:buChar char="•"/>
            </a:pPr>
            <a:r>
              <a:rPr lang="en-US" dirty="0">
                <a:latin typeface="Georgia" panose="02040502050405020303" pitchFamily="18" charset="0"/>
                <a:ea typeface="SimSun" panose="02010600030101010101" pitchFamily="2" charset="-122"/>
                <a:cs typeface="Times New Roman" panose="02020603050405020304" pitchFamily="18" charset="0"/>
              </a:rPr>
              <a:t>What resources are available?</a:t>
            </a:r>
            <a:endParaRPr lang="en-US" sz="1800" dirty="0">
              <a:effectLst/>
              <a:latin typeface="Georgia" panose="02040502050405020303" pitchFamily="18" charset="0"/>
              <a:ea typeface="MS Mincho" panose="02020609040205080304" pitchFamily="49" charset="-128"/>
              <a:cs typeface="Times New Roman" panose="02020603050405020304" pitchFamily="18" charset="0"/>
            </a:endParaRPr>
          </a:p>
        </p:txBody>
      </p:sp>
    </p:spTree>
    <p:extLst>
      <p:ext uri="{BB962C8B-B14F-4D97-AF65-F5344CB8AC3E}">
        <p14:creationId xmlns:p14="http://schemas.microsoft.com/office/powerpoint/2010/main" val="3442091758"/>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B5350B2-6957-5123-0588-D4362B0645FC}"/>
              </a:ext>
            </a:extLst>
          </p:cNvPr>
          <p:cNvSpPr txBox="1"/>
          <p:nvPr/>
        </p:nvSpPr>
        <p:spPr>
          <a:xfrm>
            <a:off x="535259" y="861374"/>
            <a:ext cx="10805530" cy="4739759"/>
          </a:xfrm>
          <a:prstGeom prst="rect">
            <a:avLst/>
          </a:prstGeom>
          <a:noFill/>
        </p:spPr>
        <p:txBody>
          <a:bodyPr wrap="square">
            <a:spAutoFit/>
          </a:bodyPr>
          <a:lstStyle/>
          <a:p>
            <a:pPr marL="0" marR="0">
              <a:spcBef>
                <a:spcPts val="600"/>
              </a:spcBef>
              <a:spcAft>
                <a:spcPts val="0"/>
              </a:spcAft>
            </a:pPr>
            <a:r>
              <a:rPr lang="en-US" sz="1800" b="1" dirty="0">
                <a:effectLst/>
                <a:latin typeface="Georgia" panose="02040502050405020303" pitchFamily="18" charset="0"/>
                <a:ea typeface="SimSun" panose="02010600030101010101" pitchFamily="2" charset="-122"/>
                <a:cs typeface="Times New Roman" panose="02020603050405020304" pitchFamily="18" charset="0"/>
              </a:rPr>
              <a:t>An independent accountant has just completed the annual financial review of your club. She found discrepancies between your club’s bank account and the club’s accounting records of payments made. </a:t>
            </a:r>
          </a:p>
          <a:p>
            <a:pPr marL="0" marR="0">
              <a:spcBef>
                <a:spcPts val="600"/>
              </a:spcBef>
              <a:spcAft>
                <a:spcPts val="0"/>
              </a:spcAft>
            </a:pPr>
            <a:endParaRPr lang="en-US" sz="1800" dirty="0">
              <a:effectLst/>
              <a:latin typeface="Georgia" panose="02040502050405020303" pitchFamily="18" charset="0"/>
              <a:ea typeface="MS Mincho" panose="02020609040205080304" pitchFamily="49" charset="-128"/>
              <a:cs typeface="Times New Roman" panose="02020603050405020304" pitchFamily="18" charset="0"/>
            </a:endParaRPr>
          </a:p>
          <a:p>
            <a:pPr marL="285750" marR="0" indent="-285750">
              <a:spcBef>
                <a:spcPts val="600"/>
              </a:spcBef>
              <a:spcAft>
                <a:spcPts val="0"/>
              </a:spcAft>
              <a:buFont typeface="Arial" panose="020B0604020202020204" pitchFamily="34" charset="0"/>
              <a:buChar char="•"/>
            </a:pPr>
            <a:r>
              <a:rPr lang="en-US" sz="1800" dirty="0">
                <a:effectLst/>
                <a:latin typeface="Georgia" panose="02040502050405020303" pitchFamily="18" charset="0"/>
                <a:ea typeface="SimSun" panose="02010600030101010101" pitchFamily="2" charset="-122"/>
                <a:cs typeface="Times New Roman" panose="02020603050405020304" pitchFamily="18" charset="0"/>
              </a:rPr>
              <a:t>How should this be investigated? </a:t>
            </a:r>
          </a:p>
          <a:p>
            <a:pPr marL="285750" marR="0" indent="-285750">
              <a:spcBef>
                <a:spcPts val="600"/>
              </a:spcBef>
              <a:spcAft>
                <a:spcPts val="0"/>
              </a:spcAft>
              <a:buFont typeface="Arial" panose="020B0604020202020204" pitchFamily="34" charset="0"/>
              <a:buChar char="•"/>
            </a:pPr>
            <a:r>
              <a:rPr lang="en-US" sz="1800" dirty="0">
                <a:effectLst/>
                <a:latin typeface="Georgia" panose="02040502050405020303" pitchFamily="18" charset="0"/>
                <a:ea typeface="SimSun" panose="02010600030101010101" pitchFamily="2" charset="-122"/>
                <a:cs typeface="Times New Roman" panose="02020603050405020304" pitchFamily="18" charset="0"/>
              </a:rPr>
              <a:t>How can club financial practices be overhauled to keep more accurate records and prevent financial mismanagement?</a:t>
            </a:r>
            <a:endParaRPr lang="en-US" sz="1800" dirty="0">
              <a:effectLst/>
              <a:latin typeface="Georgia" panose="02040502050405020303" pitchFamily="18" charset="0"/>
              <a:ea typeface="MS Mincho" panose="02020609040205080304" pitchFamily="49" charset="-128"/>
              <a:cs typeface="Times New Roman" panose="02020603050405020304" pitchFamily="18" charset="0"/>
            </a:endParaRPr>
          </a:p>
          <a:p>
            <a:pPr marL="285750" marR="0" indent="-285750">
              <a:spcBef>
                <a:spcPts val="600"/>
              </a:spcBef>
              <a:spcAft>
                <a:spcPts val="0"/>
              </a:spcAft>
              <a:buFont typeface="Arial" panose="020B0604020202020204" pitchFamily="34" charset="0"/>
              <a:buChar char="•"/>
            </a:pPr>
            <a:endParaRPr lang="en-US" dirty="0">
              <a:latin typeface="Georgia" panose="02040502050405020303" pitchFamily="18" charset="0"/>
              <a:ea typeface="SimSun" panose="02010600030101010101" pitchFamily="2" charset="-122"/>
              <a:cs typeface="Times New Roman" panose="02020603050405020304" pitchFamily="18" charset="0"/>
            </a:endParaRPr>
          </a:p>
          <a:p>
            <a:pPr marL="285750" marR="0" indent="-285750">
              <a:spcBef>
                <a:spcPts val="600"/>
              </a:spcBef>
              <a:spcAft>
                <a:spcPts val="0"/>
              </a:spcAft>
              <a:buFont typeface="Arial" panose="020B0604020202020204" pitchFamily="34" charset="0"/>
              <a:buChar char="•"/>
            </a:pPr>
            <a:endParaRPr lang="en-US" dirty="0">
              <a:latin typeface="Georgia" panose="02040502050405020303" pitchFamily="18" charset="0"/>
              <a:ea typeface="SimSun" panose="02010600030101010101" pitchFamily="2" charset="-122"/>
              <a:cs typeface="Times New Roman" panose="02020603050405020304" pitchFamily="18" charset="0"/>
            </a:endParaRPr>
          </a:p>
          <a:p>
            <a:pPr marR="0">
              <a:spcBef>
                <a:spcPts val="600"/>
              </a:spcBef>
              <a:spcAft>
                <a:spcPts val="0"/>
              </a:spcAft>
            </a:pPr>
            <a:r>
              <a:rPr lang="en-US" sz="1800" dirty="0">
                <a:effectLst/>
                <a:latin typeface="Georgia" panose="02040502050405020303" pitchFamily="18" charset="0"/>
                <a:ea typeface="SimSun" panose="02010600030101010101" pitchFamily="2" charset="-122"/>
                <a:cs typeface="Times New Roman" panose="02020603050405020304" pitchFamily="18" charset="0"/>
              </a:rPr>
              <a:t>List Action Steps:</a:t>
            </a:r>
          </a:p>
          <a:p>
            <a:pPr marL="285750" marR="0" indent="-285750">
              <a:spcBef>
                <a:spcPts val="600"/>
              </a:spcBef>
              <a:spcAft>
                <a:spcPts val="0"/>
              </a:spcAft>
              <a:buFont typeface="Arial" panose="020B0604020202020204" pitchFamily="34" charset="0"/>
              <a:buChar char="•"/>
            </a:pPr>
            <a:r>
              <a:rPr lang="en-US" dirty="0">
                <a:latin typeface="Georgia" panose="02040502050405020303" pitchFamily="18" charset="0"/>
                <a:ea typeface="SimSun" panose="02010600030101010101" pitchFamily="2" charset="-122"/>
                <a:cs typeface="Times New Roman" panose="02020603050405020304" pitchFamily="18" charset="0"/>
              </a:rPr>
              <a:t>Who is responsible?</a:t>
            </a:r>
          </a:p>
          <a:p>
            <a:pPr marL="285750" marR="0" indent="-285750">
              <a:spcBef>
                <a:spcPts val="600"/>
              </a:spcBef>
              <a:spcAft>
                <a:spcPts val="0"/>
              </a:spcAft>
              <a:buFont typeface="Arial" panose="020B0604020202020204" pitchFamily="34" charset="0"/>
              <a:buChar char="•"/>
            </a:pPr>
            <a:r>
              <a:rPr lang="en-US" dirty="0">
                <a:latin typeface="Georgia" panose="02040502050405020303" pitchFamily="18" charset="0"/>
                <a:ea typeface="SimSun" panose="02010600030101010101" pitchFamily="2" charset="-122"/>
                <a:cs typeface="Times New Roman" panose="02020603050405020304" pitchFamily="18" charset="0"/>
              </a:rPr>
              <a:t>What is the timeline?</a:t>
            </a:r>
          </a:p>
          <a:p>
            <a:pPr marL="285750" marR="0" indent="-285750">
              <a:spcBef>
                <a:spcPts val="600"/>
              </a:spcBef>
              <a:spcAft>
                <a:spcPts val="0"/>
              </a:spcAft>
              <a:buFont typeface="Arial" panose="020B0604020202020204" pitchFamily="34" charset="0"/>
              <a:buChar char="•"/>
            </a:pPr>
            <a:r>
              <a:rPr lang="en-US" sz="1800" dirty="0">
                <a:effectLst/>
                <a:latin typeface="Georgia" panose="02040502050405020303" pitchFamily="18" charset="0"/>
                <a:ea typeface="SimSun" panose="02010600030101010101" pitchFamily="2" charset="-122"/>
                <a:cs typeface="Times New Roman" panose="02020603050405020304" pitchFamily="18" charset="0"/>
              </a:rPr>
              <a:t>How to measure progress?</a:t>
            </a:r>
          </a:p>
          <a:p>
            <a:pPr marL="285750" marR="0" indent="-285750">
              <a:spcBef>
                <a:spcPts val="600"/>
              </a:spcBef>
              <a:spcAft>
                <a:spcPts val="0"/>
              </a:spcAft>
              <a:buFont typeface="Arial" panose="020B0604020202020204" pitchFamily="34" charset="0"/>
              <a:buChar char="•"/>
            </a:pPr>
            <a:r>
              <a:rPr lang="en-US" dirty="0">
                <a:latin typeface="Georgia" panose="02040502050405020303" pitchFamily="18" charset="0"/>
                <a:ea typeface="SimSun" panose="02010600030101010101" pitchFamily="2" charset="-122"/>
                <a:cs typeface="Times New Roman" panose="02020603050405020304" pitchFamily="18" charset="0"/>
              </a:rPr>
              <a:t>What resources are available?</a:t>
            </a:r>
            <a:endParaRPr lang="en-US" sz="1800" dirty="0">
              <a:effectLst/>
              <a:latin typeface="Georgia" panose="02040502050405020303" pitchFamily="18" charset="0"/>
              <a:ea typeface="MS Mincho" panose="02020609040205080304" pitchFamily="49" charset="-128"/>
              <a:cs typeface="Times New Roman" panose="02020603050405020304" pitchFamily="18" charset="0"/>
            </a:endParaRPr>
          </a:p>
        </p:txBody>
      </p:sp>
    </p:spTree>
    <p:extLst>
      <p:ext uri="{BB962C8B-B14F-4D97-AF65-F5344CB8AC3E}">
        <p14:creationId xmlns:p14="http://schemas.microsoft.com/office/powerpoint/2010/main" val="502327732"/>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11CB182-1B34-CBD9-3CD4-9633BD34C923}"/>
              </a:ext>
            </a:extLst>
          </p:cNvPr>
          <p:cNvSpPr>
            <a:spLocks noGrp="1"/>
          </p:cNvSpPr>
          <p:nvPr>
            <p:ph type="title" idx="4294967295"/>
          </p:nvPr>
        </p:nvSpPr>
        <p:spPr>
          <a:xfrm>
            <a:off x="1652239" y="419117"/>
            <a:ext cx="8082776" cy="1325563"/>
          </a:xfrm>
        </p:spPr>
        <p:txBody>
          <a:bodyPr/>
          <a:lstStyle/>
          <a:p>
            <a:r>
              <a:rPr lang="en-US" dirty="0"/>
              <a:t>Preparation</a:t>
            </a:r>
          </a:p>
        </p:txBody>
      </p:sp>
      <p:graphicFrame>
        <p:nvGraphicFramePr>
          <p:cNvPr id="2" name="Object 1">
            <a:extLst>
              <a:ext uri="{FF2B5EF4-FFF2-40B4-BE49-F238E27FC236}">
                <a16:creationId xmlns:a16="http://schemas.microsoft.com/office/drawing/2014/main" id="{830E820F-55BB-69E5-0B32-60579972CA11}"/>
              </a:ext>
            </a:extLst>
          </p:cNvPr>
          <p:cNvGraphicFramePr>
            <a:graphicFrameLocks noChangeAspect="1"/>
          </p:cNvGraphicFramePr>
          <p:nvPr>
            <p:extLst>
              <p:ext uri="{D42A27DB-BD31-4B8C-83A1-F6EECF244321}">
                <p14:modId xmlns:p14="http://schemas.microsoft.com/office/powerpoint/2010/main" val="1335609751"/>
              </p:ext>
            </p:extLst>
          </p:nvPr>
        </p:nvGraphicFramePr>
        <p:xfrm>
          <a:off x="1533525" y="158069"/>
          <a:ext cx="8886825" cy="6280814"/>
        </p:xfrm>
        <a:graphic>
          <a:graphicData uri="http://schemas.openxmlformats.org/presentationml/2006/ole">
            <mc:AlternateContent xmlns:mc="http://schemas.openxmlformats.org/markup-compatibility/2006">
              <mc:Choice xmlns:v="urn:schemas-microsoft-com:vml" Requires="v">
                <p:oleObj name="Acrobat Document" r:id="rId3" imgW="6415818" imgH="4533761" progId="AcroExch.Document.DC">
                  <p:embed/>
                </p:oleObj>
              </mc:Choice>
              <mc:Fallback>
                <p:oleObj name="Acrobat Document" r:id="rId3" imgW="6415818" imgH="4533761" progId="AcroExch.Document.DC">
                  <p:embed/>
                  <p:pic>
                    <p:nvPicPr>
                      <p:cNvPr id="2" name="Object 1">
                        <a:extLst>
                          <a:ext uri="{FF2B5EF4-FFF2-40B4-BE49-F238E27FC236}">
                            <a16:creationId xmlns:a16="http://schemas.microsoft.com/office/drawing/2014/main" id="{830E820F-55BB-69E5-0B32-60579972CA11}"/>
                          </a:ext>
                        </a:extLst>
                      </p:cNvPr>
                      <p:cNvPicPr/>
                      <p:nvPr/>
                    </p:nvPicPr>
                    <p:blipFill>
                      <a:blip r:embed="rId4"/>
                      <a:stretch>
                        <a:fillRect/>
                      </a:stretch>
                    </p:blipFill>
                    <p:spPr>
                      <a:xfrm>
                        <a:off x="1533525" y="158069"/>
                        <a:ext cx="8886825" cy="6280814"/>
                      </a:xfrm>
                      <a:prstGeom prst="rect">
                        <a:avLst/>
                      </a:prstGeom>
                    </p:spPr>
                  </p:pic>
                </p:oleObj>
              </mc:Fallback>
            </mc:AlternateContent>
          </a:graphicData>
        </a:graphic>
      </p:graphicFrame>
    </p:spTree>
    <p:extLst>
      <p:ext uri="{BB962C8B-B14F-4D97-AF65-F5344CB8AC3E}">
        <p14:creationId xmlns:p14="http://schemas.microsoft.com/office/powerpoint/2010/main" val="1881506815"/>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C21A5F1-9018-889A-CF2C-F82C1293E8F4}"/>
              </a:ext>
            </a:extLst>
          </p:cNvPr>
          <p:cNvPicPr>
            <a:picLocks noChangeAspect="1"/>
          </p:cNvPicPr>
          <p:nvPr/>
        </p:nvPicPr>
        <p:blipFill>
          <a:blip r:embed="rId3"/>
          <a:srcRect t="13316" b="13410"/>
          <a:stretch>
            <a:fillRect/>
          </a:stretch>
        </p:blipFill>
        <p:spPr>
          <a:xfrm>
            <a:off x="0" y="0"/>
            <a:ext cx="12192000" cy="2094937"/>
          </a:xfrm>
          <a:prstGeom prst="rect">
            <a:avLst/>
          </a:prstGeom>
        </p:spPr>
      </p:pic>
      <p:sp>
        <p:nvSpPr>
          <p:cNvPr id="2" name="Title 1">
            <a:extLst>
              <a:ext uri="{FF2B5EF4-FFF2-40B4-BE49-F238E27FC236}">
                <a16:creationId xmlns:a16="http://schemas.microsoft.com/office/drawing/2014/main" id="{A498E7AB-3363-9983-F137-76A4FEA80ABE}"/>
              </a:ext>
            </a:extLst>
          </p:cNvPr>
          <p:cNvSpPr>
            <a:spLocks noGrp="1"/>
          </p:cNvSpPr>
          <p:nvPr>
            <p:ph type="title"/>
          </p:nvPr>
        </p:nvSpPr>
        <p:spPr>
          <a:xfrm>
            <a:off x="838200" y="384519"/>
            <a:ext cx="10515600" cy="1325563"/>
          </a:xfrm>
        </p:spPr>
        <p:txBody>
          <a:bodyPr/>
          <a:lstStyle/>
          <a:p>
            <a:r>
              <a:rPr lang="en-US" b="1" dirty="0">
                <a:solidFill>
                  <a:schemeClr val="bg1"/>
                </a:solidFill>
                <a:latin typeface="Frutiger LT Std 55 Roman" panose="020B0803030504030204" pitchFamily="34" charset="0"/>
              </a:rPr>
              <a:t>Club Treasurer</a:t>
            </a:r>
            <a:br>
              <a:rPr lang="en-US" b="1" dirty="0">
                <a:solidFill>
                  <a:schemeClr val="bg1"/>
                </a:solidFill>
                <a:latin typeface="Frutiger LT Std 55 Roman" panose="020B0803030504030204" pitchFamily="34" charset="0"/>
              </a:rPr>
            </a:br>
            <a:r>
              <a:rPr lang="en-US" b="1" dirty="0">
                <a:solidFill>
                  <a:schemeClr val="bg1"/>
                </a:solidFill>
                <a:latin typeface="Frutiger LT Std 55 Roman" panose="020B0803030504030204" pitchFamily="34" charset="0"/>
              </a:rPr>
              <a:t>Job Description</a:t>
            </a:r>
          </a:p>
        </p:txBody>
      </p:sp>
      <p:sp>
        <p:nvSpPr>
          <p:cNvPr id="6" name="TextBox 5">
            <a:extLst>
              <a:ext uri="{FF2B5EF4-FFF2-40B4-BE49-F238E27FC236}">
                <a16:creationId xmlns:a16="http://schemas.microsoft.com/office/drawing/2014/main" id="{03FD367C-BCD8-C4DB-6C12-0E2337DDC635}"/>
              </a:ext>
            </a:extLst>
          </p:cNvPr>
          <p:cNvSpPr txBox="1"/>
          <p:nvPr/>
        </p:nvSpPr>
        <p:spPr>
          <a:xfrm>
            <a:off x="6018486" y="3545305"/>
            <a:ext cx="5073869" cy="1923393"/>
          </a:xfrm>
          <a:prstGeom prst="rect">
            <a:avLst/>
          </a:prstGeom>
          <a:blipFill>
            <a:blip r:embed="rId4"/>
            <a:stretch>
              <a:fillRect/>
            </a:stretch>
          </a:blipFill>
        </p:spPr>
        <p:txBody>
          <a:bodyPr wrap="square" rtlCol="0">
            <a:spAutoFit/>
          </a:bodyPr>
          <a:lstStyle/>
          <a:p>
            <a:endParaRPr lang="en-US" dirty="0"/>
          </a:p>
        </p:txBody>
      </p:sp>
      <p:sp>
        <p:nvSpPr>
          <p:cNvPr id="3" name="TextBox 2">
            <a:extLst>
              <a:ext uri="{FF2B5EF4-FFF2-40B4-BE49-F238E27FC236}">
                <a16:creationId xmlns:a16="http://schemas.microsoft.com/office/drawing/2014/main" id="{3AE1884D-0B11-424C-42B4-DD4645B04DEC}"/>
              </a:ext>
            </a:extLst>
          </p:cNvPr>
          <p:cNvSpPr txBox="1"/>
          <p:nvPr/>
        </p:nvSpPr>
        <p:spPr>
          <a:xfrm>
            <a:off x="4521926" y="2141918"/>
            <a:ext cx="3380388" cy="523220"/>
          </a:xfrm>
          <a:prstGeom prst="rect">
            <a:avLst/>
          </a:prstGeom>
          <a:noFill/>
        </p:spPr>
        <p:txBody>
          <a:bodyPr wrap="square" rtlCol="0">
            <a:spAutoFit/>
          </a:bodyPr>
          <a:lstStyle/>
          <a:p>
            <a:r>
              <a:rPr lang="en-US" sz="2800" dirty="0">
                <a:latin typeface="Frutiger LT Std 55 Roman" panose="020B0803030504030204"/>
                <a:hlinkClick r:id="rId5"/>
              </a:rPr>
              <a:t>Treasurer Resources</a:t>
            </a:r>
            <a:endParaRPr lang="en-US" sz="2800" dirty="0">
              <a:latin typeface="Frutiger LT Std 55 Roman" panose="020B0803030504030204"/>
            </a:endParaRPr>
          </a:p>
        </p:txBody>
      </p:sp>
      <p:pic>
        <p:nvPicPr>
          <p:cNvPr id="5" name="Picture 4">
            <a:extLst>
              <a:ext uri="{FF2B5EF4-FFF2-40B4-BE49-F238E27FC236}">
                <a16:creationId xmlns:a16="http://schemas.microsoft.com/office/drawing/2014/main" id="{52EA1072-CA13-682F-A13A-5FAAFFFF677E}"/>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838200" y="2665138"/>
            <a:ext cx="3683726" cy="3683726"/>
          </a:xfrm>
          <a:prstGeom prst="rect">
            <a:avLst/>
          </a:prstGeom>
        </p:spPr>
      </p:pic>
    </p:spTree>
    <p:extLst>
      <p:ext uri="{BB962C8B-B14F-4D97-AF65-F5344CB8AC3E}">
        <p14:creationId xmlns:p14="http://schemas.microsoft.com/office/powerpoint/2010/main" val="3287789282"/>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7AC63F1-7AEB-E992-A922-1FE075DB30F2}"/>
              </a:ext>
            </a:extLst>
          </p:cNvPr>
          <p:cNvSpPr>
            <a:spLocks noGrp="1"/>
          </p:cNvSpPr>
          <p:nvPr>
            <p:ph type="sldNum" sz="quarter" idx="12"/>
          </p:nvPr>
        </p:nvSpPr>
        <p:spPr/>
        <p:txBody>
          <a:bodyPr/>
          <a:lstStyle/>
          <a:p>
            <a:fld id="{810369A2-B653-4126-A512-56E9177DC0CA}" type="slidenum">
              <a:rPr lang="en-US" smtClean="0"/>
              <a:t>4</a:t>
            </a:fld>
            <a:endParaRPr lang="en-US"/>
          </a:p>
        </p:txBody>
      </p:sp>
      <p:sp>
        <p:nvSpPr>
          <p:cNvPr id="6" name="TextBox 5">
            <a:extLst>
              <a:ext uri="{FF2B5EF4-FFF2-40B4-BE49-F238E27FC236}">
                <a16:creationId xmlns:a16="http://schemas.microsoft.com/office/drawing/2014/main" id="{917A79C1-EB8C-D62C-CCAC-727C0B241C3B}"/>
              </a:ext>
            </a:extLst>
          </p:cNvPr>
          <p:cNvSpPr txBox="1"/>
          <p:nvPr/>
        </p:nvSpPr>
        <p:spPr>
          <a:xfrm>
            <a:off x="838200" y="128614"/>
            <a:ext cx="8207326" cy="6858288"/>
          </a:xfrm>
          <a:prstGeom prst="rect">
            <a:avLst/>
          </a:prstGeom>
          <a:noFill/>
        </p:spPr>
        <p:txBody>
          <a:bodyPr wrap="square">
            <a:spAutoFit/>
          </a:bodyPr>
          <a:lstStyle/>
          <a:p>
            <a:pPr marL="0" marR="0">
              <a:spcBef>
                <a:spcPts val="360"/>
              </a:spcBef>
              <a:spcAft>
                <a:spcPts val="360"/>
              </a:spcAft>
              <a:buNone/>
            </a:pPr>
            <a:r>
              <a:rPr lang="en-US" sz="2400" b="1" kern="1600" dirty="0">
                <a:solidFill>
                  <a:srgbClr val="0067C8"/>
                </a:solidFill>
                <a:effectLst/>
                <a:latin typeface="Arial Narrow Bold" panose="020B0706020202030204" pitchFamily="34" charset="0"/>
                <a:ea typeface="MS Mincho" panose="02020609040205080304" pitchFamily="49" charset="-128"/>
                <a:cs typeface="Arial" panose="020B0604020202020204" pitchFamily="34" charset="0"/>
              </a:rPr>
              <a:t>CLUB TREASURER JOB DESCRIPTION  (10 bullets)</a:t>
            </a:r>
          </a:p>
          <a:p>
            <a:pPr marL="0" marR="0">
              <a:spcBef>
                <a:spcPts val="360"/>
              </a:spcBef>
              <a:spcAft>
                <a:spcPts val="360"/>
              </a:spcAft>
              <a:buNone/>
            </a:pPr>
            <a:r>
              <a:rPr lang="en-US" sz="1600" dirty="0">
                <a:effectLst/>
                <a:latin typeface="Frutiger LT Std 55 Roman" panose="020B0803030504030204"/>
                <a:ea typeface="Times New Roman" panose="02020603050405020304" pitchFamily="18" charset="0"/>
                <a:cs typeface="Times New Roman" panose="02020603050405020304" pitchFamily="18" charset="0"/>
              </a:rPr>
              <a:t>As club treasurer, you manage your club’s finances and ensure proper stewardship by following your club’s budget and tracking funds as they are received and spent. Here are some of your responsibilities:</a:t>
            </a:r>
          </a:p>
          <a:p>
            <a:pPr marL="342900" marR="0" lvl="0" indent="-342900">
              <a:spcBef>
                <a:spcPts val="360"/>
              </a:spcBef>
              <a:buFont typeface="Symbol" panose="05050102010706020507" pitchFamily="18" charset="2"/>
              <a:buChar char=""/>
            </a:pPr>
            <a:r>
              <a:rPr lang="en-US" sz="1600" dirty="0">
                <a:effectLst/>
                <a:latin typeface="Frutiger LT Std 55 Roman" panose="020B0803030504030204"/>
                <a:ea typeface="Times New Roman" panose="02020603050405020304" pitchFamily="18" charset="0"/>
                <a:cs typeface="Times New Roman" panose="02020603050405020304" pitchFamily="18" charset="0"/>
              </a:rPr>
              <a:t>Update the board about the club’s finances each month.</a:t>
            </a:r>
          </a:p>
          <a:p>
            <a:pPr marL="342900" marR="0" lvl="0" indent="-342900">
              <a:buFont typeface="Symbol" panose="05050102010706020507" pitchFamily="18" charset="2"/>
              <a:buChar char=""/>
            </a:pPr>
            <a:r>
              <a:rPr lang="en-US" sz="1600" dirty="0">
                <a:effectLst/>
                <a:latin typeface="Frutiger LT Std 55 Roman" panose="020B0803030504030204"/>
                <a:ea typeface="Times New Roman" panose="02020603050405020304" pitchFamily="18" charset="0"/>
                <a:cs typeface="Times New Roman" panose="02020603050405020304" pitchFamily="18" charset="0"/>
              </a:rPr>
              <a:t>Share the results of fundraising efforts with the board each month.</a:t>
            </a:r>
          </a:p>
          <a:p>
            <a:pPr marL="342900" marR="0" lvl="0" indent="-342900">
              <a:buFont typeface="Symbol" panose="05050102010706020507" pitchFamily="18" charset="2"/>
              <a:buChar char=""/>
            </a:pPr>
            <a:r>
              <a:rPr lang="en-US" sz="1600" dirty="0">
                <a:effectLst/>
                <a:latin typeface="Frutiger LT Std 55 Roman" panose="020B0803030504030204"/>
                <a:ea typeface="Times New Roman" panose="02020603050405020304" pitchFamily="18" charset="0"/>
                <a:cs typeface="Times New Roman" panose="02020603050405020304" pitchFamily="18" charset="0"/>
              </a:rPr>
              <a:t>Give other updates as needed at board and club meetings so that the minutes will include account balances and payments that match the club’s financial activity.</a:t>
            </a:r>
          </a:p>
          <a:p>
            <a:pPr marL="342900" marR="0" lvl="0" indent="-342900">
              <a:buFont typeface="Symbol" panose="05050102010706020507" pitchFamily="18" charset="2"/>
              <a:buChar char=""/>
            </a:pPr>
            <a:r>
              <a:rPr lang="en-US" sz="1600" dirty="0">
                <a:effectLst/>
                <a:latin typeface="Frutiger LT Std 55 Roman" panose="020B0803030504030204"/>
                <a:ea typeface="Times New Roman" panose="02020603050405020304" pitchFamily="18" charset="0"/>
                <a:cs typeface="Times New Roman" panose="02020603050405020304" pitchFamily="18" charset="0"/>
              </a:rPr>
              <a:t>Save all financial records in case the club has to account for how any funds were used.</a:t>
            </a:r>
          </a:p>
          <a:p>
            <a:pPr marL="342900" marR="0" lvl="0" indent="-342900">
              <a:buFont typeface="Symbol" panose="05050102010706020507" pitchFamily="18" charset="2"/>
              <a:buChar char=""/>
            </a:pPr>
            <a:r>
              <a:rPr lang="en-US" sz="1600" dirty="0">
                <a:effectLst/>
                <a:latin typeface="Frutiger LT Std 55 Roman" panose="020B0803030504030204"/>
                <a:ea typeface="Times New Roman" panose="02020603050405020304" pitchFamily="18" charset="0"/>
                <a:cs typeface="Times New Roman" panose="02020603050405020304" pitchFamily="18" charset="0"/>
              </a:rPr>
              <a:t>Present a financial report on the previous Rotary year at the annual meeting to elect officers before 31 December, and a midyear financial report for the first six months of the Rotary year at a meeting before 31 January.</a:t>
            </a:r>
          </a:p>
          <a:p>
            <a:pPr marL="342900" marR="0" lvl="0" indent="-342900">
              <a:buFont typeface="Symbol" panose="05050102010706020507" pitchFamily="18" charset="2"/>
              <a:buChar char=""/>
            </a:pPr>
            <a:r>
              <a:rPr lang="en-US" sz="1600" dirty="0">
                <a:effectLst/>
                <a:latin typeface="Frutiger LT Std 55 Roman" panose="020B0803030504030204"/>
                <a:ea typeface="Times New Roman" panose="02020603050405020304" pitchFamily="18" charset="0"/>
                <a:cs typeface="Times New Roman" panose="02020603050405020304" pitchFamily="18" charset="0"/>
              </a:rPr>
              <a:t>Write a detailed annual report at the end of the Rotary year.</a:t>
            </a:r>
          </a:p>
          <a:p>
            <a:pPr marL="342900" marR="0" lvl="0" indent="-342900">
              <a:buFont typeface="Symbol" panose="05050102010706020507" pitchFamily="18" charset="2"/>
              <a:buChar char=""/>
            </a:pPr>
            <a:r>
              <a:rPr lang="en-US" sz="1600" dirty="0">
                <a:effectLst/>
                <a:latin typeface="Frutiger LT Std 55 Roman" panose="020B0803030504030204"/>
                <a:ea typeface="Times New Roman" panose="02020603050405020304" pitchFamily="18" charset="0"/>
                <a:cs typeface="Times New Roman" panose="02020603050405020304" pitchFamily="18" charset="0"/>
              </a:rPr>
              <a:t>If it’s required by local or national law, hire a qualified accountant who isn’t affiliated with your club to review the club’s financial activity every year.</a:t>
            </a:r>
          </a:p>
          <a:p>
            <a:pPr marL="342900" marR="0" lvl="0" indent="-342900">
              <a:buFont typeface="Symbol" panose="05050102010706020507" pitchFamily="18" charset="2"/>
              <a:buChar char=""/>
            </a:pPr>
            <a:r>
              <a:rPr lang="en-US" sz="1600" dirty="0">
                <a:effectLst/>
                <a:latin typeface="Frutiger LT Std 55 Roman" panose="020B0803030504030204"/>
                <a:ea typeface="Times New Roman" panose="02020603050405020304" pitchFamily="18" charset="0"/>
                <a:cs typeface="Times New Roman" panose="02020603050405020304" pitchFamily="18" charset="0"/>
              </a:rPr>
              <a:t>If your club has a satellite club, submit an audited or reviewed financial statement about it to your club’s board.</a:t>
            </a:r>
          </a:p>
          <a:p>
            <a:pPr marL="342900" marR="0" lvl="0" indent="-342900">
              <a:buFont typeface="Symbol" panose="05050102010706020507" pitchFamily="18" charset="2"/>
              <a:buChar char=""/>
            </a:pPr>
            <a:r>
              <a:rPr lang="en-US" sz="1600" dirty="0">
                <a:effectLst/>
                <a:latin typeface="Frutiger LT Std 55 Roman" panose="020B0803030504030204"/>
                <a:ea typeface="Times New Roman" panose="02020603050405020304" pitchFamily="18" charset="0"/>
                <a:cs typeface="Times New Roman" panose="02020603050405020304" pitchFamily="18" charset="0"/>
              </a:rPr>
              <a:t>Divide the income and expenses into club operations and charitable funding or service projects and initiatives. </a:t>
            </a:r>
          </a:p>
          <a:p>
            <a:pPr marL="342900" marR="0" lvl="0" indent="-342900">
              <a:spcAft>
                <a:spcPts val="360"/>
              </a:spcAft>
              <a:buFont typeface="Symbol" panose="05050102010706020507" pitchFamily="18" charset="2"/>
              <a:buChar char=""/>
            </a:pPr>
            <a:r>
              <a:rPr lang="en-US" sz="1600" dirty="0">
                <a:effectLst/>
                <a:latin typeface="Frutiger LT Std 55 Roman" panose="020B0803030504030204"/>
                <a:ea typeface="Times New Roman" panose="02020603050405020304" pitchFamily="18" charset="0"/>
                <a:cs typeface="Times New Roman" panose="02020603050405020304" pitchFamily="18" charset="0"/>
              </a:rPr>
              <a:t>Establish a reserve fund if your club doesn’t have one.</a:t>
            </a:r>
          </a:p>
          <a:p>
            <a:pPr marL="0" marR="0">
              <a:spcBef>
                <a:spcPts val="1800"/>
              </a:spcBef>
              <a:spcAft>
                <a:spcPts val="360"/>
              </a:spcAft>
              <a:buNone/>
            </a:pPr>
            <a:r>
              <a:rPr lang="en-US" sz="1600" dirty="0">
                <a:effectLst/>
                <a:latin typeface="Frutiger LT Std 55 Roman" panose="020B0803030504030204"/>
                <a:ea typeface="Times New Roman" panose="02020603050405020304" pitchFamily="18" charset="0"/>
                <a:cs typeface="Times New Roman" panose="02020603050405020304" pitchFamily="18" charset="0"/>
              </a:rPr>
              <a:t>As treasurer, you may also be responsible for filing taxes for the club. It’s important to know your country’s tax laws. Special requirements may apply if your club keeps a separate fund for scholarships or a foundation, or if the club is incorporated. Consult an expert in your club or community about specific tax questions.</a:t>
            </a:r>
          </a:p>
        </p:txBody>
      </p:sp>
      <p:pic>
        <p:nvPicPr>
          <p:cNvPr id="14" name="Picture 13" descr="Old woman hand on forehead">
            <a:extLst>
              <a:ext uri="{FF2B5EF4-FFF2-40B4-BE49-F238E27FC236}">
                <a16:creationId xmlns:a16="http://schemas.microsoft.com/office/drawing/2014/main" id="{758CA857-7CAA-0CCF-2E3A-6A51DD43DF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16782" y="258006"/>
            <a:ext cx="2479797" cy="6098344"/>
          </a:xfrm>
          <a:prstGeom prst="rect">
            <a:avLst/>
          </a:prstGeom>
        </p:spPr>
      </p:pic>
    </p:spTree>
    <p:extLst>
      <p:ext uri="{BB962C8B-B14F-4D97-AF65-F5344CB8AC3E}">
        <p14:creationId xmlns:p14="http://schemas.microsoft.com/office/powerpoint/2010/main" val="1569416822"/>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2E19809-6CBB-16A1-5379-411EDDB82B5E}"/>
              </a:ext>
            </a:extLst>
          </p:cNvPr>
          <p:cNvPicPr>
            <a:picLocks noChangeAspect="1"/>
          </p:cNvPicPr>
          <p:nvPr/>
        </p:nvPicPr>
        <p:blipFill>
          <a:blip r:embed="rId3"/>
          <a:srcRect t="13316" b="13410"/>
          <a:stretch>
            <a:fillRect/>
          </a:stretch>
        </p:blipFill>
        <p:spPr>
          <a:xfrm>
            <a:off x="0" y="0"/>
            <a:ext cx="12192000" cy="2094937"/>
          </a:xfrm>
          <a:prstGeom prst="rect">
            <a:avLst/>
          </a:prstGeom>
        </p:spPr>
      </p:pic>
      <p:sp>
        <p:nvSpPr>
          <p:cNvPr id="2" name="Title 1">
            <a:extLst>
              <a:ext uri="{FF2B5EF4-FFF2-40B4-BE49-F238E27FC236}">
                <a16:creationId xmlns:a16="http://schemas.microsoft.com/office/drawing/2014/main" id="{D049A114-47ED-7702-FEFC-D8932ABD3D2B}"/>
              </a:ext>
            </a:extLst>
          </p:cNvPr>
          <p:cNvSpPr>
            <a:spLocks noGrp="1"/>
          </p:cNvSpPr>
          <p:nvPr>
            <p:ph type="title"/>
          </p:nvPr>
        </p:nvSpPr>
        <p:spPr>
          <a:xfrm>
            <a:off x="1" y="167857"/>
            <a:ext cx="12192000" cy="1325563"/>
          </a:xfrm>
        </p:spPr>
        <p:txBody>
          <a:bodyPr/>
          <a:lstStyle/>
          <a:p>
            <a:r>
              <a:rPr lang="en-US" b="1" dirty="0">
                <a:solidFill>
                  <a:schemeClr val="bg1"/>
                </a:solidFill>
                <a:latin typeface="Frutiger LT Std 55 Roman" panose="020B0803030504030204" pitchFamily="34" charset="0"/>
              </a:rPr>
              <a:t>      Rotary International Dues</a:t>
            </a:r>
          </a:p>
        </p:txBody>
      </p:sp>
      <p:sp>
        <p:nvSpPr>
          <p:cNvPr id="4" name="TextBox 3">
            <a:extLst>
              <a:ext uri="{FF2B5EF4-FFF2-40B4-BE49-F238E27FC236}">
                <a16:creationId xmlns:a16="http://schemas.microsoft.com/office/drawing/2014/main" id="{CFED5DE2-BA1C-9732-3D54-13649DE63A1A}"/>
              </a:ext>
            </a:extLst>
          </p:cNvPr>
          <p:cNvSpPr txBox="1"/>
          <p:nvPr/>
        </p:nvSpPr>
        <p:spPr>
          <a:xfrm>
            <a:off x="0" y="2094937"/>
            <a:ext cx="12192000" cy="1323439"/>
          </a:xfrm>
          <a:prstGeom prst="rect">
            <a:avLst/>
          </a:prstGeom>
          <a:noFill/>
        </p:spPr>
        <p:txBody>
          <a:bodyPr wrap="square">
            <a:spAutoFit/>
          </a:bodyPr>
          <a:lstStyle/>
          <a:p>
            <a:pPr algn="ctr"/>
            <a:r>
              <a:rPr lang="en-US" sz="4000" b="1" dirty="0">
                <a:effectLst/>
                <a:latin typeface="Frutiger LT Std 55 Roman" panose="020B0803030504030204"/>
              </a:rPr>
              <a:t>$44.50 per half year in 2026-27</a:t>
            </a:r>
            <a:r>
              <a:rPr lang="en-US" sz="4000" dirty="0">
                <a:effectLst/>
                <a:latin typeface="Frutiger LT Std 55 Roman" panose="020B0803030504030204"/>
              </a:rPr>
              <a:t> </a:t>
            </a:r>
          </a:p>
          <a:p>
            <a:pPr algn="ctr"/>
            <a:r>
              <a:rPr lang="en-US" sz="4000" dirty="0">
                <a:effectLst/>
                <a:latin typeface="Frutiger LT Std 55 Roman" panose="020B0803030504030204"/>
              </a:rPr>
              <a:t>$41.50 per half year in 2025-26.</a:t>
            </a:r>
          </a:p>
        </p:txBody>
      </p:sp>
      <p:pic>
        <p:nvPicPr>
          <p:cNvPr id="10" name="Picture 9" descr="Text&#10;&#10;Description automatically generated">
            <a:extLst>
              <a:ext uri="{FF2B5EF4-FFF2-40B4-BE49-F238E27FC236}">
                <a16:creationId xmlns:a16="http://schemas.microsoft.com/office/drawing/2014/main" id="{147EC464-832A-0687-9DC4-E2A8A5A249D1}"/>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1919343" y="3660877"/>
            <a:ext cx="5442646" cy="2322196"/>
          </a:xfrm>
          <a:prstGeom prst="rect">
            <a:avLst/>
          </a:prstGeom>
        </p:spPr>
      </p:pic>
      <p:sp>
        <p:nvSpPr>
          <p:cNvPr id="3" name="TextBox 2">
            <a:extLst>
              <a:ext uri="{FF2B5EF4-FFF2-40B4-BE49-F238E27FC236}">
                <a16:creationId xmlns:a16="http://schemas.microsoft.com/office/drawing/2014/main" id="{2E2DA340-8145-E5C7-6F4A-7573A7619CB8}"/>
              </a:ext>
            </a:extLst>
          </p:cNvPr>
          <p:cNvSpPr txBox="1"/>
          <p:nvPr/>
        </p:nvSpPr>
        <p:spPr>
          <a:xfrm rot="1193154">
            <a:off x="8216747" y="4102332"/>
            <a:ext cx="2849252" cy="1446550"/>
          </a:xfrm>
          <a:prstGeom prst="rect">
            <a:avLst/>
          </a:prstGeom>
          <a:noFill/>
        </p:spPr>
        <p:txBody>
          <a:bodyPr wrap="square" rtlCol="0">
            <a:spAutoFit/>
          </a:bodyPr>
          <a:lstStyle/>
          <a:p>
            <a:r>
              <a:rPr lang="en-US" sz="4400" b="1" dirty="0">
                <a:solidFill>
                  <a:srgbClr val="FF0000"/>
                </a:solidFill>
              </a:rPr>
              <a:t>$</a:t>
            </a:r>
            <a:r>
              <a:rPr lang="en-US" sz="4400" b="1" dirty="0">
                <a:solidFill>
                  <a:srgbClr val="FF0000"/>
                </a:solidFill>
                <a:latin typeface="Frutiger LT Std 55 Roman" panose="020B0803030504030204"/>
              </a:rPr>
              <a:t>110.60 for RI total</a:t>
            </a:r>
          </a:p>
        </p:txBody>
      </p:sp>
    </p:spTree>
    <p:extLst>
      <p:ext uri="{BB962C8B-B14F-4D97-AF65-F5344CB8AC3E}">
        <p14:creationId xmlns:p14="http://schemas.microsoft.com/office/powerpoint/2010/main" val="3410195695"/>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creenshot of a receipt&#10;&#10;AI-generated content may be incorrect.">
            <a:extLst>
              <a:ext uri="{FF2B5EF4-FFF2-40B4-BE49-F238E27FC236}">
                <a16:creationId xmlns:a16="http://schemas.microsoft.com/office/drawing/2014/main" id="{20385307-0620-97FF-D77A-76B123613E6F}"/>
              </a:ext>
            </a:extLst>
          </p:cNvPr>
          <p:cNvPicPr>
            <a:picLocks noChangeAspect="1"/>
          </p:cNvPicPr>
          <p:nvPr/>
        </p:nvPicPr>
        <p:blipFill>
          <a:blip r:embed="rId3"/>
          <a:stretch>
            <a:fillRect/>
          </a:stretch>
        </p:blipFill>
        <p:spPr>
          <a:xfrm>
            <a:off x="3137339" y="35778"/>
            <a:ext cx="5707116" cy="7045963"/>
          </a:xfrm>
          <a:prstGeom prst="rect">
            <a:avLst/>
          </a:prstGeom>
        </p:spPr>
      </p:pic>
      <p:sp>
        <p:nvSpPr>
          <p:cNvPr id="2" name="Slide Number Placeholder 1">
            <a:extLst>
              <a:ext uri="{FF2B5EF4-FFF2-40B4-BE49-F238E27FC236}">
                <a16:creationId xmlns:a16="http://schemas.microsoft.com/office/drawing/2014/main" id="{C2468BBD-02A1-D39F-A586-A48A2B2CE82B}"/>
              </a:ext>
            </a:extLst>
          </p:cNvPr>
          <p:cNvSpPr>
            <a:spLocks noGrp="1"/>
          </p:cNvSpPr>
          <p:nvPr>
            <p:ph type="sldNum" sz="quarter" idx="12"/>
          </p:nvPr>
        </p:nvSpPr>
        <p:spPr/>
        <p:txBody>
          <a:bodyPr/>
          <a:lstStyle/>
          <a:p>
            <a:fld id="{810369A2-B653-4126-A512-56E9177DC0CA}" type="slidenum">
              <a:rPr lang="en-US" smtClean="0"/>
              <a:t>6</a:t>
            </a:fld>
            <a:endParaRPr lang="en-US"/>
          </a:p>
        </p:txBody>
      </p:sp>
    </p:spTree>
    <p:extLst>
      <p:ext uri="{BB962C8B-B14F-4D97-AF65-F5344CB8AC3E}">
        <p14:creationId xmlns:p14="http://schemas.microsoft.com/office/powerpoint/2010/main" val="706074285"/>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83BD119-724E-085B-7726-B04D97499C6D}"/>
              </a:ext>
            </a:extLst>
          </p:cNvPr>
          <p:cNvPicPr>
            <a:picLocks noChangeAspect="1"/>
          </p:cNvPicPr>
          <p:nvPr/>
        </p:nvPicPr>
        <p:blipFill>
          <a:blip r:embed="rId3"/>
          <a:srcRect t="13316" b="13410"/>
          <a:stretch>
            <a:fillRect/>
          </a:stretch>
        </p:blipFill>
        <p:spPr>
          <a:xfrm>
            <a:off x="0" y="0"/>
            <a:ext cx="12192000" cy="2094937"/>
          </a:xfrm>
          <a:prstGeom prst="rect">
            <a:avLst/>
          </a:prstGeom>
        </p:spPr>
      </p:pic>
      <p:sp>
        <p:nvSpPr>
          <p:cNvPr id="2" name="Title 1">
            <a:extLst>
              <a:ext uri="{FF2B5EF4-FFF2-40B4-BE49-F238E27FC236}">
                <a16:creationId xmlns:a16="http://schemas.microsoft.com/office/drawing/2014/main" id="{7B2307DA-D06B-5FBA-7A20-B0D0D024B252}"/>
              </a:ext>
            </a:extLst>
          </p:cNvPr>
          <p:cNvSpPr>
            <a:spLocks noGrp="1"/>
          </p:cNvSpPr>
          <p:nvPr>
            <p:ph type="title"/>
          </p:nvPr>
        </p:nvSpPr>
        <p:spPr>
          <a:xfrm>
            <a:off x="1072056" y="512967"/>
            <a:ext cx="5580993" cy="1325563"/>
          </a:xfrm>
        </p:spPr>
        <p:txBody>
          <a:bodyPr/>
          <a:lstStyle/>
          <a:p>
            <a:pPr algn="ctr"/>
            <a:r>
              <a:rPr lang="en-US" b="1" dirty="0">
                <a:solidFill>
                  <a:schemeClr val="bg1"/>
                </a:solidFill>
                <a:latin typeface="Frutiger LT Std 55 Roman" panose="020B0803030504030204" pitchFamily="34" charset="0"/>
              </a:rPr>
              <a:t>District 5495 Dues</a:t>
            </a:r>
          </a:p>
        </p:txBody>
      </p:sp>
      <p:sp>
        <p:nvSpPr>
          <p:cNvPr id="3" name="TextBox 2">
            <a:extLst>
              <a:ext uri="{FF2B5EF4-FFF2-40B4-BE49-F238E27FC236}">
                <a16:creationId xmlns:a16="http://schemas.microsoft.com/office/drawing/2014/main" id="{F8E78141-2074-C35E-AE16-A25012341B1C}"/>
              </a:ext>
            </a:extLst>
          </p:cNvPr>
          <p:cNvSpPr txBox="1"/>
          <p:nvPr/>
        </p:nvSpPr>
        <p:spPr>
          <a:xfrm>
            <a:off x="530773" y="2607904"/>
            <a:ext cx="10815144" cy="3323987"/>
          </a:xfrm>
          <a:prstGeom prst="rect">
            <a:avLst/>
          </a:prstGeom>
          <a:noFill/>
        </p:spPr>
        <p:txBody>
          <a:bodyPr wrap="square" rtlCol="0">
            <a:spAutoFit/>
          </a:bodyPr>
          <a:lstStyle/>
          <a:p>
            <a:pPr marL="285750" indent="-285750">
              <a:buFont typeface="Arial" panose="020B0604020202020204" pitchFamily="34" charset="0"/>
              <a:buChar char="•"/>
            </a:pPr>
            <a:r>
              <a:rPr lang="en-US" sz="3200" dirty="0">
                <a:latin typeface="Frutiger LT Std 55 Roman" panose="020B0803030504030204"/>
              </a:rPr>
              <a:t>2025-26  Dues per member $84  ($42 July and January )</a:t>
            </a:r>
          </a:p>
          <a:p>
            <a:pPr marL="285750" indent="-285750">
              <a:buFont typeface="Arial" panose="020B0604020202020204" pitchFamily="34" charset="0"/>
              <a:buChar char="•"/>
            </a:pPr>
            <a:r>
              <a:rPr lang="en-US" sz="3200" dirty="0">
                <a:latin typeface="Frutiger LT Std 55 Roman" panose="020B0803030504030204"/>
              </a:rPr>
              <a:t>2026-27 District per member $88</a:t>
            </a:r>
            <a:endParaRPr lang="en-US" sz="3200" dirty="0">
              <a:latin typeface="Script MT Bold" panose="03040602040607080904" pitchFamily="66" charset="0"/>
            </a:endParaRPr>
          </a:p>
          <a:p>
            <a:pPr marL="285750" indent="-285750">
              <a:buFont typeface="Arial" panose="020B0604020202020204" pitchFamily="34" charset="0"/>
              <a:buChar char="•"/>
            </a:pPr>
            <a:r>
              <a:rPr lang="en-US" sz="3200" dirty="0">
                <a:latin typeface="Frutiger LT Std 55 Roman" panose="020B0803030504030204"/>
              </a:rPr>
              <a:t>Same club member count as RI invoice</a:t>
            </a:r>
          </a:p>
          <a:p>
            <a:pPr marL="285750" indent="-285750">
              <a:buFont typeface="Arial" panose="020B0604020202020204" pitchFamily="34" charset="0"/>
              <a:buChar char="•"/>
            </a:pPr>
            <a:r>
              <a:rPr lang="en-US" sz="3200" dirty="0">
                <a:latin typeface="Frutiger LT Std 55 Roman" panose="020B0803030504030204"/>
              </a:rPr>
              <a:t>Sent by email to treasurer, secretary and president as shown </a:t>
            </a:r>
            <a:br>
              <a:rPr lang="en-US" sz="3200" dirty="0">
                <a:latin typeface="Frutiger LT Std 55 Roman" panose="020B0803030504030204"/>
              </a:rPr>
            </a:br>
            <a:r>
              <a:rPr lang="en-US" sz="3200" dirty="0">
                <a:latin typeface="Frutiger LT Std 55 Roman" panose="020B0803030504030204"/>
              </a:rPr>
              <a:t>in </a:t>
            </a:r>
            <a:r>
              <a:rPr lang="en-US" sz="3200" b="1" u="sng" dirty="0">
                <a:latin typeface="Frutiger LT Std 55 Roman" panose="020B0803030504030204"/>
              </a:rPr>
              <a:t>Club Runner </a:t>
            </a:r>
          </a:p>
          <a:p>
            <a:pPr marL="285750" indent="-285750">
              <a:buFont typeface="Arial" panose="020B0604020202020204" pitchFamily="34" charset="0"/>
              <a:buChar char="•"/>
            </a:pPr>
            <a:r>
              <a:rPr lang="en-US" sz="3200" dirty="0">
                <a:latin typeface="Frutiger LT Std 55 Roman" panose="020B0803030504030204"/>
              </a:rPr>
              <a:t>Prefer e-payments. No fee from D5495</a:t>
            </a:r>
          </a:p>
          <a:p>
            <a:pPr marL="285750" indent="-285750">
              <a:buFont typeface="Arial" panose="020B0604020202020204" pitchFamily="34" charset="0"/>
              <a:buChar char="•"/>
            </a:pPr>
            <a:endParaRPr lang="en-US" dirty="0">
              <a:latin typeface="Georgia" panose="02040502050405020303" pitchFamily="18" charset="0"/>
            </a:endParaRPr>
          </a:p>
        </p:txBody>
      </p:sp>
    </p:spTree>
    <p:extLst>
      <p:ext uri="{BB962C8B-B14F-4D97-AF65-F5344CB8AC3E}">
        <p14:creationId xmlns:p14="http://schemas.microsoft.com/office/powerpoint/2010/main" val="1510908608"/>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C21A5F1-9018-889A-CF2C-F82C1293E8F4}"/>
              </a:ext>
            </a:extLst>
          </p:cNvPr>
          <p:cNvPicPr>
            <a:picLocks noChangeAspect="1"/>
          </p:cNvPicPr>
          <p:nvPr/>
        </p:nvPicPr>
        <p:blipFill>
          <a:blip r:embed="rId3"/>
          <a:stretch>
            <a:fillRect/>
          </a:stretch>
        </p:blipFill>
        <p:spPr>
          <a:xfrm>
            <a:off x="0" y="-107769"/>
            <a:ext cx="12192000" cy="2859024"/>
          </a:xfrm>
          <a:prstGeom prst="rect">
            <a:avLst/>
          </a:prstGeom>
        </p:spPr>
      </p:pic>
      <p:sp>
        <p:nvSpPr>
          <p:cNvPr id="2" name="Title 1">
            <a:extLst>
              <a:ext uri="{FF2B5EF4-FFF2-40B4-BE49-F238E27FC236}">
                <a16:creationId xmlns:a16="http://schemas.microsoft.com/office/drawing/2014/main" id="{A498E7AB-3363-9983-F137-76A4FEA80ABE}"/>
              </a:ext>
            </a:extLst>
          </p:cNvPr>
          <p:cNvSpPr>
            <a:spLocks noGrp="1"/>
          </p:cNvSpPr>
          <p:nvPr>
            <p:ph type="title"/>
          </p:nvPr>
        </p:nvSpPr>
        <p:spPr>
          <a:xfrm>
            <a:off x="838200" y="669788"/>
            <a:ext cx="10515600" cy="1325563"/>
          </a:xfrm>
        </p:spPr>
        <p:txBody>
          <a:bodyPr/>
          <a:lstStyle/>
          <a:p>
            <a:r>
              <a:rPr lang="en-US" b="1" dirty="0">
                <a:solidFill>
                  <a:schemeClr val="bg1"/>
                </a:solidFill>
                <a:latin typeface="Frutiger LT Std 55 Roman" panose="020B0803030504030204" pitchFamily="34" charset="0"/>
              </a:rPr>
              <a:t>Club Treasurer</a:t>
            </a:r>
            <a:br>
              <a:rPr lang="en-US" b="1" dirty="0">
                <a:solidFill>
                  <a:schemeClr val="bg1"/>
                </a:solidFill>
                <a:latin typeface="Frutiger LT Std 55 Roman" panose="020B0803030504030204" pitchFamily="34" charset="0"/>
              </a:rPr>
            </a:br>
            <a:r>
              <a:rPr lang="en-US" b="1" dirty="0">
                <a:solidFill>
                  <a:schemeClr val="bg1"/>
                </a:solidFill>
                <a:latin typeface="Frutiger LT Std 55 Roman" panose="020B0803030504030204" pitchFamily="34" charset="0"/>
              </a:rPr>
              <a:t>Monthly Duties</a:t>
            </a:r>
          </a:p>
        </p:txBody>
      </p:sp>
      <p:pic>
        <p:nvPicPr>
          <p:cNvPr id="5" name="Picture 4" descr="A picture containing text, table, person, indoor&#10;&#10;Description automatically generated">
            <a:extLst>
              <a:ext uri="{FF2B5EF4-FFF2-40B4-BE49-F238E27FC236}">
                <a16:creationId xmlns:a16="http://schemas.microsoft.com/office/drawing/2014/main" id="{AFF3EC92-6857-90CF-5276-33F6DB4E8E1C}"/>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3330702" y="3016387"/>
            <a:ext cx="4762500" cy="3171825"/>
          </a:xfrm>
          <a:prstGeom prst="rect">
            <a:avLst/>
          </a:prstGeom>
        </p:spPr>
      </p:pic>
    </p:spTree>
    <p:extLst>
      <p:ext uri="{BB962C8B-B14F-4D97-AF65-F5344CB8AC3E}">
        <p14:creationId xmlns:p14="http://schemas.microsoft.com/office/powerpoint/2010/main" val="1672872653"/>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E84B137-6EB3-82EE-9A71-D5AFF3D47A89}"/>
              </a:ext>
            </a:extLst>
          </p:cNvPr>
          <p:cNvSpPr>
            <a:spLocks noGrp="1"/>
          </p:cNvSpPr>
          <p:nvPr>
            <p:ph type="sldNum" sz="quarter" idx="12"/>
          </p:nvPr>
        </p:nvSpPr>
        <p:spPr/>
        <p:txBody>
          <a:bodyPr/>
          <a:lstStyle/>
          <a:p>
            <a:fld id="{810369A2-B653-4126-A512-56E9177DC0CA}" type="slidenum">
              <a:rPr lang="en-US" smtClean="0"/>
              <a:t>9</a:t>
            </a:fld>
            <a:endParaRPr lang="en-US"/>
          </a:p>
        </p:txBody>
      </p:sp>
      <p:pic>
        <p:nvPicPr>
          <p:cNvPr id="5" name="Picture 4">
            <a:extLst>
              <a:ext uri="{FF2B5EF4-FFF2-40B4-BE49-F238E27FC236}">
                <a16:creationId xmlns:a16="http://schemas.microsoft.com/office/drawing/2014/main" id="{D9B700A2-744E-A3F1-0D19-FAF9B1F61814}"/>
              </a:ext>
            </a:extLst>
          </p:cNvPr>
          <p:cNvPicPr>
            <a:picLocks noChangeAspect="1"/>
          </p:cNvPicPr>
          <p:nvPr/>
        </p:nvPicPr>
        <p:blipFill>
          <a:blip r:embed="rId3"/>
          <a:stretch>
            <a:fillRect/>
          </a:stretch>
        </p:blipFill>
        <p:spPr>
          <a:xfrm>
            <a:off x="3401785" y="0"/>
            <a:ext cx="5388429" cy="6858000"/>
          </a:xfrm>
          <a:prstGeom prst="rect">
            <a:avLst/>
          </a:prstGeom>
        </p:spPr>
      </p:pic>
      <p:pic>
        <p:nvPicPr>
          <p:cNvPr id="7" name="Picture 6">
            <a:extLst>
              <a:ext uri="{FF2B5EF4-FFF2-40B4-BE49-F238E27FC236}">
                <a16:creationId xmlns:a16="http://schemas.microsoft.com/office/drawing/2014/main" id="{FDA5196C-71E8-E30A-64AB-64C804095CB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96249" y="1614113"/>
            <a:ext cx="2589716" cy="3300510"/>
          </a:xfrm>
          <a:prstGeom prst="rect">
            <a:avLst/>
          </a:prstGeom>
        </p:spPr>
      </p:pic>
      <p:pic>
        <p:nvPicPr>
          <p:cNvPr id="9" name="Picture 8">
            <a:extLst>
              <a:ext uri="{FF2B5EF4-FFF2-40B4-BE49-F238E27FC236}">
                <a16:creationId xmlns:a16="http://schemas.microsoft.com/office/drawing/2014/main" id="{A32F2882-855B-38A1-80EA-D970F7D6E7A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4499" y="3957781"/>
            <a:ext cx="2381251" cy="2398569"/>
          </a:xfrm>
          <a:prstGeom prst="rect">
            <a:avLst/>
          </a:prstGeom>
        </p:spPr>
      </p:pic>
      <p:pic>
        <p:nvPicPr>
          <p:cNvPr id="1026" name="Picture 2">
            <a:hlinkClick r:id="rId6"/>
            <a:extLst>
              <a:ext uri="{FF2B5EF4-FFF2-40B4-BE49-F238E27FC236}">
                <a16:creationId xmlns:a16="http://schemas.microsoft.com/office/drawing/2014/main" id="{1024AAA7-34B2-33DC-0AB4-7B65A78167A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4499" y="694892"/>
            <a:ext cx="2381251" cy="2381251"/>
          </a:xfrm>
          <a:prstGeom prst="rect">
            <a:avLst/>
          </a:prstGeom>
          <a:noFill/>
          <a:ln w="76200">
            <a:solidFill>
              <a:schemeClr val="tx1"/>
            </a:solidFill>
          </a:ln>
          <a:effectLst>
            <a:glow rad="431800">
              <a:srgbClr val="FFFF00">
                <a:alpha val="40000"/>
              </a:srgb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5687414"/>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774</TotalTime>
  <Words>1532</Words>
  <Application>Microsoft Office PowerPoint</Application>
  <PresentationFormat>Widescreen</PresentationFormat>
  <Paragraphs>163</Paragraphs>
  <Slides>16</Slides>
  <Notes>16</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16</vt:i4>
      </vt:variant>
    </vt:vector>
  </HeadingPairs>
  <TitlesOfParts>
    <vt:vector size="26" baseType="lpstr">
      <vt:lpstr>Arial</vt:lpstr>
      <vt:lpstr>Arial Narrow Bold</vt:lpstr>
      <vt:lpstr>Calibri</vt:lpstr>
      <vt:lpstr>Calibri Light</vt:lpstr>
      <vt:lpstr>Frutiger LT Std 55 Roman</vt:lpstr>
      <vt:lpstr>Georgia</vt:lpstr>
      <vt:lpstr>Script MT Bold</vt:lpstr>
      <vt:lpstr>Symbol</vt:lpstr>
      <vt:lpstr>Office Theme</vt:lpstr>
      <vt:lpstr>Acrobat Document</vt:lpstr>
      <vt:lpstr>Who me?   The Club Treasurer?</vt:lpstr>
      <vt:lpstr>Preparation</vt:lpstr>
      <vt:lpstr>Club Treasurer Job Description</vt:lpstr>
      <vt:lpstr>PowerPoint Presentation</vt:lpstr>
      <vt:lpstr>      Rotary International Dues</vt:lpstr>
      <vt:lpstr>PowerPoint Presentation</vt:lpstr>
      <vt:lpstr>District 5495 Dues</vt:lpstr>
      <vt:lpstr>Club Treasurer Monthly Duties</vt:lpstr>
      <vt:lpstr>PowerPoint Presentation</vt:lpstr>
      <vt:lpstr>Club Treasurer Basics</vt:lpstr>
      <vt:lpstr>      Links to Utilize</vt:lpstr>
      <vt:lpstr>Contact</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Lucinda General</dc:creator>
  <cp:lastModifiedBy>Lucinda General</cp:lastModifiedBy>
  <cp:revision>3</cp:revision>
  <cp:lastPrinted>2023-03-22T23:59:09Z</cp:lastPrinted>
  <dcterms:created xsi:type="dcterms:W3CDTF">2023-03-21T00:00:47Z</dcterms:created>
  <dcterms:modified xsi:type="dcterms:W3CDTF">2026-03-12T16:44:16Z</dcterms:modified>
</cp:coreProperties>
</file>