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53AD1A-EB91-468F-E88B-D3B07B2D056B}" name="Diego Falcon" initials="DF" userId="86bba8b23a8351f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92E07-6CCA-4483-B74B-8E22899E171D}" v="73" dt="2023-10-25T02:40:30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95" d="100"/>
          <a:sy n="95" d="100"/>
        </p:scale>
        <p:origin x="91" y="53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CA_7A14264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C24A63-8C1B-43F4-B171-662A4F1AFA7C}" authorId="{A653AD1A-EB91-468F-E88B-D3B07B2D056B}" created="2023-10-25T02:09:24.175">
    <pc:sldMkLst xmlns:pc="http://schemas.microsoft.com/office/powerpoint/2013/main/command">
      <pc:docMk/>
      <pc:sldMk cId="2048140867" sldId="458"/>
    </pc:sldMkLst>
    <p188:txBody>
      <a:bodyPr/>
      <a:lstStyle/>
      <a:p>
        <a:r>
          <a:rPr lang="es-MX"/>
          <a:t>LONG TERM GOAL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8210C-1781-42A2-8539-EB5139CA7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808FE8-22F0-4772-BECA-C275C1DAD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48979D-FB8E-460A-A69E-79BFBEA4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668A-1F9E-4A6C-9358-E83DE246F1F1}" type="datetimeFigureOut">
              <a:rPr lang="es-MX" smtClean="0"/>
              <a:t>27/10/2023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72CEB-E9DF-4388-A2A4-6A8C840E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1C189E-D92B-4E23-995E-B731EA1A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7776-17FF-41F2-9391-C58D37A923C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2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107965" y="6984916"/>
            <a:ext cx="5245835" cy="451900"/>
            <a:chOff x="-167067" y="6984916"/>
            <a:chExt cx="5245835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-167067" y="6984916"/>
              <a:ext cx="151644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 err="1">
                  <a:solidFill>
                    <a:schemeClr val="tx1"/>
                  </a:solidFill>
                </a:rPr>
                <a:t>Colores</a:t>
              </a:r>
              <a:r>
                <a:rPr lang="en-US" sz="800" b="1" dirty="0">
                  <a:solidFill>
                    <a:schemeClr val="tx1"/>
                  </a:solidFill>
                </a:rPr>
                <a:t> de </a:t>
              </a:r>
              <a:r>
                <a:rPr lang="en-US" sz="800" b="1" dirty="0" err="1">
                  <a:solidFill>
                    <a:schemeClr val="tx1"/>
                  </a:solidFill>
                </a:rPr>
                <a:t>liderazgo</a:t>
              </a:r>
              <a:r>
                <a:rPr lang="en-US" sz="800" b="1" dirty="0">
                  <a:solidFill>
                    <a:schemeClr val="tx1"/>
                  </a:solidFill>
                </a:rPr>
                <a:t> de Rotary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324326" y="7221372"/>
              <a:ext cx="1019511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Colores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secundarios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8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18" Type="http://schemas.openxmlformats.org/officeDocument/2006/relationships/image" Target="../media/image21.png"/><Relationship Id="rId26" Type="http://schemas.microsoft.com/office/2007/relationships/hdphoto" Target="../media/hdphoto11.wdp"/><Relationship Id="rId3" Type="http://schemas.openxmlformats.org/officeDocument/2006/relationships/image" Target="../media/image13.png"/><Relationship Id="rId21" Type="http://schemas.openxmlformats.org/officeDocument/2006/relationships/image" Target="../media/image2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microsoft.com/office/2007/relationships/hdphoto" Target="../media/hdphoto7.wdp"/><Relationship Id="rId25" Type="http://schemas.openxmlformats.org/officeDocument/2006/relationships/image" Target="../media/image25.png"/><Relationship Id="rId2" Type="http://schemas.microsoft.com/office/2018/10/relationships/comments" Target="../comments/modernComment_1CA_7A142643.xml"/><Relationship Id="rId16" Type="http://schemas.openxmlformats.org/officeDocument/2006/relationships/image" Target="../media/image20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openxmlformats.org/officeDocument/2006/relationships/image" Target="../media/image14.png"/><Relationship Id="rId15" Type="http://schemas.microsoft.com/office/2007/relationships/hdphoto" Target="../media/hdphoto6.wdp"/><Relationship Id="rId23" Type="http://schemas.openxmlformats.org/officeDocument/2006/relationships/image" Target="../media/image24.png"/><Relationship Id="rId10" Type="http://schemas.openxmlformats.org/officeDocument/2006/relationships/image" Target="../media/image17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9.png"/><Relationship Id="rId22" Type="http://schemas.microsoft.com/office/2007/relationships/hdphoto" Target="../media/hdphoto9.wdp"/><Relationship Id="rId27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26.emf"/></Relationships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10</a:t>
            </a:fld>
            <a:endParaRPr lang="e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r>
              <a:rPr lang="es" sz="3600" b="1" i="0" u="none" baseline="0">
                <a:solidFill>
                  <a:srgbClr val="DA1A5A"/>
                </a:solidFill>
              </a:rPr>
              <a:t>Opción para el título de la página</a:t>
            </a:r>
            <a:endParaRPr lang="e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D29AF-7ED0-02E5-DF91-1FDD1ED86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6" y="5993217"/>
            <a:ext cx="1872085" cy="703131"/>
          </a:xfrm>
          <a:prstGeom prst="rect">
            <a:avLst/>
          </a:prstGeom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5F659D3D-AA6C-D449-BF37-04E0E2BE53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333" y="5297713"/>
            <a:ext cx="10508516" cy="635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dirty="0"/>
              <a:t>!MUCHAS GRACIAS¡</a:t>
            </a:r>
          </a:p>
          <a:p>
            <a:pPr algn="ctr"/>
            <a:endParaRPr lang="es-MX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B4A5A7-B52C-3904-F7D2-9B4805424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552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029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4</a:t>
            </a:fld>
            <a:endParaRPr lang="e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r>
              <a:rPr lang="es" sz="3600" b="1" i="0" u="none" baseline="0">
                <a:solidFill>
                  <a:srgbClr val="DA1A5A"/>
                </a:solidFill>
              </a:rPr>
              <a:t>Opción para el título de la página</a:t>
            </a:r>
            <a:endParaRPr lang="e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D29AF-7ED0-02E5-DF91-1FDD1ED86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6" y="5993217"/>
            <a:ext cx="1872085" cy="7031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6AC5DC2-1C21-75F3-49A0-4E5FC5D65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4" y="863565"/>
            <a:ext cx="4389859" cy="3225379"/>
          </a:xfrm>
          <a:prstGeom prst="rect">
            <a:avLst/>
          </a:prstGeom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5F659D3D-AA6C-D449-BF37-04E0E2BE53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333" y="5297713"/>
            <a:ext cx="10508516" cy="635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dirty="0"/>
              <a:t>FREE EMERGENCY MEDICAL SERVICES</a:t>
            </a:r>
          </a:p>
          <a:p>
            <a:pPr algn="ctr"/>
            <a:endParaRPr lang="es-MX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80BECB8-11C3-49F5-0F0B-3F2BDBBC9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972" y="870759"/>
            <a:ext cx="4006406" cy="3225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081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6CD09-CD26-D047-974D-11A04D762D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8249F-FCC6-9F43-B1FB-6B693FBA7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778839"/>
            <a:ext cx="4978400" cy="1135062"/>
          </a:xfrm>
        </p:spPr>
        <p:txBody>
          <a:bodyPr/>
          <a:lstStyle/>
          <a:p>
            <a:pPr algn="ctr"/>
            <a:r>
              <a:rPr lang="es" sz="4000" dirty="0"/>
              <a:t>HOW IS IT FINANCED TO PROVIDE EMERGENCY MEDICAL SERVICES?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B86A2B-7E48-BF4A-8415-534B478A8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4049486"/>
            <a:ext cx="4986867" cy="17634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" sz="3200" dirty="0"/>
              <a:t>A MONEY COLLECTION IS ORGANIZED EACH YEAR, AND FUND RAISERS FROM PRIVATE INICIATIVE</a:t>
            </a:r>
          </a:p>
          <a:p>
            <a:endParaRPr lang="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B3D41-48FF-074E-BE1D-376D892E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5</a:t>
            </a:fld>
            <a:endParaRPr lang="es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EB3D431-65DE-3D6A-D500-EDAB43A32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9" y="5983479"/>
            <a:ext cx="1872085" cy="7031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A87B14-6D30-E179-26E2-646A08E65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21" y="1474237"/>
            <a:ext cx="4663844" cy="3508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62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 b="1" i="0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PURPOSE OF THE PROJECT?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396" y="2277036"/>
            <a:ext cx="5814239" cy="346115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i="0" u="none" baseline="0" dirty="0">
                <a:solidFill>
                  <a:schemeClr val="tx1"/>
                </a:solidFill>
              </a:rPr>
              <a:t>INSTALL AN X-RAY ROOM TO SERVE PEOPLE FROM COMUNITIES AFFECTED BY EMERGENCIES OR DISASTER SITUATIONS,</a:t>
            </a:r>
            <a:r>
              <a:rPr lang="en-US" sz="2000" dirty="0">
                <a:solidFill>
                  <a:schemeClr val="tx1"/>
                </a:solidFill>
              </a:rPr>
              <a:t> HEALTH PROBLEMS, ILLNESSES AND INJURIES FROM ACCIDENTS.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i="0" u="sng" baseline="0" dirty="0">
                <a:solidFill>
                  <a:schemeClr val="tx1"/>
                </a:solidFill>
              </a:rPr>
              <a:t>THE MOST OF PATIENTS DO NOT HAVE ACCESS TO THE HEALTH SYSTEM!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 i="0" u="none" baseline="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EC107D-3612-FAA7-1A0C-EB00A1FF6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83" y="799365"/>
            <a:ext cx="4731026" cy="36434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CB6162C-B9B3-427C-5AC5-D91D43D0A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340" y="5039139"/>
            <a:ext cx="1414746" cy="103714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>
              <a:spcAft>
                <a:spcPts val="600"/>
              </a:spcAft>
            </a:pPr>
            <a:r>
              <a:rPr lang="es" sz="3600" b="1" i="0" u="none" baseline="0">
                <a:solidFill>
                  <a:srgbClr val="DA1A5A"/>
                </a:solidFill>
              </a:rPr>
              <a:t>Opción para el título de la página</a:t>
            </a:r>
            <a:endParaRPr lang="es" sz="3600" b="1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32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B775F5-15CE-5ED3-8FBC-306A7C43B9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MX" dirty="0"/>
              <a:t>SERVICES THAT WILL OFFER THE X-RAY ROOM</a:t>
            </a:r>
          </a:p>
          <a:p>
            <a:pPr algn="ctr"/>
            <a:r>
              <a:rPr lang="es-MX" sz="2400" dirty="0"/>
              <a:t>(IMPACT OF THE PROJECT)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90BB55-4A1F-99B0-1C56-5D83E5EF2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1"/>
            <a:ext cx="4986867" cy="3035830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600" dirty="0"/>
              <a:t>CARE FOR APROXIMATLY 5 PATIENTS  WITHOUT MEDICAL SERVICES (DAILY).</a:t>
            </a:r>
          </a:p>
          <a:p>
            <a:pPr algn="just"/>
            <a:endParaRPr lang="es-MX" sz="2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600" dirty="0"/>
              <a:t>CARE FOR APROXIMATLY 10 PATIENTS WHO HAVE SUFFERED ACCIDENTS (DAILY).</a:t>
            </a:r>
          </a:p>
          <a:p>
            <a:pPr algn="just"/>
            <a:endParaRPr lang="es-MX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3400" b="1" dirty="0"/>
              <a:t>THE MEDICAL EQUIPMENT WILL PROVIDE MEDICAL SERVICES TO 450 PEOPLE EACH MONTH.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7</a:t>
            </a:fld>
            <a:endParaRPr lang="e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r>
              <a:rPr lang="es" sz="3600" b="1" i="0" u="none" baseline="0" dirty="0">
                <a:solidFill>
                  <a:srgbClr val="DA1A5A"/>
                </a:solidFill>
              </a:rPr>
              <a:t>Opción para el título de la página</a:t>
            </a:r>
            <a:endParaRPr lang="e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D29AF-7ED0-02E5-DF91-1FDD1ED86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167069-EC26-127D-5851-8945BDDF5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172" y="384955"/>
            <a:ext cx="6639119" cy="35237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1DF447-435C-0E12-F84C-FC82CD16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887" y="4545536"/>
            <a:ext cx="3371380" cy="2060627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45F7DD7-F77C-03FF-DEAC-D22AEECF6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7" y="142512"/>
            <a:ext cx="1872085" cy="703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087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851AAB-C575-D152-9E11-48AF316775FD}"/>
              </a:ext>
            </a:extLst>
          </p:cNvPr>
          <p:cNvSpPr txBox="1"/>
          <p:nvPr/>
        </p:nvSpPr>
        <p:spPr>
          <a:xfrm>
            <a:off x="193302" y="773750"/>
            <a:ext cx="1786810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s-MX" b="0" dirty="0"/>
              <a:t>ULTRASOUND</a:t>
            </a:r>
          </a:p>
        </p:txBody>
      </p:sp>
      <p:pic>
        <p:nvPicPr>
          <p:cNvPr id="6" name="Picture 2" descr="VINNO - Equipo de ultrasonido de gabinete modelo X1">
            <a:extLst>
              <a:ext uri="{FF2B5EF4-FFF2-40B4-BE49-F238E27FC236}">
                <a16:creationId xmlns:a16="http://schemas.microsoft.com/office/drawing/2014/main" id="{638F3DFE-9E91-B9BE-A9FB-F78E508C3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0" b="90830" l="9607" r="89738">
                        <a14:foregroundMark x1="39083" y1="6550" x2="48690" y2="4148"/>
                        <a14:foregroundMark x1="48690" y1="36463" x2="60699" y2="38865"/>
                        <a14:foregroundMark x1="53493" y1="90830" x2="53493" y2="9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" y="1387366"/>
            <a:ext cx="1426308" cy="14263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87F715B-CE9D-0F1B-EEA1-3648552AA5AB}"/>
              </a:ext>
            </a:extLst>
          </p:cNvPr>
          <p:cNvCxnSpPr>
            <a:cxnSpLocks/>
          </p:cNvCxnSpPr>
          <p:nvPr/>
        </p:nvCxnSpPr>
        <p:spPr>
          <a:xfrm>
            <a:off x="864784" y="2960731"/>
            <a:ext cx="4554" cy="495013"/>
          </a:xfrm>
          <a:prstGeom prst="straightConnector1">
            <a:avLst/>
          </a:prstGeom>
          <a:noFill/>
          <a:ln w="76200">
            <a:solidFill>
              <a:srgbClr val="666699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Imagen 11" descr="Radiología digital | Sistema DRX-Ascend | Carestream Health">
            <a:extLst>
              <a:ext uri="{FF2B5EF4-FFF2-40B4-BE49-F238E27FC236}">
                <a16:creationId xmlns:a16="http://schemas.microsoft.com/office/drawing/2014/main" id="{3C6CFAA3-671E-DDAE-F1C5-222D17C6D3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54" b="90154" l="53676" r="97647">
                        <a14:foregroundMark x1="63088" y1="10769" x2="68676" y2="67077"/>
                        <a14:foregroundMark x1="71324" y1="12000" x2="72059" y2="56308"/>
                        <a14:foregroundMark x1="63235" y1="6462" x2="59412" y2="71077"/>
                        <a14:foregroundMark x1="95000" y1="10769" x2="93971" y2="51692"/>
                        <a14:foregroundMark x1="91765" y1="10769" x2="98088" y2="46154"/>
                        <a14:foregroundMark x1="91029" y1="9846" x2="91176" y2="39077"/>
                        <a14:foregroundMark x1="65882" y1="5231" x2="66912" y2="14462"/>
                        <a14:foregroundMark x1="67500" y1="2154" x2="67500" y2="13846"/>
                        <a14:foregroundMark x1="53676" y1="38462" x2="55588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43" t="4126" b="9908"/>
          <a:stretch/>
        </p:blipFill>
        <p:spPr bwMode="auto">
          <a:xfrm>
            <a:off x="1981387" y="1161728"/>
            <a:ext cx="1985325" cy="1620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7BCDD69-BD63-A9D2-FF3B-85B822574D23}"/>
              </a:ext>
            </a:extLst>
          </p:cNvPr>
          <p:cNvSpPr txBox="1"/>
          <p:nvPr/>
        </p:nvSpPr>
        <p:spPr>
          <a:xfrm>
            <a:off x="2378087" y="476032"/>
            <a:ext cx="1029603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s-MX" b="0" dirty="0"/>
              <a:t>X-RAY </a:t>
            </a:r>
          </a:p>
        </p:txBody>
      </p:sp>
      <p:pic>
        <p:nvPicPr>
          <p:cNvPr id="14" name="Picture 10" descr="Carestream/Kodak Wireless DRX-1 | Spectrum Medical Imaging">
            <a:extLst>
              <a:ext uri="{FF2B5EF4-FFF2-40B4-BE49-F238E27FC236}">
                <a16:creationId xmlns:a16="http://schemas.microsoft.com/office/drawing/2014/main" id="{13D6B542-73ED-DF1C-BCF4-678E7A802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12551" b="11947"/>
          <a:stretch/>
        </p:blipFill>
        <p:spPr bwMode="auto">
          <a:xfrm>
            <a:off x="4574305" y="993703"/>
            <a:ext cx="1663158" cy="7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ARESTREAM Vita Flex CR | Radiografía computarizada (CR) | Carestream">
            <a:extLst>
              <a:ext uri="{FF2B5EF4-FFF2-40B4-BE49-F238E27FC236}">
                <a16:creationId xmlns:a16="http://schemas.microsoft.com/office/drawing/2014/main" id="{BB8FEB53-9F43-92F6-CA52-E695F2C4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7" b="89372" l="10000" r="91081">
                        <a14:foregroundMark x1="24595" y1="61836" x2="84865" y2="24638"/>
                        <a14:foregroundMark x1="17568" y1="40097" x2="69459" y2="17391"/>
                        <a14:foregroundMark x1="16757" y1="35749" x2="25405" y2="60386"/>
                        <a14:foregroundMark x1="88108" y1="44444" x2="91351" y2="48792"/>
                        <a14:foregroundMark x1="16757" y1="28986" x2="56757" y2="23188"/>
                        <a14:foregroundMark x1="11892" y1="26087" x2="77568" y2="5797"/>
                        <a14:foregroundMark x1="14324" y1="20290" x2="17568" y2="60386"/>
                        <a14:foregroundMark x1="11081" y1="40097" x2="14324" y2="69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40" y="2230618"/>
            <a:ext cx="1354474" cy="7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211ECAF-B75E-647A-FD87-5543D22F6058}"/>
              </a:ext>
            </a:extLst>
          </p:cNvPr>
          <p:cNvCxnSpPr/>
          <p:nvPr/>
        </p:nvCxnSpPr>
        <p:spPr>
          <a:xfrm>
            <a:off x="4191888" y="1360125"/>
            <a:ext cx="0" cy="1318784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Line 71">
            <a:extLst>
              <a:ext uri="{FF2B5EF4-FFF2-40B4-BE49-F238E27FC236}">
                <a16:creationId xmlns:a16="http://schemas.microsoft.com/office/drawing/2014/main" id="{C2B6981F-82F7-5504-BB3A-FDA136290B9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909775" y="2022253"/>
            <a:ext cx="282113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8" name="Line 71">
            <a:extLst>
              <a:ext uri="{FF2B5EF4-FFF2-40B4-BE49-F238E27FC236}">
                <a16:creationId xmlns:a16="http://schemas.microsoft.com/office/drawing/2014/main" id="{C28A875F-0060-3E3A-53A5-2CEE95BFBF3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221335" y="1387366"/>
            <a:ext cx="224815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9" name="Line 71">
            <a:extLst>
              <a:ext uri="{FF2B5EF4-FFF2-40B4-BE49-F238E27FC236}">
                <a16:creationId xmlns:a16="http://schemas.microsoft.com/office/drawing/2014/main" id="{1D8C8A23-8086-2DD4-55D9-488A8FE8A81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191888" y="2678909"/>
            <a:ext cx="224815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80AEE10-C1AD-4358-9311-26F10E73E62D}"/>
              </a:ext>
            </a:extLst>
          </p:cNvPr>
          <p:cNvSpPr txBox="1"/>
          <p:nvPr/>
        </p:nvSpPr>
        <p:spPr>
          <a:xfrm>
            <a:off x="6656549" y="993703"/>
            <a:ext cx="1029603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s-MX" b="0" dirty="0"/>
              <a:t>Opción 1</a:t>
            </a:r>
          </a:p>
          <a:p>
            <a:r>
              <a:rPr lang="es-MX" b="0" dirty="0"/>
              <a:t>Detector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589F17A-439B-901B-22E5-C674E1B27B87}"/>
              </a:ext>
            </a:extLst>
          </p:cNvPr>
          <p:cNvSpPr txBox="1"/>
          <p:nvPr/>
        </p:nvSpPr>
        <p:spPr>
          <a:xfrm>
            <a:off x="6640061" y="2073229"/>
            <a:ext cx="1425336" cy="92333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s-MX" b="0" dirty="0"/>
              <a:t>Opción 2</a:t>
            </a:r>
          </a:p>
          <a:p>
            <a:r>
              <a:rPr lang="es-MX" b="0" dirty="0"/>
              <a:t>Radiología Computada</a:t>
            </a:r>
          </a:p>
        </p:txBody>
      </p:sp>
      <p:sp>
        <p:nvSpPr>
          <p:cNvPr id="22" name="Line 71">
            <a:extLst>
              <a:ext uri="{FF2B5EF4-FFF2-40B4-BE49-F238E27FC236}">
                <a16:creationId xmlns:a16="http://schemas.microsoft.com/office/drawing/2014/main" id="{B0821513-0DB7-A684-79BC-0AB38C0AA6D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415246" y="2541122"/>
            <a:ext cx="224815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C512CF7D-D2F1-5150-32E5-AE8D67D3A5A2}"/>
              </a:ext>
            </a:extLst>
          </p:cNvPr>
          <p:cNvCxnSpPr>
            <a:cxnSpLocks/>
          </p:cNvCxnSpPr>
          <p:nvPr/>
        </p:nvCxnSpPr>
        <p:spPr>
          <a:xfrm>
            <a:off x="6413970" y="1328692"/>
            <a:ext cx="0" cy="2124268"/>
          </a:xfrm>
          <a:prstGeom prst="straightConnector1">
            <a:avLst/>
          </a:prstGeom>
          <a:noFill/>
          <a:ln w="76200">
            <a:solidFill>
              <a:srgbClr val="666699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Line 71">
            <a:extLst>
              <a:ext uri="{FF2B5EF4-FFF2-40B4-BE49-F238E27FC236}">
                <a16:creationId xmlns:a16="http://schemas.microsoft.com/office/drawing/2014/main" id="{A78CA760-6E37-1080-767A-B57349C6434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387110" y="1316868"/>
            <a:ext cx="224815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5" name="Line 71">
            <a:extLst>
              <a:ext uri="{FF2B5EF4-FFF2-40B4-BE49-F238E27FC236}">
                <a16:creationId xmlns:a16="http://schemas.microsoft.com/office/drawing/2014/main" id="{636CE9C4-F350-572A-EF16-7D2F77C6178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1930" y="3675922"/>
            <a:ext cx="7866144" cy="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B3549E00-E8F7-8182-7279-D04C11012DBA}"/>
              </a:ext>
            </a:extLst>
          </p:cNvPr>
          <p:cNvCxnSpPr>
            <a:cxnSpLocks/>
          </p:cNvCxnSpPr>
          <p:nvPr/>
        </p:nvCxnSpPr>
        <p:spPr>
          <a:xfrm flipV="1">
            <a:off x="1524000" y="3883497"/>
            <a:ext cx="0" cy="471053"/>
          </a:xfrm>
          <a:prstGeom prst="straightConnector1">
            <a:avLst/>
          </a:prstGeom>
          <a:noFill/>
          <a:ln w="76200">
            <a:solidFill>
              <a:srgbClr val="666699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B715826-63C1-FC8A-80C9-C0711CF805E2}"/>
              </a:ext>
            </a:extLst>
          </p:cNvPr>
          <p:cNvSpPr txBox="1"/>
          <p:nvPr/>
        </p:nvSpPr>
        <p:spPr>
          <a:xfrm>
            <a:off x="103378" y="4424230"/>
            <a:ext cx="1516232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>
                <a:solidFill>
                  <a:srgbClr val="000000"/>
                </a:solidFill>
              </a:rPr>
              <a:t>Tomograph</a:t>
            </a:r>
            <a:endParaRPr lang="es-MX" dirty="0">
              <a:solidFill>
                <a:srgbClr val="000000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A257BBF-475E-EE55-150B-DA35165EA1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0" b="89008" l="2119" r="95551">
                        <a14:foregroundMark x1="18008" y1="30027" x2="24788" y2="64879"/>
                        <a14:foregroundMark x1="11017" y1="42091" x2="15466" y2="58713"/>
                        <a14:foregroundMark x1="37288" y1="23056" x2="55508" y2="58445"/>
                        <a14:foregroundMark x1="55508" y1="58445" x2="55508" y2="58445"/>
                        <a14:foregroundMark x1="32627" y1="20912" x2="30720" y2="55228"/>
                        <a14:foregroundMark x1="30720" y1="55228" x2="30720" y2="55228"/>
                        <a14:foregroundMark x1="25212" y1="25469" x2="25212" y2="47721"/>
                        <a14:foregroundMark x1="17373" y1="33780" x2="34110" y2="18231"/>
                        <a14:foregroundMark x1="34110" y1="18231" x2="40890" y2="17694"/>
                        <a14:foregroundMark x1="62076" y1="27882" x2="64619" y2="53351"/>
                        <a14:foregroundMark x1="26695" y1="21180" x2="10593" y2="36729"/>
                        <a14:foregroundMark x1="10593" y1="36729" x2="9746" y2="40214"/>
                        <a14:foregroundMark x1="6356" y1="41287" x2="2119" y2="82038"/>
                        <a14:foregroundMark x1="2119" y1="82038" x2="2542" y2="81769"/>
                        <a14:foregroundMark x1="93432" y1="54155" x2="93432" y2="54155"/>
                        <a14:foregroundMark x1="95551" y1="54960" x2="95551" y2="54960"/>
                        <a14:foregroundMark x1="83686" y1="47989" x2="86864" y2="49330"/>
                        <a14:foregroundMark x1="38983" y1="16086" x2="38983" y2="16086"/>
                        <a14:foregroundMark x1="36229" y1="15282" x2="44492" y2="16086"/>
                        <a14:foregroundMark x1="55932" y1="22252" x2="67161" y2="24397"/>
                        <a14:foregroundMark x1="62500" y1="51743" x2="61229" y2="73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7" y="4897329"/>
            <a:ext cx="2435121" cy="192436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463F6BD3-5958-8065-ED73-7621F04955D3}"/>
              </a:ext>
            </a:extLst>
          </p:cNvPr>
          <p:cNvSpPr txBox="1"/>
          <p:nvPr/>
        </p:nvSpPr>
        <p:spPr>
          <a:xfrm>
            <a:off x="2618359" y="4474865"/>
            <a:ext cx="1600998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>
                <a:solidFill>
                  <a:srgbClr val="000000"/>
                </a:solidFill>
              </a:rPr>
              <a:t>Mammogram</a:t>
            </a:r>
            <a:endParaRPr lang="es-MX" dirty="0">
              <a:solidFill>
                <a:srgbClr val="000000"/>
              </a:solidFill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CE97379E-3E9E-97CB-15F3-A62DF937AFB3}"/>
              </a:ext>
            </a:extLst>
          </p:cNvPr>
          <p:cNvCxnSpPr>
            <a:cxnSpLocks/>
          </p:cNvCxnSpPr>
          <p:nvPr/>
        </p:nvCxnSpPr>
        <p:spPr>
          <a:xfrm flipV="1">
            <a:off x="3498886" y="3888130"/>
            <a:ext cx="0" cy="471053"/>
          </a:xfrm>
          <a:prstGeom prst="straightConnector1">
            <a:avLst/>
          </a:prstGeom>
          <a:noFill/>
          <a:ln w="76200">
            <a:solidFill>
              <a:srgbClr val="666699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" name="Picture 6" descr="Mamógrafo Philips | Tagsa Medical">
            <a:extLst>
              <a:ext uri="{FF2B5EF4-FFF2-40B4-BE49-F238E27FC236}">
                <a16:creationId xmlns:a16="http://schemas.microsoft.com/office/drawing/2014/main" id="{F2E299CC-C530-FDCA-CDB7-9FC4C3064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71" b="98807" l="9901" r="90495">
                        <a14:foregroundMark x1="21188" y1="14320" x2="64158" y2="31742"/>
                        <a14:foregroundMark x1="71881" y1="8353" x2="77822" y2="54654"/>
                        <a14:foregroundMark x1="21782" y1="10501" x2="51881" y2="10263"/>
                        <a14:foregroundMark x1="33861" y1="6921" x2="56436" y2="8353"/>
                        <a14:foregroundMark x1="65545" y1="10263" x2="70099" y2="1909"/>
                        <a14:foregroundMark x1="79406" y1="5012" x2="85545" y2="73747"/>
                        <a14:foregroundMark x1="85545" y1="73747" x2="82178" y2="95943"/>
                        <a14:foregroundMark x1="21584" y1="58473" x2="32079" y2="59427"/>
                        <a14:foregroundMark x1="32079" y1="59427" x2="40792" y2="58950"/>
                        <a14:foregroundMark x1="45545" y1="88544" x2="47723" y2="98807"/>
                        <a14:foregroundMark x1="84554" y1="5489" x2="78812" y2="52745"/>
                        <a14:foregroundMark x1="78812" y1="52745" x2="78812" y2="52745"/>
                        <a14:foregroundMark x1="84950" y1="2625" x2="87900" y2="25479"/>
                        <a14:foregroundMark x1="29703" y1="38186" x2="30297" y2="26492"/>
                        <a14:foregroundMark x1="25347" y1="37232" x2="29307" y2="17661"/>
                        <a14:foregroundMark x1="23168" y1="38902" x2="27327" y2="21480"/>
                        <a14:foregroundMark x1="21188" y1="39141" x2="29505" y2="16945"/>
                        <a14:foregroundMark x1="20396" y1="39141" x2="21980" y2="26730"/>
                        <a14:backgroundMark x1="89901" y1="35084" x2="89901" y2="46778"/>
                        <a14:backgroundMark x1="89505" y1="27924" x2="91485" y2="44391"/>
                        <a14:backgroundMark x1="89109" y1="25298" x2="90099" y2="34845"/>
                        <a14:backgroundMark x1="90495" y1="45107" x2="89901" y2="49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5"/>
          <a:stretch/>
        </p:blipFill>
        <p:spPr bwMode="auto">
          <a:xfrm>
            <a:off x="2835849" y="5315541"/>
            <a:ext cx="1298741" cy="12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1F14369-0927-D76C-FAF0-13FAC507E0E6}"/>
              </a:ext>
            </a:extLst>
          </p:cNvPr>
          <p:cNvSpPr txBox="1"/>
          <p:nvPr/>
        </p:nvSpPr>
        <p:spPr>
          <a:xfrm>
            <a:off x="4663419" y="4474865"/>
            <a:ext cx="1271579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>
                <a:solidFill>
                  <a:srgbClr val="000000"/>
                </a:solidFill>
              </a:rPr>
              <a:t>Printer</a:t>
            </a:r>
            <a:endParaRPr lang="es-MX" dirty="0">
              <a:solidFill>
                <a:srgbClr val="000000"/>
              </a:solidFill>
            </a:endParaRP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D05EFDC5-049E-C170-A832-3D1A1B1EA3AF}"/>
              </a:ext>
            </a:extLst>
          </p:cNvPr>
          <p:cNvCxnSpPr>
            <a:cxnSpLocks/>
          </p:cNvCxnSpPr>
          <p:nvPr/>
        </p:nvCxnSpPr>
        <p:spPr>
          <a:xfrm flipV="1">
            <a:off x="5292808" y="3891777"/>
            <a:ext cx="0" cy="471053"/>
          </a:xfrm>
          <a:prstGeom prst="straightConnector1">
            <a:avLst/>
          </a:prstGeom>
          <a:noFill/>
          <a:ln w="76200">
            <a:solidFill>
              <a:srgbClr val="666699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2" descr="IMPRESORA PARA RX CARESTREAM 5950 GENERAL Y PARA MAMOGRAFÍA">
            <a:extLst>
              <a:ext uri="{FF2B5EF4-FFF2-40B4-BE49-F238E27FC236}">
                <a16:creationId xmlns:a16="http://schemas.microsoft.com/office/drawing/2014/main" id="{FC677ADA-D3D1-C18F-CBD7-552E64D9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00" b="95600" l="5400" r="92000">
                        <a14:foregroundMark x1="46400" y1="13000" x2="60200" y2="69600"/>
                        <a14:foregroundMark x1="34800" y1="19000" x2="74600" y2="35400"/>
                        <a14:foregroundMark x1="30600" y1="9400" x2="72800" y2="26800"/>
                        <a14:foregroundMark x1="21000" y1="28800" x2="38400" y2="89000"/>
                        <a14:foregroundMark x1="6000" y1="37800" x2="5400" y2="55800"/>
                        <a14:foregroundMark x1="73400" y1="28200" x2="84800" y2="64200"/>
                        <a14:foregroundMark x1="87800" y1="24400" x2="62000" y2="95600"/>
                        <a14:foregroundMark x1="89000" y1="20200" x2="92000" y2="32400"/>
                        <a14:foregroundMark x1="37200" y1="4000" x2="45000" y2="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85" y="5374241"/>
            <a:ext cx="1177102" cy="117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3C072382-1A17-BD04-E3E6-6C41E971F1E4}"/>
              </a:ext>
            </a:extLst>
          </p:cNvPr>
          <p:cNvSpPr txBox="1"/>
          <p:nvPr/>
        </p:nvSpPr>
        <p:spPr>
          <a:xfrm>
            <a:off x="6613557" y="4474865"/>
            <a:ext cx="965748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0000"/>
                </a:solidFill>
              </a:rPr>
              <a:t>Switch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4C01E73E-F974-FA62-35C4-792E519DA45C}"/>
              </a:ext>
            </a:extLst>
          </p:cNvPr>
          <p:cNvCxnSpPr>
            <a:cxnSpLocks/>
          </p:cNvCxnSpPr>
          <p:nvPr/>
        </p:nvCxnSpPr>
        <p:spPr>
          <a:xfrm flipV="1">
            <a:off x="7104702" y="3918089"/>
            <a:ext cx="0" cy="471053"/>
          </a:xfrm>
          <a:prstGeom prst="straightConnector1">
            <a:avLst/>
          </a:prstGeom>
          <a:noFill/>
          <a:ln w="76200">
            <a:solidFill>
              <a:srgbClr val="666699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A876E1B3-9C2D-15D1-8248-0B7CB0EB4E5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77" b="89712" l="5800" r="95000">
                        <a14:foregroundMark x1="90800" y1="34568" x2="95000" y2="61728"/>
                        <a14:foregroundMark x1="9600" y1="31687" x2="5800" y2="57613"/>
                      </a14:backgroundRemoval>
                    </a14:imgEffect>
                  </a14:imgLayer>
                </a14:imgProps>
              </a:ext>
            </a:extLst>
          </a:blip>
          <a:srcRect t="11907" b="30337"/>
          <a:stretch/>
        </p:blipFill>
        <p:spPr>
          <a:xfrm>
            <a:off x="6379060" y="5027173"/>
            <a:ext cx="1381177" cy="38768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A89B1835-3D30-7B0C-7AA0-CDBC4F5F609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339" b="88716" l="2982" r="91743">
                        <a14:foregroundMark x1="6193" y1="9339" x2="15826" y2="45914"/>
                        <a14:foregroundMark x1="15826" y1="45914" x2="15367" y2="57977"/>
                        <a14:foregroundMark x1="12844" y1="21790" x2="10550" y2="68872"/>
                        <a14:foregroundMark x1="10550" y1="68872" x2="10550" y2="68482"/>
                        <a14:foregroundMark x1="9862" y1="15175" x2="9862" y2="66926"/>
                        <a14:foregroundMark x1="3440" y1="68872" x2="17890" y2="67704"/>
                        <a14:foregroundMark x1="15367" y1="60311" x2="26835" y2="46693"/>
                        <a14:foregroundMark x1="17202" y1="34241" x2="35321" y2="48249"/>
                        <a14:foregroundMark x1="25688" y1="44747" x2="59404" y2="47082"/>
                        <a14:foregroundMark x1="15367" y1="19844" x2="37385" y2="44747"/>
                        <a14:foregroundMark x1="18119" y1="32296" x2="41284" y2="42802"/>
                        <a14:foregroundMark x1="11239" y1="76265" x2="22018" y2="61868"/>
                        <a14:foregroundMark x1="22018" y1="61868" x2="44266" y2="51362"/>
                        <a14:foregroundMark x1="22018" y1="73152" x2="58486" y2="85214"/>
                        <a14:foregroundMark x1="50229" y1="81323" x2="55275" y2="45525"/>
                        <a14:foregroundMark x1="33716" y1="54864" x2="69954" y2="56809"/>
                        <a14:foregroundMark x1="83945" y1="28016" x2="84862" y2="68093"/>
                        <a14:foregroundMark x1="91284" y1="23346" x2="90138" y2="85992"/>
                        <a14:foregroundMark x1="90138" y1="85992" x2="68119" y2="81323"/>
                        <a14:foregroundMark x1="68119" y1="81323" x2="63761" y2="84047"/>
                        <a14:foregroundMark x1="38303" y1="78210" x2="78670" y2="72763"/>
                        <a14:foregroundMark x1="19266" y1="66537" x2="77294" y2="64591"/>
                        <a14:foregroundMark x1="77294" y1="64591" x2="77294" y2="64591"/>
                        <a14:foregroundMark x1="20183" y1="52918" x2="61697" y2="53307"/>
                        <a14:foregroundMark x1="17890" y1="32685" x2="26606" y2="52918"/>
                        <a14:foregroundMark x1="15596" y1="20233" x2="28440" y2="50584"/>
                        <a14:foregroundMark x1="13761" y1="24903" x2="22018" y2="49027"/>
                        <a14:foregroundMark x1="13073" y1="32296" x2="15367" y2="73152"/>
                        <a14:foregroundMark x1="12156" y1="70428" x2="26835" y2="69650"/>
                        <a14:foregroundMark x1="13073" y1="75097" x2="30734" y2="71206"/>
                        <a14:foregroundMark x1="4128" y1="69650" x2="14679" y2="72763"/>
                        <a14:foregroundMark x1="5046" y1="65759" x2="21789" y2="65759"/>
                        <a14:foregroundMark x1="33257" y1="49805" x2="45642" y2="51362"/>
                        <a14:foregroundMark x1="13303" y1="78599" x2="55046" y2="76654"/>
                        <a14:foregroundMark x1="55046" y1="76654" x2="71789" y2="76654"/>
                        <a14:foregroundMark x1="52294" y1="83268" x2="64220" y2="83268"/>
                        <a14:foregroundMark x1="13303" y1="80545" x2="60092" y2="80545"/>
                        <a14:foregroundMark x1="11239" y1="81323" x2="61697" y2="84047"/>
                        <a14:foregroundMark x1="10321" y1="80545" x2="20872" y2="80156"/>
                        <a14:foregroundMark x1="10780" y1="82490" x2="83028" y2="82879"/>
                        <a14:foregroundMark x1="91514" y1="66537" x2="91743" y2="85603"/>
                        <a14:foregroundMark x1="91743" y1="85603" x2="13303" y2="87160"/>
                        <a14:foregroundMark x1="13303" y1="87160" x2="10321" y2="80545"/>
                        <a14:foregroundMark x1="20642" y1="19066" x2="20872" y2="24903"/>
                      </a14:backgroundRemoval>
                    </a14:imgEffect>
                  </a14:imgLayer>
                </a14:imgProps>
              </a:ext>
            </a:extLst>
          </a:blip>
          <a:srcRect r="25731" b="13335"/>
          <a:stretch/>
        </p:blipFill>
        <p:spPr>
          <a:xfrm>
            <a:off x="7904844" y="3163033"/>
            <a:ext cx="1440147" cy="990582"/>
          </a:xfrm>
          <a:prstGeom prst="rect">
            <a:avLst/>
          </a:prstGeom>
        </p:spPr>
      </p:pic>
      <p:pic>
        <p:nvPicPr>
          <p:cNvPr id="39" name="Picture 6" descr="Wifi Logo Red">
            <a:extLst>
              <a:ext uri="{FF2B5EF4-FFF2-40B4-BE49-F238E27FC236}">
                <a16:creationId xmlns:a16="http://schemas.microsoft.com/office/drawing/2014/main" id="{4AA27AAB-9EFC-7E7F-0A94-145D8FB61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24880" r="30248" b="17680"/>
          <a:stretch/>
        </p:blipFill>
        <p:spPr bwMode="auto">
          <a:xfrm rot="5400000">
            <a:off x="9285440" y="3383552"/>
            <a:ext cx="758703" cy="6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BDD88A4-DA70-0CE4-44A6-5F5478E846BF}"/>
              </a:ext>
            </a:extLst>
          </p:cNvPr>
          <p:cNvCxnSpPr>
            <a:cxnSpLocks/>
          </p:cNvCxnSpPr>
          <p:nvPr/>
        </p:nvCxnSpPr>
        <p:spPr>
          <a:xfrm flipV="1">
            <a:off x="9876243" y="2188356"/>
            <a:ext cx="627128" cy="1111093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1944A31-8FBC-3E2C-3901-F519ECFC5DE5}"/>
              </a:ext>
            </a:extLst>
          </p:cNvPr>
          <p:cNvCxnSpPr>
            <a:cxnSpLocks/>
          </p:cNvCxnSpPr>
          <p:nvPr/>
        </p:nvCxnSpPr>
        <p:spPr>
          <a:xfrm>
            <a:off x="10030215" y="3696841"/>
            <a:ext cx="729734" cy="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34BB132-6223-9DAD-AF9E-FFC5B4FBC0E8}"/>
              </a:ext>
            </a:extLst>
          </p:cNvPr>
          <p:cNvCxnSpPr>
            <a:cxnSpLocks/>
          </p:cNvCxnSpPr>
          <p:nvPr/>
        </p:nvCxnSpPr>
        <p:spPr>
          <a:xfrm>
            <a:off x="9837404" y="4094233"/>
            <a:ext cx="808225" cy="1435434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ontenido abierto del hospital, dibujos animados del hospital, texto,  dibujos animados png | PNGEgg">
            <a:extLst>
              <a:ext uri="{FF2B5EF4-FFF2-40B4-BE49-F238E27FC236}">
                <a16:creationId xmlns:a16="http://schemas.microsoft.com/office/drawing/2014/main" id="{4B6E2543-72AF-C2DF-9356-10933ED7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594" b="95618" l="2111" r="97778">
                        <a14:foregroundMark x1="4667" y1="71514" x2="23889" y2="89243"/>
                        <a14:foregroundMark x1="52667" y1="6375" x2="72667" y2="67530"/>
                        <a14:foregroundMark x1="80556" y1="14940" x2="97778" y2="63147"/>
                        <a14:foregroundMark x1="46333" y1="2789" x2="62667" y2="1594"/>
                        <a14:foregroundMark x1="62667" y1="1594" x2="64111" y2="1594"/>
                        <a14:foregroundMark x1="11667" y1="31076" x2="37556" y2="33267"/>
                        <a14:foregroundMark x1="15111" y1="55777" x2="42111" y2="55777"/>
                        <a14:foregroundMark x1="2222" y1="71912" x2="2333" y2="87649"/>
                        <a14:foregroundMark x1="5556" y1="95618" x2="6778" y2="91036"/>
                        <a14:backgroundMark x1="12333" y1="97610" x2="15889" y2="98207"/>
                        <a14:backgroundMark x1="778" y1="99203" x2="778" y2="99203"/>
                        <a14:backgroundMark x1="111" y1="76892" x2="111" y2="76892"/>
                        <a14:backgroundMark x1="111" y1="69522" x2="111" y2="69522"/>
                        <a14:backgroundMark x1="111" y1="78685" x2="111" y2="78685"/>
                        <a14:backgroundMark x1="0" y1="83665" x2="0" y2="83665"/>
                        <a14:backgroundMark x1="111" y1="88247" x2="111" y2="88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02" y="1127404"/>
            <a:ext cx="1599406" cy="8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Dibujos animados del equipo de doctores | Vector Premium">
            <a:extLst>
              <a:ext uri="{FF2B5EF4-FFF2-40B4-BE49-F238E27FC236}">
                <a16:creationId xmlns:a16="http://schemas.microsoft.com/office/drawing/2014/main" id="{569E8AF7-DEEE-2D9F-19D9-6E17F8EA0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85" b="91853" l="9585" r="89617">
                        <a14:foregroundMark x1="42332" y1="24281" x2="70447" y2="55751"/>
                        <a14:foregroundMark x1="35304" y1="9585" x2="45208" y2="14058"/>
                        <a14:foregroundMark x1="55751" y1="21725" x2="72364" y2="42971"/>
                        <a14:foregroundMark x1="72364" y1="42971" x2="72364" y2="43131"/>
                        <a14:foregroundMark x1="45367" y1="30192" x2="56550" y2="58307"/>
                        <a14:foregroundMark x1="54153" y1="27636" x2="66773" y2="56390"/>
                        <a14:foregroundMark x1="66773" y1="56390" x2="66933" y2="56550"/>
                        <a14:foregroundMark x1="67093" y1="28914" x2="65495" y2="52236"/>
                        <a14:foregroundMark x1="65495" y1="52236" x2="65495" y2="52236"/>
                        <a14:foregroundMark x1="52875" y1="29872" x2="58307" y2="42492"/>
                        <a14:foregroundMark x1="68850" y1="30831" x2="69329" y2="42971"/>
                        <a14:foregroundMark x1="33067" y1="19329" x2="33067" y2="33387"/>
                        <a14:foregroundMark x1="40415" y1="88179" x2="40415" y2="88179"/>
                        <a14:foregroundMark x1="31949" y1="91374" x2="34665" y2="88818"/>
                        <a14:foregroundMark x1="41693" y1="89617" x2="44888" y2="90735"/>
                        <a14:foregroundMark x1="54313" y1="91853" x2="59425" y2="87380"/>
                        <a14:foregroundMark x1="62939" y1="88498" x2="64217" y2="89936"/>
                        <a14:foregroundMark x1="51118" y1="27636" x2="61022" y2="56070"/>
                        <a14:foregroundMark x1="61022" y1="56070" x2="61022" y2="56070"/>
                        <a14:foregroundMark x1="64537" y1="36901" x2="67732" y2="49042"/>
                        <a14:foregroundMark x1="53994" y1="44569" x2="60224" y2="62300"/>
                        <a14:foregroundMark x1="59585" y1="11022" x2="59585" y2="11022"/>
                        <a14:foregroundMark x1="32907" y1="11981" x2="32907" y2="11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449" y="2938389"/>
            <a:ext cx="1416161" cy="14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76554FD0-C647-28F2-ACDE-CF1E77F8C85E}"/>
              </a:ext>
            </a:extLst>
          </p:cNvPr>
          <p:cNvSpPr txBox="1"/>
          <p:nvPr/>
        </p:nvSpPr>
        <p:spPr>
          <a:xfrm>
            <a:off x="10701657" y="2059819"/>
            <a:ext cx="1271579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0000"/>
                </a:solidFill>
              </a:rPr>
              <a:t>Hospital o </a:t>
            </a:r>
            <a:r>
              <a:rPr lang="es-MX" dirty="0" err="1">
                <a:solidFill>
                  <a:srgbClr val="000000"/>
                </a:solidFill>
              </a:rPr>
              <a:t>clinic</a:t>
            </a:r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AD82BCF-4E94-53B5-B9B3-CAA93A84A9EC}"/>
              </a:ext>
            </a:extLst>
          </p:cNvPr>
          <p:cNvSpPr txBox="1"/>
          <p:nvPr/>
        </p:nvSpPr>
        <p:spPr>
          <a:xfrm>
            <a:off x="10723253" y="4336365"/>
            <a:ext cx="1271579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0000"/>
                </a:solidFill>
              </a:rPr>
              <a:t>Doctor</a:t>
            </a:r>
          </a:p>
        </p:txBody>
      </p:sp>
      <p:pic>
        <p:nvPicPr>
          <p:cNvPr id="47" name="Picture 6" descr="Concepto médico con el médico y los pacientes en dibujos animados plana en  el pasillo del hospital 535468 Vector en Vecteezy">
            <a:extLst>
              <a:ext uri="{FF2B5EF4-FFF2-40B4-BE49-F238E27FC236}">
                <a16:creationId xmlns:a16="http://schemas.microsoft.com/office/drawing/2014/main" id="{0D777908-BA25-249D-A457-74091A78A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1633" b="92449" l="52381" r="86395">
                        <a14:foregroundMark x1="73333" y1="41633" x2="74014" y2="44082"/>
                        <a14:foregroundMark x1="55918" y1="83673" x2="55918" y2="83673"/>
                        <a14:foregroundMark x1="63129" y1="81633" x2="63129" y2="81633"/>
                        <a14:foregroundMark x1="64898" y1="81837" x2="64898" y2="81837"/>
                        <a14:foregroundMark x1="74150" y1="83469" x2="74150" y2="83469"/>
                        <a14:foregroundMark x1="75238" y1="81224" x2="75238" y2="81224"/>
                        <a14:foregroundMark x1="81633" y1="78367" x2="81633" y2="78367"/>
                        <a14:foregroundMark x1="82721" y1="82857" x2="82721" y2="82857"/>
                        <a14:foregroundMark x1="83265" y1="85918" x2="83265" y2="85918"/>
                        <a14:foregroundMark x1="83810" y1="88367" x2="83810" y2="88367"/>
                        <a14:foregroundMark x1="75782" y1="57143" x2="77551" y2="67143"/>
                        <a14:foregroundMark x1="65034" y1="89184" x2="65034" y2="89184"/>
                        <a14:foregroundMark x1="77551" y1="91020" x2="77551" y2="91020"/>
                        <a14:foregroundMark x1="74694" y1="80204" x2="74694" y2="80204"/>
                        <a14:foregroundMark x1="72789" y1="89184" x2="72789" y2="89184"/>
                        <a14:foregroundMark x1="62721" y1="85102" x2="62721" y2="85102"/>
                        <a14:foregroundMark x1="62177" y1="89796" x2="62177" y2="89796"/>
                        <a14:foregroundMark x1="61633" y1="91224" x2="61633" y2="91224"/>
                        <a14:foregroundMark x1="60816" y1="92245" x2="68163" y2="91837"/>
                        <a14:foregroundMark x1="54422" y1="91633" x2="54422" y2="91633"/>
                        <a14:foregroundMark x1="53605" y1="91633" x2="53605" y2="91633"/>
                        <a14:foregroundMark x1="52925" y1="91633" x2="55102" y2="91633"/>
                        <a14:foregroundMark x1="67755" y1="92857" x2="71660" y2="92965"/>
                        <a14:foregroundMark x1="75510" y1="92245" x2="80952" y2="91429"/>
                        <a14:foregroundMark x1="80952" y1="91633" x2="82857" y2="91633"/>
                        <a14:foregroundMark x1="82857" y1="83878" x2="82857" y2="83878"/>
                        <a14:foregroundMark x1="82993" y1="84286" x2="82993" y2="84286"/>
                        <a14:foregroundMark x1="75102" y1="77347" x2="81224" y2="77143"/>
                        <a14:foregroundMark x1="84082" y1="88163" x2="84354" y2="90816"/>
                        <a14:foregroundMark x1="75102" y1="65714" x2="79320" y2="72857"/>
                        <a14:foregroundMark x1="60680" y1="77755" x2="70068" y2="91633"/>
                        <a14:foregroundMark x1="65850" y1="76122" x2="73878" y2="89796"/>
                        <a14:foregroundMark x1="62313" y1="77755" x2="70612" y2="88163"/>
                        <a14:foregroundMark x1="59320" y1="88571" x2="71429" y2="88776"/>
                        <a14:foregroundMark x1="53878" y1="91837" x2="56327" y2="87347"/>
                        <a14:foregroundMark x1="59728" y1="86531" x2="66259" y2="87143"/>
                        <a14:foregroundMark x1="70476" y1="80612" x2="77687" y2="90612"/>
                        <a14:foregroundMark x1="76871" y1="77143" x2="80544" y2="88571"/>
                        <a14:foregroundMark x1="80680" y1="77143" x2="81224" y2="88367"/>
                        <a14:foregroundMark x1="77823" y1="87143" x2="83129" y2="89388"/>
                        <a14:foregroundMark x1="71565" y1="92245" x2="76327" y2="91633"/>
                        <a14:foregroundMark x1="84490" y1="91837" x2="86395" y2="91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53" t="38512" r="13282"/>
          <a:stretch/>
        </p:blipFill>
        <p:spPr bwMode="auto">
          <a:xfrm>
            <a:off x="10821186" y="5235474"/>
            <a:ext cx="1177102" cy="1364393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scene3d>
            <a:camera prst="orthographicFront">
              <a:rot lat="0" lon="107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4E98B34F-095A-3C68-342C-0CCBE7090FF9}"/>
              </a:ext>
            </a:extLst>
          </p:cNvPr>
          <p:cNvSpPr txBox="1"/>
          <p:nvPr/>
        </p:nvSpPr>
        <p:spPr>
          <a:xfrm>
            <a:off x="10759949" y="6474600"/>
            <a:ext cx="1271579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>
                <a:solidFill>
                  <a:srgbClr val="000000"/>
                </a:solidFill>
              </a:rPr>
              <a:t>Patient</a:t>
            </a:r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A00DFD1-288A-5208-EB84-675B88C0DD53}"/>
              </a:ext>
            </a:extLst>
          </p:cNvPr>
          <p:cNvSpPr txBox="1"/>
          <p:nvPr/>
        </p:nvSpPr>
        <p:spPr>
          <a:xfrm>
            <a:off x="8624917" y="2883799"/>
            <a:ext cx="748694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0000"/>
                </a:solidFill>
              </a:rPr>
              <a:t>Nube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D986908-8091-97F4-1B25-BBB2AFBE5BAE}"/>
              </a:ext>
            </a:extLst>
          </p:cNvPr>
          <p:cNvSpPr txBox="1"/>
          <p:nvPr/>
        </p:nvSpPr>
        <p:spPr>
          <a:xfrm>
            <a:off x="3498885" y="49114"/>
            <a:ext cx="7191564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s-MX" dirty="0"/>
              <a:t>THE OBJECTIVE OF THE PROJECT IN THE FUTURE IS TO HAVE A DIAGNOSTIC RADIOLOGY AREA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B029E05-323A-B717-77A1-A05D66BB615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15" y="88935"/>
            <a:ext cx="984387" cy="86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408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B775F5-15CE-5ED3-8FBC-306A7C43B9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BUDGET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90BB55-4A1F-99B0-1C56-5D83E5EF2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3800" b="1" dirty="0"/>
              <a:t>TOTAL 60,094.00 DLLS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3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RC DEL VALLE ORIZABA HAS 10,000 DLLS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endParaRPr lang="es-MX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9</a:t>
            </a:fld>
            <a:endParaRPr lang="e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r>
              <a:rPr lang="es" sz="3600" b="1" i="0" u="none" baseline="0" dirty="0">
                <a:solidFill>
                  <a:srgbClr val="DA1A5A"/>
                </a:solidFill>
              </a:rPr>
              <a:t>Opción para el título de la página</a:t>
            </a:r>
            <a:endParaRPr lang="e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D29AF-7ED0-02E5-DF91-1FDD1ED86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2456141-5D58-A7DB-4A81-6F1673969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540" y="1576872"/>
            <a:ext cx="5619544" cy="3928577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3807E9DF-0ECE-44F1-D581-18B7D31E3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48" y="459758"/>
            <a:ext cx="1872085" cy="703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154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4873</TotalTime>
  <Words>313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URGENCIAS MÉDICAS AL 100</vt:lpstr>
      <vt:lpstr>PowerPoint Presentation</vt:lpstr>
      <vt:lpstr>PowerPoint Presentation</vt:lpstr>
      <vt:lpstr>PowerPoint Presentation</vt:lpstr>
      <vt:lpstr>PowerPoint Presentation</vt:lpstr>
      <vt:lpstr>WHAT IS THE PURPOSE OF THE PROJECT?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Kevin Pitts</cp:lastModifiedBy>
  <cp:revision>168</cp:revision>
  <cp:lastPrinted>2019-12-04T20:41:25Z</cp:lastPrinted>
  <dcterms:created xsi:type="dcterms:W3CDTF">2019-11-18T03:22:22Z</dcterms:created>
  <dcterms:modified xsi:type="dcterms:W3CDTF">2023-10-27T19:27:23Z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