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82" r:id="rId14"/>
    <p:sldId id="283" r:id="rId15"/>
    <p:sldId id="284" r:id="rId16"/>
    <p:sldId id="268" r:id="rId17"/>
    <p:sldId id="269" r:id="rId18"/>
    <p:sldId id="270" r:id="rId19"/>
    <p:sldId id="271" r:id="rId20"/>
    <p:sldId id="272" r:id="rId21"/>
    <p:sldId id="267" r:id="rId22"/>
    <p:sldId id="266" r:id="rId23"/>
    <p:sldId id="276" r:id="rId24"/>
    <p:sldId id="277" r:id="rId25"/>
    <p:sldId id="280" r:id="rId26"/>
    <p:sldId id="281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787"/>
  </p:normalViewPr>
  <p:slideViewPr>
    <p:cSldViewPr snapToGrid="0" snapToObjects="1">
      <p:cViewPr varScale="1">
        <p:scale>
          <a:sx n="95" d="100"/>
          <a:sy n="95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68E8-EF68-4C42-9183-7A9586962E2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BBEC-EC49-8A41-B910-DBDD6B5B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434D-AE29-0443-9CA6-959DD9583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6522-1309-974B-8071-85A9429FD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726B7-6FCC-8E48-B48B-804E1058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23BF-8599-2C4D-B292-CB9F0E08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2565C-F25F-644B-8163-7804DDF8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457A-1B1C-4F42-AD9F-9664E01D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A4E1E-A394-5A48-906E-432CC8B7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EF22-A8FC-624E-ADC6-BB147FBB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4B2F-A7F6-7040-9DDB-6916CED6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9EBEC-88FB-504D-8A15-1A522F19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4AF0F-7B6F-B94E-9193-761AF736D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16A8A-6FBC-1A48-9DCD-92A83C80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C30D-C157-B74F-8823-95DF1150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20642-D317-384F-B834-37082D83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8EDA-E9A4-A44E-A88D-3A901CA3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8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275A-8D4B-7D49-A550-9B556F8E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BB10-DF85-DD44-9702-F59AAB1F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B7DB-833E-EA48-8C2F-EDA12CE5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F719-E180-3D4A-B6E2-5459BB35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A6E50-94CC-A142-B269-792BEC57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55B8-04D6-D946-BF0B-EA22E58D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54898-017A-C349-9507-FE52E71D9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D420-4E47-3740-B776-34646EA9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85EF-93CE-4C48-91EB-475E64FE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7960D-82D0-764A-9145-C8C82AF3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E62E-6911-4443-9046-AE1978E3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F7E7-B7AB-AE45-8919-19C805D53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48DE9-DFCD-084F-979F-0738A9CB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E3241-7451-FB44-8EF3-064CAA70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56720-F89F-924D-BDB0-354E49C8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324A-9346-4343-874D-500D76BC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5683-D22E-6045-AB0F-078F1EFD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52518-5991-A545-8FE9-68CF4B7E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1C03D-CC36-8D41-95A9-B22D5EC8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41DF2-34DB-5649-B514-58374C8BE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04BAA-FAB2-A146-B616-1727FBD62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D5BBA-440A-C147-BECB-46F2D469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6E0F5-C280-A742-B4EC-C29DF937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20DBB-3E59-1940-B203-017A8B75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3E7C-8816-F742-921D-0C066A38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25426-EDAE-D344-BC8B-94840E04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CCB06-21FE-4746-B4A8-F6239607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DA28D-3622-7B46-89E3-A032455C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3ED51-546F-6D49-8F5D-C985DD76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26653-B746-2C43-A205-141025D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67441-426D-1F46-B57B-08177071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92C-0199-7049-B06A-3202F272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C78C-FBE3-3746-9600-65ABFF69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EA289-6310-BF4B-8AAA-6B5428CEF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D23B1-4212-344E-A7C9-AC799CAF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A61A0-DC4F-3245-A23A-AA789EBD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DEB3E-A266-5447-BBBC-797F16C0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C2C3-64E1-044C-802C-95C9AFD3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989B0-D22B-DA46-9623-CD58DB642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DEB0A-2F74-9B40-A421-2CA06E34C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2037-2A2C-9945-9A8A-DFFDE358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BF2C-ED0E-D945-9AAB-AFDFEFB7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BBA59-FB9F-1849-98DD-7F2DA496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5CF08-5D8F-D846-9FEC-A9091B3B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1B679-CFB6-A34B-A67A-33F13ED5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F574-DD30-A64C-9751-A7EA0A546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3014-3BC4-5A4F-97E0-3221FAAE4B4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0A73-99BD-E249-B332-B6E466FE4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06C6-93A3-B443-8BD8-B8C043656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F2FE-997B-AC46-A6A4-55B65C9D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w.karl.dyer@gmail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91CAD-485E-C745-B7DD-62AC5BED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010" y="2777491"/>
            <a:ext cx="9144000" cy="824611"/>
          </a:xfrm>
        </p:spPr>
        <p:txBody>
          <a:bodyPr>
            <a:normAutofit/>
          </a:bodyPr>
          <a:lstStyle/>
          <a:p>
            <a:r>
              <a:rPr lang="en-US" sz="4800" dirty="0"/>
              <a:t>Global Grant #2235406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80BD4-E822-79C1-AC40-C11E535A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" y="412750"/>
            <a:ext cx="1262380" cy="1686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53338C-641B-6A48-9875-1C587FFBE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010" y="1771651"/>
            <a:ext cx="8809990" cy="1657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Sanitation is Health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18DAA-4681-5B45-193A-A4F34C4D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" y="4387469"/>
            <a:ext cx="2324100" cy="824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F6781-B79F-9A6D-A989-B5C46A057DB4}"/>
              </a:ext>
            </a:extLst>
          </p:cNvPr>
          <p:cNvSpPr txBox="1"/>
          <p:nvPr/>
        </p:nvSpPr>
        <p:spPr>
          <a:xfrm>
            <a:off x="1268730" y="516636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Club Chapala Sunrise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B6FD7-5DD4-538C-783B-8242047A9054}"/>
              </a:ext>
            </a:extLst>
          </p:cNvPr>
          <p:cNvSpPr txBox="1"/>
          <p:nvPr/>
        </p:nvSpPr>
        <p:spPr>
          <a:xfrm>
            <a:off x="4137660" y="3728228"/>
            <a:ext cx="401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Wastewater Garden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799ED-9AE8-079A-AA19-4CE625BDCB96}"/>
              </a:ext>
            </a:extLst>
          </p:cNvPr>
          <p:cNvSpPr txBox="1"/>
          <p:nvPr/>
        </p:nvSpPr>
        <p:spPr>
          <a:xfrm>
            <a:off x="388620" y="228600"/>
            <a:ext cx="11510010" cy="6263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7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367B-42D2-5B4A-829C-A39489B8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Chapala Sunrise Rotary Club Project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A5FD-5402-8347-A14C-50B7AEA7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South San Francisco Rotary Club – International Sponsor</a:t>
            </a:r>
          </a:p>
          <a:p>
            <a:endParaRPr lang="en-US"/>
          </a:p>
          <a:p>
            <a:r>
              <a:rPr lang="en-US" err="1"/>
              <a:t>Ponciltlán</a:t>
            </a:r>
            <a:r>
              <a:rPr lang="en-US"/>
              <a:t> Municipal Government, </a:t>
            </a:r>
            <a:r>
              <a:rPr lang="en-US" err="1"/>
              <a:t>Ojo</a:t>
            </a:r>
            <a:r>
              <a:rPr lang="en-US"/>
              <a:t> de Agua community</a:t>
            </a:r>
          </a:p>
          <a:p>
            <a:endParaRPr lang="en-US"/>
          </a:p>
          <a:p>
            <a:r>
              <a:rPr lang="en-US"/>
              <a:t>Local councils for land use approval</a:t>
            </a:r>
          </a:p>
          <a:p>
            <a:endParaRPr lang="en-US"/>
          </a:p>
          <a:p>
            <a:r>
              <a:rPr lang="en-US" err="1"/>
              <a:t>Aipromades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r>
              <a:rPr lang="en-US"/>
              <a:t>CIESAS – Centro de </a:t>
            </a:r>
            <a:r>
              <a:rPr lang="en-US" err="1"/>
              <a:t>Investigaciones</a:t>
            </a:r>
            <a:r>
              <a:rPr lang="en-US"/>
              <a:t> y </a:t>
            </a:r>
            <a:r>
              <a:rPr lang="en-US" err="1"/>
              <a:t>Estudios</a:t>
            </a:r>
            <a:r>
              <a:rPr lang="en-US"/>
              <a:t> </a:t>
            </a:r>
            <a:r>
              <a:rPr lang="en-US" err="1"/>
              <a:t>Superiores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Antropologia</a:t>
            </a:r>
            <a:r>
              <a:rPr lang="en-US"/>
              <a:t> Social   Dr. Joshua Greene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19E98-CCB3-7467-11B5-154FB7422A6B}"/>
              </a:ext>
            </a:extLst>
          </p:cNvPr>
          <p:cNvSpPr txBox="1"/>
          <p:nvPr/>
        </p:nvSpPr>
        <p:spPr>
          <a:xfrm>
            <a:off x="554182" y="365125"/>
            <a:ext cx="11208327" cy="6104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9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674D7-17EB-F147-B0F8-9CA7C9E7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489575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Rotary Club of So. </a:t>
            </a:r>
            <a:r>
              <a:rPr lang="en-US" sz="3200" dirty="0" err="1"/>
              <a:t>SanFrancisco</a:t>
            </a:r>
            <a:r>
              <a:rPr lang="en-US" sz="3200" dirty="0"/>
              <a:t>, as the international sponsor, will help financially and check project progression.</a:t>
            </a:r>
          </a:p>
          <a:p>
            <a:endParaRPr lang="en-US" dirty="0"/>
          </a:p>
          <a:p>
            <a:pPr lvl="1"/>
            <a:r>
              <a:rPr lang="en-US" sz="3200" dirty="0"/>
              <a:t>Rotary Club of Chapala will work with </a:t>
            </a:r>
            <a:r>
              <a:rPr lang="en-US" sz="3200" dirty="0" err="1"/>
              <a:t>Poncitlán</a:t>
            </a:r>
            <a:r>
              <a:rPr lang="en-US" sz="3200" dirty="0"/>
              <a:t>, the local  community and regional council to obtain permission to use the property on which the wastewater system will be built. </a:t>
            </a:r>
            <a:r>
              <a:rPr lang="en-US" sz="3200" dirty="0" err="1"/>
              <a:t>Poncitlán</a:t>
            </a:r>
            <a:r>
              <a:rPr lang="en-US" sz="3200" dirty="0"/>
              <a:t> has also provided engineering support from the Director of Public Works, Rodrigo Amilcar Solis.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09184-3092-5F4C-AEC3-E8DEB804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487B5-A7CD-2173-5C46-910C8A2716C5}"/>
              </a:ext>
            </a:extLst>
          </p:cNvPr>
          <p:cNvSpPr txBox="1"/>
          <p:nvPr/>
        </p:nvSpPr>
        <p:spPr>
          <a:xfrm>
            <a:off x="457200" y="221673"/>
            <a:ext cx="11443855" cy="63176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8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DA409D-A5EB-6AB1-021E-FB8CED4B17F0}"/>
              </a:ext>
            </a:extLst>
          </p:cNvPr>
          <p:cNvSpPr txBox="1"/>
          <p:nvPr/>
        </p:nvSpPr>
        <p:spPr>
          <a:xfrm>
            <a:off x="471055" y="365125"/>
            <a:ext cx="11430000" cy="6347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D2211-B355-2546-A974-F2F2DB0F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continued…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E0CB9-F36F-A44A-B410-8F2E1B17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5300354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Aipromades</a:t>
            </a:r>
            <a:r>
              <a:rPr lang="en-US" sz="3200" dirty="0"/>
              <a:t> helped us complete the “needs analysis” and has provided training, mentoring, education and assisted with public relations</a:t>
            </a:r>
          </a:p>
          <a:p>
            <a:endParaRPr lang="en-US" sz="3200" dirty="0"/>
          </a:p>
          <a:p>
            <a:r>
              <a:rPr lang="en-US" sz="3200" dirty="0"/>
              <a:t>CIESAS will provide technical and professional services. They will help design and construct the wetlands system</a:t>
            </a:r>
          </a:p>
          <a:p>
            <a:endParaRPr lang="en-US" sz="3200" dirty="0"/>
          </a:p>
          <a:p>
            <a:r>
              <a:rPr lang="en-US" sz="3200" dirty="0"/>
              <a:t>CIESAS will also conduct and educational curriculum with the community, specifically oriented around the designing and maintenance of the wetlands septic system and to gain community support and resources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A04FBB-37C2-9644-A864-7ACB14641930}"/>
              </a:ext>
            </a:extLst>
          </p:cNvPr>
          <p:cNvSpPr txBox="1">
            <a:spLocks/>
          </p:cNvSpPr>
          <p:nvPr/>
        </p:nvSpPr>
        <p:spPr>
          <a:xfrm flipH="1">
            <a:off x="10984675" y="534390"/>
            <a:ext cx="2232561" cy="459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8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4B18-8CA7-A00A-767C-FB37256C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759440" cy="526415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8063-CE7C-4D10-21DD-7E78BCE6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891540"/>
            <a:ext cx="10759440" cy="560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10" dirty="0"/>
              <a:t> Engineering design			93,286 pesos		5,217 USD</a:t>
            </a:r>
          </a:p>
          <a:p>
            <a:pPr marL="0" indent="0">
              <a:buNone/>
            </a:pPr>
            <a:r>
              <a:rPr lang="en-US" sz="2010" dirty="0"/>
              <a:t>Pond Liner				477,375			26,698</a:t>
            </a:r>
          </a:p>
          <a:p>
            <a:pPr marL="0" indent="0">
              <a:buNone/>
            </a:pPr>
            <a:r>
              <a:rPr lang="en-US" sz="2010" dirty="0"/>
              <a:t>Site preparation				91,800			5,134</a:t>
            </a:r>
          </a:p>
          <a:p>
            <a:pPr marL="0" indent="0">
              <a:buNone/>
            </a:pPr>
            <a:r>
              <a:rPr lang="en-US" sz="2010" dirty="0"/>
              <a:t>Remove material				198,900			11,124</a:t>
            </a:r>
          </a:p>
          <a:p>
            <a:pPr marL="0" indent="0">
              <a:buNone/>
            </a:pPr>
            <a:r>
              <a:rPr lang="en-US" sz="2010" dirty="0"/>
              <a:t>Build pond enclosure			53,550			2,995</a:t>
            </a:r>
          </a:p>
          <a:p>
            <a:pPr marL="0" indent="0">
              <a:buNone/>
            </a:pPr>
            <a:r>
              <a:rPr lang="en-US" sz="2010" dirty="0"/>
              <a:t>Place septic tank connection		8,266			 462</a:t>
            </a:r>
          </a:p>
          <a:p>
            <a:pPr marL="0" indent="0">
              <a:buNone/>
            </a:pPr>
            <a:r>
              <a:rPr lang="en-US" sz="2010" dirty="0"/>
              <a:t>Construct septic tank			186,571			10,435</a:t>
            </a:r>
          </a:p>
          <a:p>
            <a:pPr marL="0" indent="0">
              <a:buNone/>
            </a:pPr>
            <a:r>
              <a:rPr lang="en-US" sz="2010" dirty="0"/>
              <a:t>Plants for </a:t>
            </a:r>
            <a:r>
              <a:rPr lang="en-US" sz="2010" dirty="0" err="1"/>
              <a:t>humedal</a:t>
            </a:r>
            <a:r>
              <a:rPr lang="en-US" sz="2010" dirty="0"/>
              <a:t>			40,000			 2,237</a:t>
            </a:r>
          </a:p>
          <a:p>
            <a:pPr marL="0" indent="0">
              <a:buNone/>
            </a:pPr>
            <a:r>
              <a:rPr lang="en-US" sz="2010" dirty="0"/>
              <a:t>Signage					4,000			 224</a:t>
            </a:r>
          </a:p>
          <a:p>
            <a:pPr marL="0" indent="0">
              <a:buNone/>
            </a:pPr>
            <a:r>
              <a:rPr lang="en-US" sz="2010" dirty="0"/>
              <a:t>Taxes					56,403			3,155</a:t>
            </a:r>
          </a:p>
          <a:p>
            <a:pPr marL="0" indent="0">
              <a:buNone/>
            </a:pPr>
            <a:r>
              <a:rPr lang="en-US" sz="2010" dirty="0"/>
              <a:t>Gravel					270,000			15,101</a:t>
            </a:r>
          </a:p>
          <a:p>
            <a:pPr marL="0" indent="0">
              <a:buNone/>
            </a:pPr>
            <a:r>
              <a:rPr lang="en-US" sz="2010" dirty="0"/>
              <a:t>Gravel installation			45,000			2517</a:t>
            </a:r>
          </a:p>
          <a:p>
            <a:pPr marL="3200400" lvl="7" indent="0">
              <a:buNone/>
            </a:pPr>
            <a:r>
              <a:rPr lang="en-US" sz="2020" dirty="0"/>
              <a:t>Total Budget	1,525,133		$85,299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D36A1-FFD1-BA20-070C-3B353687888E}"/>
              </a:ext>
            </a:extLst>
          </p:cNvPr>
          <p:cNvSpPr txBox="1"/>
          <p:nvPr/>
        </p:nvSpPr>
        <p:spPr>
          <a:xfrm>
            <a:off x="331470" y="240030"/>
            <a:ext cx="11590020" cy="649224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0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905B-39BB-B743-3AEB-A7552CF6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590"/>
            <a:ext cx="10515600" cy="4885373"/>
          </a:xfrm>
        </p:spPr>
        <p:txBody>
          <a:bodyPr>
            <a:normAutofit fontScale="85000" lnSpcReduction="20000"/>
          </a:bodyPr>
          <a:lstStyle/>
          <a:p>
            <a:r>
              <a:rPr lang="en-US" sz="2700" dirty="0"/>
              <a:t>Source							USD</a:t>
            </a:r>
          </a:p>
          <a:p>
            <a:r>
              <a:rPr lang="en-US" dirty="0"/>
              <a:t>Richmond Sunrise						3,977</a:t>
            </a:r>
          </a:p>
          <a:p>
            <a:r>
              <a:rPr lang="en-US" dirty="0"/>
              <a:t>Chapala Sunrise						5,250</a:t>
            </a:r>
          </a:p>
          <a:p>
            <a:r>
              <a:rPr lang="en-US" dirty="0"/>
              <a:t>So. San Francisco						26,250</a:t>
            </a:r>
          </a:p>
          <a:p>
            <a:r>
              <a:rPr lang="en-US" dirty="0"/>
              <a:t>So. San Francisco DDF D5150				6,196</a:t>
            </a:r>
          </a:p>
          <a:p>
            <a:r>
              <a:rPr lang="en-US" dirty="0"/>
              <a:t>Peña Foundation						5,250</a:t>
            </a:r>
          </a:p>
          <a:p>
            <a:r>
              <a:rPr lang="en-US" dirty="0"/>
              <a:t>Bird Foundation						1,399</a:t>
            </a:r>
          </a:p>
          <a:p>
            <a:r>
              <a:rPr lang="en-US" dirty="0"/>
              <a:t>Ottawa-</a:t>
            </a:r>
            <a:r>
              <a:rPr lang="en-US" dirty="0" err="1"/>
              <a:t>Sittsville</a:t>
            </a:r>
            <a:r>
              <a:rPr lang="en-US" dirty="0"/>
              <a:t>						509.25</a:t>
            </a:r>
          </a:p>
          <a:p>
            <a:r>
              <a:rPr lang="en-US" dirty="0"/>
              <a:t>Vail	Colorado						3,780</a:t>
            </a:r>
          </a:p>
          <a:p>
            <a:r>
              <a:rPr lang="en-US" dirty="0"/>
              <a:t>Vail D5470 DDF						4,500</a:t>
            </a:r>
          </a:p>
          <a:p>
            <a:r>
              <a:rPr lang="en-US" dirty="0"/>
              <a:t>Orland Park							2,625</a:t>
            </a:r>
          </a:p>
          <a:p>
            <a:r>
              <a:rPr lang="en-US" dirty="0"/>
              <a:t>Lincoln Rotary						1,995					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3C056-4A86-EB85-53DF-DACA6430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B6072-F9AE-15DF-561F-4E2FEE6EFE10}"/>
              </a:ext>
            </a:extLst>
          </p:cNvPr>
          <p:cNvSpPr txBox="1"/>
          <p:nvPr/>
        </p:nvSpPr>
        <p:spPr>
          <a:xfrm>
            <a:off x="514350" y="365125"/>
            <a:ext cx="11132820" cy="60813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4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C251-43A0-1CD5-A154-A69C063B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3F6F-EED3-5EFB-38A3-847A9027B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DDF Contributions					10,696.00</a:t>
            </a:r>
          </a:p>
          <a:p>
            <a:r>
              <a:rPr lang="en-US" dirty="0"/>
              <a:t>Cash Contributions					42,273.00</a:t>
            </a:r>
          </a:p>
          <a:p>
            <a:r>
              <a:rPr lang="en-US" dirty="0"/>
              <a:t>Subtotal matched contributions + World Fund	61,526.00</a:t>
            </a:r>
          </a:p>
          <a:p>
            <a:r>
              <a:rPr lang="en-US" dirty="0"/>
              <a:t>Non-Rotary contributions				   6,333.00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2800" dirty="0"/>
              <a:t>Total funding</a:t>
            </a:r>
            <a:r>
              <a:rPr lang="en-US" dirty="0"/>
              <a:t>		</a:t>
            </a:r>
            <a:r>
              <a:rPr lang="en-US" sz="2800" dirty="0"/>
              <a:t>67,859.00</a:t>
            </a:r>
            <a:r>
              <a:rPr lang="en-US" dirty="0"/>
              <a:t>		</a:t>
            </a:r>
          </a:p>
          <a:p>
            <a:pPr marL="3657600" lvl="8" indent="0">
              <a:buNone/>
            </a:pPr>
            <a:endParaRPr lang="en-US" sz="2800" dirty="0"/>
          </a:p>
          <a:p>
            <a:pPr marL="3657600" lvl="8" indent="0">
              <a:buNone/>
            </a:pPr>
            <a:r>
              <a:rPr lang="en-US" sz="2800" dirty="0"/>
              <a:t>Total Budget			85,299.00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9049F-CF52-B775-6376-E816898FB121}"/>
              </a:ext>
            </a:extLst>
          </p:cNvPr>
          <p:cNvSpPr txBox="1"/>
          <p:nvPr/>
        </p:nvSpPr>
        <p:spPr>
          <a:xfrm>
            <a:off x="525780" y="365125"/>
            <a:ext cx="11167110" cy="610425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94B7-ADC9-6548-8208-B476238E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b="1"/>
              <a:t>Constructed Wetlands Designs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F380C-2572-B7AA-5A49-933B74E8AA6F}"/>
              </a:ext>
            </a:extLst>
          </p:cNvPr>
          <p:cNvSpPr txBox="1"/>
          <p:nvPr/>
        </p:nvSpPr>
        <p:spPr>
          <a:xfrm>
            <a:off x="592427" y="365124"/>
            <a:ext cx="10908407" cy="61277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231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BA70-6991-1B4F-8781-95598CC5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DA632B-1442-D949-AF3D-0E2231CB6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24813" y="-2039968"/>
            <a:ext cx="8955845" cy="120054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B4CA8-FBB2-C8E3-C2C5-FC93E2788DB0}"/>
              </a:ext>
            </a:extLst>
          </p:cNvPr>
          <p:cNvSpPr txBox="1"/>
          <p:nvPr/>
        </p:nvSpPr>
        <p:spPr>
          <a:xfrm flipH="1">
            <a:off x="648370" y="-1"/>
            <a:ext cx="11032768" cy="72121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5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5A57-CB43-174B-99B3-E44844A8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1353800" y="266700"/>
            <a:ext cx="101600" cy="984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93E16-8FD7-7448-A05A-3B515ED31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635" y="1825625"/>
            <a:ext cx="316273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5EE64-8DC5-224D-986E-DD6FDFE9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51645" y="-1043386"/>
            <a:ext cx="9023780" cy="8944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1C3CB8-5216-9E23-DC04-E826781F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46559" y="-3004553"/>
            <a:ext cx="9023780" cy="128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E3885-DE88-1344-8D26-EA6656634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43554" y="-1728703"/>
            <a:ext cx="8321040" cy="114482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4F2ED-6FAA-881D-2E43-B870B252EA7F}"/>
              </a:ext>
            </a:extLst>
          </p:cNvPr>
          <p:cNvSpPr txBox="1"/>
          <p:nvPr/>
        </p:nvSpPr>
        <p:spPr>
          <a:xfrm>
            <a:off x="798490" y="156871"/>
            <a:ext cx="10947042" cy="7029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7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FC5D-480E-B049-867E-7D154C05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27" y="179675"/>
            <a:ext cx="10663382" cy="939945"/>
          </a:xfrm>
        </p:spPr>
        <p:txBody>
          <a:bodyPr/>
          <a:lstStyle/>
          <a:p>
            <a:r>
              <a:rPr lang="en-US" dirty="0"/>
              <a:t>How we got here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2C3145-8A8F-57B8-BB71-DC5DCB8B2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267199"/>
            <a:ext cx="3962400" cy="241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762ED-A1D6-D4CC-AF4F-34706D68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018" y="4267197"/>
            <a:ext cx="3937000" cy="2411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EC0623-BF1B-779E-4729-AF98E6024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609" y="4267199"/>
            <a:ext cx="2717800" cy="2411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1B92E8-9F88-395D-252E-FAAB28643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27" y="1142279"/>
            <a:ext cx="2844800" cy="3102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3D7D79-FF46-3334-C8FA-F52D47744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618" y="1142279"/>
            <a:ext cx="3845791" cy="3073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96C856-8FEA-7B05-76DB-8AC6FD664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018" y="1142279"/>
            <a:ext cx="3930073" cy="30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F3410-ED0B-4A4A-A499-903691ECC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03825" y="-1900116"/>
            <a:ext cx="7975455" cy="10972800"/>
          </a:xfrm>
        </p:spPr>
      </p:pic>
    </p:spTree>
    <p:extLst>
      <p:ext uri="{BB962C8B-B14F-4D97-AF65-F5344CB8AC3E}">
        <p14:creationId xmlns:p14="http://schemas.microsoft.com/office/powerpoint/2010/main" val="3540907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3C06-24E3-D944-83A6-F2ABC0E2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79D2-E3FD-D745-A6FD-03223CE4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elevation angles are very good for the natural flow of effluent into the wetlands system we are proposing. The site is currently wet and swampy in the rainy season.</a:t>
            </a:r>
          </a:p>
          <a:p>
            <a:endParaRPr lang="en-US" dirty="0"/>
          </a:p>
          <a:p>
            <a:r>
              <a:rPr lang="en-US" sz="3200" dirty="0"/>
              <a:t>The location will require the wetlands holding area to be raised above the existing terrain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3CB5A-6D1D-0ADE-5448-AEA1B2A0CB1D}"/>
              </a:ext>
            </a:extLst>
          </p:cNvPr>
          <p:cNvSpPr txBox="1"/>
          <p:nvPr/>
        </p:nvSpPr>
        <p:spPr>
          <a:xfrm>
            <a:off x="838200" y="365125"/>
            <a:ext cx="10842938" cy="6127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61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F65D8-36EC-AD73-5D1C-9681DF792DD1}"/>
              </a:ext>
            </a:extLst>
          </p:cNvPr>
          <p:cNvSpPr txBox="1"/>
          <p:nvPr/>
        </p:nvSpPr>
        <p:spPr>
          <a:xfrm>
            <a:off x="455054" y="289775"/>
            <a:ext cx="11281892" cy="64136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9D48-DA0C-7445-82D1-FAEAD361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660"/>
            <a:ext cx="10515600" cy="5818340"/>
          </a:xfrm>
        </p:spPr>
        <p:txBody>
          <a:bodyPr>
            <a:normAutofit/>
          </a:bodyPr>
          <a:lstStyle/>
          <a:p>
            <a:r>
              <a:rPr lang="en-US" dirty="0"/>
              <a:t>The project cost request will be established when: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final design has been completed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amount and cost of materials has been determined, gravel, sand and liner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estimated length of time to complete the project has been approximated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Equipment rental estimated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Total labor cost forecast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Initial cost estimate is approximately $90,000  USD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2B3BF-B113-E444-B9D5-C95694A3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46"/>
            <a:ext cx="10664868" cy="885114"/>
          </a:xfrm>
        </p:spPr>
        <p:txBody>
          <a:bodyPr/>
          <a:lstStyle/>
          <a:p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58391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AE1720-57B9-6EF3-B72B-368A10BD2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189" y="1325563"/>
            <a:ext cx="7547610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7EA55-7D7D-19FC-E266-F840DE59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Team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A6235-C835-616F-0B31-E4BD8DBD944B}"/>
              </a:ext>
            </a:extLst>
          </p:cNvPr>
          <p:cNvSpPr txBox="1"/>
          <p:nvPr/>
        </p:nvSpPr>
        <p:spPr>
          <a:xfrm>
            <a:off x="746975" y="244699"/>
            <a:ext cx="10351555" cy="63847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13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F9BD-E6D4-FCBD-E849-910C587C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Explained to Council Leader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1C4409-6B31-A25E-493F-4B9B6F66E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360" y="2037551"/>
            <a:ext cx="3469640" cy="4328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8AC43-61C0-8874-2D6F-AF08062BF2E6}"/>
              </a:ext>
            </a:extLst>
          </p:cNvPr>
          <p:cNvSpPr txBox="1"/>
          <p:nvPr/>
        </p:nvSpPr>
        <p:spPr>
          <a:xfrm>
            <a:off x="596900" y="165100"/>
            <a:ext cx="10364470" cy="64528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41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E33202-3BA2-A61B-1892-3E4CBB21F3BC}"/>
              </a:ext>
            </a:extLst>
          </p:cNvPr>
          <p:cNvSpPr txBox="1"/>
          <p:nvPr/>
        </p:nvSpPr>
        <p:spPr>
          <a:xfrm>
            <a:off x="605790" y="274320"/>
            <a:ext cx="11338560" cy="621855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B23E1-4DF2-71BE-E282-173C50DB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3777-91F9-9600-7C4D-CCE8CC68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Karl Dyer, Past President</a:t>
            </a:r>
          </a:p>
          <a:p>
            <a:r>
              <a:rPr lang="en-US" dirty="0"/>
              <a:t>Chapala Sunrise Rotary Club</a:t>
            </a:r>
          </a:p>
          <a:p>
            <a:r>
              <a:rPr lang="en-US" dirty="0"/>
              <a:t>Chapala, Jalisco MX</a:t>
            </a:r>
          </a:p>
          <a:p>
            <a:r>
              <a:rPr lang="en-US" dirty="0">
                <a:hlinkClick r:id="rId2"/>
              </a:rPr>
              <a:t>w.karl.dyer@gmail.com</a:t>
            </a:r>
            <a:endParaRPr lang="en-US" dirty="0"/>
          </a:p>
          <a:p>
            <a:r>
              <a:rPr lang="en-US" dirty="0"/>
              <a:t>+52-333-475-6119 MX</a:t>
            </a:r>
          </a:p>
          <a:p>
            <a:r>
              <a:rPr lang="en-US" dirty="0"/>
              <a:t>+1-203-903-0604 USA</a:t>
            </a:r>
          </a:p>
          <a:p>
            <a:endParaRPr lang="en-US" dirty="0"/>
          </a:p>
          <a:p>
            <a:r>
              <a:rPr lang="en-US" dirty="0"/>
              <a:t>Tax deductible contributions to the Chapala Sunrise Rotary Club, A.C. can be made through the Fountain Hills Rotary Club, Fountain Hills, AZ</a:t>
            </a:r>
          </a:p>
        </p:txBody>
      </p:sp>
    </p:spTree>
    <p:extLst>
      <p:ext uri="{BB962C8B-B14F-4D97-AF65-F5344CB8AC3E}">
        <p14:creationId xmlns:p14="http://schemas.microsoft.com/office/powerpoint/2010/main" val="2295386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9F5480-729C-748C-F719-0E489E9D7812}"/>
              </a:ext>
            </a:extLst>
          </p:cNvPr>
          <p:cNvSpPr txBox="1"/>
          <p:nvPr/>
        </p:nvSpPr>
        <p:spPr>
          <a:xfrm>
            <a:off x="466725" y="251460"/>
            <a:ext cx="11258550" cy="63550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4325-01B2-D52A-4DAB-D88EF653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88770"/>
            <a:ext cx="10587990" cy="4857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Directions for U.S. donors who need a tax deduction letter to transfer money to Chapala Sunrise Rotary Club, A.C. through the Fountain Hills Rotary Club, Fountain Hills, Arizona</a:t>
            </a:r>
          </a:p>
          <a:p>
            <a:r>
              <a:rPr lang="en-US" dirty="0"/>
              <a:t>1. Make Check payable to:</a:t>
            </a:r>
          </a:p>
          <a:p>
            <a:pPr lvl="1"/>
            <a:r>
              <a:rPr lang="en-US" dirty="0"/>
              <a:t>Fountain Hills Rotary Club Foundation</a:t>
            </a:r>
          </a:p>
          <a:p>
            <a:pPr lvl="1"/>
            <a:r>
              <a:rPr lang="en-US" dirty="0"/>
              <a:t>P.O. Box 18188</a:t>
            </a:r>
          </a:p>
          <a:p>
            <a:pPr lvl="1"/>
            <a:r>
              <a:rPr lang="en-US" dirty="0"/>
              <a:t>Fountain Hills, AZ 85268</a:t>
            </a:r>
          </a:p>
          <a:p>
            <a:pPr lvl="1"/>
            <a:r>
              <a:rPr lang="en-US" dirty="0"/>
              <a:t>Attn: Treasurer</a:t>
            </a:r>
          </a:p>
          <a:p>
            <a:r>
              <a:rPr lang="en-US" dirty="0"/>
              <a:t>2. Include with check: </a:t>
            </a:r>
            <a:r>
              <a:rPr lang="en-US" sz="2400" dirty="0"/>
              <a:t>Donor Mailing Address, Donor Email address</a:t>
            </a:r>
          </a:p>
          <a:p>
            <a:pPr lvl="1"/>
            <a:r>
              <a:rPr lang="en-US" dirty="0"/>
              <a:t>Donor phone number (only in case of verifying missing information)</a:t>
            </a:r>
          </a:p>
          <a:p>
            <a:pPr lvl="1"/>
            <a:r>
              <a:rPr lang="en-US" dirty="0"/>
              <a:t>Note the specific purpose for the donation(if any) to the Chapala Sunrise Rotary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C97E8-5B37-9F1B-54E6-47AFE66A9661}"/>
              </a:ext>
            </a:extLst>
          </p:cNvPr>
          <p:cNvSpPr txBox="1"/>
          <p:nvPr/>
        </p:nvSpPr>
        <p:spPr>
          <a:xfrm>
            <a:off x="1005840" y="411480"/>
            <a:ext cx="992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Tax Deductible Donations</a:t>
            </a:r>
          </a:p>
        </p:txBody>
      </p:sp>
    </p:spTree>
    <p:extLst>
      <p:ext uri="{BB962C8B-B14F-4D97-AF65-F5344CB8AC3E}">
        <p14:creationId xmlns:p14="http://schemas.microsoft.com/office/powerpoint/2010/main" val="164481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2877-B816-454F-B4F5-F9A45A94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EE6BC-6A6E-7669-51E7-2585DE6C38BB}"/>
              </a:ext>
            </a:extLst>
          </p:cNvPr>
          <p:cNvSpPr txBox="1"/>
          <p:nvPr/>
        </p:nvSpPr>
        <p:spPr>
          <a:xfrm>
            <a:off x="838200" y="365125"/>
            <a:ext cx="10515600" cy="60013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10651-B1D7-954F-841B-9732B0A12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09800" y="-2279126"/>
            <a:ext cx="7772400" cy="10058419"/>
          </a:xfrm>
        </p:spPr>
      </p:pic>
    </p:spTree>
    <p:extLst>
      <p:ext uri="{BB962C8B-B14F-4D97-AF65-F5344CB8AC3E}">
        <p14:creationId xmlns:p14="http://schemas.microsoft.com/office/powerpoint/2010/main" val="189460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A0292-2EE7-6494-EB80-31E69BB76B9C}"/>
              </a:ext>
            </a:extLst>
          </p:cNvPr>
          <p:cNvSpPr txBox="1"/>
          <p:nvPr/>
        </p:nvSpPr>
        <p:spPr>
          <a:xfrm>
            <a:off x="525780" y="365125"/>
            <a:ext cx="11201400" cy="5811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761CE-4914-0842-B0EF-C2C3085D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229"/>
            <a:ext cx="10515600" cy="1128395"/>
          </a:xfrm>
        </p:spPr>
        <p:txBody>
          <a:bodyPr>
            <a:normAutofit/>
          </a:bodyPr>
          <a:lstStyle/>
          <a:p>
            <a:r>
              <a:rPr lang="en-US" dirty="0"/>
              <a:t>Project Sponsors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D2AF-CC13-9040-84E5-EA7DBA2CC21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  <a:p>
            <a:r>
              <a:rPr lang="en-US" sz="3200" dirty="0"/>
              <a:t>Chapala Sunrise Rotary Club is the Host District 4140</a:t>
            </a:r>
          </a:p>
          <a:p>
            <a:endParaRPr lang="en-US" dirty="0"/>
          </a:p>
          <a:p>
            <a:r>
              <a:rPr lang="en-US" sz="3200" dirty="0"/>
              <a:t>The Rotary Club of South San Francisco is the International Sponsor District 5150</a:t>
            </a:r>
          </a:p>
        </p:txBody>
      </p:sp>
    </p:spTree>
    <p:extLst>
      <p:ext uri="{BB962C8B-B14F-4D97-AF65-F5344CB8AC3E}">
        <p14:creationId xmlns:p14="http://schemas.microsoft.com/office/powerpoint/2010/main" val="174645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2B58D-679B-DADA-478A-53C13BBE5281}"/>
              </a:ext>
            </a:extLst>
          </p:cNvPr>
          <p:cNvSpPr txBox="1"/>
          <p:nvPr/>
        </p:nvSpPr>
        <p:spPr>
          <a:xfrm>
            <a:off x="449580" y="263525"/>
            <a:ext cx="11064240" cy="6229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FE097-A50C-3E4F-95C9-73448B63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 :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C207-7D57-3E46-912A-28CF858A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Construct a wetlands sewer treatment system for the village of Ojo de Agua, Poncitlán, Jalisco, MX</a:t>
            </a:r>
          </a:p>
          <a:p>
            <a:endParaRPr lang="en-US" dirty="0"/>
          </a:p>
          <a:p>
            <a:r>
              <a:rPr lang="en-US" sz="3200" dirty="0"/>
              <a:t>Raw sewage flows in a ditch directly from the village into Lake Chapala</a:t>
            </a:r>
          </a:p>
          <a:p>
            <a:endParaRPr lang="en-US" dirty="0"/>
          </a:p>
          <a:p>
            <a:r>
              <a:rPr lang="en-US" sz="3200" dirty="0"/>
              <a:t>300 citizens live in the village just above the ditch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D580-9100-0640-9A01-70B69747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Effluent Directly into Lake Chapala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50E27-F225-E44D-B425-D4F458DE6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255" y="1757796"/>
            <a:ext cx="5853545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EF770-BA9A-6FBF-D7A8-439507B6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12" y="1711490"/>
            <a:ext cx="4309343" cy="4397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5C3C0-2595-83F1-E61E-47D2EE5C5354}"/>
              </a:ext>
            </a:extLst>
          </p:cNvPr>
          <p:cNvSpPr txBox="1"/>
          <p:nvPr/>
        </p:nvSpPr>
        <p:spPr>
          <a:xfrm>
            <a:off x="422910" y="194310"/>
            <a:ext cx="11498580" cy="63665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3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0943-E63B-3A47-89CA-6B443E0F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0036"/>
          </a:xfrm>
        </p:spPr>
        <p:txBody>
          <a:bodyPr/>
          <a:lstStyle/>
          <a:p>
            <a:r>
              <a:rPr lang="en-US" b="1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5F4A2-2D38-434B-BD03-A697337A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26" y="1163782"/>
            <a:ext cx="10643937" cy="5329094"/>
          </a:xfrm>
        </p:spPr>
        <p:txBody>
          <a:bodyPr>
            <a:normAutofit/>
          </a:bodyPr>
          <a:lstStyle/>
          <a:p>
            <a:r>
              <a:rPr lang="en-US" sz="3200" dirty="0"/>
              <a:t>Stop the flow of raw sewage directly into Lake Chapala</a:t>
            </a:r>
          </a:p>
          <a:p>
            <a:endParaRPr lang="en-US" sz="3200" dirty="0"/>
          </a:p>
          <a:p>
            <a:r>
              <a:rPr lang="en-US" sz="3200" dirty="0"/>
              <a:t>Eliminate the villagers exposure to coliform bacteria and other dangerous pollutants carried in the wastewater</a:t>
            </a:r>
          </a:p>
          <a:p>
            <a:endParaRPr lang="en-US" dirty="0"/>
          </a:p>
          <a:p>
            <a:r>
              <a:rPr lang="en-US" sz="3200" dirty="0"/>
              <a:t>Improve the health of the citizens by Reducing the abundant mosquito population and the potential exposure to Dengue Fever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3200" dirty="0"/>
              <a:t>End the odor coming from the drainage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04E67-A4BF-2F82-7E2E-378C9D693F19}"/>
              </a:ext>
            </a:extLst>
          </p:cNvPr>
          <p:cNvSpPr txBox="1"/>
          <p:nvPr/>
        </p:nvSpPr>
        <p:spPr>
          <a:xfrm>
            <a:off x="415636" y="365124"/>
            <a:ext cx="11194838" cy="61277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C555-5AE9-F34C-BBB1-132DB6F9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Samples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307BE-767D-D14C-B16B-7379D053B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49711" y="1890514"/>
            <a:ext cx="4352925" cy="36412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7BA03-AE92-474A-6E4F-B42FB6C8C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34681"/>
            <a:ext cx="3491346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075D-4DD2-D643-80D2-D19B9B26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6" y="858982"/>
            <a:ext cx="10372680" cy="843738"/>
          </a:xfrm>
        </p:spPr>
        <p:txBody>
          <a:bodyPr>
            <a:normAutofit fontScale="90000"/>
          </a:bodyPr>
          <a:lstStyle/>
          <a:p>
            <a:r>
              <a:rPr lang="en-US" dirty="0"/>
              <a:t>Level of wastewater Contaminants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FA83A-0871-0240-B737-49E858A1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water is very dirty</a:t>
            </a:r>
          </a:p>
          <a:p>
            <a:endParaRPr lang="en-US" dirty="0"/>
          </a:p>
          <a:p>
            <a:r>
              <a:rPr lang="en-US" sz="3200" dirty="0"/>
              <a:t>The level of Coliform contamination is 1,300,000 NMP/100ml. The standard for wastewater allowed to flow into the lake is 1,000 NMP/100ml, in other words, it is 1,300 times worse than the standard.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46FC-F6FB-40E0-4696-2624B20009D7}"/>
              </a:ext>
            </a:extLst>
          </p:cNvPr>
          <p:cNvSpPr txBox="1"/>
          <p:nvPr/>
        </p:nvSpPr>
        <p:spPr>
          <a:xfrm>
            <a:off x="623455" y="387927"/>
            <a:ext cx="11125200" cy="60405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991</Words>
  <Application>Microsoft Office PowerPoint</Application>
  <PresentationFormat>Widescreen</PresentationFormat>
  <Paragraphs>127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Sanitation is Health </vt:lpstr>
      <vt:lpstr>How we got here</vt:lpstr>
      <vt:lpstr>PowerPoint Presentation</vt:lpstr>
      <vt:lpstr>Project Sponsors </vt:lpstr>
      <vt:lpstr>Project Description : </vt:lpstr>
      <vt:lpstr>Effluent Directly into Lake Chapala</vt:lpstr>
      <vt:lpstr>Project Objectives</vt:lpstr>
      <vt:lpstr>Water Samples</vt:lpstr>
      <vt:lpstr>Level of wastewater Contaminants </vt:lpstr>
      <vt:lpstr> Chapala Sunrise Rotary Club Project Partners</vt:lpstr>
      <vt:lpstr>Responsibilities</vt:lpstr>
      <vt:lpstr>Responsibilities continued… </vt:lpstr>
      <vt:lpstr>Budget</vt:lpstr>
      <vt:lpstr>Funding</vt:lpstr>
      <vt:lpstr>Funding Summary</vt:lpstr>
      <vt:lpstr>       Constructed Wetlands Designs</vt:lpstr>
      <vt:lpstr>PowerPoint Presentation</vt:lpstr>
      <vt:lpstr>PowerPoint Presentation</vt:lpstr>
      <vt:lpstr>PowerPoint Presentation</vt:lpstr>
      <vt:lpstr>PowerPoint Presentation</vt:lpstr>
      <vt:lpstr>Unique Circumstances</vt:lpstr>
      <vt:lpstr>Funding</vt:lpstr>
      <vt:lpstr>Some Team Members</vt:lpstr>
      <vt:lpstr>Project Explained to Council Leader</vt:lpstr>
      <vt:lpstr>Contact Information</vt:lpstr>
      <vt:lpstr>PowerPoint Presentation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Sanitation is Health</dc:title>
  <dc:creator>Microsoft Office User</dc:creator>
  <cp:lastModifiedBy>Kevin Pitts</cp:lastModifiedBy>
  <cp:revision>67</cp:revision>
  <cp:lastPrinted>2023-10-23T19:13:03Z</cp:lastPrinted>
  <dcterms:created xsi:type="dcterms:W3CDTF">2022-09-21T15:06:20Z</dcterms:created>
  <dcterms:modified xsi:type="dcterms:W3CDTF">2023-10-27T21:57:54Z</dcterms:modified>
</cp:coreProperties>
</file>