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3" r:id="rId3"/>
    <p:sldId id="280" r:id="rId4"/>
    <p:sldId id="281" r:id="rId5"/>
    <p:sldId id="275" r:id="rId6"/>
    <p:sldId id="277" r:id="rId7"/>
    <p:sldId id="269" r:id="rId8"/>
    <p:sldId id="267" r:id="rId9"/>
    <p:sldId id="256" r:id="rId10"/>
    <p:sldId id="282" r:id="rId11"/>
    <p:sldId id="279" r:id="rId12"/>
    <p:sldId id="278" r:id="rId13"/>
    <p:sldId id="274" r:id="rId14"/>
    <p:sldId id="284" r:id="rId15"/>
  </p:sldIdLst>
  <p:sldSz cx="12192000" cy="6858000"/>
  <p:notesSz cx="7004050" cy="92900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499C54C-28B2-41DC-A032-613FCCD97B75}">
          <p14:sldIdLst>
            <p14:sldId id="268"/>
            <p14:sldId id="283"/>
            <p14:sldId id="280"/>
            <p14:sldId id="281"/>
            <p14:sldId id="275"/>
            <p14:sldId id="277"/>
            <p14:sldId id="269"/>
          </p14:sldIdLst>
        </p14:section>
        <p14:section name="Seguimiento de estrategia" id="{EA0BB13D-1325-49A5-807F-853AA8DECB90}">
          <p14:sldIdLst>
            <p14:sldId id="267"/>
            <p14:sldId id="256"/>
            <p14:sldId id="282"/>
            <p14:sldId id="279"/>
            <p14:sldId id="278"/>
            <p14:sldId id="274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Casos</a:t>
            </a:r>
            <a:r>
              <a:rPr lang="es-MX" baseline="0" dirty="0"/>
              <a:t> de Rickettsia</a:t>
            </a:r>
            <a:endParaRPr lang="es-MX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Detectados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descartados</c:v>
                </c:pt>
                <c:pt idx="1">
                  <c:v>Probables</c:v>
                </c:pt>
                <c:pt idx="2">
                  <c:v>Confirmados</c:v>
                </c:pt>
                <c:pt idx="3">
                  <c:v>Defunciones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46</c:v>
                </c:pt>
                <c:pt idx="1">
                  <c:v>46</c:v>
                </c:pt>
                <c:pt idx="2">
                  <c:v>46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32-48D7-A794-1DFBA756749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descartados</c:v>
                </c:pt>
                <c:pt idx="1">
                  <c:v>Probables</c:v>
                </c:pt>
                <c:pt idx="2">
                  <c:v>Confirmados</c:v>
                </c:pt>
                <c:pt idx="3">
                  <c:v>Defunciones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14</c:v>
                </c:pt>
                <c:pt idx="1">
                  <c:v>14</c:v>
                </c:pt>
                <c:pt idx="2">
                  <c:v>18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32-48D7-A794-1DFBA75674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1056680"/>
        <c:axId val="521054384"/>
      </c:barChart>
      <c:catAx>
        <c:axId val="521056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054384"/>
        <c:crosses val="autoZero"/>
        <c:auto val="1"/>
        <c:lblAlgn val="ctr"/>
        <c:lblOffset val="100"/>
        <c:noMultiLvlLbl val="0"/>
      </c:catAx>
      <c:valAx>
        <c:axId val="52105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056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7D0A5-BB4D-0B53-8DAC-BFA9B652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0452DD-BF2F-F60C-B897-B2CDE607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6A1C2B-59F7-15D0-4E55-1F588131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64E3-889C-4BFA-A7EF-6330111CFE95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7AF42B-83DC-502F-EA28-A37B1825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176CDD-972B-7B61-FF3A-B69420BBE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2528-45AD-42C2-A184-E09C572E35C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871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54A92-EBC2-EAB1-9473-1F52171F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07EB48-D63F-6C04-77B8-460908ACD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8F3190-E60E-375F-AA1F-80B006A2A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64E3-889C-4BFA-A7EF-6330111CFE95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6156C7-B6CF-268E-4FBB-A58BEEED1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22ED29-76D4-454D-CAC6-86CFAFBA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2528-45AD-42C2-A184-E09C572E35C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076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EE66E26-177B-5EDE-F878-8E1ED554A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17637E-AFF4-B99A-358D-601F52CF7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751B75-182A-0422-C6CC-5C9CA6B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64E3-889C-4BFA-A7EF-6330111CFE95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591368-ACAC-6506-DDA3-F85819A7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EF424F-6F9A-9B86-61F8-A5A1B61B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2528-45AD-42C2-A184-E09C572E35C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427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39DA6-C409-9174-9308-27B80063D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6D7637-6D8D-6665-5B37-B04CAD902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69AFB4-87D4-6F81-C289-A02E6650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64E3-889C-4BFA-A7EF-6330111CFE95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2E909D-74A3-3AC2-76FF-BC971CB0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DF36C-E758-9C4C-706A-B3D0D0C0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2528-45AD-42C2-A184-E09C572E35C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831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C9051-B5AD-5DDD-AEB7-75D3B4CA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DB02F1-73F7-3FBC-593B-2D4319B7C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BB95F1-4371-6133-8CC1-595525EC0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64E3-889C-4BFA-A7EF-6330111CFE95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C53E8D-1178-D4C2-C3C5-CEE349AD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201B9F-C390-6273-F2C0-E0525707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2528-45AD-42C2-A184-E09C572E35C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77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9D244-1FB4-6E9F-12D3-F1EDABA44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73425F-6A43-8DFD-B5CF-FD29CCC0A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CB2AF0-79F3-1286-36E4-5AA191ABD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C71F7D-AF1D-84B8-1B3F-AB0FDB13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64E3-889C-4BFA-A7EF-6330111CFE95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FC4CE-9692-CEF9-2AFD-49A737036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D3780B-40C7-1104-4901-3B10712E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2528-45AD-42C2-A184-E09C572E35C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802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22EC6-E577-AB55-20CE-B614D3D1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6D17E3-0BFA-200B-8643-9262FC8E4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2D642E-15A0-743E-9157-5360CEC41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590DB9-6076-F811-2E91-2EA2BC468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813365-A3D0-07D4-280A-E01B14E18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3B9CA9D-80AC-B874-DF71-F73339EF7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64E3-889C-4BFA-A7EF-6330111CFE95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0D60A3E-E705-0BFA-90E8-F9B88D12F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E7C133C-8F44-D1B6-013D-0C7BFA75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2528-45AD-42C2-A184-E09C572E35C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803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4C6E1-5E41-2BEB-AE7C-0A469F057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D42013-B5D3-B5ED-618A-392DD4982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64E3-889C-4BFA-A7EF-6330111CFE95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45507A-06A7-579B-C337-F9701875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1C8949-8B1E-2B85-5C64-33E6DF0A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2528-45AD-42C2-A184-E09C572E35C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090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E15F-BFCD-6B9E-E21A-2991EC1C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64E3-889C-4BFA-A7EF-6330111CFE95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392F08-D7DE-EBC3-7FB3-EA31A5B9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C8D863-FE3B-D42B-86AC-E80AA1DD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2528-45AD-42C2-A184-E09C572E35C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538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7F240-EC8B-7FA6-A9C8-AAC90854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000EFA-8CF3-EA80-4D81-377699F3D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4ECD6C-BD3D-102C-494E-8AD35FF77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A3BA27-1637-AE70-2DDC-31D746CF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64E3-889C-4BFA-A7EF-6330111CFE95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882E32-90E8-DCB4-7F25-EB1EAA87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24B12F-EDEB-B8CF-2833-02C4FE0B2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2528-45AD-42C2-A184-E09C572E35C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829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C182E-F215-F1F4-AFB2-50E43E95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9732F0-7C84-9E18-0B93-3C22145F5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D919E1-D948-A154-D51E-4B3FB24B8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8E202-3D08-5079-26B1-E17E65572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64E3-889C-4BFA-A7EF-6330111CFE95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1B8E53-96AF-4EAC-2AF0-26DC893D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81887A-BF4A-B32F-A9CD-2B92E8C8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2528-45AD-42C2-A184-E09C572E35C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612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A72E1A-9950-FAF3-85F5-649BD6148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0C0FEC-EBF6-A2CD-5A03-2DF15204F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3A9352-CCAF-19E4-F927-CF7746995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E64E3-889C-4BFA-A7EF-6330111CFE95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EA0AC-6C41-10FE-A2CB-FA2E04B1A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42724-7BE3-3B56-1C51-761DB024E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2528-45AD-42C2-A184-E09C572E35C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255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E593B0-D9E5-C2D2-E7A7-1489EF658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859536"/>
            <a:ext cx="6746979" cy="12005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600" b="1" dirty="0"/>
              <a:t>COMBATTING RMSF IN PUERTO PEÑASCO</a:t>
            </a:r>
            <a:br>
              <a:rPr lang="en-US" sz="2600" b="1" dirty="0"/>
            </a:br>
            <a:r>
              <a:rPr lang="en-US" sz="2600" b="1" dirty="0"/>
              <a:t>OBJETIVO  / GOAL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CB353AF1-A840-38B5-3540-F57C7ACC0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2512611"/>
            <a:ext cx="5924943" cy="351910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 err="1"/>
              <a:t>Consolidar</a:t>
            </a:r>
            <a:r>
              <a:rPr lang="en-US" sz="1800" dirty="0"/>
              <a:t> </a:t>
            </a:r>
            <a:r>
              <a:rPr lang="en-US" sz="1800" dirty="0" err="1"/>
              <a:t>el</a:t>
            </a:r>
            <a:r>
              <a:rPr lang="en-US" sz="1800" dirty="0"/>
              <a:t> </a:t>
            </a:r>
            <a:r>
              <a:rPr lang="en-US" sz="1800" dirty="0" err="1"/>
              <a:t>equipo</a:t>
            </a:r>
            <a:r>
              <a:rPr lang="en-US" sz="1800" dirty="0"/>
              <a:t> de </a:t>
            </a:r>
            <a:r>
              <a:rPr lang="en-US" sz="1800" dirty="0" err="1"/>
              <a:t>trabajo</a:t>
            </a:r>
            <a:r>
              <a:rPr lang="en-US" sz="1800" dirty="0"/>
              <a:t> para la </a:t>
            </a:r>
            <a:r>
              <a:rPr lang="en-US" sz="1800" dirty="0" err="1"/>
              <a:t>prevención</a:t>
            </a:r>
            <a:r>
              <a:rPr lang="en-US" sz="1800" dirty="0"/>
              <a:t> y </a:t>
            </a:r>
            <a:r>
              <a:rPr lang="en-US" sz="1800" dirty="0" err="1"/>
              <a:t>detección</a:t>
            </a:r>
            <a:r>
              <a:rPr lang="en-US" sz="1800" dirty="0"/>
              <a:t> </a:t>
            </a:r>
            <a:r>
              <a:rPr lang="en-US" sz="1800" dirty="0" err="1"/>
              <a:t>oportuna</a:t>
            </a:r>
            <a:r>
              <a:rPr lang="en-US" sz="1800" dirty="0"/>
              <a:t> y </a:t>
            </a:r>
            <a:r>
              <a:rPr lang="en-US" sz="1800" dirty="0" err="1"/>
              <a:t>seguimiento</a:t>
            </a:r>
            <a:r>
              <a:rPr lang="en-US" sz="1800" dirty="0"/>
              <a:t> de la Rickettsiosis </a:t>
            </a:r>
            <a:r>
              <a:rPr lang="en-US" sz="1800" dirty="0" err="1"/>
              <a:t>en</a:t>
            </a:r>
            <a:r>
              <a:rPr lang="en-US" sz="1800" dirty="0"/>
              <a:t> Puerto </a:t>
            </a:r>
            <a:r>
              <a:rPr lang="en-US" sz="1800" dirty="0" err="1"/>
              <a:t>Peñasco</a:t>
            </a:r>
            <a:endParaRPr lang="en-US" sz="1800" dirty="0"/>
          </a:p>
          <a:p>
            <a:pPr algn="l"/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b="1" dirty="0"/>
              <a:t>Strengthen work for prevention, timely detection, and follow-up on Rocky Mountain Spotted Fever in Puerto </a:t>
            </a:r>
            <a:r>
              <a:rPr lang="en-US" sz="1800" b="1" dirty="0" err="1"/>
              <a:t>Peñasco</a:t>
            </a:r>
            <a:endParaRPr lang="en-US" sz="1800" b="1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b="1" dirty="0"/>
              <a:t>Area of Interest: Disease Prevention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DD995001-9E88-8FE7-BA61-C5EF5C20B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530" y="517600"/>
            <a:ext cx="5033394" cy="27432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A9FB377-7B23-5EE9-83BE-096475B2C1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68" y="4402581"/>
            <a:ext cx="5135719" cy="7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92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676BFEE-E63A-42A3-87D5-FD65694B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 descr="A yellow and white poster with a dog&#10;&#10;Description automatically generated">
            <a:extLst>
              <a:ext uri="{FF2B5EF4-FFF2-40B4-BE49-F238E27FC236}">
                <a16:creationId xmlns:a16="http://schemas.microsoft.com/office/drawing/2014/main" id="{B7657071-D5C5-C746-CCCC-49B54DC8AC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r="10384"/>
          <a:stretch/>
        </p:blipFill>
        <p:spPr>
          <a:xfrm>
            <a:off x="20" y="-1"/>
            <a:ext cx="4654276" cy="6858000"/>
          </a:xfrm>
          <a:prstGeom prst="rect">
            <a:avLst/>
          </a:prstGeom>
        </p:spPr>
      </p:pic>
      <p:pic>
        <p:nvPicPr>
          <p:cNvPr id="19" name="Picture 18" descr="A group of people standing in front of a table with white tablecloths&#10;&#10;Description automatically generated">
            <a:extLst>
              <a:ext uri="{FF2B5EF4-FFF2-40B4-BE49-F238E27FC236}">
                <a16:creationId xmlns:a16="http://schemas.microsoft.com/office/drawing/2014/main" id="{F2A2433E-2037-AA62-7847-59E383B24A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8" b="1666"/>
          <a:stretch/>
        </p:blipFill>
        <p:spPr>
          <a:xfrm>
            <a:off x="4774005" y="10"/>
            <a:ext cx="7417994" cy="4526265"/>
          </a:xfrm>
          <a:prstGeom prst="rect">
            <a:avLst/>
          </a:prstGeom>
        </p:spPr>
      </p:pic>
      <p:pic>
        <p:nvPicPr>
          <p:cNvPr id="16" name="Picture 15" descr="Two machines on a table&#10;&#10;Description automatically generated">
            <a:extLst>
              <a:ext uri="{FF2B5EF4-FFF2-40B4-BE49-F238E27FC236}">
                <a16:creationId xmlns:a16="http://schemas.microsoft.com/office/drawing/2014/main" id="{95C8B5F0-7F75-F969-B375-5B9347B838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" r="18794" b="6"/>
          <a:stretch/>
        </p:blipFill>
        <p:spPr>
          <a:xfrm>
            <a:off x="4774005" y="4629736"/>
            <a:ext cx="2392858" cy="2228264"/>
          </a:xfrm>
          <a:prstGeom prst="rect">
            <a:avLst/>
          </a:prstGeom>
        </p:spPr>
      </p:pic>
      <p:pic>
        <p:nvPicPr>
          <p:cNvPr id="23" name="Picture 22" descr="A group of people in a field&#10;&#10;Description automatically generated">
            <a:extLst>
              <a:ext uri="{FF2B5EF4-FFF2-40B4-BE49-F238E27FC236}">
                <a16:creationId xmlns:a16="http://schemas.microsoft.com/office/drawing/2014/main" id="{D33A809F-92BF-BAD1-623A-8C6EAF149E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18" b="6"/>
          <a:stretch/>
        </p:blipFill>
        <p:spPr>
          <a:xfrm>
            <a:off x="7270322" y="4629737"/>
            <a:ext cx="2409107" cy="2228264"/>
          </a:xfrm>
          <a:prstGeom prst="rect">
            <a:avLst/>
          </a:prstGeom>
        </p:spPr>
      </p:pic>
      <p:pic>
        <p:nvPicPr>
          <p:cNvPr id="21" name="Picture 20" descr="A person holding a dog&#10;&#10;Description automatically generated">
            <a:extLst>
              <a:ext uri="{FF2B5EF4-FFF2-40B4-BE49-F238E27FC236}">
                <a16:creationId xmlns:a16="http://schemas.microsoft.com/office/drawing/2014/main" id="{E22A11AB-E32A-64BB-34BC-0A0C70C2F7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r="17142" b="6"/>
          <a:stretch/>
        </p:blipFill>
        <p:spPr>
          <a:xfrm>
            <a:off x="9783443" y="4629735"/>
            <a:ext cx="2408549" cy="222826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6276495-5745-CBDC-6AC2-FC8E1E29F8FE}"/>
              </a:ext>
            </a:extLst>
          </p:cNvPr>
          <p:cNvSpPr txBox="1"/>
          <p:nvPr/>
        </p:nvSpPr>
        <p:spPr>
          <a:xfrm>
            <a:off x="6701426" y="3807912"/>
            <a:ext cx="4797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/>
              <a:t>Matching</a:t>
            </a:r>
            <a:r>
              <a:rPr lang="es-MX" b="1" dirty="0"/>
              <a:t> </a:t>
            </a:r>
            <a:r>
              <a:rPr lang="es-MX" b="1" dirty="0" err="1"/>
              <a:t>donation</a:t>
            </a:r>
            <a:r>
              <a:rPr lang="es-MX" b="1" dirty="0"/>
              <a:t> West </a:t>
            </a:r>
            <a:r>
              <a:rPr lang="es-MX" b="1" dirty="0" err="1"/>
              <a:t>Jordan</a:t>
            </a:r>
            <a:r>
              <a:rPr lang="es-MX" b="1" dirty="0"/>
              <a:t> Rotary Club – Utah D5420  (</a:t>
            </a:r>
            <a:r>
              <a:rPr lang="es-MX" b="1" dirty="0" err="1"/>
              <a:t>Backpack</a:t>
            </a:r>
            <a:r>
              <a:rPr lang="es-MX" b="1" dirty="0"/>
              <a:t> </a:t>
            </a:r>
            <a:r>
              <a:rPr lang="es-MX" b="1" dirty="0" err="1"/>
              <a:t>sprayers</a:t>
            </a:r>
            <a:r>
              <a:rPr lang="es-MX" b="1" dirty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7731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FB4556F-3F15-2951-F64B-F19ADDFBF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613" y="140992"/>
            <a:ext cx="9429750" cy="96202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3425567-F243-473F-E4AC-4C4BDA4FB063}"/>
              </a:ext>
            </a:extLst>
          </p:cNvPr>
          <p:cNvSpPr txBox="1"/>
          <p:nvPr/>
        </p:nvSpPr>
        <p:spPr>
          <a:xfrm>
            <a:off x="1430197" y="1377980"/>
            <a:ext cx="897387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Avances / </a:t>
            </a:r>
            <a:r>
              <a:rPr lang="es-MX" sz="3200" b="1" dirty="0" err="1"/>
              <a:t>Progress</a:t>
            </a:r>
            <a:r>
              <a:rPr lang="es-MX" sz="32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Programa de trabajo en Escuelas de la localidad / </a:t>
            </a:r>
            <a:r>
              <a:rPr lang="es-MX" sz="2400" dirty="0" err="1"/>
              <a:t>Initial</a:t>
            </a:r>
            <a:r>
              <a:rPr lang="es-MX" sz="2400" dirty="0"/>
              <a:t> </a:t>
            </a:r>
            <a:r>
              <a:rPr lang="es-MX" sz="2400" dirty="0" err="1"/>
              <a:t>education</a:t>
            </a:r>
            <a:r>
              <a:rPr lang="es-MX" sz="2400" dirty="0"/>
              <a:t> </a:t>
            </a:r>
            <a:r>
              <a:rPr lang="es-MX" sz="2400" dirty="0" err="1"/>
              <a:t>program</a:t>
            </a:r>
            <a:r>
              <a:rPr lang="es-MX" sz="2400" dirty="0"/>
              <a:t> </a:t>
            </a:r>
            <a:r>
              <a:rPr lang="es-MX" sz="2400" dirty="0" err="1"/>
              <a:t>within</a:t>
            </a:r>
            <a:r>
              <a:rPr lang="es-MX" sz="2400" dirty="0"/>
              <a:t> </a:t>
            </a:r>
            <a:r>
              <a:rPr lang="es-MX" sz="2400" dirty="0" err="1"/>
              <a:t>schools</a:t>
            </a:r>
            <a:r>
              <a:rPr lang="es-MX" sz="2400" dirty="0"/>
              <a:t>  </a:t>
            </a:r>
            <a:r>
              <a:rPr lang="es-MX" sz="2000" dirty="0"/>
              <a:t>(En proceso / </a:t>
            </a:r>
            <a:r>
              <a:rPr lang="es-MX" sz="2000" dirty="0" err="1"/>
              <a:t>Underway</a:t>
            </a:r>
            <a:r>
              <a:rPr lang="es-MX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Polígonos para intervención / </a:t>
            </a:r>
            <a:r>
              <a:rPr lang="es-MX" sz="2400" dirty="0" err="1"/>
              <a:t>Intervention</a:t>
            </a:r>
            <a:r>
              <a:rPr lang="es-MX" sz="2400" dirty="0"/>
              <a:t> </a:t>
            </a:r>
            <a:r>
              <a:rPr lang="es-MX" sz="2400" dirty="0" err="1"/>
              <a:t>within</a:t>
            </a:r>
            <a:r>
              <a:rPr lang="es-MX" sz="2400" dirty="0"/>
              <a:t> </a:t>
            </a:r>
            <a:r>
              <a:rPr lang="es-MX" sz="2400" dirty="0" err="1"/>
              <a:t>detected</a:t>
            </a:r>
            <a:r>
              <a:rPr lang="es-MX" sz="2400" dirty="0"/>
              <a:t> </a:t>
            </a:r>
            <a:r>
              <a:rPr lang="es-MX" sz="2400" dirty="0" err="1"/>
              <a:t>polygons</a:t>
            </a:r>
            <a:r>
              <a:rPr lang="es-MX" sz="2400" dirty="0"/>
              <a:t> </a:t>
            </a:r>
            <a:r>
              <a:rPr lang="es-MX" sz="2000" dirty="0"/>
              <a:t>(En proceso para seguimiento por falta de insumos / </a:t>
            </a:r>
            <a:r>
              <a:rPr lang="es-MX" sz="2000" dirty="0" err="1"/>
              <a:t>Underway</a:t>
            </a:r>
            <a:r>
              <a:rPr lang="es-MX" sz="2000" dirty="0"/>
              <a:t>, </a:t>
            </a:r>
            <a:r>
              <a:rPr lang="es-MX" sz="2000" dirty="0" err="1"/>
              <a:t>requiring</a:t>
            </a:r>
            <a:r>
              <a:rPr lang="es-MX" sz="2000" dirty="0"/>
              <a:t> </a:t>
            </a:r>
            <a:r>
              <a:rPr lang="es-MX" sz="2000" dirty="0" err="1"/>
              <a:t>follow</a:t>
            </a:r>
            <a:r>
              <a:rPr lang="es-MX" sz="2000" dirty="0"/>
              <a:t>-up </a:t>
            </a:r>
            <a:r>
              <a:rPr lang="es-MX" sz="2000" dirty="0" err="1"/>
              <a:t>due</a:t>
            </a:r>
            <a:r>
              <a:rPr lang="es-MX" sz="2000" dirty="0"/>
              <a:t> </a:t>
            </a:r>
            <a:r>
              <a:rPr lang="es-MX" sz="2000" dirty="0" err="1"/>
              <a:t>to</a:t>
            </a:r>
            <a:r>
              <a:rPr lang="es-MX" sz="2000" dirty="0"/>
              <a:t> </a:t>
            </a:r>
            <a:r>
              <a:rPr lang="es-MX" sz="2000" dirty="0" err="1"/>
              <a:t>lack</a:t>
            </a:r>
            <a:r>
              <a:rPr lang="es-MX" sz="2000" dirty="0"/>
              <a:t> </a:t>
            </a:r>
            <a:r>
              <a:rPr lang="es-MX" sz="2000" dirty="0" err="1"/>
              <a:t>of</a:t>
            </a:r>
            <a:r>
              <a:rPr lang="es-MX" sz="2000" dirty="0"/>
              <a:t> </a:t>
            </a:r>
            <a:r>
              <a:rPr lang="es-MX" sz="2000" dirty="0" err="1"/>
              <a:t>supplies</a:t>
            </a:r>
            <a:r>
              <a:rPr lang="es-MX" sz="2000" dirty="0"/>
              <a:t>)</a:t>
            </a:r>
            <a:r>
              <a:rPr lang="es-MX" sz="2400" dirty="0"/>
              <a:t>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7098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FB4556F-3F15-2951-F64B-F19ADDFBF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613" y="90192"/>
            <a:ext cx="9429750" cy="96202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3425567-F243-473F-E4AC-4C4BDA4FB063}"/>
              </a:ext>
            </a:extLst>
          </p:cNvPr>
          <p:cNvSpPr txBox="1"/>
          <p:nvPr/>
        </p:nvSpPr>
        <p:spPr>
          <a:xfrm>
            <a:off x="1430197" y="1377980"/>
            <a:ext cx="897387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Club Rotario Mar de Peñasco - Enfoque actual del proyecto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Educación – </a:t>
            </a:r>
            <a:r>
              <a:rPr lang="es-MX" sz="2000" dirty="0"/>
              <a:t>desarrollar material (video, radio, folletería) para presentar en escuelas y en la comunidad entera sobre la gravedad y realidad que representa para la salud pública en la ciudad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Fumigación</a:t>
            </a:r>
            <a:r>
              <a:rPr lang="es-MX" sz="2000" dirty="0"/>
              <a:t> – Motomochilas suficientes para cubrir las diversas partes del sector de salud en la ciudad; capacitación continua sobre el uso y mantenimiento para asegurar sostenibilidad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Jornadas de desparasitación </a:t>
            </a:r>
            <a:r>
              <a:rPr lang="es-MX" sz="2000" dirty="0"/>
              <a:t>– Insumos para fortalecer estrategias para controlar incidencias de FMMR  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8819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AB802D-745C-7C9D-D51D-77CE19960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967"/>
            <a:ext cx="10515600" cy="4815996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/>
          </a:p>
        </p:txBody>
      </p:sp>
      <p:sp>
        <p:nvSpPr>
          <p:cNvPr id="5" name="CuadroTexto 9">
            <a:extLst>
              <a:ext uri="{FF2B5EF4-FFF2-40B4-BE49-F238E27FC236}">
                <a16:creationId xmlns:a16="http://schemas.microsoft.com/office/drawing/2014/main" id="{61DC7C52-FF04-9A5F-4A48-D7CA50656AA6}"/>
              </a:ext>
            </a:extLst>
          </p:cNvPr>
          <p:cNvSpPr txBox="1"/>
          <p:nvPr/>
        </p:nvSpPr>
        <p:spPr>
          <a:xfrm>
            <a:off x="1479624" y="631369"/>
            <a:ext cx="897387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Presupuesto / Budget: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endParaRPr lang="es-MX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0B772A0-8CF5-0F6C-5D4B-07BCFE4E1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938114"/>
              </p:ext>
            </p:extLst>
          </p:nvPr>
        </p:nvGraphicFramePr>
        <p:xfrm>
          <a:off x="1626737" y="1122995"/>
          <a:ext cx="8127999" cy="3809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297684435"/>
                    </a:ext>
                  </a:extLst>
                </a:gridCol>
                <a:gridCol w="3355050">
                  <a:extLst>
                    <a:ext uri="{9D8B030D-6E8A-4147-A177-3AD203B41FA5}">
                      <a16:colId xmlns:a16="http://schemas.microsoft.com/office/drawing/2014/main" val="2825790627"/>
                    </a:ext>
                  </a:extLst>
                </a:gridCol>
                <a:gridCol w="2063616">
                  <a:extLst>
                    <a:ext uri="{9D8B030D-6E8A-4147-A177-3AD203B41FA5}">
                      <a16:colId xmlns:a16="http://schemas.microsoft.com/office/drawing/2014/main" val="1547067115"/>
                    </a:ext>
                  </a:extLst>
                </a:gridCol>
              </a:tblGrid>
              <a:tr h="375841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Motomochilas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$  6,400 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277353"/>
                  </a:ext>
                </a:extLst>
              </a:tr>
              <a:tr h="648712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Capacitación uso y mantenimiento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$  2,500 US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785394"/>
                  </a:ext>
                </a:extLst>
              </a:tr>
              <a:tr h="648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Fumigante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Primeros 12 meses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aprox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241 pesos/año por casa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$27,218 US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08397"/>
                  </a:ext>
                </a:extLst>
              </a:tr>
              <a:tr h="648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Proyecto educación: video, folletería, material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$  5,882 US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295333"/>
                  </a:ext>
                </a:extLst>
              </a:tr>
              <a:tr h="3758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Monitoreo/Evaluación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$  3,750 US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925058"/>
                  </a:ext>
                </a:extLst>
              </a:tr>
              <a:tr h="648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Jornadas de desparasitación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Primeros 12 meses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$10,805 US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24845"/>
                  </a:ext>
                </a:extLst>
              </a:tr>
              <a:tr h="4633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dirty="0">
                          <a:solidFill>
                            <a:schemeClr val="tx1"/>
                          </a:solidFill>
                        </a:rPr>
                        <a:t>$56,555 US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446746"/>
                  </a:ext>
                </a:extLst>
              </a:tr>
            </a:tbl>
          </a:graphicData>
        </a:graphic>
      </p:graphicFrame>
      <p:sp>
        <p:nvSpPr>
          <p:cNvPr id="7" name="CuadroTexto 9">
            <a:extLst>
              <a:ext uri="{FF2B5EF4-FFF2-40B4-BE49-F238E27FC236}">
                <a16:creationId xmlns:a16="http://schemas.microsoft.com/office/drawing/2014/main" id="{009C932D-8396-C541-65DC-57D61DB9ACEC}"/>
              </a:ext>
            </a:extLst>
          </p:cNvPr>
          <p:cNvSpPr txBox="1"/>
          <p:nvPr/>
        </p:nvSpPr>
        <p:spPr>
          <a:xfrm>
            <a:off x="3991789" y="4932891"/>
            <a:ext cx="42084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b="1" dirty="0"/>
          </a:p>
          <a:p>
            <a:r>
              <a:rPr lang="es-MX" sz="2000" b="1" dirty="0"/>
              <a:t>Club Mar de Peñasco   $5000 US</a:t>
            </a:r>
          </a:p>
          <a:p>
            <a:endParaRPr lang="es-MX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5212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petting a dog&#10;&#10;Description automatically generated">
            <a:extLst>
              <a:ext uri="{FF2B5EF4-FFF2-40B4-BE49-F238E27FC236}">
                <a16:creationId xmlns:a16="http://schemas.microsoft.com/office/drawing/2014/main" id="{E34631A5-C4DA-50FF-E1A5-025088FAB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89" y="185343"/>
            <a:ext cx="6487313" cy="6487313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03709A3F-59F5-EBB2-E3FD-C294199D8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036" y="5130912"/>
            <a:ext cx="2829697" cy="153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8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 descr="A group of people walking on a dirt road">
            <a:extLst>
              <a:ext uri="{FF2B5EF4-FFF2-40B4-BE49-F238E27FC236}">
                <a16:creationId xmlns:a16="http://schemas.microsoft.com/office/drawing/2014/main" id="{F7631737-DB2C-6B8F-2241-F89705DEE1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9" b="24867"/>
          <a:stretch/>
        </p:blipFill>
        <p:spPr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E48FA544-D0F3-E0D6-DE0B-605500EA3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5237018"/>
            <a:ext cx="2753922" cy="149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5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72A4EC06-1934-41CA-947A-1A2AD6634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group of people looking at a screen&#10;&#10;Description automatically generated">
            <a:extLst>
              <a:ext uri="{FF2B5EF4-FFF2-40B4-BE49-F238E27FC236}">
                <a16:creationId xmlns:a16="http://schemas.microsoft.com/office/drawing/2014/main" id="{69FDC88E-A484-2D6A-97AE-85A6573F39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7" r="2" b="4921"/>
          <a:stretch/>
        </p:blipFill>
        <p:spPr>
          <a:xfrm>
            <a:off x="2295" y="10"/>
            <a:ext cx="7493441" cy="4515944"/>
          </a:xfrm>
          <a:prstGeom prst="rect">
            <a:avLst/>
          </a:prstGeom>
        </p:spPr>
      </p:pic>
      <p:pic>
        <p:nvPicPr>
          <p:cNvPr id="21" name="Picture 2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7E74FE50-A0EA-7232-2684-34A2E59660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r="-1" b="-1"/>
          <a:stretch/>
        </p:blipFill>
        <p:spPr>
          <a:xfrm>
            <a:off x="7581163" y="-1"/>
            <a:ext cx="4607118" cy="2183054"/>
          </a:xfrm>
          <a:prstGeom prst="rect">
            <a:avLst/>
          </a:prstGeom>
        </p:spPr>
      </p:pic>
      <p:pic>
        <p:nvPicPr>
          <p:cNvPr id="25" name="Picture 2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6645FAD-6FA7-FC64-CF57-36D50D71F3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" r="2" b="27847"/>
          <a:stretch/>
        </p:blipFill>
        <p:spPr>
          <a:xfrm>
            <a:off x="7581165" y="2274491"/>
            <a:ext cx="4601105" cy="2241463"/>
          </a:xfrm>
          <a:prstGeom prst="rect">
            <a:avLst/>
          </a:prstGeom>
        </p:spPr>
      </p:pic>
      <p:pic>
        <p:nvPicPr>
          <p:cNvPr id="23" name="Picture 22" descr="A person in a white shirt&#10;&#10;Description automatically generated">
            <a:extLst>
              <a:ext uri="{FF2B5EF4-FFF2-40B4-BE49-F238E27FC236}">
                <a16:creationId xmlns:a16="http://schemas.microsoft.com/office/drawing/2014/main" id="{FFC68525-0AEA-AC36-826B-F3C65AAF1E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4" r="2" b="47466"/>
          <a:stretch/>
        </p:blipFill>
        <p:spPr>
          <a:xfrm>
            <a:off x="-3717" y="4607392"/>
            <a:ext cx="3707011" cy="2250608"/>
          </a:xfrm>
          <a:prstGeom prst="rect">
            <a:avLst/>
          </a:prstGeom>
        </p:spPr>
      </p:pic>
      <p:pic>
        <p:nvPicPr>
          <p:cNvPr id="17" name="Picture 1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780A413-BE8B-8330-587D-26D6B23EAF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0" r="3" b="21689"/>
          <a:stretch/>
        </p:blipFill>
        <p:spPr>
          <a:xfrm>
            <a:off x="3794735" y="4607393"/>
            <a:ext cx="3694988" cy="2250608"/>
          </a:xfrm>
          <a:prstGeom prst="rect">
            <a:avLst/>
          </a:prstGeom>
        </p:spPr>
      </p:pic>
      <p:pic>
        <p:nvPicPr>
          <p:cNvPr id="32" name="Picture 31" descr="A person standing in front of a large screen&#10;&#10;Description automatically generated">
            <a:extLst>
              <a:ext uri="{FF2B5EF4-FFF2-40B4-BE49-F238E27FC236}">
                <a16:creationId xmlns:a16="http://schemas.microsoft.com/office/drawing/2014/main" id="{9F918F0C-98F1-1C52-7664-1A8BA0F9C0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80" b="30786"/>
          <a:stretch/>
        </p:blipFill>
        <p:spPr>
          <a:xfrm>
            <a:off x="7581164" y="4607392"/>
            <a:ext cx="4595097" cy="225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5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BB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person's body&#10;&#10;Description automatically generated">
            <a:extLst>
              <a:ext uri="{FF2B5EF4-FFF2-40B4-BE49-F238E27FC236}">
                <a16:creationId xmlns:a16="http://schemas.microsoft.com/office/drawing/2014/main" id="{E97F1755-7A5C-D3C0-2C8B-E7FACA275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7" y="643467"/>
            <a:ext cx="83461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4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112C9C2-3722-0B57-2788-CBF8B0C1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47" y="275264"/>
            <a:ext cx="2249672" cy="299956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3B58786-3CEE-880C-DE5A-460E9CA36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194" y="179572"/>
            <a:ext cx="2415806" cy="32210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F6D742C-5495-1076-BC95-50C38EBD3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176" y="179572"/>
            <a:ext cx="2293974" cy="30586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51D5A7D-F5D3-D0A1-D8D1-D4D49888F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4809" y="216195"/>
            <a:ext cx="2293974" cy="305863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BA43E2A-6046-7887-43CF-04780D5D51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627" y="3528239"/>
            <a:ext cx="2349792" cy="313305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8703C84-1DB5-8338-79AF-0755F773E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381" y="3457352"/>
            <a:ext cx="2349793" cy="313305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B490941-74F6-38CE-E03D-77ACF9A7A9C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4016"/>
          <a:stretch/>
        </p:blipFill>
        <p:spPr>
          <a:xfrm>
            <a:off x="7821136" y="3305839"/>
            <a:ext cx="2293973" cy="343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7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E593B0-D9E5-C2D2-E7A7-1489EF658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PANORAMA DE RICKETTSIOSIS EN PUERTO PEÑASCO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BA4471-E1DE-985A-DA1B-9696E9BD2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8030" y="3056501"/>
            <a:ext cx="6319880" cy="684434"/>
          </a:xfrm>
        </p:spPr>
        <p:txBody>
          <a:bodyPr/>
          <a:lstStyle/>
          <a:p>
            <a:pPr defTabSz="630936">
              <a:spcBef>
                <a:spcPts val="690"/>
              </a:spcBef>
            </a:pPr>
            <a:r>
              <a:rPr lang="es-MX" sz="1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Detectados 48 en plataforma, de los cuales 2 se encuentran repetidos </a:t>
            </a:r>
            <a:r>
              <a:rPr lang="es-MX" sz="1656" b="1" kern="12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total 46 casos 2022</a:t>
            </a:r>
            <a:endParaRPr lang="es-MX" b="1">
              <a:solidFill>
                <a:srgbClr val="FF0000"/>
              </a:solidFill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300580-45E3-089D-C3E3-75D2A9CD9A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056871"/>
              </p:ext>
            </p:extLst>
          </p:nvPr>
        </p:nvGraphicFramePr>
        <p:xfrm>
          <a:off x="3246666" y="3536993"/>
          <a:ext cx="5722608" cy="276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7A9FB377-7B23-5EE9-83BE-096475B2C1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68" y="2112579"/>
            <a:ext cx="6140141" cy="60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2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E593B0-D9E5-C2D2-E7A7-1489EF658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PANORAMA DE RICKETTSIOSIS EN PUERTO PEÑASCO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4EBA8ED-F9E6-27F3-D2AB-F71C9CF84B0B}"/>
              </a:ext>
            </a:extLst>
          </p:cNvPr>
          <p:cNvSpPr txBox="1">
            <a:spLocks/>
          </p:cNvSpPr>
          <p:nvPr/>
        </p:nvSpPr>
        <p:spPr>
          <a:xfrm>
            <a:off x="1448085" y="2004072"/>
            <a:ext cx="9144000" cy="466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BA4471-E1DE-985A-DA1B-9696E9BD2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766" y="1275812"/>
            <a:ext cx="6922008" cy="353431"/>
          </a:xfrm>
        </p:spPr>
        <p:txBody>
          <a:bodyPr>
            <a:normAutofit/>
          </a:bodyPr>
          <a:lstStyle/>
          <a:p>
            <a:pPr defTabSz="685800">
              <a:spcBef>
                <a:spcPts val="750"/>
              </a:spcBef>
            </a:pPr>
            <a:r>
              <a:rPr lang="es-MX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 </a:t>
            </a:r>
            <a:r>
              <a:rPr lang="es-MX" sz="18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26 de octubre de 2023</a:t>
            </a:r>
          </a:p>
          <a:p>
            <a:pPr defTabSz="685800">
              <a:spcBef>
                <a:spcPts val="750"/>
              </a:spcBef>
            </a:pPr>
            <a:endParaRPr lang="es-MX" sz="18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A9FB377-7B23-5EE9-83BE-096475B2C1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4" y="502255"/>
            <a:ext cx="6725144" cy="65903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313C4DE-00D3-37F5-08EF-D51B83686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077234"/>
              </p:ext>
            </p:extLst>
          </p:nvPr>
        </p:nvGraphicFramePr>
        <p:xfrm>
          <a:off x="3498328" y="1817370"/>
          <a:ext cx="8128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5496241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785188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Plataforma</a:t>
                      </a:r>
                    </a:p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(números oficiales registrados por la Secretaría de Salud a nivel nacional)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267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Descartados</a:t>
                      </a:r>
                    </a:p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175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Probables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69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Confirmados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470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Defunciones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117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07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FB4556F-3F15-2951-F64B-F19ADDFBF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613" y="140992"/>
            <a:ext cx="9429750" cy="96202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3425567-F243-473F-E4AC-4C4BDA4FB063}"/>
              </a:ext>
            </a:extLst>
          </p:cNvPr>
          <p:cNvSpPr txBox="1"/>
          <p:nvPr/>
        </p:nvSpPr>
        <p:spPr>
          <a:xfrm>
            <a:off x="1287957" y="1327180"/>
            <a:ext cx="101217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Estrategias / </a:t>
            </a:r>
            <a:r>
              <a:rPr lang="es-MX" sz="3200" b="1" dirty="0" err="1"/>
              <a:t>Strategies</a:t>
            </a:r>
            <a:r>
              <a:rPr lang="es-MX" sz="32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dirty="0"/>
              <a:t>Fumigación</a:t>
            </a:r>
            <a:r>
              <a:rPr lang="es-MX" sz="2400" dirty="0"/>
              <a:t> – </a:t>
            </a:r>
            <a:r>
              <a:rPr lang="es-MX" sz="2000" dirty="0" err="1"/>
              <a:t>Fumigation</a:t>
            </a:r>
            <a:r>
              <a:rPr lang="es-MX" sz="2000" dirty="0"/>
              <a:t> </a:t>
            </a:r>
            <a:r>
              <a:rPr lang="es-MX" sz="2000" dirty="0" err="1"/>
              <a:t>efforts</a:t>
            </a:r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dirty="0"/>
              <a:t>Educación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00" dirty="0"/>
              <a:t>Al nivel comunitario – </a:t>
            </a:r>
            <a:r>
              <a:rPr lang="es-MX" sz="2000" dirty="0" err="1"/>
              <a:t>Community</a:t>
            </a:r>
            <a:r>
              <a:rPr lang="es-MX" sz="2000" dirty="0"/>
              <a:t> </a:t>
            </a:r>
            <a:r>
              <a:rPr lang="es-MX" sz="2000" dirty="0" err="1"/>
              <a:t>education</a:t>
            </a:r>
            <a:r>
              <a:rPr lang="es-MX" sz="20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00" dirty="0"/>
              <a:t>Entre médicos, veterinarios – Medical </a:t>
            </a:r>
            <a:r>
              <a:rPr lang="es-MX" sz="2000" dirty="0" err="1"/>
              <a:t>professionals</a:t>
            </a:r>
            <a:r>
              <a:rPr lang="es-MX" sz="2000" dirty="0"/>
              <a:t>:  </a:t>
            </a:r>
            <a:endParaRPr lang="es-MX" sz="2000" b="1" dirty="0"/>
          </a:p>
          <a:p>
            <a:pPr marL="0" indent="0">
              <a:buNone/>
            </a:pPr>
            <a:r>
              <a:rPr lang="es-MX" sz="2000" dirty="0"/>
              <a:t>Visitar a cada uno de los consultorios, clínica y médicos privados de la localidad para sensibilizar e invitar a integrarse en la estrategia para la detección oportuna mediante la </a:t>
            </a:r>
            <a:r>
              <a:rPr lang="es-MX" sz="2000" b="1" dirty="0"/>
              <a:t>aplicación </a:t>
            </a:r>
            <a:r>
              <a:rPr lang="es-MX" sz="2000" b="1" dirty="0" err="1"/>
              <a:t>Nestforms</a:t>
            </a:r>
            <a:r>
              <a:rPr lang="es-MX" sz="2000" b="1" dirty="0"/>
              <a:t>   -    </a:t>
            </a:r>
            <a:r>
              <a:rPr lang="es-MX" sz="2000" dirty="0" err="1"/>
              <a:t>Visiting</a:t>
            </a:r>
            <a:r>
              <a:rPr lang="es-MX" sz="2000" dirty="0"/>
              <a:t> </a:t>
            </a:r>
            <a:r>
              <a:rPr lang="es-MX" sz="2000" dirty="0" err="1"/>
              <a:t>all</a:t>
            </a:r>
            <a:r>
              <a:rPr lang="es-MX" sz="2000" dirty="0"/>
              <a:t> </a:t>
            </a:r>
            <a:r>
              <a:rPr lang="es-MX" sz="2000" dirty="0" err="1"/>
              <a:t>health</a:t>
            </a:r>
            <a:r>
              <a:rPr lang="es-MX" sz="2000" dirty="0"/>
              <a:t> </a:t>
            </a:r>
            <a:r>
              <a:rPr lang="es-MX" sz="2000" dirty="0" err="1"/>
              <a:t>consultation</a:t>
            </a:r>
            <a:r>
              <a:rPr lang="es-MX" sz="2000" dirty="0"/>
              <a:t> </a:t>
            </a:r>
            <a:r>
              <a:rPr lang="es-MX" sz="2000" dirty="0" err="1"/>
              <a:t>services</a:t>
            </a:r>
            <a:r>
              <a:rPr lang="es-MX" sz="2000" dirty="0"/>
              <a:t>, </a:t>
            </a:r>
            <a:r>
              <a:rPr lang="es-MX" sz="2000" dirty="0" err="1"/>
              <a:t>clinics</a:t>
            </a:r>
            <a:r>
              <a:rPr lang="es-MX" sz="2000" dirty="0"/>
              <a:t>, and </a:t>
            </a:r>
            <a:r>
              <a:rPr lang="es-MX" sz="2000" dirty="0" err="1"/>
              <a:t>private</a:t>
            </a:r>
            <a:r>
              <a:rPr lang="es-MX" sz="2000" dirty="0"/>
              <a:t> </a:t>
            </a:r>
            <a:r>
              <a:rPr lang="es-MX" sz="2000" dirty="0" err="1"/>
              <a:t>doctors</a:t>
            </a:r>
            <a:r>
              <a:rPr lang="es-MX" sz="2000" dirty="0"/>
              <a:t> </a:t>
            </a:r>
            <a:r>
              <a:rPr lang="es-MX" sz="2000" dirty="0" err="1"/>
              <a:t>regarding</a:t>
            </a:r>
            <a:r>
              <a:rPr lang="es-MX" sz="2000" dirty="0"/>
              <a:t> </a:t>
            </a:r>
            <a:r>
              <a:rPr lang="es-MX" sz="2000" dirty="0" err="1"/>
              <a:t>awareness</a:t>
            </a:r>
            <a:r>
              <a:rPr lang="es-MX" sz="2000" dirty="0"/>
              <a:t> and </a:t>
            </a:r>
            <a:r>
              <a:rPr lang="es-MX" sz="2000" dirty="0" err="1"/>
              <a:t>to</a:t>
            </a:r>
            <a:r>
              <a:rPr lang="es-MX" sz="2000" dirty="0"/>
              <a:t> </a:t>
            </a:r>
            <a:r>
              <a:rPr lang="es-MX" sz="2000" dirty="0" err="1"/>
              <a:t>become</a:t>
            </a:r>
            <a:r>
              <a:rPr lang="es-MX" sz="2000" dirty="0"/>
              <a:t> </a:t>
            </a:r>
            <a:r>
              <a:rPr lang="es-MX" sz="2000" dirty="0" err="1"/>
              <a:t>part</a:t>
            </a:r>
            <a:r>
              <a:rPr lang="es-MX" sz="2000" dirty="0"/>
              <a:t> </a:t>
            </a:r>
            <a:r>
              <a:rPr lang="es-MX" sz="2000" dirty="0" err="1"/>
              <a:t>of</a:t>
            </a:r>
            <a:r>
              <a:rPr lang="es-MX" sz="2000" dirty="0"/>
              <a:t> </a:t>
            </a:r>
            <a:r>
              <a:rPr lang="es-MX" sz="2000" dirty="0" err="1"/>
              <a:t>strategy</a:t>
            </a:r>
            <a:r>
              <a:rPr lang="es-MX" sz="2000" dirty="0"/>
              <a:t> </a:t>
            </a:r>
            <a:r>
              <a:rPr lang="es-MX" sz="2000" dirty="0" err="1"/>
              <a:t>for</a:t>
            </a:r>
            <a:r>
              <a:rPr lang="es-MX" sz="2000" dirty="0"/>
              <a:t> </a:t>
            </a:r>
            <a:r>
              <a:rPr lang="es-MX" sz="2000" dirty="0" err="1"/>
              <a:t>timely</a:t>
            </a:r>
            <a:r>
              <a:rPr lang="es-MX" sz="2000" dirty="0"/>
              <a:t> </a:t>
            </a:r>
            <a:r>
              <a:rPr lang="es-MX" sz="2000" dirty="0" err="1"/>
              <a:t>detection</a:t>
            </a:r>
            <a:r>
              <a:rPr lang="es-MX" sz="2000" dirty="0"/>
              <a:t> </a:t>
            </a:r>
            <a:r>
              <a:rPr lang="es-MX" sz="2000" dirty="0" err="1"/>
              <a:t>via</a:t>
            </a:r>
            <a:r>
              <a:rPr lang="es-MX" sz="2000" dirty="0"/>
              <a:t>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Nestforms</a:t>
            </a:r>
            <a:r>
              <a:rPr lang="es-MX" sz="2000" dirty="0"/>
              <a:t> app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dirty="0"/>
              <a:t>Desparasitación / campañas de esterilización y concientización</a:t>
            </a:r>
            <a:r>
              <a:rPr lang="es-MX" sz="2400" dirty="0"/>
              <a:t> </a:t>
            </a:r>
            <a:r>
              <a:rPr lang="es-MX" sz="2000" dirty="0"/>
              <a:t>– Desparasite </a:t>
            </a:r>
            <a:r>
              <a:rPr lang="es-MX" sz="2000" dirty="0" err="1"/>
              <a:t>treatments</a:t>
            </a:r>
            <a:r>
              <a:rPr lang="es-MX" sz="2000" dirty="0"/>
              <a:t> (</a:t>
            </a:r>
            <a:r>
              <a:rPr lang="es-MX" sz="2000" dirty="0" err="1"/>
              <a:t>flea</a:t>
            </a:r>
            <a:r>
              <a:rPr lang="es-MX" sz="2000" dirty="0"/>
              <a:t> &amp; </a:t>
            </a:r>
            <a:r>
              <a:rPr lang="es-MX" sz="2000" dirty="0" err="1"/>
              <a:t>tick</a:t>
            </a:r>
            <a:r>
              <a:rPr lang="es-MX" sz="2000" dirty="0"/>
              <a:t> medicine) / </a:t>
            </a:r>
            <a:r>
              <a:rPr lang="es-MX" sz="2000" dirty="0" err="1"/>
              <a:t>Spay</a:t>
            </a:r>
            <a:r>
              <a:rPr lang="es-MX" sz="2000" dirty="0"/>
              <a:t> &amp; </a:t>
            </a:r>
            <a:r>
              <a:rPr lang="es-MX" sz="2000" dirty="0" err="1"/>
              <a:t>Neuter</a:t>
            </a:r>
            <a:r>
              <a:rPr lang="es-MX" sz="2000" dirty="0"/>
              <a:t> </a:t>
            </a:r>
            <a:r>
              <a:rPr lang="es-MX" sz="2000" dirty="0" err="1"/>
              <a:t>clinics</a:t>
            </a:r>
            <a:r>
              <a:rPr lang="es-MX" sz="2000" dirty="0"/>
              <a:t> and </a:t>
            </a:r>
            <a:r>
              <a:rPr lang="es-MX" sz="2000" dirty="0" err="1"/>
              <a:t>awareness</a:t>
            </a:r>
            <a:r>
              <a:rPr lang="es-MX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dirty="0"/>
              <a:t>Limpieza general de escombro </a:t>
            </a:r>
            <a:r>
              <a:rPr lang="es-MX" sz="2400" dirty="0"/>
              <a:t>– </a:t>
            </a:r>
            <a:r>
              <a:rPr lang="es-MX" sz="2000" dirty="0"/>
              <a:t>General </a:t>
            </a:r>
            <a:r>
              <a:rPr lang="es-MX" sz="2000" dirty="0" err="1"/>
              <a:t>clean</a:t>
            </a:r>
            <a:r>
              <a:rPr lang="es-MX" sz="2000" dirty="0"/>
              <a:t>-up </a:t>
            </a:r>
            <a:r>
              <a:rPr lang="es-MX" sz="2000" dirty="0" err="1"/>
              <a:t>of</a:t>
            </a:r>
            <a:r>
              <a:rPr lang="es-MX" sz="2000" dirty="0"/>
              <a:t> </a:t>
            </a:r>
            <a:r>
              <a:rPr lang="es-MX" sz="2000" dirty="0" err="1"/>
              <a:t>trash</a:t>
            </a:r>
            <a:r>
              <a:rPr lang="es-MX" sz="2000" dirty="0"/>
              <a:t>, </a:t>
            </a:r>
            <a:r>
              <a:rPr lang="es-MX" sz="2000" dirty="0" err="1"/>
              <a:t>debris</a:t>
            </a:r>
            <a:endParaRPr lang="es-MX" sz="20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2583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52034-C382-C5D2-BC2E-056875859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6289" y="-219185"/>
            <a:ext cx="9144000" cy="1457879"/>
          </a:xfrm>
        </p:spPr>
        <p:txBody>
          <a:bodyPr/>
          <a:lstStyle/>
          <a:p>
            <a:r>
              <a:rPr lang="es-MX" b="1" dirty="0">
                <a:solidFill>
                  <a:schemeClr val="accent2">
                    <a:lumMod val="50000"/>
                  </a:schemeClr>
                </a:solidFill>
              </a:rPr>
              <a:t>NECESIDADES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A6A537-41BD-5C82-C35B-73A04A2E2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6289" y="825481"/>
            <a:ext cx="9144000" cy="4363207"/>
          </a:xfrm>
        </p:spPr>
        <p:txBody>
          <a:bodyPr>
            <a:normAutofit fontScale="70000" lnSpcReduction="20000"/>
          </a:bodyPr>
          <a:lstStyle/>
          <a:p>
            <a:endParaRPr lang="es-MX" sz="29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500" b="1" dirty="0">
                <a:solidFill>
                  <a:schemeClr val="accent5">
                    <a:lumMod val="50000"/>
                  </a:schemeClr>
                </a:solidFill>
              </a:rPr>
              <a:t>Fumigante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500" b="1" dirty="0">
                <a:solidFill>
                  <a:schemeClr val="accent5">
                    <a:lumMod val="50000"/>
                  </a:schemeClr>
                </a:solidFill>
              </a:rPr>
              <a:t>Pipetas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500" b="1" dirty="0">
                <a:solidFill>
                  <a:schemeClr val="accent5">
                    <a:lumMod val="50000"/>
                  </a:schemeClr>
                </a:solidFill>
              </a:rPr>
              <a:t>Motomochilas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500" b="1" dirty="0">
                <a:solidFill>
                  <a:schemeClr val="accent5">
                    <a:lumMod val="50000"/>
                  </a:schemeClr>
                </a:solidFill>
              </a:rPr>
              <a:t>Agua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500" b="1" dirty="0">
                <a:solidFill>
                  <a:schemeClr val="accent5">
                    <a:lumMod val="50000"/>
                  </a:schemeClr>
                </a:solidFill>
              </a:rPr>
              <a:t>Carro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500" b="1" dirty="0">
                <a:solidFill>
                  <a:schemeClr val="accent5">
                    <a:lumMod val="50000"/>
                  </a:schemeClr>
                </a:solidFill>
              </a:rPr>
              <a:t>Envío de muestras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500" b="1" dirty="0">
                <a:solidFill>
                  <a:schemeClr val="accent5">
                    <a:lumMod val="50000"/>
                  </a:schemeClr>
                </a:solidFill>
              </a:rPr>
              <a:t>Los veterinarios nos envíen los domicilios de los perros enfermos de Rickettsia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500" b="1" dirty="0">
                <a:solidFill>
                  <a:schemeClr val="accent5">
                    <a:lumMod val="50000"/>
                  </a:schemeClr>
                </a:solidFill>
              </a:rPr>
              <a:t>Vigilancia de Médicos para elaborar diagnósticos inmediatos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MX" sz="25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500" b="1" dirty="0"/>
              <a:t>ES FUNDAMENTAL SABER QUE UNA VIA DIRECTA PARA TODAS ESTAS ESTRATEGIAS SERIA EL CONTAR CON UN LUGAR DENOMINADO ANTIRRABICO DONDE SE UBIQUE EL DEPARTAMENTO DE  CONTROL  CANINO Y DE ESA FORMA LOGRAR IMPACTAR DE MANERA FAVORABLE EN CONTRA DE ESTE PROBLEMA DE SALUD PUBLICA LLAMADA RICKETTSIOSIS</a:t>
            </a:r>
          </a:p>
        </p:txBody>
      </p:sp>
    </p:spTree>
    <p:extLst>
      <p:ext uri="{BB962C8B-B14F-4D97-AF65-F5344CB8AC3E}">
        <p14:creationId xmlns:p14="http://schemas.microsoft.com/office/powerpoint/2010/main" val="39274560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519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Meiryo</vt:lpstr>
      <vt:lpstr>Tema de Office</vt:lpstr>
      <vt:lpstr>COMBATTING RMSF IN PUERTO PEÑASCO OBJETIVO  / GOAL</vt:lpstr>
      <vt:lpstr>PowerPoint Presentation</vt:lpstr>
      <vt:lpstr>PowerPoint Presentation</vt:lpstr>
      <vt:lpstr>PowerPoint Presentation</vt:lpstr>
      <vt:lpstr>PowerPoint Presentation</vt:lpstr>
      <vt:lpstr>PANORAMA DE RICKETTSIOSIS EN PUERTO PEÑASCO</vt:lpstr>
      <vt:lpstr>PANORAMA DE RICKETTSIOSIS EN PUERTO PEÑASCO</vt:lpstr>
      <vt:lpstr>PowerPoint Presentation</vt:lpstr>
      <vt:lpstr>NECESIDADES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Kevin Pitts</cp:lastModifiedBy>
  <cp:revision>16</cp:revision>
  <cp:lastPrinted>2023-02-20T18:16:22Z</cp:lastPrinted>
  <dcterms:created xsi:type="dcterms:W3CDTF">2023-02-08T20:34:20Z</dcterms:created>
  <dcterms:modified xsi:type="dcterms:W3CDTF">2023-10-28T17:35:55Z</dcterms:modified>
</cp:coreProperties>
</file>