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3"/>
  </p:notesMasterIdLst>
  <p:sldIdLst>
    <p:sldId id="256" r:id="rId2"/>
    <p:sldId id="257" r:id="rId3"/>
    <p:sldId id="258" r:id="rId4"/>
    <p:sldId id="262" r:id="rId5"/>
    <p:sldId id="259" r:id="rId6"/>
    <p:sldId id="260" r:id="rId7"/>
    <p:sldId id="261" r:id="rId8"/>
    <p:sldId id="267" r:id="rId9"/>
    <p:sldId id="264" r:id="rId10"/>
    <p:sldId id="266" r:id="rId11"/>
    <p:sldId id="269"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F3EBC-CD23-403C-B02B-1A18AEEEF9AB}" v="885" dt="2023-10-26T00:25:55.57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50000" autoAdjust="0"/>
  </p:normalViewPr>
  <p:slideViewPr>
    <p:cSldViewPr snapToGrid="0">
      <p:cViewPr varScale="1">
        <p:scale>
          <a:sx n="50" d="100"/>
          <a:sy n="50" d="100"/>
        </p:scale>
        <p:origin x="1843" y="38"/>
      </p:cViewPr>
      <p:guideLst/>
    </p:cSldViewPr>
  </p:slideViewPr>
  <p:outlineViewPr>
    <p:cViewPr>
      <p:scale>
        <a:sx n="33" d="100"/>
        <a:sy n="33" d="100"/>
      </p:scale>
      <p:origin x="0" y="-2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D71E0-4D93-45B8-83F9-9E10C47C7C84}" type="datetimeFigureOut">
              <a:rPr lang="es-MX" smtClean="0"/>
              <a:t>27/10/2023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E157-D93A-4539-A571-740FC1287DB4}" type="slidenum">
              <a:rPr lang="es-MX" smtClean="0"/>
              <a:t>‹#›</a:t>
            </a:fld>
            <a:endParaRPr lang="es-MX"/>
          </a:p>
        </p:txBody>
      </p:sp>
    </p:spTree>
    <p:extLst>
      <p:ext uri="{BB962C8B-B14F-4D97-AF65-F5344CB8AC3E}">
        <p14:creationId xmlns:p14="http://schemas.microsoft.com/office/powerpoint/2010/main" val="315408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Investing in education is one of the wisest decisions a society can make. Education is an essential factor for economic growth and social development in a country. According to a World Bank report, each additional schooling year can increase annual income by 10%. Moreover, </a:t>
            </a:r>
            <a:r>
              <a:rPr lang="en-US" sz="1200" b="1" kern="1200" dirty="0">
                <a:solidFill>
                  <a:schemeClr val="tx1"/>
                </a:solidFill>
                <a:effectLst/>
                <a:latin typeface="+mn-lt"/>
                <a:ea typeface="+mn-ea"/>
                <a:cs typeface="+mn-cs"/>
              </a:rPr>
              <a:t>education has a positive impact on health, gender equality, and poverty reduction.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currently live in a digital age where technology is ubiquitous in our daily lives. Mastery of technology has become an urgent necessity to adapt to the demands of contemporary society. It is crucial that the new generations learn to use technology for educational purposes from an early age, preparing them for a future in a globalized world.</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Consistent with this, the integration of educational technology in schools will always enhance the quality of education and foster digital skills development in students.</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provides access to a wide range of educational resources that support the teaching and learning process, reinforce the acquisition of new knowledge, and create meaningful learning experiences. Students can access digital books, educational programs, and didactic resources.</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a project like ours enables us to offer a more comprehensive and enriching education for children, ensuring equal opportunities for learning and reducing the likelihood of them becoming migrants or engaging in criminal activities.</a:t>
            </a:r>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1</a:t>
            </a:fld>
            <a:endParaRPr lang="es-MX"/>
          </a:p>
        </p:txBody>
      </p:sp>
    </p:spTree>
    <p:extLst>
      <p:ext uri="{BB962C8B-B14F-4D97-AF65-F5344CB8AC3E}">
        <p14:creationId xmlns:p14="http://schemas.microsoft.com/office/powerpoint/2010/main" val="245708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D676E157-D93A-4539-A571-740FC1287DB4}" type="slidenum">
              <a:rPr lang="es-MX" smtClean="0"/>
              <a:t>10</a:t>
            </a:fld>
            <a:endParaRPr lang="es-MX"/>
          </a:p>
        </p:txBody>
      </p:sp>
    </p:spTree>
    <p:extLst>
      <p:ext uri="{BB962C8B-B14F-4D97-AF65-F5344CB8AC3E}">
        <p14:creationId xmlns:p14="http://schemas.microsoft.com/office/powerpoint/2010/main" val="130508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11</a:t>
            </a:fld>
            <a:endParaRPr lang="es-MX"/>
          </a:p>
        </p:txBody>
      </p:sp>
    </p:spTree>
    <p:extLst>
      <p:ext uri="{BB962C8B-B14F-4D97-AF65-F5344CB8AC3E}">
        <p14:creationId xmlns:p14="http://schemas.microsoft.com/office/powerpoint/2010/main" val="60232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Project focused on improving the quality of education and the future of children at the Maria Enriqueta School Center in Poza Rica, Veracruz.</a:t>
            </a:r>
          </a:p>
          <a:p>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Maria Enriqueta School Center operates 8 schools (4 in the morning and 4 in the afternoon).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 100 teachers and educational staff, it serves 1,700 primary school children aged 6 to 13.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students at the Maria Enriqueta School Center primarily come from a low socio-economic background.</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the past 5 years, due to budget constraints, computer tools have not been used in education, causing students to miss out on the opportunities that technology offers and fall behind in future opportunities.</a:t>
            </a:r>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2</a:t>
            </a:fld>
            <a:endParaRPr lang="es-MX"/>
          </a:p>
        </p:txBody>
      </p:sp>
    </p:spTree>
    <p:extLst>
      <p:ext uri="{BB962C8B-B14F-4D97-AF65-F5344CB8AC3E}">
        <p14:creationId xmlns:p14="http://schemas.microsoft.com/office/powerpoint/2010/main" val="427432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The project consists of:</a:t>
            </a:r>
            <a:endParaRPr lang="es-MX"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two computer classrooms with a total of 60 computers where students can receive at least 1 hour of their classes per week using technological tools to engage in the world of information technology and improve their understanding of the subjects taught.</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Training (in collaboration with the Psychology and Pedagogy faculties of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teachers from the 8 schools of the </a:t>
            </a:r>
            <a:r>
              <a:rPr lang="en-US" sz="1200" b="1" kern="1200" dirty="0">
                <a:solidFill>
                  <a:schemeClr val="tx1"/>
                </a:solidFill>
                <a:effectLst/>
                <a:latin typeface="+mn-lt"/>
                <a:ea typeface="+mn-ea"/>
                <a:cs typeface="+mn-cs"/>
              </a:rPr>
              <a:t>Maria Enriqueta Educational Center</a:t>
            </a:r>
            <a:r>
              <a:rPr lang="en-US" sz="1200" kern="1200" dirty="0">
                <a:solidFill>
                  <a:schemeClr val="tx1"/>
                </a:solidFill>
                <a:effectLst/>
                <a:latin typeface="+mn-lt"/>
                <a:ea typeface="+mn-ea"/>
                <a:cs typeface="+mn-cs"/>
              </a:rPr>
              <a:t> so that they can utilize the benefits of technology to develop these competencies and provide better classes to their students.</a:t>
            </a:r>
            <a:endParaRPr lang="es-MX"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ensures:</a:t>
            </a:r>
          </a:p>
          <a:p>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Quality educational services will be provided to students in these 8 public schools, many of whom have limited access to technology, reducing the digital gap and increasing their educational performance and chances of completing higher levels of education.</a:t>
            </a:r>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3</a:t>
            </a:fld>
            <a:endParaRPr lang="es-MX"/>
          </a:p>
        </p:txBody>
      </p:sp>
    </p:spTree>
    <p:extLst>
      <p:ext uri="{BB962C8B-B14F-4D97-AF65-F5344CB8AC3E}">
        <p14:creationId xmlns:p14="http://schemas.microsoft.com/office/powerpoint/2010/main" val="283824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Bef>
                <a:spcPts val="1200"/>
              </a:spcBef>
            </a:pPr>
            <a:r>
              <a:rPr lang="en-US" sz="1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Project Objectives:</a:t>
            </a:r>
            <a:endParaRPr lang="es-MX" sz="1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General Objective: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To guide, support, and assist the students of the new generations in integrating the use of Information Technologies into their learning framework so that they can better leverage the opportunities that education offers and do not miss out on the professional and personal benefits TI provide.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Specific Objectives: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Strengthen the educational infrastructure of the 8 public schools of Maria Enriqueta by creating a computer-equipped learning environment, serving the needs of 1,700 students and 100 teachers.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Provide quality educational services to students in 8 public schools with limited access to digital educational systems in the region, aiming to enhance their educational performance and increase their chances of completing the next educational level.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To enhance the competencies of teachers by offering training courses on digital teaching methods.</a:t>
            </a:r>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4</a:t>
            </a:fld>
            <a:endParaRPr lang="es-MX"/>
          </a:p>
        </p:txBody>
      </p:sp>
    </p:spTree>
    <p:extLst>
      <p:ext uri="{BB962C8B-B14F-4D97-AF65-F5344CB8AC3E}">
        <p14:creationId xmlns:p14="http://schemas.microsoft.com/office/powerpoint/2010/main" val="257786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Benefits and Expected Outcomes</a:t>
            </a:r>
            <a:endParaRPr lang="es-MX"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t>
            </a:r>
            <a:r>
              <a:rPr lang="en-US" sz="1200" b="1" kern="1200" dirty="0">
                <a:solidFill>
                  <a:schemeClr val="tx1"/>
                </a:solidFill>
                <a:effectLst/>
                <a:latin typeface="+mn-lt"/>
                <a:ea typeface="+mn-ea"/>
                <a:cs typeface="+mn-cs"/>
              </a:rPr>
              <a:t>Rotary Club of Poza Rica</a:t>
            </a:r>
            <a:r>
              <a:rPr lang="en-US" sz="1200" kern="1200" dirty="0">
                <a:solidFill>
                  <a:schemeClr val="tx1"/>
                </a:solidFill>
                <a:effectLst/>
                <a:latin typeface="+mn-lt"/>
                <a:ea typeface="+mn-ea"/>
                <a:cs typeface="+mn-cs"/>
              </a:rPr>
              <a:t>, we are excited to be able to impact the future of children and teachers in our community through the </a:t>
            </a:r>
            <a:r>
              <a:rPr lang="en-US" sz="1200" b="1" kern="1200" dirty="0">
                <a:solidFill>
                  <a:schemeClr val="tx1"/>
                </a:solidFill>
                <a:effectLst/>
                <a:latin typeface="+mn-lt"/>
                <a:ea typeface="+mn-ea"/>
                <a:cs typeface="+mn-cs"/>
              </a:rPr>
              <a:t>"Technology for a Better Future"</a:t>
            </a:r>
            <a:r>
              <a:rPr lang="en-US" sz="1200" kern="1200" dirty="0">
                <a:solidFill>
                  <a:schemeClr val="tx1"/>
                </a:solidFill>
                <a:effectLst/>
                <a:latin typeface="+mn-lt"/>
                <a:ea typeface="+mn-ea"/>
                <a:cs typeface="+mn-cs"/>
              </a:rPr>
              <a:t> project. Our primary objective is to enhance the education of children at the </a:t>
            </a:r>
            <a:r>
              <a:rPr lang="en-US" sz="1200" b="1" kern="1200" dirty="0">
                <a:solidFill>
                  <a:schemeClr val="tx1"/>
                </a:solidFill>
                <a:effectLst/>
                <a:latin typeface="+mn-lt"/>
                <a:ea typeface="+mn-ea"/>
                <a:cs typeface="+mn-cs"/>
              </a:rPr>
              <a:t>Maria Enriqueta School Center</a:t>
            </a:r>
            <a:r>
              <a:rPr lang="en-US" sz="1200" kern="1200" dirty="0">
                <a:solidFill>
                  <a:schemeClr val="tx1"/>
                </a:solidFill>
                <a:effectLst/>
                <a:latin typeface="+mn-lt"/>
                <a:ea typeface="+mn-ea"/>
                <a:cs typeface="+mn-cs"/>
              </a:rPr>
              <a:t> and prepare them for a digitally interconnected world. This project will serve as a starting point to initiate similar projects in the community and strengthen collaboration between educational institutions and civil society.</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benefits and expected outcomes include improved educational quality, digital skills development, the reduction of the digital divide, employment opportunities, and crime prevention, all supported by ongoing assessments and a focus on sustainability.</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Enhanced Educational Quality:</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"Technology for a Better Future"</a:t>
            </a:r>
            <a:r>
              <a:rPr lang="en-US" sz="1200" kern="1200" dirty="0">
                <a:solidFill>
                  <a:schemeClr val="tx1"/>
                </a:solidFill>
                <a:effectLst/>
                <a:latin typeface="+mn-lt"/>
                <a:ea typeface="+mn-ea"/>
                <a:cs typeface="+mn-cs"/>
              </a:rPr>
              <a:t> project focuses on improving the quality of education at the </a:t>
            </a:r>
            <a:r>
              <a:rPr lang="en-US" sz="1200" b="1" kern="1200" dirty="0">
                <a:solidFill>
                  <a:schemeClr val="tx1"/>
                </a:solidFill>
                <a:effectLst/>
                <a:latin typeface="+mn-lt"/>
                <a:ea typeface="+mn-ea"/>
                <a:cs typeface="+mn-cs"/>
              </a:rPr>
              <a:t>Maria Enriqueta School Center</a:t>
            </a:r>
            <a:r>
              <a:rPr lang="en-US" sz="1200" kern="1200" dirty="0">
                <a:solidFill>
                  <a:schemeClr val="tx1"/>
                </a:solidFill>
                <a:effectLst/>
                <a:latin typeface="+mn-lt"/>
                <a:ea typeface="+mn-ea"/>
                <a:cs typeface="+mn-cs"/>
              </a:rPr>
              <a:t> in Poza Rica, Veracruz. By equipping schools with computer labs equipped with 60 computers, students can utilize technological tools to enhance their learning. This focus on technology will contribute to a higher level of education. </a:t>
            </a:r>
            <a:endParaRPr lang="es-MX" sz="1200" kern="1200" dirty="0">
              <a:solidFill>
                <a:schemeClr val="tx1"/>
              </a:solidFill>
              <a:effectLst/>
              <a:latin typeface="+mn-lt"/>
              <a:ea typeface="+mn-ea"/>
              <a:cs typeface="+mn-cs"/>
            </a:endParaRPr>
          </a:p>
          <a:p>
            <a:r>
              <a:rPr lang="en-US" sz="600" kern="1200" dirty="0">
                <a:solidFill>
                  <a:schemeClr val="tx1"/>
                </a:solidFill>
                <a:effectLst/>
                <a:latin typeface="+mn-lt"/>
                <a:ea typeface="+mn-ea"/>
                <a:cs typeface="+mn-cs"/>
              </a:rPr>
              <a:t> </a:t>
            </a:r>
            <a:endParaRPr lang="es-MX" sz="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Digital Skills and Competencies:</a:t>
            </a:r>
            <a:r>
              <a:rPr lang="en-US" sz="1200" kern="1200" dirty="0">
                <a:solidFill>
                  <a:schemeClr val="tx1"/>
                </a:solidFill>
                <a:effectLst/>
                <a:latin typeface="+mn-lt"/>
                <a:ea typeface="+mn-ea"/>
                <a:cs typeface="+mn-cs"/>
              </a:rPr>
              <a:t> Through the training of teachers in the use of technological tools, students can develop essential digital skills and competencies. This will allow them to access better academic and employment opportunities, ultimately increasing their prospects for the future.</a:t>
            </a:r>
            <a:endParaRPr lang="es-MX" sz="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Reduction of the Digital Gap:</a:t>
            </a:r>
            <a:r>
              <a:rPr lang="en-US" sz="1200" kern="1200" dirty="0">
                <a:solidFill>
                  <a:schemeClr val="tx1"/>
                </a:solidFill>
                <a:effectLst/>
                <a:latin typeface="+mn-lt"/>
                <a:ea typeface="+mn-ea"/>
                <a:cs typeface="+mn-cs"/>
              </a:rPr>
              <a:t> By providing high-quality educational services to students in these 8 public schools, many of whom have limited access to technology, the project will help reduce the digital divide. Students will have the opportunity to improve their academic performance and increase their chances of completing higher levels of education.</a:t>
            </a:r>
            <a:endParaRPr lang="es-MX"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Inclusion and Employment Opportunities: </a:t>
            </a:r>
            <a:r>
              <a:rPr lang="en-US" sz="1200" kern="1200" dirty="0">
                <a:solidFill>
                  <a:schemeClr val="tx1"/>
                </a:solidFill>
                <a:effectLst/>
                <a:latin typeface="+mn-lt"/>
                <a:ea typeface="+mn-ea"/>
                <a:cs typeface="+mn-cs"/>
              </a:rPr>
              <a:t>The project will enable students to learn how to use information technology from an early age, providing them with equal learning opportunities and access to job opportunities. This, in turn, reduces the likelihood of students seeking emigration to other countries for better employment prospects.</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Crime Prevention</a:t>
            </a:r>
            <a:r>
              <a:rPr lang="en-US" sz="1200" kern="1200" dirty="0">
                <a:solidFill>
                  <a:schemeClr val="tx1"/>
                </a:solidFill>
                <a:effectLst/>
                <a:latin typeface="+mn-lt"/>
                <a:ea typeface="+mn-ea"/>
                <a:cs typeface="+mn-cs"/>
              </a:rPr>
              <a:t>: By providing a more comprehensive and enriching education for children, the project will contribute to reducing the likelihood of them becoming migrants or engaging in criminal activities. Quality education is a key factor in crime prevention and improving students' quality of life.</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Assessment and Sustainability:</a:t>
            </a:r>
            <a:r>
              <a:rPr lang="en-US" sz="1200" kern="1200" dirty="0">
                <a:solidFill>
                  <a:schemeClr val="tx1"/>
                </a:solidFill>
                <a:effectLst/>
                <a:latin typeface="+mn-lt"/>
                <a:ea typeface="+mn-ea"/>
                <a:cs typeface="+mn-cs"/>
              </a:rPr>
              <a:t> Quarterly assessments will be conducted to monitor students' progress and the project's effectiveness. Furthermore, an annual fundraising campaign will be established to ensure the long-term sustainability of this educational initiative.</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5</a:t>
            </a:fld>
            <a:endParaRPr lang="es-MX"/>
          </a:p>
        </p:txBody>
      </p:sp>
    </p:spTree>
    <p:extLst>
      <p:ext uri="{BB962C8B-B14F-4D97-AF65-F5344CB8AC3E}">
        <p14:creationId xmlns:p14="http://schemas.microsoft.com/office/powerpoint/2010/main" val="388530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Collaborations and Support</a:t>
            </a:r>
            <a:endParaRPr lang="es-MX"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project, </a:t>
            </a:r>
            <a:r>
              <a:rPr lang="en-US" sz="1200" b="1" kern="1200" dirty="0">
                <a:solidFill>
                  <a:schemeClr val="tx1"/>
                </a:solidFill>
                <a:effectLst/>
                <a:latin typeface="+mn-lt"/>
                <a:ea typeface="+mn-ea"/>
                <a:cs typeface="+mn-cs"/>
              </a:rPr>
              <a:t>"Technology for a Better Future"</a:t>
            </a:r>
            <a:r>
              <a:rPr lang="en-US" sz="1200" kern="1200" dirty="0">
                <a:solidFill>
                  <a:schemeClr val="tx1"/>
                </a:solidFill>
                <a:effectLst/>
                <a:latin typeface="+mn-lt"/>
                <a:ea typeface="+mn-ea"/>
                <a:cs typeface="+mn-cs"/>
              </a:rPr>
              <a:t>, greatly benefits from the collaboration and support of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the most renowned public university in the Gulf of Mexico region. </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highlight their essential and motivating participation:</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Prestige and Reputation:</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is the most prestigious public university in the Gulf of Mexico region. Its recognition extends beyond the regional level, bolstering the quality and credibility of this project. Evaluators can place trust in the integrity of an institution with such renown.</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Relevant Faculties:</a:t>
            </a:r>
            <a:r>
              <a:rPr lang="en-US" sz="1200" kern="1200" dirty="0">
                <a:solidFill>
                  <a:schemeClr val="tx1"/>
                </a:solidFill>
                <a:effectLst/>
                <a:latin typeface="+mn-lt"/>
                <a:ea typeface="+mn-ea"/>
                <a:cs typeface="+mn-cs"/>
              </a:rPr>
              <a:t> Among the various faculties of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Pedagogy, Social Work, and Psychology stand out. These faculties are integral to the implementation of our project, specializing in education, social development, and mental health. The involvement of these faculties will strengthen the quality and effectiveness of teacher training and the use of technology in education.</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Commitment to Community Service:</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demonstrates a strong commitment to community service. This collaboration is not a one-time effort but an extension of their ongoing dedication to the well-being of the communities in which they operate. Their focus on benefiting the community aligns with the values and goals of the project.</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History of Successful Collaboration:</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has enthusiastically collaborated in previous programs organized by </a:t>
            </a:r>
            <a:r>
              <a:rPr lang="en-US" sz="1200" b="1" kern="1200" dirty="0">
                <a:solidFill>
                  <a:schemeClr val="tx1"/>
                </a:solidFill>
                <a:effectLst/>
                <a:latin typeface="+mn-lt"/>
                <a:ea typeface="+mn-ea"/>
                <a:cs typeface="+mn-cs"/>
              </a:rPr>
              <a:t>Rotary Club Poza Rica</a:t>
            </a:r>
            <a:r>
              <a:rPr lang="en-US" sz="1200" kern="1200" dirty="0">
                <a:solidFill>
                  <a:schemeClr val="tx1"/>
                </a:solidFill>
                <a:effectLst/>
                <a:latin typeface="+mn-lt"/>
                <a:ea typeface="+mn-ea"/>
                <a:cs typeface="+mn-cs"/>
              </a:rPr>
              <a:t>, such as "</a:t>
            </a:r>
            <a:r>
              <a:rPr lang="en-US" sz="1200" kern="1200" dirty="0" err="1">
                <a:solidFill>
                  <a:schemeClr val="tx1"/>
                </a:solidFill>
                <a:effectLst/>
                <a:latin typeface="+mn-lt"/>
                <a:ea typeface="+mn-ea"/>
                <a:cs typeface="+mn-cs"/>
              </a:rPr>
              <a:t>Enchúlame</a:t>
            </a:r>
            <a:r>
              <a:rPr lang="en-US" sz="1200" kern="1200" dirty="0">
                <a:solidFill>
                  <a:schemeClr val="tx1"/>
                </a:solidFill>
                <a:effectLst/>
                <a:latin typeface="+mn-lt"/>
                <a:ea typeface="+mn-ea"/>
                <a:cs typeface="+mn-cs"/>
              </a:rPr>
              <a:t> la Silla," "Hope Haven," and visual and dental health campaigns. This history of successful collaboration demonstrates their consistent commitment to humanitarian projects that make a difference in the community.</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Trained Human Resources:</a:t>
            </a:r>
            <a:r>
              <a:rPr lang="en-US" sz="1200" kern="1200" dirty="0">
                <a:solidFill>
                  <a:schemeClr val="tx1"/>
                </a:solidFill>
                <a:effectLst/>
                <a:latin typeface="+mn-lt"/>
                <a:ea typeface="+mn-ea"/>
                <a:cs typeface="+mn-cs"/>
              </a:rPr>
              <a:t> The university has a team of trained human resources that can oversee, promote, and execute various project-related activities and others. The experience and expertise of their staff are valuable assets to ensure the success of the initiative.</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collaboration and support of the </a:t>
            </a:r>
            <a:r>
              <a:rPr lang="en-US" sz="1200" b="1" kern="1200" dirty="0">
                <a:solidFill>
                  <a:schemeClr val="tx1"/>
                </a:solidFill>
                <a:effectLst/>
                <a:latin typeface="+mn-lt"/>
                <a:ea typeface="+mn-ea"/>
                <a:cs typeface="+mn-cs"/>
              </a:rPr>
              <a:t>Universidad Veracruzana</a:t>
            </a:r>
            <a:r>
              <a:rPr lang="en-US" sz="1200" kern="1200" dirty="0">
                <a:solidFill>
                  <a:schemeClr val="tx1"/>
                </a:solidFill>
                <a:effectLst/>
                <a:latin typeface="+mn-lt"/>
                <a:ea typeface="+mn-ea"/>
                <a:cs typeface="+mn-cs"/>
              </a:rPr>
              <a:t> not only support the feasibility of the project but also add an extra dimension of prestige and community commitment. Their participation is a testimony to the positive impact this project will have on the education of children at the </a:t>
            </a:r>
            <a:r>
              <a:rPr lang="en-US" sz="1200" b="1" kern="1200" dirty="0">
                <a:solidFill>
                  <a:schemeClr val="tx1"/>
                </a:solidFill>
                <a:effectLst/>
                <a:latin typeface="+mn-lt"/>
                <a:ea typeface="+mn-ea"/>
                <a:cs typeface="+mn-cs"/>
              </a:rPr>
              <a:t>Maria Enriqueta School Center</a:t>
            </a:r>
            <a:r>
              <a:rPr lang="en-US" sz="1200" kern="1200" dirty="0">
                <a:solidFill>
                  <a:schemeClr val="tx1"/>
                </a:solidFill>
                <a:effectLst/>
                <a:latin typeface="+mn-lt"/>
                <a:ea typeface="+mn-ea"/>
                <a:cs typeface="+mn-cs"/>
              </a:rPr>
              <a:t> and the community as a whole.</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6</a:t>
            </a:fld>
            <a:endParaRPr lang="es-MX"/>
          </a:p>
        </p:txBody>
      </p:sp>
    </p:spTree>
    <p:extLst>
      <p:ext uri="{BB962C8B-B14F-4D97-AF65-F5344CB8AC3E}">
        <p14:creationId xmlns:p14="http://schemas.microsoft.com/office/powerpoint/2010/main" val="174868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7</a:t>
            </a:fld>
            <a:endParaRPr lang="es-MX"/>
          </a:p>
        </p:txBody>
      </p:sp>
    </p:spTree>
    <p:extLst>
      <p:ext uri="{BB962C8B-B14F-4D97-AF65-F5344CB8AC3E}">
        <p14:creationId xmlns:p14="http://schemas.microsoft.com/office/powerpoint/2010/main" val="343365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76E157-D93A-4539-A571-740FC1287DB4}" type="slidenum">
              <a:rPr lang="es-MX" smtClean="0"/>
              <a:t>8</a:t>
            </a:fld>
            <a:endParaRPr lang="es-MX"/>
          </a:p>
        </p:txBody>
      </p:sp>
    </p:spTree>
    <p:extLst>
      <p:ext uri="{BB962C8B-B14F-4D97-AF65-F5344CB8AC3E}">
        <p14:creationId xmlns:p14="http://schemas.microsoft.com/office/powerpoint/2010/main" val="353601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Dear members of the evaluation committee,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Today, we have presented a project that transcends the classrooms and reaches the heart of our community at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Maria Enriqueta School Center</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Poza Rica, Veracruz.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"Technology for a Better Future"</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more than an educational project; it is an investment in hope, progress, and equal opportunities.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emphasized the importance of education as a driver of economic growth and social development, and it is imperative that we leave no child behind. Our project focuses on 1,700 children from low economic backgrounds who have been deprived of the advantages of technology in their education for the past 5 years due to budget limitations.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Today, we call on you to change the course of their lives and our community. Technology is not just a tool; it is a great opportunity.</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an opportunity to empower these children, provide them with better job prospects, prevent them from falling into organized crime, and, ultimately, propel their overall development.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need your support to make this project a reality and make a tangible difference. We urge you to consider the importance of investing in the early education of these children and the opportunities it will provide them throughout their lives.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requested budget and the expected impact are detailed in the following table: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Every dollar invested in this project translates means a child receiving a more enriching education, a teacher enhancing their skills, and, most important, a community moving toward a brighter future.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ask you to join us on this journey toward a better future. Your support is vital, and together, we can make a difference.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invite you to be part of this project that not only changes lives but also paves the way for a brighter future for all.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Thank you for considering support for our "Technology for a Better Future" project.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Together, we can shape the future of our community.</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Sincerely,</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D676E157-D93A-4539-A571-740FC1287DB4}" type="slidenum">
              <a:rPr lang="es-MX" smtClean="0"/>
              <a:t>9</a:t>
            </a:fld>
            <a:endParaRPr lang="es-MX"/>
          </a:p>
        </p:txBody>
      </p:sp>
    </p:spTree>
    <p:extLst>
      <p:ext uri="{BB962C8B-B14F-4D97-AF65-F5344CB8AC3E}">
        <p14:creationId xmlns:p14="http://schemas.microsoft.com/office/powerpoint/2010/main" val="261067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10/27/2023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21829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10/27/2023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7973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10/27/2023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6729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10/27/2023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320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10/27/2023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19645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10/27/2023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9248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10/27/2023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9036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10/27/2023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469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10/27/2023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949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10/27/2023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684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10/27/2023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5201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10/27/2023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181802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fif"/><Relationship Id="rId5" Type="http://schemas.openxmlformats.org/officeDocument/2006/relationships/image" Target="../media/image18.jfif"/><Relationship Id="rId4" Type="http://schemas.openxmlformats.org/officeDocument/2006/relationships/image" Target="../media/image17.jfif"/></Relationships>
</file>

<file path=ppt/slides/_rels/slide1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fif"/><Relationship Id="rId5" Type="http://schemas.openxmlformats.org/officeDocument/2006/relationships/image" Target="../media/image22.jfif"/><Relationship Id="rId4" Type="http://schemas.openxmlformats.org/officeDocument/2006/relationships/image" Target="../media/image21.jfif"/></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a:extLst>
              <a:ext uri="{FF2B5EF4-FFF2-40B4-BE49-F238E27FC236}">
                <a16:creationId xmlns:a16="http://schemas.microsoft.com/office/drawing/2014/main" id="{6F823C27-C1D3-7F2B-73C9-1BD8ADD65AF2}"/>
              </a:ext>
            </a:extLst>
          </p:cNvPr>
          <p:cNvPicPr>
            <a:picLocks noChangeAspect="1"/>
          </p:cNvPicPr>
          <p:nvPr/>
        </p:nvPicPr>
        <p:blipFill rotWithShape="1">
          <a:blip r:embed="rId3">
            <a:alphaModFix amt="40000"/>
          </a:blip>
          <a:srcRect r="-1" b="15708"/>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D179CF4B-541E-AC45-1E1F-87A62C78C0CA}"/>
              </a:ext>
            </a:extLst>
          </p:cNvPr>
          <p:cNvSpPr>
            <a:spLocks noGrp="1"/>
          </p:cNvSpPr>
          <p:nvPr>
            <p:ph type="ctrTitle"/>
          </p:nvPr>
        </p:nvSpPr>
        <p:spPr>
          <a:xfrm>
            <a:off x="2629853" y="1792218"/>
            <a:ext cx="7209148" cy="2387600"/>
          </a:xfrm>
        </p:spPr>
        <p:txBody>
          <a:bodyPr>
            <a:normAutofit/>
          </a:bodyPr>
          <a:lstStyle/>
          <a:p>
            <a:r>
              <a:rPr lang="en-US" b="1" dirty="0">
                <a:solidFill>
                  <a:srgbClr val="FFFFFF"/>
                </a:solidFill>
                <a:effectLst>
                  <a:outerShdw blurRad="38100" dist="38100" dir="2700000" algn="tl">
                    <a:srgbClr val="000000">
                      <a:alpha val="43137"/>
                    </a:srgbClr>
                  </a:outerShdw>
                </a:effectLst>
              </a:rPr>
              <a:t>Technology for a better future</a:t>
            </a:r>
            <a:endParaRPr lang="es-MX" b="1" dirty="0">
              <a:solidFill>
                <a:srgbClr val="FFFFFF"/>
              </a:solidFill>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9D4BD0EF-9981-00DE-E61C-D68CD12995E9}"/>
              </a:ext>
            </a:extLst>
          </p:cNvPr>
          <p:cNvSpPr>
            <a:spLocks noGrp="1"/>
          </p:cNvSpPr>
          <p:nvPr>
            <p:ph type="subTitle" idx="1"/>
          </p:nvPr>
        </p:nvSpPr>
        <p:spPr>
          <a:xfrm>
            <a:off x="2775261" y="4271893"/>
            <a:ext cx="7063739" cy="1655762"/>
          </a:xfrm>
        </p:spPr>
        <p:txBody>
          <a:bodyPr>
            <a:normAutofit/>
          </a:bodyPr>
          <a:lstStyle/>
          <a:p>
            <a:r>
              <a:rPr lang="en-US" dirty="0">
                <a:solidFill>
                  <a:srgbClr val="FFFFFF"/>
                </a:solidFill>
              </a:rPr>
              <a:t>Investing in education is the most cost-effective way to boost economic development</a:t>
            </a:r>
            <a:endParaRPr lang="es-MX" dirty="0">
              <a:solidFill>
                <a:srgbClr val="FFFFFF"/>
              </a:solidFill>
            </a:endParaRPr>
          </a:p>
        </p:txBody>
      </p:sp>
      <p:sp>
        <p:nvSpPr>
          <p:cNvPr id="5" name="Subtítulo 2">
            <a:extLst>
              <a:ext uri="{FF2B5EF4-FFF2-40B4-BE49-F238E27FC236}">
                <a16:creationId xmlns:a16="http://schemas.microsoft.com/office/drawing/2014/main" id="{D220928E-86FA-43EB-6D35-4E759A47ACCF}"/>
              </a:ext>
            </a:extLst>
          </p:cNvPr>
          <p:cNvSpPr txBox="1">
            <a:spLocks/>
          </p:cNvSpPr>
          <p:nvPr/>
        </p:nvSpPr>
        <p:spPr>
          <a:xfrm>
            <a:off x="-487840" y="6353112"/>
            <a:ext cx="5322504" cy="4597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FFFFFF"/>
                </a:solidFill>
              </a:rPr>
              <a:t>A project of the Poza Rica Rotary Club</a:t>
            </a:r>
            <a:endParaRPr lang="es-MX" sz="1600" dirty="0">
              <a:solidFill>
                <a:srgbClr val="FFFFFF"/>
              </a:solidFill>
            </a:endParaRPr>
          </a:p>
        </p:txBody>
      </p:sp>
      <p:pic>
        <p:nvPicPr>
          <p:cNvPr id="22" name="Imagen 21" descr="Logotipo, nombre de la empresa&#10;&#10;Descripción generada automáticamente">
            <a:extLst>
              <a:ext uri="{FF2B5EF4-FFF2-40B4-BE49-F238E27FC236}">
                <a16:creationId xmlns:a16="http://schemas.microsoft.com/office/drawing/2014/main" id="{96505683-7E49-E280-2F21-6F276D3C348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1383" y="713603"/>
            <a:ext cx="1166183" cy="1166183"/>
          </a:xfrm>
          <a:prstGeom prst="rect">
            <a:avLst/>
          </a:prstGeom>
        </p:spPr>
      </p:pic>
      <p:pic>
        <p:nvPicPr>
          <p:cNvPr id="30" name="Imagen 29" descr="Un dibujo de un perro&#10;&#10;Descripción generada automáticamente con confianza media">
            <a:extLst>
              <a:ext uri="{FF2B5EF4-FFF2-40B4-BE49-F238E27FC236}">
                <a16:creationId xmlns:a16="http://schemas.microsoft.com/office/drawing/2014/main" id="{6A6329E6-2C30-3C3F-94F6-DE2C1579D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74" y="5431808"/>
            <a:ext cx="2041850" cy="767132"/>
          </a:xfrm>
          <a:prstGeom prst="rect">
            <a:avLst/>
          </a:prstGeom>
        </p:spPr>
      </p:pic>
    </p:spTree>
    <p:extLst>
      <p:ext uri="{BB962C8B-B14F-4D97-AF65-F5344CB8AC3E}">
        <p14:creationId xmlns:p14="http://schemas.microsoft.com/office/powerpoint/2010/main" val="286486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67"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68" name="Oval 67">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9" name="Freeform: Shape 78">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0" name="Freeform: Shape 79">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1" name="Oval 80">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84" name="Rectangle 83">
            <a:extLst>
              <a:ext uri="{FF2B5EF4-FFF2-40B4-BE49-F238E27FC236}">
                <a16:creationId xmlns:a16="http://schemas.microsoft.com/office/drawing/2014/main" id="{FBF06DDE-FDE6-408E-BCA8-2864D7F3F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01F0B4ED-3AE2-45AD-B8C0-EF6F5F719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ítulo 1">
            <a:extLst>
              <a:ext uri="{FF2B5EF4-FFF2-40B4-BE49-F238E27FC236}">
                <a16:creationId xmlns:a16="http://schemas.microsoft.com/office/drawing/2014/main" id="{4CB245E7-2D66-9A98-AFC1-33501DAC616C}"/>
              </a:ext>
            </a:extLst>
          </p:cNvPr>
          <p:cNvSpPr>
            <a:spLocks noGrp="1"/>
          </p:cNvSpPr>
          <p:nvPr>
            <p:ph type="title"/>
          </p:nvPr>
        </p:nvSpPr>
        <p:spPr>
          <a:xfrm>
            <a:off x="771480" y="656831"/>
            <a:ext cx="5047488" cy="1407777"/>
          </a:xfrm>
        </p:spPr>
        <p:txBody>
          <a:bodyPr vert="horz" lIns="91440" tIns="45720" rIns="91440" bIns="45720" rtlCol="0" anchor="b">
            <a:normAutofit/>
          </a:bodyPr>
          <a:lstStyle/>
          <a:p>
            <a:r>
              <a:rPr lang="en-US" sz="4400" b="1" dirty="0">
                <a:solidFill>
                  <a:schemeClr val="accent1">
                    <a:lumMod val="75000"/>
                  </a:schemeClr>
                </a:solidFill>
                <a:effectLst>
                  <a:outerShdw blurRad="38100" dist="38100" dir="2700000" algn="tl">
                    <a:srgbClr val="000000">
                      <a:alpha val="43137"/>
                    </a:srgbClr>
                  </a:outerShdw>
                </a:effectLst>
              </a:rPr>
              <a:t>Knowing Maria Enriqueta School</a:t>
            </a:r>
          </a:p>
        </p:txBody>
      </p:sp>
      <p:grpSp>
        <p:nvGrpSpPr>
          <p:cNvPr id="88" name="decorative circles">
            <a:extLst>
              <a:ext uri="{FF2B5EF4-FFF2-40B4-BE49-F238E27FC236}">
                <a16:creationId xmlns:a16="http://schemas.microsoft.com/office/drawing/2014/main" id="{191DE67E-BE69-4021-9CE6-108B568F5A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8662" y="310026"/>
            <a:ext cx="1902995" cy="6016634"/>
            <a:chOff x="7098662" y="310026"/>
            <a:chExt cx="1902995" cy="6016634"/>
          </a:xfrm>
        </p:grpSpPr>
        <p:sp>
          <p:nvSpPr>
            <p:cNvPr id="89" name="Oval 88">
              <a:extLst>
                <a:ext uri="{FF2B5EF4-FFF2-40B4-BE49-F238E27FC236}">
                  <a16:creationId xmlns:a16="http://schemas.microsoft.com/office/drawing/2014/main" id="{0024F090-90BB-4001-B2AC-EF0E0B3CC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FBA29CBB-A10C-43E7-812E-FB2F1745B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98662"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DE11459-44E0-4934-8C36-5E1F8A4C4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8481"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C0E23C3-177A-43FE-8268-E1E88745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35216" y="735547"/>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Imagen 24" descr="Texto&#10;&#10;Descripción generada automáticamente">
            <a:extLst>
              <a:ext uri="{FF2B5EF4-FFF2-40B4-BE49-F238E27FC236}">
                <a16:creationId xmlns:a16="http://schemas.microsoft.com/office/drawing/2014/main" id="{5257F57A-7D88-217D-896A-18788A58942D}"/>
              </a:ext>
            </a:extLst>
          </p:cNvPr>
          <p:cNvPicPr>
            <a:picLocks noChangeAspect="1"/>
          </p:cNvPicPr>
          <p:nvPr/>
        </p:nvPicPr>
        <p:blipFill rotWithShape="1">
          <a:blip r:embed="rId3">
            <a:extLst>
              <a:ext uri="{28A0092B-C50C-407E-A947-70E740481C1C}">
                <a14:useLocalDpi xmlns:a14="http://schemas.microsoft.com/office/drawing/2010/main" val="0"/>
              </a:ext>
            </a:extLst>
          </a:blip>
          <a:srcRect t="23244" r="6" b="1761"/>
          <a:stretch/>
        </p:blipFill>
        <p:spPr>
          <a:xfrm>
            <a:off x="4642053" y="1519451"/>
            <a:ext cx="4267552" cy="426755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35" name="Imagen 34" descr="Un grupo de personas de pie en la calle&#10;&#10;Descripción generada automáticamente">
            <a:extLst>
              <a:ext uri="{FF2B5EF4-FFF2-40B4-BE49-F238E27FC236}">
                <a16:creationId xmlns:a16="http://schemas.microsoft.com/office/drawing/2014/main" id="{7E1B1D69-D1BA-D3DB-4FC7-A4BE1A767BB9}"/>
              </a:ext>
            </a:extLst>
          </p:cNvPr>
          <p:cNvPicPr>
            <a:picLocks noChangeAspect="1"/>
          </p:cNvPicPr>
          <p:nvPr/>
        </p:nvPicPr>
        <p:blipFill rotWithShape="1">
          <a:blip r:embed="rId4">
            <a:extLst>
              <a:ext uri="{28A0092B-C50C-407E-A947-70E740481C1C}">
                <a14:useLocalDpi xmlns:a14="http://schemas.microsoft.com/office/drawing/2010/main" val="0"/>
              </a:ext>
            </a:extLst>
          </a:blip>
          <a:srcRect l="6223" r="18774" b="-4"/>
          <a:stretch/>
        </p:blipFill>
        <p:spPr>
          <a:xfrm>
            <a:off x="9310554" y="3639684"/>
            <a:ext cx="2629663" cy="2629663"/>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42" name="Imagen 41" descr="Un grupo de personas posando delante de una pared verde&#10;&#10;Descripción generada automáticamente con confianza media">
            <a:extLst>
              <a:ext uri="{FF2B5EF4-FFF2-40B4-BE49-F238E27FC236}">
                <a16:creationId xmlns:a16="http://schemas.microsoft.com/office/drawing/2014/main" id="{C10E7068-F8D2-1040-8895-C42CE1F509EE}"/>
              </a:ext>
            </a:extLst>
          </p:cNvPr>
          <p:cNvPicPr>
            <a:picLocks noChangeAspect="1"/>
          </p:cNvPicPr>
          <p:nvPr/>
        </p:nvPicPr>
        <p:blipFill rotWithShape="1">
          <a:blip r:embed="rId5">
            <a:extLst>
              <a:ext uri="{28A0092B-C50C-407E-A947-70E740481C1C}">
                <a14:useLocalDpi xmlns:a14="http://schemas.microsoft.com/office/drawing/2010/main" val="0"/>
              </a:ext>
            </a:extLst>
          </a:blip>
          <a:srcRect l="25000" r="1" b="1"/>
          <a:stretch/>
        </p:blipFill>
        <p:spPr>
          <a:xfrm>
            <a:off x="9407418" y="766440"/>
            <a:ext cx="2451877" cy="2451877"/>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5" name="Marcador de contenido 4" descr="Un grupo de personas sentadas en una oficina&#10;&#10;Descripción generada automáticamente">
            <a:extLst>
              <a:ext uri="{FF2B5EF4-FFF2-40B4-BE49-F238E27FC236}">
                <a16:creationId xmlns:a16="http://schemas.microsoft.com/office/drawing/2014/main" id="{E8D68409-DA41-4122-18A6-3B0F0AEA1C4D}"/>
              </a:ext>
            </a:extLst>
          </p:cNvPr>
          <p:cNvPicPr>
            <a:picLocks noChangeAspect="1"/>
          </p:cNvPicPr>
          <p:nvPr/>
        </p:nvPicPr>
        <p:blipFill rotWithShape="1">
          <a:blip r:embed="rId6">
            <a:extLst>
              <a:ext uri="{28A0092B-C50C-407E-A947-70E740481C1C}">
                <a14:useLocalDpi xmlns:a14="http://schemas.microsoft.com/office/drawing/2010/main" val="0"/>
              </a:ext>
            </a:extLst>
          </a:blip>
          <a:srcRect l="24482" r="515" b="-4"/>
          <a:stretch/>
        </p:blipFill>
        <p:spPr>
          <a:xfrm>
            <a:off x="1557175" y="3394414"/>
            <a:ext cx="2730544" cy="273054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14978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7"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88" name="Oval 87">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9" name="Freeform: Shape 98">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0" name="Freeform: Shape 99">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1" name="Oval 100">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104" name="Rectangle 103">
            <a:extLst>
              <a:ext uri="{FF2B5EF4-FFF2-40B4-BE49-F238E27FC236}">
                <a16:creationId xmlns:a16="http://schemas.microsoft.com/office/drawing/2014/main" id="{CE538CC0-A323-48F4-856C-EEB645F98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15053DB5-A19D-42A0-8AC2-D8F6F2C11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ítulo 1">
            <a:extLst>
              <a:ext uri="{FF2B5EF4-FFF2-40B4-BE49-F238E27FC236}">
                <a16:creationId xmlns:a16="http://schemas.microsoft.com/office/drawing/2014/main" id="{4CB245E7-2D66-9A98-AFC1-33501DAC616C}"/>
              </a:ext>
            </a:extLst>
          </p:cNvPr>
          <p:cNvSpPr>
            <a:spLocks noGrp="1"/>
          </p:cNvSpPr>
          <p:nvPr>
            <p:ph type="title"/>
          </p:nvPr>
        </p:nvSpPr>
        <p:spPr>
          <a:xfrm>
            <a:off x="6176815" y="735547"/>
            <a:ext cx="5047488" cy="1606714"/>
          </a:xfrm>
        </p:spPr>
        <p:txBody>
          <a:bodyPr vert="horz" lIns="91440" tIns="45720" rIns="91440" bIns="45720" rtlCol="0" anchor="b">
            <a:normAutofit/>
          </a:bodyPr>
          <a:lstStyle/>
          <a:p>
            <a:r>
              <a:rPr lang="en-US" sz="4400" b="1" dirty="0">
                <a:solidFill>
                  <a:schemeClr val="accent1">
                    <a:lumMod val="75000"/>
                  </a:schemeClr>
                </a:solidFill>
                <a:effectLst>
                  <a:outerShdw blurRad="38100" dist="38100" dir="2700000" algn="tl">
                    <a:srgbClr val="000000">
                      <a:alpha val="43137"/>
                    </a:srgbClr>
                  </a:outerShdw>
                </a:effectLst>
              </a:rPr>
              <a:t>Knowing Maria Enriqueta School</a:t>
            </a:r>
          </a:p>
        </p:txBody>
      </p:sp>
      <p:grpSp>
        <p:nvGrpSpPr>
          <p:cNvPr id="108" name="Decorative Circles">
            <a:extLst>
              <a:ext uri="{FF2B5EF4-FFF2-40B4-BE49-F238E27FC236}">
                <a16:creationId xmlns:a16="http://schemas.microsoft.com/office/drawing/2014/main" id="{DCCA682E-0633-45DE-8809-03E84BF25F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868" y="310026"/>
            <a:ext cx="2210470" cy="6016634"/>
            <a:chOff x="2882868" y="310026"/>
            <a:chExt cx="2210470" cy="6016634"/>
          </a:xfrm>
        </p:grpSpPr>
        <p:sp>
          <p:nvSpPr>
            <p:cNvPr id="109" name="Oval 108">
              <a:extLst>
                <a:ext uri="{FF2B5EF4-FFF2-40B4-BE49-F238E27FC236}">
                  <a16:creationId xmlns:a16="http://schemas.microsoft.com/office/drawing/2014/main" id="{A480F2C0-08B4-48D0-8C47-2A8377504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85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2D86A8A-291B-4590-AAF1-247A563D3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9971"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09944D47-DAD5-46EB-B286-DB8193754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82868"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1D366592-CBFD-4AEF-9F21-A36B2392FC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9603" y="735547"/>
              <a:ext cx="466441" cy="4664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Imagen 8" descr="Un grupo de personas caminando en la lluvia&#10;&#10;Descripción generada automáticamente con confianza media">
            <a:extLst>
              <a:ext uri="{FF2B5EF4-FFF2-40B4-BE49-F238E27FC236}">
                <a16:creationId xmlns:a16="http://schemas.microsoft.com/office/drawing/2014/main" id="{7D2FFBEB-12E5-EBB5-B2FA-DDA009D3E227}"/>
              </a:ext>
            </a:extLst>
          </p:cNvPr>
          <p:cNvPicPr>
            <a:picLocks noChangeAspect="1"/>
          </p:cNvPicPr>
          <p:nvPr/>
        </p:nvPicPr>
        <p:blipFill rotWithShape="1">
          <a:blip r:embed="rId3">
            <a:extLst>
              <a:ext uri="{28A0092B-C50C-407E-A947-70E740481C1C}">
                <a14:useLocalDpi xmlns:a14="http://schemas.microsoft.com/office/drawing/2010/main" val="0"/>
              </a:ext>
            </a:extLst>
          </a:blip>
          <a:srcRect l="17561" r="7440" b="1"/>
          <a:stretch/>
        </p:blipFill>
        <p:spPr>
          <a:xfrm>
            <a:off x="2745055" y="1903249"/>
            <a:ext cx="3588262" cy="358826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6" name="Imagen 5" descr="Un grupo de personas en un evento&#10;&#10;Descripción generada automáticamente con confianza media">
            <a:extLst>
              <a:ext uri="{FF2B5EF4-FFF2-40B4-BE49-F238E27FC236}">
                <a16:creationId xmlns:a16="http://schemas.microsoft.com/office/drawing/2014/main" id="{CEED40D4-071C-7B75-0643-68109400C3DA}"/>
              </a:ext>
            </a:extLst>
          </p:cNvPr>
          <p:cNvPicPr>
            <a:picLocks noChangeAspect="1"/>
          </p:cNvPicPr>
          <p:nvPr/>
        </p:nvPicPr>
        <p:blipFill rotWithShape="1">
          <a:blip r:embed="rId4">
            <a:extLst>
              <a:ext uri="{28A0092B-C50C-407E-A947-70E740481C1C}">
                <a14:useLocalDpi xmlns:a14="http://schemas.microsoft.com/office/drawing/2010/main" val="0"/>
              </a:ext>
            </a:extLst>
          </a:blip>
          <a:srcRect l="5121" r="19880" b="1"/>
          <a:stretch/>
        </p:blipFill>
        <p:spPr>
          <a:xfrm>
            <a:off x="558675" y="592701"/>
            <a:ext cx="2255677" cy="2255677"/>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12" name="Imagen 11" descr="Un grupo de personas caminando en la calle&#10;&#10;Descripción generada automáticamente">
            <a:extLst>
              <a:ext uri="{FF2B5EF4-FFF2-40B4-BE49-F238E27FC236}">
                <a16:creationId xmlns:a16="http://schemas.microsoft.com/office/drawing/2014/main" id="{B34076BF-12AD-FA37-1EA8-BFA890743355}"/>
              </a:ext>
            </a:extLst>
          </p:cNvPr>
          <p:cNvPicPr>
            <a:picLocks noChangeAspect="1"/>
          </p:cNvPicPr>
          <p:nvPr/>
        </p:nvPicPr>
        <p:blipFill rotWithShape="1">
          <a:blip r:embed="rId5">
            <a:extLst>
              <a:ext uri="{28A0092B-C50C-407E-A947-70E740481C1C}">
                <a14:useLocalDpi xmlns:a14="http://schemas.microsoft.com/office/drawing/2010/main" val="0"/>
              </a:ext>
            </a:extLst>
          </a:blip>
          <a:srcRect l="5538" r="19467" b="6"/>
          <a:stretch/>
        </p:blipFill>
        <p:spPr>
          <a:xfrm>
            <a:off x="8319412" y="3260623"/>
            <a:ext cx="3018258" cy="3018258"/>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7" name="Imagen 6" descr="Un grupo de personas en una cancha&#10;&#10;Descripción generada automáticamente">
            <a:extLst>
              <a:ext uri="{FF2B5EF4-FFF2-40B4-BE49-F238E27FC236}">
                <a16:creationId xmlns:a16="http://schemas.microsoft.com/office/drawing/2014/main" id="{23EE1E9E-3857-3DD9-9726-0518453D46D6}"/>
              </a:ext>
            </a:extLst>
          </p:cNvPr>
          <p:cNvPicPr>
            <a:picLocks noChangeAspect="1"/>
          </p:cNvPicPr>
          <p:nvPr/>
        </p:nvPicPr>
        <p:blipFill rotWithShape="1">
          <a:blip r:embed="rId6">
            <a:extLst>
              <a:ext uri="{28A0092B-C50C-407E-A947-70E740481C1C}">
                <a14:useLocalDpi xmlns:a14="http://schemas.microsoft.com/office/drawing/2010/main" val="0"/>
              </a:ext>
            </a:extLst>
          </a:blip>
          <a:srcRect t="24560" r="2" b="30441"/>
          <a:stretch/>
        </p:blipFill>
        <p:spPr>
          <a:xfrm>
            <a:off x="249001" y="4336083"/>
            <a:ext cx="1990577" cy="1990577"/>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22093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BD4BF290-E472-8151-4567-884BF3E4CD70}"/>
              </a:ext>
            </a:extLst>
          </p:cNvPr>
          <p:cNvSpPr>
            <a:spLocks noGrp="1"/>
          </p:cNvSpPr>
          <p:nvPr>
            <p:ph type="title"/>
          </p:nvPr>
        </p:nvSpPr>
        <p:spPr>
          <a:xfrm>
            <a:off x="531628" y="233798"/>
            <a:ext cx="6001286" cy="1703325"/>
          </a:xfrm>
        </p:spPr>
        <p:txBody>
          <a:bodyPr vert="horz" lIns="91440" tIns="45720" rIns="91440" bIns="45720" rtlCol="0" anchor="b">
            <a:normAutofit fontScale="90000"/>
          </a:bodyPr>
          <a:lstStyle/>
          <a:p>
            <a:r>
              <a:rPr lang="en-US" sz="4800" b="1" dirty="0">
                <a:solidFill>
                  <a:schemeClr val="accent1">
                    <a:lumMod val="75000"/>
                  </a:schemeClr>
                </a:solidFill>
                <a:effectLst>
                  <a:outerShdw blurRad="38100" dist="38100" dir="2700000" algn="tl">
                    <a:srgbClr val="000000">
                      <a:alpha val="43137"/>
                    </a:srgbClr>
                  </a:outerShdw>
                </a:effectLst>
              </a:rPr>
              <a:t>The current educational challenge</a:t>
            </a:r>
            <a:endParaRPr lang="en-US" sz="4800" b="1" kern="1200"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
        <p:nvSpPr>
          <p:cNvPr id="7" name="CuadroTexto 6">
            <a:extLst>
              <a:ext uri="{FF2B5EF4-FFF2-40B4-BE49-F238E27FC236}">
                <a16:creationId xmlns:a16="http://schemas.microsoft.com/office/drawing/2014/main" id="{964F17F7-0BE2-A34D-1FD3-0A40A2642B19}"/>
              </a:ext>
            </a:extLst>
          </p:cNvPr>
          <p:cNvSpPr txBox="1"/>
          <p:nvPr/>
        </p:nvSpPr>
        <p:spPr>
          <a:xfrm>
            <a:off x="415550" y="2553737"/>
            <a:ext cx="5774946" cy="3726776"/>
          </a:xfrm>
          <a:prstGeom prst="rect">
            <a:avLst/>
          </a:prstGeom>
        </p:spPr>
        <p:txBody>
          <a:bodyPr vert="horz" lIns="91440" tIns="45720" rIns="91440" bIns="45720" rtlCol="0" anchor="t">
            <a:normAutofit/>
          </a:bodyPr>
          <a:lstStyle/>
          <a:p>
            <a:pPr indent="-228600">
              <a:lnSpc>
                <a:spcPct val="90000"/>
              </a:lnSpc>
              <a:spcAft>
                <a:spcPts val="800"/>
              </a:spcAft>
              <a:buClr>
                <a:srgbClr val="FFC000"/>
              </a:buClr>
              <a:buSzPct val="125000"/>
              <a:buFont typeface="Arial" panose="020B0604020202020204" pitchFamily="34" charset="0"/>
              <a:buChar char="•"/>
            </a:pPr>
            <a:r>
              <a:rPr lang="en-US" sz="2000" b="1" dirty="0">
                <a:solidFill>
                  <a:schemeClr val="accent1">
                    <a:lumMod val="75000"/>
                  </a:schemeClr>
                </a:solidFill>
              </a:rPr>
              <a:t>"Technology for a better future" </a:t>
            </a:r>
            <a:r>
              <a:rPr lang="en-US" sz="2000" dirty="0">
                <a:solidFill>
                  <a:schemeClr val="accent1">
                    <a:lumMod val="75000"/>
                  </a:schemeClr>
                </a:solidFill>
              </a:rPr>
              <a:t>addresses a critical problem in an educational community with limited economic resources. 
More than 1,700 primary school students at María Enriqueta School Center face difficulties in their access to technology and quality educational opportunities. 
For economic reasons, they have not received classes using Information Technology for more than 5 years and they are missing opportunities for future development</a:t>
            </a:r>
            <a:endParaRPr lang="es-MX" sz="2000" dirty="0">
              <a:solidFill>
                <a:schemeClr val="accent1">
                  <a:lumMod val="75000"/>
                </a:schemeClr>
              </a:solidFill>
              <a:effectLst/>
            </a:endParaRPr>
          </a:p>
        </p:txBody>
      </p:sp>
      <p:grpSp>
        <p:nvGrpSpPr>
          <p:cNvPr id="16"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17" name="Oval 16">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Marcador de contenido 4" descr="Diagrama, Dibujo de ingeniería&#10;&#10;Descripción generada automáticamente">
            <a:extLst>
              <a:ext uri="{FF2B5EF4-FFF2-40B4-BE49-F238E27FC236}">
                <a16:creationId xmlns:a16="http://schemas.microsoft.com/office/drawing/2014/main" id="{CA0BC454-45C7-8E61-7D04-98E646BDE9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 b="-3"/>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8" name="Imagen 7" descr="Un dibujo de un perro&#10;&#10;Descripción generada automáticamente con confianza media">
            <a:extLst>
              <a:ext uri="{FF2B5EF4-FFF2-40B4-BE49-F238E27FC236}">
                <a16:creationId xmlns:a16="http://schemas.microsoft.com/office/drawing/2014/main" id="{1EC5309C-A937-75CC-75BF-1547EB35B47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69886" y="2937840"/>
            <a:ext cx="984942" cy="370047"/>
          </a:xfrm>
          <a:prstGeom prst="rect">
            <a:avLst/>
          </a:prstGeom>
        </p:spPr>
      </p:pic>
      <p:pic>
        <p:nvPicPr>
          <p:cNvPr id="9" name="Imagen 8" descr="Logotipo, nombre de la empresa&#10;&#10;Descripción generada automáticamente">
            <a:extLst>
              <a:ext uri="{FF2B5EF4-FFF2-40B4-BE49-F238E27FC236}">
                <a16:creationId xmlns:a16="http://schemas.microsoft.com/office/drawing/2014/main" id="{E445B3FA-AD28-3A12-3699-BB26DC10E1F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69879" y="1793722"/>
            <a:ext cx="466441" cy="466441"/>
          </a:xfrm>
          <a:prstGeom prst="rect">
            <a:avLst/>
          </a:prstGeom>
        </p:spPr>
      </p:pic>
    </p:spTree>
    <p:extLst>
      <p:ext uri="{BB962C8B-B14F-4D97-AF65-F5344CB8AC3E}">
        <p14:creationId xmlns:p14="http://schemas.microsoft.com/office/powerpoint/2010/main" val="373746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2AFA708-0E93-46D4-99C8-39B42770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1AE0C2-E826-40A9-976E-9077F4438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4F269CFE-2218-3510-0296-113B9083FCCD}"/>
              </a:ext>
            </a:extLst>
          </p:cNvPr>
          <p:cNvSpPr>
            <a:spLocks noGrp="1"/>
          </p:cNvSpPr>
          <p:nvPr>
            <p:ph type="title"/>
          </p:nvPr>
        </p:nvSpPr>
        <p:spPr>
          <a:xfrm>
            <a:off x="449570" y="364153"/>
            <a:ext cx="7393108" cy="1417172"/>
          </a:xfrm>
        </p:spPr>
        <p:txBody>
          <a:bodyPr vert="horz" lIns="91440" tIns="45720" rIns="91440" bIns="45720" rtlCol="0" anchor="b">
            <a:normAutofit/>
          </a:bodyPr>
          <a:lstStyle/>
          <a:p>
            <a:r>
              <a:rPr lang="en-US" sz="4400" b="1" dirty="0">
                <a:solidFill>
                  <a:schemeClr val="accent1">
                    <a:lumMod val="75000"/>
                  </a:schemeClr>
                </a:solidFill>
                <a:effectLst>
                  <a:outerShdw blurRad="38100" dist="38100" dir="2700000" algn="tl">
                    <a:srgbClr val="000000">
                      <a:alpha val="43137"/>
                    </a:srgbClr>
                  </a:outerShdw>
                </a:effectLst>
              </a:rPr>
              <a:t>Our Mission. Transforming Education</a:t>
            </a:r>
            <a:endParaRPr lang="en-US" sz="4400" b="1" kern="1200"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
        <p:nvSpPr>
          <p:cNvPr id="9" name="CuadroTexto 8">
            <a:extLst>
              <a:ext uri="{FF2B5EF4-FFF2-40B4-BE49-F238E27FC236}">
                <a16:creationId xmlns:a16="http://schemas.microsoft.com/office/drawing/2014/main" id="{2885981B-B89A-B45C-7598-228F57F96506}"/>
              </a:ext>
            </a:extLst>
          </p:cNvPr>
          <p:cNvSpPr txBox="1"/>
          <p:nvPr/>
        </p:nvSpPr>
        <p:spPr>
          <a:xfrm>
            <a:off x="203441" y="2065950"/>
            <a:ext cx="7948413" cy="4657061"/>
          </a:xfrm>
          <a:prstGeom prst="rect">
            <a:avLst/>
          </a:prstGeom>
        </p:spPr>
        <p:txBody>
          <a:bodyPr vert="horz" lIns="91440" tIns="45720" rIns="91440" bIns="45720" rtlCol="0" anchor="t">
            <a:normAutofit/>
          </a:bodyPr>
          <a:lstStyle/>
          <a:p>
            <a:pPr>
              <a:lnSpc>
                <a:spcPct val="90000"/>
              </a:lnSpc>
              <a:spcAft>
                <a:spcPts val="800"/>
              </a:spcAft>
              <a:buClr>
                <a:srgbClr val="FFC000"/>
              </a:buClr>
              <a:buSzPct val="125000"/>
            </a:pPr>
            <a:r>
              <a:rPr lang="en-US" dirty="0">
                <a:solidFill>
                  <a:schemeClr val="accent1">
                    <a:lumMod val="75000"/>
                  </a:schemeClr>
                </a:solidFill>
              </a:rPr>
              <a:t>We propose a project that will transform education in this community. If we don't act today, we give up on the future of these children and our own future.</a:t>
            </a:r>
            <a:endParaRPr lang="en-US" sz="500" dirty="0">
              <a:solidFill>
                <a:schemeClr val="accent1">
                  <a:lumMod val="75000"/>
                </a:schemeClr>
              </a:solidFill>
            </a:endParaRPr>
          </a:p>
          <a:p>
            <a:pPr>
              <a:lnSpc>
                <a:spcPct val="90000"/>
              </a:lnSpc>
              <a:spcAft>
                <a:spcPts val="800"/>
              </a:spcAft>
              <a:buClr>
                <a:srgbClr val="FFC000"/>
              </a:buClr>
              <a:buSzPct val="125000"/>
            </a:pPr>
            <a:endParaRPr lang="es-ES" b="1" dirty="0">
              <a:solidFill>
                <a:schemeClr val="accent1">
                  <a:lumMod val="75000"/>
                </a:schemeClr>
              </a:solidFill>
            </a:endParaRPr>
          </a:p>
          <a:p>
            <a:pPr>
              <a:lnSpc>
                <a:spcPct val="90000"/>
              </a:lnSpc>
              <a:spcAft>
                <a:spcPts val="800"/>
              </a:spcAft>
              <a:buClr>
                <a:srgbClr val="FFC000"/>
              </a:buClr>
              <a:buSzPct val="125000"/>
            </a:pPr>
            <a:r>
              <a:rPr lang="es-ES" b="1" dirty="0">
                <a:solidFill>
                  <a:schemeClr val="accent1">
                    <a:lumMod val="75000"/>
                  </a:schemeClr>
                </a:solidFill>
              </a:rPr>
              <a:t>The Project </a:t>
            </a:r>
            <a:r>
              <a:rPr lang="es-ES" b="1" dirty="0" err="1">
                <a:solidFill>
                  <a:schemeClr val="accent1">
                    <a:lumMod val="75000"/>
                  </a:schemeClr>
                </a:solidFill>
              </a:rPr>
              <a:t>consists</a:t>
            </a:r>
            <a:r>
              <a:rPr lang="es-ES" b="1" dirty="0">
                <a:solidFill>
                  <a:schemeClr val="accent1">
                    <a:lumMod val="75000"/>
                  </a:schemeClr>
                </a:solidFill>
              </a:rPr>
              <a:t> </a:t>
            </a:r>
            <a:r>
              <a:rPr lang="es-ES" b="1" dirty="0" err="1">
                <a:solidFill>
                  <a:schemeClr val="accent1">
                    <a:lumMod val="75000"/>
                  </a:schemeClr>
                </a:solidFill>
              </a:rPr>
              <a:t>of</a:t>
            </a:r>
            <a:r>
              <a:rPr lang="es-ES" b="1" dirty="0">
                <a:solidFill>
                  <a:schemeClr val="accent1">
                    <a:lumMod val="75000"/>
                  </a:schemeClr>
                </a:solidFill>
              </a:rPr>
              <a:t>:</a:t>
            </a:r>
            <a:endParaRPr lang="es-ES" dirty="0">
              <a:solidFill>
                <a:schemeClr val="accent1">
                  <a:lumMod val="75000"/>
                </a:schemeClr>
              </a:solidFill>
            </a:endParaRPr>
          </a:p>
          <a:p>
            <a:pPr indent="-228600">
              <a:lnSpc>
                <a:spcPct val="90000"/>
              </a:lnSpc>
              <a:spcAft>
                <a:spcPts val="800"/>
              </a:spcAft>
              <a:buClr>
                <a:srgbClr val="FFC000"/>
              </a:buClr>
              <a:buSzPct val="125000"/>
              <a:buFont typeface="Arial" panose="020B0604020202020204" pitchFamily="34" charset="0"/>
              <a:buChar char="•"/>
            </a:pPr>
            <a:r>
              <a:rPr lang="en-US" dirty="0">
                <a:solidFill>
                  <a:schemeClr val="accent1">
                    <a:lumMod val="75000"/>
                  </a:schemeClr>
                </a:solidFill>
              </a:rPr>
              <a:t>Provide two classrooms with 60 computers so that students can get involved in the world of Information Technology and learn their subjects better.</a:t>
            </a:r>
          </a:p>
          <a:p>
            <a:pPr indent="-228600">
              <a:lnSpc>
                <a:spcPct val="90000"/>
              </a:lnSpc>
              <a:spcAft>
                <a:spcPts val="800"/>
              </a:spcAft>
              <a:buClr>
                <a:srgbClr val="FFC000"/>
              </a:buClr>
              <a:buSzPct val="125000"/>
              <a:buFont typeface="Arial" panose="020B0604020202020204" pitchFamily="34" charset="0"/>
              <a:buChar char="•"/>
            </a:pPr>
            <a:endParaRPr lang="es-ES" sz="500" dirty="0">
              <a:solidFill>
                <a:schemeClr val="accent1">
                  <a:lumMod val="75000"/>
                </a:schemeClr>
              </a:solidFill>
            </a:endParaRPr>
          </a:p>
          <a:p>
            <a:pPr indent="-228600">
              <a:lnSpc>
                <a:spcPct val="90000"/>
              </a:lnSpc>
              <a:spcAft>
                <a:spcPts val="800"/>
              </a:spcAft>
              <a:buClr>
                <a:srgbClr val="FFC000"/>
              </a:buClr>
              <a:buSzPct val="125000"/>
              <a:buFont typeface="Arial" panose="020B0604020202020204" pitchFamily="34" charset="0"/>
              <a:buChar char="•"/>
            </a:pPr>
            <a:r>
              <a:rPr lang="en-US" dirty="0">
                <a:solidFill>
                  <a:schemeClr val="accent1">
                    <a:lumMod val="75000"/>
                  </a:schemeClr>
                </a:solidFill>
              </a:rPr>
              <a:t>Train the teachers of the María Enriqueta Educational Center so that, using technology, they can provide better classes to their students.</a:t>
            </a:r>
            <a:endParaRPr lang="es-ES" sz="700" dirty="0">
              <a:solidFill>
                <a:schemeClr val="accent1">
                  <a:lumMod val="75000"/>
                </a:schemeClr>
              </a:solidFill>
            </a:endParaRPr>
          </a:p>
          <a:p>
            <a:pPr>
              <a:lnSpc>
                <a:spcPct val="90000"/>
              </a:lnSpc>
              <a:spcAft>
                <a:spcPts val="800"/>
              </a:spcAft>
              <a:buClr>
                <a:srgbClr val="FFC000"/>
              </a:buClr>
              <a:buSzPct val="125000"/>
            </a:pPr>
            <a:endParaRPr lang="es-ES" b="1" dirty="0">
              <a:solidFill>
                <a:schemeClr val="accent1">
                  <a:lumMod val="75000"/>
                </a:schemeClr>
              </a:solidFill>
            </a:endParaRPr>
          </a:p>
          <a:p>
            <a:pPr>
              <a:lnSpc>
                <a:spcPct val="90000"/>
              </a:lnSpc>
              <a:spcAft>
                <a:spcPts val="800"/>
              </a:spcAft>
              <a:buClr>
                <a:srgbClr val="FFC000"/>
              </a:buClr>
              <a:buSzPct val="125000"/>
            </a:pPr>
            <a:r>
              <a:rPr lang="es-ES" b="1" dirty="0" err="1">
                <a:solidFill>
                  <a:schemeClr val="accent1">
                    <a:lumMod val="75000"/>
                  </a:schemeClr>
                </a:solidFill>
              </a:rPr>
              <a:t>This</a:t>
            </a:r>
            <a:r>
              <a:rPr lang="es-ES" b="1" dirty="0">
                <a:solidFill>
                  <a:schemeClr val="accent1">
                    <a:lumMod val="75000"/>
                  </a:schemeClr>
                </a:solidFill>
              </a:rPr>
              <a:t> </a:t>
            </a:r>
            <a:r>
              <a:rPr lang="es-ES" b="1" dirty="0" err="1">
                <a:solidFill>
                  <a:schemeClr val="accent1">
                    <a:lumMod val="75000"/>
                  </a:schemeClr>
                </a:solidFill>
              </a:rPr>
              <a:t>ensures</a:t>
            </a:r>
            <a:r>
              <a:rPr lang="es-ES" b="1" dirty="0">
                <a:solidFill>
                  <a:schemeClr val="accent1">
                    <a:lumMod val="75000"/>
                  </a:schemeClr>
                </a:solidFill>
              </a:rPr>
              <a:t>:</a:t>
            </a:r>
            <a:endParaRPr lang="es-ES" sz="600" dirty="0">
              <a:solidFill>
                <a:schemeClr val="accent1">
                  <a:lumMod val="75000"/>
                </a:schemeClr>
              </a:solidFill>
            </a:endParaRPr>
          </a:p>
          <a:p>
            <a:pPr indent="-228600">
              <a:lnSpc>
                <a:spcPct val="90000"/>
              </a:lnSpc>
              <a:spcAft>
                <a:spcPts val="800"/>
              </a:spcAft>
              <a:buClr>
                <a:srgbClr val="FFC000"/>
              </a:buClr>
              <a:buSzPct val="125000"/>
              <a:buFont typeface="Arial" panose="020B0604020202020204" pitchFamily="34" charset="0"/>
              <a:buChar char="•"/>
            </a:pPr>
            <a:r>
              <a:rPr lang="en-US" dirty="0">
                <a:solidFill>
                  <a:schemeClr val="accent1">
                    <a:lumMod val="75000"/>
                  </a:schemeClr>
                </a:solidFill>
              </a:rPr>
              <a:t>Quality education is provided to students in these schools to improve their educational performance and increase their chances of completing the next level of education.</a:t>
            </a:r>
            <a:endParaRPr lang="es-ES" dirty="0">
              <a:solidFill>
                <a:schemeClr val="accent1">
                  <a:lumMod val="75000"/>
                </a:schemeClr>
              </a:solidFill>
            </a:endParaRPr>
          </a:p>
        </p:txBody>
      </p:sp>
      <p:grpSp>
        <p:nvGrpSpPr>
          <p:cNvPr id="18" name="decorative circles">
            <a:extLst>
              <a:ext uri="{FF2B5EF4-FFF2-40B4-BE49-F238E27FC236}">
                <a16:creationId xmlns:a16="http://schemas.microsoft.com/office/drawing/2014/main" id="{A1E6C3A1-63EF-4249-BAB0-BC1FF217A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19" name="Oval 18">
              <a:extLst>
                <a:ext uri="{FF2B5EF4-FFF2-40B4-BE49-F238E27FC236}">
                  <a16:creationId xmlns:a16="http://schemas.microsoft.com/office/drawing/2014/main" id="{B7D4ED74-40F3-42DD-959A-84AAAAD06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1A54AA4-6CFD-4ECA-A5D7-9A0AB9B04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56D395-7C8D-433D-A682-9B17302B7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1326582-6401-4AD7-A44B-3FFB4107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E7D4459-BBDF-467E-9824-EC886C128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230E99-BEE6-4927-8980-78D40F2E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n 6" descr="Interfaz de usuario gráfica, Sitio web&#10;&#10;Descripción generada automáticamente">
            <a:extLst>
              <a:ext uri="{FF2B5EF4-FFF2-40B4-BE49-F238E27FC236}">
                <a16:creationId xmlns:a16="http://schemas.microsoft.com/office/drawing/2014/main" id="{7601517B-45A3-7360-D1C9-B10042F0FF22}"/>
              </a:ext>
            </a:extLst>
          </p:cNvPr>
          <p:cNvPicPr>
            <a:picLocks noChangeAspect="1"/>
          </p:cNvPicPr>
          <p:nvPr/>
        </p:nvPicPr>
        <p:blipFill rotWithShape="1">
          <a:blip r:embed="rId3">
            <a:extLst>
              <a:ext uri="{28A0092B-C50C-407E-A947-70E740481C1C}">
                <a14:useLocalDpi xmlns:a14="http://schemas.microsoft.com/office/drawing/2010/main" val="0"/>
              </a:ext>
            </a:extLst>
          </a:blip>
          <a:srcRect r="-3" b="8926"/>
          <a:stretch/>
        </p:blipFill>
        <p:spPr>
          <a:xfrm>
            <a:off x="7842678" y="7598"/>
            <a:ext cx="2661680" cy="2424023"/>
          </a:xfrm>
          <a:custGeom>
            <a:avLst/>
            <a:gdLst/>
            <a:ahLst/>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p:spPr>
      </p:pic>
      <p:pic>
        <p:nvPicPr>
          <p:cNvPr id="5" name="Marcador de contenido 4" descr="Imagen que contiene persona, computer, interior, niño&#10;&#10;Descripción generada automáticamente">
            <a:extLst>
              <a:ext uri="{FF2B5EF4-FFF2-40B4-BE49-F238E27FC236}">
                <a16:creationId xmlns:a16="http://schemas.microsoft.com/office/drawing/2014/main" id="{D5C6D218-65A4-06FD-D3FA-BB565D9FE40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1536"/>
          <a:stretch/>
        </p:blipFill>
        <p:spPr>
          <a:xfrm>
            <a:off x="8120360" y="2848923"/>
            <a:ext cx="4071640" cy="4009077"/>
          </a:xfrm>
          <a:custGeom>
            <a:avLst/>
            <a:gdLst/>
            <a:ahLst/>
            <a:cxnLst/>
            <a:rect l="l" t="t" r="r" b="b"/>
            <a:pathLst>
              <a:path w="4012858" h="3951198">
                <a:moveTo>
                  <a:pt x="2361523" y="0"/>
                </a:moveTo>
                <a:cubicBezTo>
                  <a:pt x="2932125" y="0"/>
                  <a:pt x="3455460" y="202372"/>
                  <a:pt x="3863671" y="539257"/>
                </a:cubicBezTo>
                <a:lnTo>
                  <a:pt x="4012858" y="674848"/>
                </a:lnTo>
                <a:lnTo>
                  <a:pt x="4012858" y="3951198"/>
                </a:lnTo>
                <a:lnTo>
                  <a:pt x="618807" y="3951198"/>
                </a:lnTo>
                <a:lnTo>
                  <a:pt x="539257" y="3863671"/>
                </a:lnTo>
                <a:cubicBezTo>
                  <a:pt x="202372" y="3455461"/>
                  <a:pt x="0" y="2932125"/>
                  <a:pt x="0" y="2361523"/>
                </a:cubicBezTo>
                <a:cubicBezTo>
                  <a:pt x="0" y="1057290"/>
                  <a:pt x="1057290" y="0"/>
                  <a:pt x="2361523" y="0"/>
                </a:cubicBezTo>
                <a:close/>
              </a:path>
            </a:pathLst>
          </a:custGeom>
        </p:spPr>
      </p:pic>
    </p:spTree>
    <p:extLst>
      <p:ext uri="{BB962C8B-B14F-4D97-AF65-F5344CB8AC3E}">
        <p14:creationId xmlns:p14="http://schemas.microsoft.com/office/powerpoint/2010/main" val="228147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B09B266F-689F-1275-94F2-784788174262}"/>
              </a:ext>
            </a:extLst>
          </p:cNvPr>
          <p:cNvSpPr>
            <a:spLocks noGrp="1"/>
          </p:cNvSpPr>
          <p:nvPr>
            <p:ph type="title"/>
          </p:nvPr>
        </p:nvSpPr>
        <p:spPr>
          <a:xfrm>
            <a:off x="503533" y="604124"/>
            <a:ext cx="8566039" cy="906839"/>
          </a:xfrm>
        </p:spPr>
        <p:txBody>
          <a:bodyPr vert="horz" lIns="91440" tIns="45720" rIns="91440" bIns="45720" rtlCol="0" anchor="b">
            <a:normAutofit fontScale="90000"/>
          </a:bodyPr>
          <a:lstStyle/>
          <a:p>
            <a:r>
              <a:rPr lang="en-US" sz="4400" b="1" dirty="0">
                <a:solidFill>
                  <a:schemeClr val="accent1">
                    <a:lumMod val="75000"/>
                  </a:schemeClr>
                </a:solidFill>
                <a:effectLst>
                  <a:outerShdw blurRad="38100" dist="38100" dir="2700000" algn="tl">
                    <a:srgbClr val="000000">
                      <a:alpha val="43137"/>
                    </a:srgbClr>
                  </a:outerShdw>
                </a:effectLst>
              </a:rPr>
              <a:t>The Path to Educational Excellence</a:t>
            </a:r>
          </a:p>
        </p:txBody>
      </p:sp>
      <p:sp>
        <p:nvSpPr>
          <p:cNvPr id="6" name="CuadroTexto 5">
            <a:extLst>
              <a:ext uri="{FF2B5EF4-FFF2-40B4-BE49-F238E27FC236}">
                <a16:creationId xmlns:a16="http://schemas.microsoft.com/office/drawing/2014/main" id="{95C7502A-DCBD-5ED3-577B-E8D783E855F6}"/>
              </a:ext>
            </a:extLst>
          </p:cNvPr>
          <p:cNvSpPr txBox="1"/>
          <p:nvPr/>
        </p:nvSpPr>
        <p:spPr>
          <a:xfrm>
            <a:off x="169634" y="1671094"/>
            <a:ext cx="6812279" cy="4582782"/>
          </a:xfrm>
          <a:prstGeom prst="rect">
            <a:avLst/>
          </a:prstGeom>
        </p:spPr>
        <p:txBody>
          <a:bodyPr vert="horz" lIns="91440" tIns="45720" rIns="91440" bIns="45720" rtlCol="0" anchor="t">
            <a:normAutofit fontScale="92500" lnSpcReduction="10000"/>
          </a:bodyPr>
          <a:lstStyle/>
          <a:p>
            <a:pPr>
              <a:lnSpc>
                <a:spcPct val="90000"/>
              </a:lnSpc>
              <a:spcAft>
                <a:spcPts val="800"/>
              </a:spcAft>
              <a:buClr>
                <a:srgbClr val="FFC000"/>
              </a:buClr>
              <a:buSzPct val="125000"/>
            </a:pPr>
            <a:r>
              <a:rPr lang="en-US" sz="2000" b="1" dirty="0">
                <a:solidFill>
                  <a:schemeClr val="accent1">
                    <a:lumMod val="75000"/>
                  </a:schemeClr>
                </a:solidFill>
              </a:rPr>
              <a:t>General Objective.</a:t>
            </a:r>
            <a:endParaRPr lang="en-US" sz="2000" dirty="0">
              <a:solidFill>
                <a:schemeClr val="accent1">
                  <a:lumMod val="75000"/>
                </a:schemeClr>
              </a:solidFill>
              <a:effectLst/>
            </a:endParaRPr>
          </a:p>
          <a:p>
            <a:pPr marL="342900" lvl="0"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Support students to integrate Information Technologies into their learning process, allowing them to make the most of educational and future development opportunities</a:t>
            </a:r>
          </a:p>
          <a:p>
            <a:pPr lvl="0">
              <a:lnSpc>
                <a:spcPct val="90000"/>
              </a:lnSpc>
              <a:spcAft>
                <a:spcPts val="800"/>
              </a:spcAft>
              <a:buClr>
                <a:srgbClr val="FFC000"/>
              </a:buClr>
              <a:buSzPct val="125000"/>
            </a:pPr>
            <a:endParaRPr lang="en-US" sz="2000" b="1" dirty="0">
              <a:solidFill>
                <a:schemeClr val="accent1">
                  <a:lumMod val="75000"/>
                </a:schemeClr>
              </a:solidFill>
            </a:endParaRPr>
          </a:p>
          <a:p>
            <a:pPr lvl="0">
              <a:lnSpc>
                <a:spcPct val="90000"/>
              </a:lnSpc>
              <a:spcAft>
                <a:spcPts val="800"/>
              </a:spcAft>
              <a:buClr>
                <a:srgbClr val="FFC000"/>
              </a:buClr>
              <a:buSzPct val="125000"/>
            </a:pPr>
            <a:r>
              <a:rPr lang="en-US" sz="2000" b="1" dirty="0">
                <a:solidFill>
                  <a:schemeClr val="accent1">
                    <a:lumMod val="75000"/>
                  </a:schemeClr>
                </a:solidFill>
              </a:rPr>
              <a:t>Specific objectives.</a:t>
            </a:r>
            <a:endParaRPr lang="en-US" sz="2000" dirty="0">
              <a:solidFill>
                <a:schemeClr val="accent1">
                  <a:lumMod val="75000"/>
                </a:schemeClr>
              </a:solidFill>
              <a:effectLst/>
            </a:endParaRPr>
          </a:p>
          <a:p>
            <a:pPr marL="342900" lvl="0" indent="-228600">
              <a:lnSpc>
                <a:spcPct val="90000"/>
              </a:lnSpc>
              <a:buClr>
                <a:srgbClr val="FFC000"/>
              </a:buClr>
              <a:buSzPct val="125000"/>
              <a:buFont typeface="Arial" panose="020B0604020202020204" pitchFamily="34" charset="0"/>
              <a:buChar char="•"/>
            </a:pPr>
            <a:r>
              <a:rPr lang="en-US" sz="2000" dirty="0">
                <a:solidFill>
                  <a:schemeClr val="accent1">
                    <a:lumMod val="75000"/>
                  </a:schemeClr>
                </a:solidFill>
              </a:rPr>
              <a:t>Strengthen the educational infrastructure of the  schools by creating a computer-equipped learning environment, serving 1,700 students and 100 teachers needs.</a:t>
            </a:r>
          </a:p>
          <a:p>
            <a:pPr marL="342900" lvl="0" indent="-228600">
              <a:lnSpc>
                <a:spcPct val="90000"/>
              </a:lnSpc>
              <a:buClr>
                <a:srgbClr val="FFC000"/>
              </a:buClr>
              <a:buSzPct val="125000"/>
              <a:buFont typeface="Arial" panose="020B0604020202020204" pitchFamily="34" charset="0"/>
              <a:buChar char="•"/>
            </a:pPr>
            <a:endParaRPr lang="en-US" sz="2000" dirty="0">
              <a:solidFill>
                <a:schemeClr val="accent1">
                  <a:lumMod val="75000"/>
                </a:schemeClr>
              </a:solidFill>
              <a:effectLst/>
            </a:endParaRPr>
          </a:p>
          <a:p>
            <a:pPr marL="342900" lvl="0" indent="-228600">
              <a:lnSpc>
                <a:spcPct val="90000"/>
              </a:lnSpc>
              <a:buClr>
                <a:srgbClr val="FFC000"/>
              </a:buClr>
              <a:buSzPct val="125000"/>
              <a:buFont typeface="Arial" panose="020B0604020202020204" pitchFamily="34" charset="0"/>
              <a:buChar char="•"/>
            </a:pPr>
            <a:r>
              <a:rPr lang="en-US" sz="2000" dirty="0">
                <a:solidFill>
                  <a:schemeClr val="accent1">
                    <a:lumMod val="75000"/>
                  </a:schemeClr>
                </a:solidFill>
              </a:rPr>
              <a:t>Provide quality educational services to students to enhance their educational performance and increase their chances of completing the next level of education.</a:t>
            </a:r>
          </a:p>
          <a:p>
            <a:pPr marL="342900" lvl="0" indent="-228600">
              <a:lnSpc>
                <a:spcPct val="90000"/>
              </a:lnSpc>
              <a:buClr>
                <a:srgbClr val="FFC000"/>
              </a:buClr>
              <a:buSzPct val="125000"/>
              <a:buFont typeface="Arial" panose="020B0604020202020204" pitchFamily="34" charset="0"/>
              <a:buChar char="•"/>
            </a:pPr>
            <a:endParaRPr lang="en-US" sz="2000" dirty="0">
              <a:solidFill>
                <a:schemeClr val="accent1">
                  <a:lumMod val="75000"/>
                </a:schemeClr>
              </a:solidFill>
              <a:effectLst/>
            </a:endParaRPr>
          </a:p>
          <a:p>
            <a:pPr marL="342900" lvl="0"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Improve teachers' competencies by providing training courses in the digital teaching methods.</a:t>
            </a:r>
            <a:endParaRPr lang="en-US" sz="900" dirty="0">
              <a:solidFill>
                <a:schemeClr val="accent1">
                  <a:lumMod val="75000"/>
                </a:schemeClr>
              </a:solidFill>
              <a:effectLst/>
            </a:endParaRPr>
          </a:p>
        </p:txBody>
      </p:sp>
      <p:grpSp>
        <p:nvGrpSpPr>
          <p:cNvPr id="31"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2" name="Oval 31">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Carretera montañosa serpenteante">
            <a:extLst>
              <a:ext uri="{FF2B5EF4-FFF2-40B4-BE49-F238E27FC236}">
                <a16:creationId xmlns:a16="http://schemas.microsoft.com/office/drawing/2014/main" id="{D5CC1CAC-9F56-960D-2D10-19DA8BEB298C}"/>
              </a:ext>
            </a:extLst>
          </p:cNvPr>
          <p:cNvPicPr>
            <a:picLocks noGrp="1" noChangeAspect="1"/>
          </p:cNvPicPr>
          <p:nvPr>
            <p:ph idx="1"/>
          </p:nvPr>
        </p:nvPicPr>
        <p:blipFill rotWithShape="1">
          <a:blip r:embed="rId3"/>
          <a:srcRect l="8714" r="23662"/>
          <a:stretch/>
        </p:blipFill>
        <p:spPr>
          <a:xfrm>
            <a:off x="7150022" y="1881198"/>
            <a:ext cx="5041978" cy="4976801"/>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Tree>
    <p:extLst>
      <p:ext uri="{BB962C8B-B14F-4D97-AF65-F5344CB8AC3E}">
        <p14:creationId xmlns:p14="http://schemas.microsoft.com/office/powerpoint/2010/main" val="414952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2">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ED16F9C3-38AE-190C-BB82-A193D0066F3D}"/>
              </a:ext>
            </a:extLst>
          </p:cNvPr>
          <p:cNvSpPr>
            <a:spLocks noGrp="1"/>
          </p:cNvSpPr>
          <p:nvPr>
            <p:ph type="title"/>
          </p:nvPr>
        </p:nvSpPr>
        <p:spPr>
          <a:xfrm>
            <a:off x="461790" y="500648"/>
            <a:ext cx="5728174" cy="1506111"/>
          </a:xfrm>
        </p:spPr>
        <p:txBody>
          <a:bodyPr vert="horz" lIns="91440" tIns="45720" rIns="91440" bIns="45720" rtlCol="0" anchor="b">
            <a:normAutofit/>
          </a:bodyPr>
          <a:lstStyle/>
          <a:p>
            <a:r>
              <a:rPr lang="en-US" sz="4400" b="1" dirty="0">
                <a:solidFill>
                  <a:schemeClr val="accent1">
                    <a:lumMod val="75000"/>
                  </a:schemeClr>
                </a:solidFill>
                <a:effectLst>
                  <a:outerShdw blurRad="38100" dist="38100" dir="2700000" algn="tl">
                    <a:srgbClr val="000000">
                      <a:alpha val="43137"/>
                    </a:srgbClr>
                  </a:outerShdw>
                </a:effectLst>
              </a:rPr>
              <a:t>The Benefits We are Seeking</a:t>
            </a:r>
          </a:p>
        </p:txBody>
      </p:sp>
      <p:grpSp>
        <p:nvGrpSpPr>
          <p:cNvPr id="31"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32" name="Oval 17">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8">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9">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0">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Marcador de contenido 5" descr="Un hombre encima de una ciudad&#10;&#10;Descripción generada automáticamente con confianza media">
            <a:extLst>
              <a:ext uri="{FF2B5EF4-FFF2-40B4-BE49-F238E27FC236}">
                <a16:creationId xmlns:a16="http://schemas.microsoft.com/office/drawing/2014/main" id="{93CAA80D-3E6E-A933-9D8D-518CC9882D5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750" r="-2" b="-2"/>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8" name="CuadroTexto 7">
            <a:extLst>
              <a:ext uri="{FF2B5EF4-FFF2-40B4-BE49-F238E27FC236}">
                <a16:creationId xmlns:a16="http://schemas.microsoft.com/office/drawing/2014/main" id="{D0B1AC8C-1504-9844-C5EB-082E3DE811BF}"/>
              </a:ext>
            </a:extLst>
          </p:cNvPr>
          <p:cNvSpPr txBox="1"/>
          <p:nvPr/>
        </p:nvSpPr>
        <p:spPr>
          <a:xfrm>
            <a:off x="258464" y="2698114"/>
            <a:ext cx="6610169" cy="3259880"/>
          </a:xfrm>
          <a:prstGeom prst="rect">
            <a:avLst/>
          </a:prstGeom>
        </p:spPr>
        <p:txBody>
          <a:bodyPr vert="horz" lIns="91440" tIns="45720" rIns="91440" bIns="45720" rtlCol="0" anchor="t">
            <a:normAutofit/>
          </a:bodyPr>
          <a:lstStyle/>
          <a:p>
            <a:pPr>
              <a:lnSpc>
                <a:spcPct val="90000"/>
              </a:lnSpc>
              <a:spcAft>
                <a:spcPts val="800"/>
              </a:spcAft>
              <a:buClr>
                <a:srgbClr val="FFC000"/>
              </a:buClr>
              <a:buSzPct val="125000"/>
            </a:pPr>
            <a:r>
              <a:rPr lang="en-US" sz="2000" b="1" dirty="0">
                <a:solidFill>
                  <a:schemeClr val="accent1">
                    <a:lumMod val="75000"/>
                  </a:schemeClr>
                </a:solidFill>
              </a:rPr>
              <a:t>"Technology for a Better Future"  </a:t>
            </a:r>
            <a:r>
              <a:rPr lang="en-US" sz="2000" dirty="0">
                <a:solidFill>
                  <a:schemeClr val="accent1">
                    <a:lumMod val="75000"/>
                  </a:schemeClr>
                </a:solidFill>
              </a:rPr>
              <a:t>primary goal is to enhance the education of children at the Maria Enriqueta School Center and prepare them for a digitally interconnected world. </a:t>
            </a:r>
          </a:p>
          <a:p>
            <a:pPr>
              <a:lnSpc>
                <a:spcPct val="90000"/>
              </a:lnSpc>
              <a:spcAft>
                <a:spcPts val="800"/>
              </a:spcAft>
              <a:buClr>
                <a:srgbClr val="FFC000"/>
              </a:buClr>
              <a:buSzPct val="125000"/>
            </a:pPr>
            <a:r>
              <a:rPr lang="en-US" sz="2000" b="1" dirty="0">
                <a:solidFill>
                  <a:schemeClr val="accent1">
                    <a:lumMod val="75000"/>
                  </a:schemeClr>
                </a:solidFill>
              </a:rPr>
              <a:t>The benefits and expected outcomes include</a:t>
            </a:r>
          </a:p>
          <a:p>
            <a:pPr lvl="1"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 Improved educational quality, </a:t>
            </a:r>
          </a:p>
          <a:p>
            <a:pPr lvl="1"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Digital skills development, </a:t>
            </a:r>
          </a:p>
          <a:p>
            <a:pPr lvl="1"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Digital Gap reduction, </a:t>
            </a:r>
          </a:p>
          <a:p>
            <a:pPr lvl="1"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Employment opportunities, and </a:t>
            </a:r>
          </a:p>
          <a:p>
            <a:pPr lvl="1"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Crime prevention</a:t>
            </a:r>
          </a:p>
        </p:txBody>
      </p:sp>
    </p:spTree>
    <p:extLst>
      <p:ext uri="{BB962C8B-B14F-4D97-AF65-F5344CB8AC3E}">
        <p14:creationId xmlns:p14="http://schemas.microsoft.com/office/powerpoint/2010/main" val="307778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C97FAAC9-B31E-FA1E-DA38-648DA5225B58}"/>
              </a:ext>
            </a:extLst>
          </p:cNvPr>
          <p:cNvSpPr>
            <a:spLocks noGrp="1"/>
          </p:cNvSpPr>
          <p:nvPr>
            <p:ph type="title"/>
          </p:nvPr>
        </p:nvSpPr>
        <p:spPr>
          <a:xfrm>
            <a:off x="336389" y="516430"/>
            <a:ext cx="7197179" cy="1420905"/>
          </a:xfrm>
        </p:spPr>
        <p:txBody>
          <a:bodyPr vert="horz" lIns="91440" tIns="45720" rIns="91440" bIns="45720" rtlCol="0" anchor="b">
            <a:normAutofit/>
          </a:bodyPr>
          <a:lstStyle/>
          <a:p>
            <a:r>
              <a:rPr lang="en-US" sz="4100" b="1" dirty="0">
                <a:solidFill>
                  <a:schemeClr val="accent1">
                    <a:lumMod val="75000"/>
                  </a:schemeClr>
                </a:solidFill>
                <a:effectLst>
                  <a:outerShdw blurRad="38100" dist="38100" dir="2700000" algn="tl">
                    <a:srgbClr val="000000">
                      <a:alpha val="43137"/>
                    </a:srgbClr>
                  </a:outerShdw>
                </a:effectLst>
              </a:rPr>
              <a:t>Strategic Collaboration. Universidad Veracruzana</a:t>
            </a:r>
            <a:endParaRPr lang="en-US" sz="4100" b="1" kern="1200"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
        <p:nvSpPr>
          <p:cNvPr id="7" name="CuadroTexto 6">
            <a:extLst>
              <a:ext uri="{FF2B5EF4-FFF2-40B4-BE49-F238E27FC236}">
                <a16:creationId xmlns:a16="http://schemas.microsoft.com/office/drawing/2014/main" id="{088ABC4C-D96F-B3AF-C06C-921B7D525372}"/>
              </a:ext>
            </a:extLst>
          </p:cNvPr>
          <p:cNvSpPr txBox="1"/>
          <p:nvPr/>
        </p:nvSpPr>
        <p:spPr>
          <a:xfrm>
            <a:off x="350073" y="2538403"/>
            <a:ext cx="6123471" cy="2747963"/>
          </a:xfrm>
          <a:prstGeom prst="rect">
            <a:avLst/>
          </a:prstGeom>
        </p:spPr>
        <p:txBody>
          <a:bodyPr vert="horz" lIns="91440" tIns="45720" rIns="91440" bIns="45720" rtlCol="0" anchor="t">
            <a:noAutofit/>
          </a:bodyPr>
          <a:lstStyle/>
          <a:p>
            <a:pPr marL="285750" indent="-228600">
              <a:lnSpc>
                <a:spcPct val="90000"/>
              </a:lnSpc>
              <a:spcAft>
                <a:spcPts val="800"/>
              </a:spcAft>
              <a:buClr>
                <a:srgbClr val="FFC000"/>
              </a:buClr>
              <a:buSzPct val="125000"/>
              <a:buFont typeface="Arial" panose="020B0604020202020204" pitchFamily="34" charset="0"/>
              <a:buChar char="•"/>
            </a:pPr>
            <a:r>
              <a:rPr lang="en-US" sz="2000" b="1" dirty="0">
                <a:solidFill>
                  <a:schemeClr val="accent1">
                    <a:lumMod val="75000"/>
                  </a:schemeClr>
                </a:solidFill>
              </a:rPr>
              <a:t>"Technology for a Better Future"</a:t>
            </a:r>
            <a:r>
              <a:rPr lang="en-US" sz="2000" dirty="0">
                <a:solidFill>
                  <a:schemeClr val="accent1">
                    <a:lumMod val="75000"/>
                  </a:schemeClr>
                </a:solidFill>
              </a:rPr>
              <a:t>, greatly benefits from the collaboration and support of the Universidad Veracruzana, the most renowned public university in the Gulf of Mexico region. </a:t>
            </a:r>
          </a:p>
          <a:p>
            <a:pPr marL="285750" indent="-228600">
              <a:lnSpc>
                <a:spcPct val="90000"/>
              </a:lnSpc>
              <a:spcAft>
                <a:spcPts val="800"/>
              </a:spcAft>
              <a:buClr>
                <a:srgbClr val="FFC000"/>
              </a:buClr>
              <a:buSzPct val="125000"/>
              <a:buFont typeface="Arial" panose="020B0604020202020204" pitchFamily="34" charset="0"/>
              <a:buChar char="•"/>
            </a:pPr>
            <a:r>
              <a:rPr lang="en-US" sz="2000" dirty="0">
                <a:solidFill>
                  <a:schemeClr val="accent1">
                    <a:lumMod val="75000"/>
                  </a:schemeClr>
                </a:solidFill>
              </a:rPr>
              <a:t>This collaboration not only support the feasibility of the project but also add an extra dimension of prestige and community commitment. </a:t>
            </a:r>
            <a:endParaRPr lang="en-US" sz="2000" dirty="0">
              <a:solidFill>
                <a:schemeClr val="accent1">
                  <a:lumMod val="75000"/>
                </a:schemeClr>
              </a:solidFill>
              <a:effectLst/>
            </a:endParaRPr>
          </a:p>
        </p:txBody>
      </p:sp>
      <p:grpSp>
        <p:nvGrpSpPr>
          <p:cNvPr id="1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7" name="Oval 16">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Marcador de contenido 4" descr="Imagen que contiene persona, interior, tabla, niño&#10;&#10;Descripción generada automáticamente">
            <a:extLst>
              <a:ext uri="{FF2B5EF4-FFF2-40B4-BE49-F238E27FC236}">
                <a16:creationId xmlns:a16="http://schemas.microsoft.com/office/drawing/2014/main" id="{E27DB8B1-99D8-6F1F-6E37-C0DEDB6BA46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740" r="14247"/>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pic>
        <p:nvPicPr>
          <p:cNvPr id="9" name="Imagen 8" descr="Logotipo, nombre de la empresa&#10;&#10;Descripción generada automáticamente">
            <a:extLst>
              <a:ext uri="{FF2B5EF4-FFF2-40B4-BE49-F238E27FC236}">
                <a16:creationId xmlns:a16="http://schemas.microsoft.com/office/drawing/2014/main" id="{0724A2FC-3C6E-AD4A-C119-BA717E2666A9}"/>
              </a:ext>
            </a:extLst>
          </p:cNvPr>
          <p:cNvPicPr>
            <a:picLocks noChangeAspect="1"/>
          </p:cNvPicPr>
          <p:nvPr/>
        </p:nvPicPr>
        <p:blipFill>
          <a:blip r:embed="rId4">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03963" y="4760034"/>
            <a:ext cx="2136150" cy="1836340"/>
          </a:xfrm>
          <a:prstGeom prst="rect">
            <a:avLst/>
          </a:prstGeom>
        </p:spPr>
      </p:pic>
      <p:pic>
        <p:nvPicPr>
          <p:cNvPr id="11" name="Imagen 10" descr="Imagen que contiene rueda&#10;&#10;Descripción generada automáticamente">
            <a:extLst>
              <a:ext uri="{FF2B5EF4-FFF2-40B4-BE49-F238E27FC236}">
                <a16:creationId xmlns:a16="http://schemas.microsoft.com/office/drawing/2014/main" id="{2F5AD0C5-1A60-4C1C-82E8-F1728978936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92542" y="4733567"/>
            <a:ext cx="1851113" cy="1851113"/>
          </a:xfrm>
          <a:prstGeom prst="rect">
            <a:avLst/>
          </a:prstGeom>
        </p:spPr>
      </p:pic>
    </p:spTree>
    <p:extLst>
      <p:ext uri="{BB962C8B-B14F-4D97-AF65-F5344CB8AC3E}">
        <p14:creationId xmlns:p14="http://schemas.microsoft.com/office/powerpoint/2010/main" val="98890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AFDDB1A2-9C1C-6D5A-2BAF-DB156982632E}"/>
              </a:ext>
            </a:extLst>
          </p:cNvPr>
          <p:cNvSpPr>
            <a:spLocks noGrp="1"/>
          </p:cNvSpPr>
          <p:nvPr>
            <p:ph type="title"/>
          </p:nvPr>
        </p:nvSpPr>
        <p:spPr>
          <a:xfrm>
            <a:off x="704802" y="387281"/>
            <a:ext cx="6036240" cy="1401085"/>
          </a:xfrm>
        </p:spPr>
        <p:txBody>
          <a:bodyPr anchor="b">
            <a:normAutofit/>
          </a:bodyPr>
          <a:lstStyle/>
          <a:p>
            <a:r>
              <a:rPr lang="es-MX" sz="4400" b="1" dirty="0" err="1">
                <a:solidFill>
                  <a:schemeClr val="accent1">
                    <a:lumMod val="75000"/>
                  </a:schemeClr>
                </a:solidFill>
                <a:effectLst>
                  <a:outerShdw blurRad="38100" dist="38100" dir="2700000" algn="tl">
                    <a:srgbClr val="000000">
                      <a:alpha val="43137"/>
                    </a:srgbClr>
                  </a:outerShdw>
                </a:effectLst>
              </a:rPr>
              <a:t>Overcoming</a:t>
            </a:r>
            <a:r>
              <a:rPr lang="es-MX" sz="4400" b="1" dirty="0">
                <a:solidFill>
                  <a:schemeClr val="accent1">
                    <a:lumMod val="75000"/>
                  </a:schemeClr>
                </a:solidFill>
                <a:effectLst>
                  <a:outerShdw blurRad="38100" dist="38100" dir="2700000" algn="tl">
                    <a:srgbClr val="000000">
                      <a:alpha val="43137"/>
                    </a:srgbClr>
                  </a:outerShdw>
                </a:effectLst>
              </a:rPr>
              <a:t> the </a:t>
            </a:r>
            <a:r>
              <a:rPr lang="es-MX" sz="4400" b="1" dirty="0" err="1">
                <a:solidFill>
                  <a:schemeClr val="accent1">
                    <a:lumMod val="75000"/>
                  </a:schemeClr>
                </a:solidFill>
                <a:effectLst>
                  <a:outerShdw blurRad="38100" dist="38100" dir="2700000" algn="tl">
                    <a:srgbClr val="000000">
                      <a:alpha val="43137"/>
                    </a:srgbClr>
                  </a:outerShdw>
                </a:effectLst>
              </a:rPr>
              <a:t>Financial</a:t>
            </a:r>
            <a:r>
              <a:rPr lang="es-MX" sz="4400" b="1" dirty="0">
                <a:solidFill>
                  <a:schemeClr val="accent1">
                    <a:lumMod val="75000"/>
                  </a:schemeClr>
                </a:solidFill>
                <a:effectLst>
                  <a:outerShdw blurRad="38100" dist="38100" dir="2700000" algn="tl">
                    <a:srgbClr val="000000">
                      <a:alpha val="43137"/>
                    </a:srgbClr>
                  </a:outerShdw>
                </a:effectLst>
              </a:rPr>
              <a:t> </a:t>
            </a:r>
            <a:r>
              <a:rPr lang="es-MX" sz="4400" b="1" dirty="0" err="1">
                <a:solidFill>
                  <a:schemeClr val="accent1">
                    <a:lumMod val="75000"/>
                  </a:schemeClr>
                </a:solidFill>
                <a:effectLst>
                  <a:outerShdw blurRad="38100" dist="38100" dir="2700000" algn="tl">
                    <a:srgbClr val="000000">
                      <a:alpha val="43137"/>
                    </a:srgbClr>
                  </a:outerShdw>
                </a:effectLst>
              </a:rPr>
              <a:t>Challenge</a:t>
            </a:r>
            <a:r>
              <a:rPr lang="es-MX" sz="4400" b="1" dirty="0">
                <a:solidFill>
                  <a:schemeClr val="accent1">
                    <a:lumMod val="75000"/>
                  </a:schemeClr>
                </a:solidFill>
                <a:effectLst>
                  <a:outerShdw blurRad="38100" dist="38100" dir="2700000" algn="tl">
                    <a:srgbClr val="000000">
                      <a:alpha val="43137"/>
                    </a:srgbClr>
                  </a:outerShdw>
                </a:effectLst>
              </a:rPr>
              <a:t>.</a:t>
            </a:r>
          </a:p>
        </p:txBody>
      </p:sp>
      <p:sp>
        <p:nvSpPr>
          <p:cNvPr id="9" name="Content Placeholder 8">
            <a:extLst>
              <a:ext uri="{FF2B5EF4-FFF2-40B4-BE49-F238E27FC236}">
                <a16:creationId xmlns:a16="http://schemas.microsoft.com/office/drawing/2014/main" id="{267BA3DF-20EB-BEC9-43FD-460C56B629C5}"/>
              </a:ext>
            </a:extLst>
          </p:cNvPr>
          <p:cNvSpPr>
            <a:spLocks noGrp="1"/>
          </p:cNvSpPr>
          <p:nvPr>
            <p:ph idx="1"/>
          </p:nvPr>
        </p:nvSpPr>
        <p:spPr>
          <a:xfrm>
            <a:off x="704802" y="2057434"/>
            <a:ext cx="5898017" cy="619357"/>
          </a:xfrm>
        </p:spPr>
        <p:txBody>
          <a:bodyPr anchor="t">
            <a:noAutofit/>
          </a:bodyPr>
          <a:lstStyle/>
          <a:p>
            <a:pPr>
              <a:buClr>
                <a:srgbClr val="FFC000"/>
              </a:buClr>
              <a:buSzPct val="125000"/>
            </a:pPr>
            <a:r>
              <a:rPr lang="en-US"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 cost of the investment is very low compared to the expected benefits.</a:t>
            </a:r>
            <a:endParaRPr lang="en-US" sz="2800" dirty="0"/>
          </a:p>
        </p:txBody>
      </p:sp>
      <p:grpSp>
        <p:nvGrpSpPr>
          <p:cNvPr id="1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7" name="Oval 16">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Marcador de contenido 4" descr="Un atardecer en el mar&#10;&#10;Descripción generada automáticamente">
            <a:extLst>
              <a:ext uri="{FF2B5EF4-FFF2-40B4-BE49-F238E27FC236}">
                <a16:creationId xmlns:a16="http://schemas.microsoft.com/office/drawing/2014/main" id="{4DECE5C0-CEE8-0DF0-0EE5-54D06DDEE1AD}"/>
              </a:ext>
            </a:extLst>
          </p:cNvPr>
          <p:cNvPicPr>
            <a:picLocks noChangeAspect="1"/>
          </p:cNvPicPr>
          <p:nvPr/>
        </p:nvPicPr>
        <p:blipFill rotWithShape="1">
          <a:blip r:embed="rId3">
            <a:extLst>
              <a:ext uri="{28A0092B-C50C-407E-A947-70E740481C1C}">
                <a14:useLocalDpi xmlns:a14="http://schemas.microsoft.com/office/drawing/2010/main" val="0"/>
              </a:ext>
            </a:extLst>
          </a:blip>
          <a:srcRect l="7036" r="26352" b="-2"/>
          <a:stretch/>
        </p:blipFill>
        <p:spPr>
          <a:xfrm>
            <a:off x="6690616" y="1427732"/>
            <a:ext cx="5501383" cy="5430267"/>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pic>
        <p:nvPicPr>
          <p:cNvPr id="4" name="Imagen 3">
            <a:extLst>
              <a:ext uri="{FF2B5EF4-FFF2-40B4-BE49-F238E27FC236}">
                <a16:creationId xmlns:a16="http://schemas.microsoft.com/office/drawing/2014/main" id="{677704A3-0F5D-46CA-6417-91757F6E8C9E}"/>
              </a:ext>
            </a:extLst>
          </p:cNvPr>
          <p:cNvPicPr>
            <a:picLocks noChangeAspect="1"/>
          </p:cNvPicPr>
          <p:nvPr/>
        </p:nvPicPr>
        <p:blipFill>
          <a:blip r:embed="rId4"/>
          <a:stretch>
            <a:fillRect/>
          </a:stretch>
        </p:blipFill>
        <p:spPr>
          <a:xfrm>
            <a:off x="265974" y="3049530"/>
            <a:ext cx="6475068" cy="3091580"/>
          </a:xfrm>
          <a:prstGeom prst="rect">
            <a:avLst/>
          </a:prstGeom>
        </p:spPr>
      </p:pic>
    </p:spTree>
    <p:extLst>
      <p:ext uri="{BB962C8B-B14F-4D97-AF65-F5344CB8AC3E}">
        <p14:creationId xmlns:p14="http://schemas.microsoft.com/office/powerpoint/2010/main" val="351418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DB1A2-9C1C-6D5A-2BAF-DB156982632E}"/>
              </a:ext>
            </a:extLst>
          </p:cNvPr>
          <p:cNvSpPr>
            <a:spLocks noGrp="1"/>
          </p:cNvSpPr>
          <p:nvPr>
            <p:ph type="title"/>
          </p:nvPr>
        </p:nvSpPr>
        <p:spPr>
          <a:xfrm>
            <a:off x="704802" y="387281"/>
            <a:ext cx="6036240" cy="1401085"/>
          </a:xfrm>
        </p:spPr>
        <p:txBody>
          <a:bodyPr anchor="b">
            <a:normAutofit/>
          </a:bodyPr>
          <a:lstStyle/>
          <a:p>
            <a:r>
              <a:rPr lang="es-MX" sz="4400" b="1" dirty="0" err="1">
                <a:solidFill>
                  <a:schemeClr val="accent1">
                    <a:lumMod val="75000"/>
                  </a:schemeClr>
                </a:solidFill>
                <a:effectLst>
                  <a:outerShdw blurRad="38100" dist="38100" dir="2700000" algn="tl">
                    <a:srgbClr val="000000">
                      <a:alpha val="43137"/>
                    </a:srgbClr>
                  </a:outerShdw>
                </a:effectLst>
              </a:rPr>
              <a:t>Overcoming</a:t>
            </a:r>
            <a:r>
              <a:rPr lang="es-MX" sz="4400" b="1" dirty="0">
                <a:solidFill>
                  <a:schemeClr val="accent1">
                    <a:lumMod val="75000"/>
                  </a:schemeClr>
                </a:solidFill>
                <a:effectLst>
                  <a:outerShdw blurRad="38100" dist="38100" dir="2700000" algn="tl">
                    <a:srgbClr val="000000">
                      <a:alpha val="43137"/>
                    </a:srgbClr>
                  </a:outerShdw>
                </a:effectLst>
              </a:rPr>
              <a:t> the </a:t>
            </a:r>
            <a:r>
              <a:rPr lang="es-MX" sz="4400" b="1" dirty="0" err="1">
                <a:solidFill>
                  <a:schemeClr val="accent1">
                    <a:lumMod val="75000"/>
                  </a:schemeClr>
                </a:solidFill>
                <a:effectLst>
                  <a:outerShdw blurRad="38100" dist="38100" dir="2700000" algn="tl">
                    <a:srgbClr val="000000">
                      <a:alpha val="43137"/>
                    </a:srgbClr>
                  </a:outerShdw>
                </a:effectLst>
              </a:rPr>
              <a:t>Financial</a:t>
            </a:r>
            <a:r>
              <a:rPr lang="es-MX" sz="4400" b="1" dirty="0">
                <a:solidFill>
                  <a:schemeClr val="accent1">
                    <a:lumMod val="75000"/>
                  </a:schemeClr>
                </a:solidFill>
                <a:effectLst>
                  <a:outerShdw blurRad="38100" dist="38100" dir="2700000" algn="tl">
                    <a:srgbClr val="000000">
                      <a:alpha val="43137"/>
                    </a:srgbClr>
                  </a:outerShdw>
                </a:effectLst>
              </a:rPr>
              <a:t> </a:t>
            </a:r>
            <a:r>
              <a:rPr lang="es-MX" sz="4400" b="1" dirty="0" err="1">
                <a:solidFill>
                  <a:schemeClr val="accent1">
                    <a:lumMod val="75000"/>
                  </a:schemeClr>
                </a:solidFill>
                <a:effectLst>
                  <a:outerShdw blurRad="38100" dist="38100" dir="2700000" algn="tl">
                    <a:srgbClr val="000000">
                      <a:alpha val="43137"/>
                    </a:srgbClr>
                  </a:outerShdw>
                </a:effectLst>
              </a:rPr>
              <a:t>Challenge</a:t>
            </a:r>
            <a:r>
              <a:rPr lang="es-MX" sz="4400" b="1" dirty="0">
                <a:solidFill>
                  <a:schemeClr val="accent1">
                    <a:lumMod val="75000"/>
                  </a:schemeClr>
                </a:solidFill>
                <a:effectLst>
                  <a:outerShdw blurRad="38100" dist="38100" dir="2700000" algn="tl">
                    <a:srgbClr val="000000">
                      <a:alpha val="43137"/>
                    </a:srgbClr>
                  </a:outerShdw>
                </a:effectLst>
              </a:rPr>
              <a:t>.</a:t>
            </a:r>
          </a:p>
        </p:txBody>
      </p:sp>
      <p:sp>
        <p:nvSpPr>
          <p:cNvPr id="9" name="Content Placeholder 8">
            <a:extLst>
              <a:ext uri="{FF2B5EF4-FFF2-40B4-BE49-F238E27FC236}">
                <a16:creationId xmlns:a16="http://schemas.microsoft.com/office/drawing/2014/main" id="{267BA3DF-20EB-BEC9-43FD-460C56B629C5}"/>
              </a:ext>
            </a:extLst>
          </p:cNvPr>
          <p:cNvSpPr>
            <a:spLocks noGrp="1"/>
          </p:cNvSpPr>
          <p:nvPr>
            <p:ph idx="1"/>
          </p:nvPr>
        </p:nvSpPr>
        <p:spPr>
          <a:xfrm>
            <a:off x="704802" y="2175647"/>
            <a:ext cx="5536510" cy="619357"/>
          </a:xfrm>
        </p:spPr>
        <p:txBody>
          <a:bodyPr anchor="t">
            <a:noAutofit/>
          </a:bodyPr>
          <a:lstStyle/>
          <a:p>
            <a:pPr>
              <a:buClr>
                <a:srgbClr val="FFC000"/>
              </a:buClr>
              <a:buSzPct val="125000"/>
            </a:pPr>
            <a:r>
              <a:rPr lang="en-US"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carry out the project, we need the following Budget.</a:t>
            </a:r>
            <a:endParaRPr lang="en-US" sz="2800" dirty="0"/>
          </a:p>
        </p:txBody>
      </p:sp>
      <p:pic>
        <p:nvPicPr>
          <p:cNvPr id="5" name="Marcador de contenido 4" descr="Un atardecer en el mar&#10;&#10;Descripción generada automáticamente">
            <a:extLst>
              <a:ext uri="{FF2B5EF4-FFF2-40B4-BE49-F238E27FC236}">
                <a16:creationId xmlns:a16="http://schemas.microsoft.com/office/drawing/2014/main" id="{4DECE5C0-CEE8-0DF0-0EE5-54D06DDEE1AD}"/>
              </a:ext>
            </a:extLst>
          </p:cNvPr>
          <p:cNvPicPr>
            <a:picLocks noChangeAspect="1"/>
          </p:cNvPicPr>
          <p:nvPr/>
        </p:nvPicPr>
        <p:blipFill rotWithShape="1">
          <a:blip r:embed="rId3">
            <a:extLst>
              <a:ext uri="{28A0092B-C50C-407E-A947-70E740481C1C}">
                <a14:useLocalDpi xmlns:a14="http://schemas.microsoft.com/office/drawing/2010/main" val="0"/>
              </a:ext>
            </a:extLst>
          </a:blip>
          <a:srcRect l="7036" r="26352" b="-2"/>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pic>
        <p:nvPicPr>
          <p:cNvPr id="6" name="Imagen 5">
            <a:extLst>
              <a:ext uri="{FF2B5EF4-FFF2-40B4-BE49-F238E27FC236}">
                <a16:creationId xmlns:a16="http://schemas.microsoft.com/office/drawing/2014/main" id="{A4989DF5-D7B9-672E-7F92-B3E2F7009EE9}"/>
              </a:ext>
            </a:extLst>
          </p:cNvPr>
          <p:cNvPicPr>
            <a:picLocks noChangeAspect="1"/>
          </p:cNvPicPr>
          <p:nvPr/>
        </p:nvPicPr>
        <p:blipFill rotWithShape="1">
          <a:blip r:embed="rId4">
            <a:extLst>
              <a:ext uri="{28A0092B-C50C-407E-A947-70E740481C1C}">
                <a14:useLocalDpi xmlns:a14="http://schemas.microsoft.com/office/drawing/2010/main" val="0"/>
              </a:ext>
            </a:extLst>
          </a:blip>
          <a:srcRect l="45836"/>
          <a:stretch/>
        </p:blipFill>
        <p:spPr bwMode="auto">
          <a:xfrm>
            <a:off x="731139" y="3194155"/>
            <a:ext cx="5014314" cy="3276564"/>
          </a:xfrm>
          <a:prstGeom prst="rect">
            <a:avLst/>
          </a:prstGeom>
          <a:noFill/>
          <a:ln>
            <a:noFill/>
          </a:ln>
        </p:spPr>
      </p:pic>
    </p:spTree>
    <p:extLst>
      <p:ext uri="{BB962C8B-B14F-4D97-AF65-F5344CB8AC3E}">
        <p14:creationId xmlns:p14="http://schemas.microsoft.com/office/powerpoint/2010/main" val="363858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ítulo 1">
            <a:extLst>
              <a:ext uri="{FF2B5EF4-FFF2-40B4-BE49-F238E27FC236}">
                <a16:creationId xmlns:a16="http://schemas.microsoft.com/office/drawing/2014/main" id="{46748FB3-C32C-2B4F-C26C-5DA7BC8414C3}"/>
              </a:ext>
            </a:extLst>
          </p:cNvPr>
          <p:cNvSpPr>
            <a:spLocks noGrp="1"/>
          </p:cNvSpPr>
          <p:nvPr>
            <p:ph type="title"/>
          </p:nvPr>
        </p:nvSpPr>
        <p:spPr>
          <a:xfrm>
            <a:off x="660282" y="470312"/>
            <a:ext cx="6963262" cy="1489315"/>
          </a:xfrm>
        </p:spPr>
        <p:txBody>
          <a:bodyPr anchor="b">
            <a:normAutofit/>
          </a:bodyPr>
          <a:lstStyle/>
          <a:p>
            <a:r>
              <a:rPr lang="en-US" sz="4400" b="1" dirty="0">
                <a:solidFill>
                  <a:schemeClr val="accent1">
                    <a:lumMod val="75000"/>
                  </a:schemeClr>
                </a:solidFill>
                <a:effectLst>
                  <a:outerShdw blurRad="38100" dist="38100" dir="2700000" algn="tl">
                    <a:srgbClr val="000000">
                      <a:alpha val="43137"/>
                    </a:srgbClr>
                  </a:outerShdw>
                </a:effectLst>
              </a:rPr>
              <a:t>Help make a better future a reality</a:t>
            </a:r>
            <a:endParaRPr lang="es-MX" sz="4400" b="1" dirty="0">
              <a:solidFill>
                <a:schemeClr val="accent1">
                  <a:lumMod val="75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9D46A173-F67E-1A5C-BD74-F76054F4261F}"/>
              </a:ext>
            </a:extLst>
          </p:cNvPr>
          <p:cNvSpPr>
            <a:spLocks noGrp="1"/>
          </p:cNvSpPr>
          <p:nvPr>
            <p:ph idx="1"/>
          </p:nvPr>
        </p:nvSpPr>
        <p:spPr>
          <a:xfrm>
            <a:off x="383403" y="2325107"/>
            <a:ext cx="6368544" cy="4373403"/>
          </a:xfrm>
        </p:spPr>
        <p:txBody>
          <a:bodyPr anchor="t">
            <a:normAutofit fontScale="85000" lnSpcReduction="20000"/>
          </a:bodyPr>
          <a:lstStyle/>
          <a:p>
            <a:pPr marL="0" indent="0">
              <a:spcAft>
                <a:spcPts val="800"/>
              </a:spcAft>
              <a:buNone/>
            </a:pPr>
            <a:r>
              <a:rPr lang="en-US"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Every dollar invested in this project  means a child receiving a more enriching education, a teacher enhancing their skills, and, most important, a community moving toward a brighter future.</a:t>
            </a:r>
            <a:endParaRPr lang="es-MX"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 part of this project that not only changes lives but also paves the way for a brighter future for all.</a:t>
            </a:r>
            <a:endParaRPr lang="es-MX"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considering support for our </a:t>
            </a: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"Technology for a Better Future" project.</a:t>
            </a:r>
            <a:endParaRPr lang="es-MX"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800"/>
              </a:spcAft>
              <a:buNone/>
            </a:pPr>
            <a:endPar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800"/>
              </a:spcAft>
              <a:buNone/>
            </a:pP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Together, we can shape the future of our community.</a:t>
            </a:r>
            <a:endParaRPr lang="es-MX"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s-MX" sz="700" dirty="0"/>
          </a:p>
        </p:txBody>
      </p:sp>
      <p:grpSp>
        <p:nvGrpSpPr>
          <p:cNvPr id="14"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5" name="Oval 14">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descr="Imagen que contiene persona, sostener, mujer, parado&#10;&#10;Descripción generada automáticamente">
            <a:extLst>
              <a:ext uri="{FF2B5EF4-FFF2-40B4-BE49-F238E27FC236}">
                <a16:creationId xmlns:a16="http://schemas.microsoft.com/office/drawing/2014/main" id="{A55156B1-C0B9-BB75-05D4-5F227B9631A3}"/>
              </a:ext>
            </a:extLst>
          </p:cNvPr>
          <p:cNvPicPr>
            <a:picLocks noChangeAspect="1"/>
          </p:cNvPicPr>
          <p:nvPr/>
        </p:nvPicPr>
        <p:blipFill rotWithShape="1">
          <a:blip r:embed="rId3">
            <a:extLst>
              <a:ext uri="{28A0092B-C50C-407E-A947-70E740481C1C}">
                <a14:useLocalDpi xmlns:a14="http://schemas.microsoft.com/office/drawing/2010/main" val="0"/>
              </a:ext>
            </a:extLst>
          </a:blip>
          <a:srcRect t="16503" r="-2" b="10946"/>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Tree>
    <p:extLst>
      <p:ext uri="{BB962C8B-B14F-4D97-AF65-F5344CB8AC3E}">
        <p14:creationId xmlns:p14="http://schemas.microsoft.com/office/powerpoint/2010/main" val="252954771"/>
      </p:ext>
    </p:extLst>
  </p:cSld>
  <p:clrMapOvr>
    <a:masterClrMapping/>
  </p:clrMapOvr>
</p:sld>
</file>

<file path=ppt/theme/theme1.xml><?xml version="1.0" encoding="utf-8"?>
<a:theme xmlns:a="http://schemas.openxmlformats.org/drawingml/2006/main" name="ConfettiVTI">
  <a:themeElements>
    <a:clrScheme name="AnalogousFromDarkSeedLeftStep">
      <a:dk1>
        <a:srgbClr val="000000"/>
      </a:dk1>
      <a:lt1>
        <a:srgbClr val="FFFFFF"/>
      </a:lt1>
      <a:dk2>
        <a:srgbClr val="203925"/>
      </a:dk2>
      <a:lt2>
        <a:srgbClr val="E8E7E2"/>
      </a:lt2>
      <a:accent1>
        <a:srgbClr val="4156CF"/>
      </a:accent1>
      <a:accent2>
        <a:srgbClr val="2F7FBD"/>
      </a:accent2>
      <a:accent3>
        <a:srgbClr val="39B2B5"/>
      </a:accent3>
      <a:accent4>
        <a:srgbClr val="2EB781"/>
      </a:accent4>
      <a:accent5>
        <a:srgbClr val="3BBB53"/>
      </a:accent5>
      <a:accent6>
        <a:srgbClr val="4EB92E"/>
      </a:accent6>
      <a:hlink>
        <a:srgbClr val="319354"/>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2411</Words>
  <Application>Microsoft Office PowerPoint</Application>
  <PresentationFormat>Widescreen</PresentationFormat>
  <Paragraphs>145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Gill Sans Nova</vt:lpstr>
      <vt:lpstr>Symbol</vt:lpstr>
      <vt:lpstr>ConfettiVTI</vt:lpstr>
      <vt:lpstr>Technology for a better future</vt:lpstr>
      <vt:lpstr>The current educational challenge</vt:lpstr>
      <vt:lpstr>Our Mission. Transforming Education</vt:lpstr>
      <vt:lpstr>The Path to Educational Excellence</vt:lpstr>
      <vt:lpstr>The Benefits We are Seeking</vt:lpstr>
      <vt:lpstr>Strategic Collaboration. Universidad Veracruzana</vt:lpstr>
      <vt:lpstr>Overcoming the Financial Challenge.</vt:lpstr>
      <vt:lpstr>Overcoming the Financial Challenge.</vt:lpstr>
      <vt:lpstr>Help make a better future a reality</vt:lpstr>
      <vt:lpstr>Knowing Maria Enriqueta School</vt:lpstr>
      <vt:lpstr>Knowing Maria Enriqueta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 para un mejor futuro</dc:title>
  <dc:creator>Juan Manuel Vera</dc:creator>
  <cp:lastModifiedBy>Kevin Pitts</cp:lastModifiedBy>
  <cp:revision>2</cp:revision>
  <dcterms:created xsi:type="dcterms:W3CDTF">2023-10-24T21:15:36Z</dcterms:created>
  <dcterms:modified xsi:type="dcterms:W3CDTF">2023-10-27T19:04:15Z</dcterms:modified>
</cp:coreProperties>
</file>