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5" r:id="rId3"/>
    <p:sldId id="257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78" r:id="rId12"/>
    <p:sldId id="264" r:id="rId13"/>
    <p:sldId id="265" r:id="rId14"/>
    <p:sldId id="267" r:id="rId15"/>
    <p:sldId id="276" r:id="rId16"/>
    <p:sldId id="268" r:id="rId17"/>
    <p:sldId id="277" r:id="rId18"/>
    <p:sldId id="269" r:id="rId19"/>
    <p:sldId id="274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57" d="100"/>
          <a:sy n="57" d="100"/>
        </p:scale>
        <p:origin x="147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30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A718D7-B2A8-45A3-90F3-FBBE2D5948F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1D010B-02FC-44DA-B440-99A38564A870}">
      <dgm:prSet/>
      <dgm:spPr>
        <a:solidFill>
          <a:srgbClr val="00B0F0"/>
        </a:solidFill>
      </dgm:spPr>
      <dgm:t>
        <a:bodyPr/>
        <a:lstStyle/>
        <a:p>
          <a:pPr rtl="0"/>
          <a:r>
            <a:rPr lang="en-US" dirty="0">
              <a:solidFill>
                <a:schemeClr val="tx1"/>
              </a:solidFill>
            </a:rPr>
            <a:t>District Grants: Recommendations</a:t>
          </a:r>
        </a:p>
      </dgm:t>
    </dgm:pt>
    <dgm:pt modelId="{29595F0B-3B5B-49A4-B28D-58E20FB2A871}" type="parTrans" cxnId="{B709F1A9-6693-425D-9618-E9D917DA1484}">
      <dgm:prSet/>
      <dgm:spPr/>
      <dgm:t>
        <a:bodyPr/>
        <a:lstStyle/>
        <a:p>
          <a:endParaRPr lang="en-US"/>
        </a:p>
      </dgm:t>
    </dgm:pt>
    <dgm:pt modelId="{D74E2D97-43DE-4BE3-8FAA-D35395D6BE4B}" type="sibTrans" cxnId="{B709F1A9-6693-425D-9618-E9D917DA1484}">
      <dgm:prSet/>
      <dgm:spPr/>
      <dgm:t>
        <a:bodyPr/>
        <a:lstStyle/>
        <a:p>
          <a:endParaRPr lang="en-US"/>
        </a:p>
      </dgm:t>
    </dgm:pt>
    <dgm:pt modelId="{0E57F2A2-5A1B-4285-B764-831AA56A3756}" type="pres">
      <dgm:prSet presAssocID="{6CA718D7-B2A8-45A3-90F3-FBBE2D5948F9}" presName="Name0" presStyleCnt="0">
        <dgm:presLayoutVars>
          <dgm:dir/>
          <dgm:resizeHandles val="exact"/>
        </dgm:presLayoutVars>
      </dgm:prSet>
      <dgm:spPr/>
    </dgm:pt>
    <dgm:pt modelId="{12FC334A-D2D4-4DF1-977E-A985CB2733D6}" type="pres">
      <dgm:prSet presAssocID="{6D1D010B-02FC-44DA-B440-99A38564A870}" presName="node" presStyleLbl="node1" presStyleIdx="0" presStyleCnt="1">
        <dgm:presLayoutVars>
          <dgm:bulletEnabled val="1"/>
        </dgm:presLayoutVars>
      </dgm:prSet>
      <dgm:spPr/>
    </dgm:pt>
  </dgm:ptLst>
  <dgm:cxnLst>
    <dgm:cxn modelId="{B709F1A9-6693-425D-9618-E9D917DA1484}" srcId="{6CA718D7-B2A8-45A3-90F3-FBBE2D5948F9}" destId="{6D1D010B-02FC-44DA-B440-99A38564A870}" srcOrd="0" destOrd="0" parTransId="{29595F0B-3B5B-49A4-B28D-58E20FB2A871}" sibTransId="{D74E2D97-43DE-4BE3-8FAA-D35395D6BE4B}"/>
    <dgm:cxn modelId="{DDFAF7CA-8481-4C4F-83A9-C4651F1186F9}" type="presOf" srcId="{6D1D010B-02FC-44DA-B440-99A38564A870}" destId="{12FC334A-D2D4-4DF1-977E-A985CB2733D6}" srcOrd="0" destOrd="0" presId="urn:microsoft.com/office/officeart/2005/8/layout/process1"/>
    <dgm:cxn modelId="{6409EDD5-7FB9-4E34-9F9F-45EA3D672E06}" type="presOf" srcId="{6CA718D7-B2A8-45A3-90F3-FBBE2D5948F9}" destId="{0E57F2A2-5A1B-4285-B764-831AA56A3756}" srcOrd="0" destOrd="0" presId="urn:microsoft.com/office/officeart/2005/8/layout/process1"/>
    <dgm:cxn modelId="{E7E4A984-CABF-4E0B-8B3D-47C75F62A6F5}" type="presParOf" srcId="{0E57F2A2-5A1B-4285-B764-831AA56A3756}" destId="{12FC334A-D2D4-4DF1-977E-A985CB2733D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FC334A-D2D4-4DF1-977E-A985CB2733D6}">
      <dsp:nvSpPr>
        <dsp:cNvPr id="0" name=""/>
        <dsp:cNvSpPr/>
      </dsp:nvSpPr>
      <dsp:spPr>
        <a:xfrm>
          <a:off x="4018" y="0"/>
          <a:ext cx="8221563" cy="1143000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solidFill>
                <a:schemeClr val="tx1"/>
              </a:solidFill>
            </a:rPr>
            <a:t>District Grants: Recommendations</a:t>
          </a:r>
        </a:p>
      </dsp:txBody>
      <dsp:txXfrm>
        <a:off x="37495" y="33477"/>
        <a:ext cx="8154609" cy="10760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FA2B8-A183-4FFB-89DE-619EF9752BC0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4F260-BE75-48E7-8EFE-6FE492F8F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4F260-BE75-48E7-8EFE-6FE492F8F9D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7DC7-D8CA-4A02-9155-CE48BD89E407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B44C-16C4-408D-A6FD-AC861C92F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7DC7-D8CA-4A02-9155-CE48BD89E407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B44C-16C4-408D-A6FD-AC861C92F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7DC7-D8CA-4A02-9155-CE48BD89E407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B44C-16C4-408D-A6FD-AC861C92F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7DC7-D8CA-4A02-9155-CE48BD89E407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B44C-16C4-408D-A6FD-AC861C92F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7DC7-D8CA-4A02-9155-CE48BD89E407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B44C-16C4-408D-A6FD-AC861C92F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7DC7-D8CA-4A02-9155-CE48BD89E407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B44C-16C4-408D-A6FD-AC861C92F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7DC7-D8CA-4A02-9155-CE48BD89E407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B44C-16C4-408D-A6FD-AC861C92F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7DC7-D8CA-4A02-9155-CE48BD89E407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B44C-16C4-408D-A6FD-AC861C92F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7DC7-D8CA-4A02-9155-CE48BD89E407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B44C-16C4-408D-A6FD-AC861C92F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7DC7-D8CA-4A02-9155-CE48BD89E407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B44C-16C4-408D-A6FD-AC861C92F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7DC7-D8CA-4A02-9155-CE48BD89E407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B44C-16C4-408D-A6FD-AC861C92F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07DC7-D8CA-4A02-9155-CE48BD89E407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2B44C-16C4-408D-A6FD-AC861C92F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njrotary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dimarc@att.ne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rotary.org/gra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819400"/>
            <a:ext cx="7772400" cy="1600201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dirty="0"/>
              <a:t>District Learning Assembly </a:t>
            </a:r>
            <a:br>
              <a:rPr lang="en-US" dirty="0"/>
            </a:br>
            <a:r>
              <a:rPr lang="en-US" dirty="0"/>
              <a:t>May 2 or 14, 2024 or June 18,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  <a:solidFill>
            <a:srgbClr val="00B0F0"/>
          </a:solidFill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Grants Qualifications Seminar</a:t>
            </a:r>
          </a:p>
          <a:p>
            <a:r>
              <a:rPr lang="en-US" dirty="0">
                <a:solidFill>
                  <a:srgbClr val="002060"/>
                </a:solidFill>
              </a:rPr>
              <a:t>District Grants</a:t>
            </a:r>
          </a:p>
        </p:txBody>
      </p:sp>
      <p:pic>
        <p:nvPicPr>
          <p:cNvPr id="1026" name="Picture 2" descr="C:\Users\WAC\Downloads\PNG+for+word+processing,+presentations,+web,+and+digital+uses. (2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599" y="228601"/>
            <a:ext cx="2590801" cy="2514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dirty="0"/>
              <a:t>District Grants: Qualification to Apply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400" dirty="0"/>
              <a:t>Clubs must appoint a Foundation Chair</a:t>
            </a:r>
          </a:p>
          <a:p>
            <a:pPr lvl="0"/>
            <a:r>
              <a:rPr lang="en-US" sz="2400" dirty="0"/>
              <a:t>Grants Training Required- May 2 or 14, 2024 </a:t>
            </a:r>
            <a:r>
              <a:rPr lang="en-US" sz="2400"/>
              <a:t>or June 18, 2024 </a:t>
            </a:r>
            <a:r>
              <a:rPr lang="en-US" sz="2400" dirty="0"/>
              <a:t>(Qualifications Seminar) to be eligible for the District Grant</a:t>
            </a:r>
          </a:p>
          <a:p>
            <a:pPr lvl="0"/>
            <a:r>
              <a:rPr lang="en-US" sz="2400" dirty="0"/>
              <a:t> 2 members from the club must attend (Qualifications Seminar) – Club Officer, Club Foundation Chair-Elect, President-Elect or a Club Member designated by the President-Elect  </a:t>
            </a:r>
          </a:p>
          <a:p>
            <a:r>
              <a:rPr lang="en-US" sz="2400" dirty="0"/>
              <a:t>Clubs must have paid RI and Area 60 (District 7475) dues</a:t>
            </a:r>
          </a:p>
          <a:p>
            <a:r>
              <a:rPr lang="en-US" sz="2400" dirty="0"/>
              <a:t>President-Elects  must have attended PETS or  meet district PETS makeup requirements  </a:t>
            </a:r>
          </a:p>
          <a:p>
            <a:r>
              <a:rPr lang="en-US" sz="2400" dirty="0"/>
              <a:t>Clubs must have set Membership Goals, Polio Plus &amp; Annual Giving by July 15, 2024</a:t>
            </a:r>
          </a:p>
          <a:p>
            <a:pPr lvl="0"/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Each club should have at least two Foundation club programs during the year</a:t>
            </a:r>
          </a:p>
          <a:p>
            <a:r>
              <a:rPr lang="en-US" sz="2400" dirty="0"/>
              <a:t>One on Polio and the other on any other Foundation topic</a:t>
            </a:r>
          </a:p>
          <a:p>
            <a:r>
              <a:rPr lang="en-US" sz="2400" dirty="0"/>
              <a:t>The programs can be presented by the club’s Foundation Chair  or by any other Committee Chair</a:t>
            </a:r>
          </a:p>
          <a:p>
            <a:r>
              <a:rPr lang="en-US" sz="2400" dirty="0"/>
              <a:t>A list of the committee chairs will be posted on the District website https://njrotary.org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706562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dirty="0"/>
              <a:t>District Grants: </a:t>
            </a:r>
            <a:br>
              <a:rPr lang="en-US" dirty="0"/>
            </a:br>
            <a:r>
              <a:rPr lang="en-US" dirty="0"/>
              <a:t>Reimbursement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  <a:p>
            <a:pPr lvl="0"/>
            <a:r>
              <a:rPr lang="en-US" sz="2400" dirty="0"/>
              <a:t>Club must be current with District and RI Dues.</a:t>
            </a:r>
          </a:p>
          <a:p>
            <a:pPr lvl="0"/>
            <a:r>
              <a:rPr lang="en-US" sz="2400" dirty="0"/>
              <a:t>Complete  Final report with receipts and photographs in the Grants Module on the District website : </a:t>
            </a:r>
            <a:r>
              <a:rPr lang="en-US" sz="2400" b="1" dirty="0"/>
              <a:t>: </a:t>
            </a:r>
            <a:r>
              <a:rPr lang="en-US" sz="2400" b="1" dirty="0">
                <a:hlinkClick r:id="rId2"/>
              </a:rPr>
              <a:t>https://njrotary.org</a:t>
            </a:r>
            <a:r>
              <a:rPr lang="en-US" sz="2400" b="1" dirty="0"/>
              <a:t> </a:t>
            </a:r>
            <a:endParaRPr lang="en-US" sz="2400" dirty="0"/>
          </a:p>
          <a:p>
            <a:pPr lvl="0"/>
            <a:r>
              <a:rPr lang="en-US" sz="2400" dirty="0"/>
              <a:t>Reimbursement will be paid after your grant is completed and the Final Report is uploaded to the Grants Module</a:t>
            </a:r>
          </a:p>
          <a:p>
            <a:pPr lvl="0"/>
            <a:r>
              <a:rPr lang="en-US" sz="2400" dirty="0"/>
              <a:t>Final Report must be filed by </a:t>
            </a:r>
            <a:r>
              <a:rPr lang="en-US" sz="2400" b="1" dirty="0"/>
              <a:t>April 30, 2025 </a:t>
            </a:r>
            <a:r>
              <a:rPr lang="en-US" sz="2400" dirty="0"/>
              <a:t>or the club loses the grant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dirty="0"/>
              <a:t>District Grants: 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                         For questions or help:</a:t>
            </a:r>
          </a:p>
          <a:p>
            <a:pPr>
              <a:buNone/>
            </a:pPr>
            <a:r>
              <a:rPr lang="en-US" sz="2400" dirty="0"/>
              <a:t>                             Please contact:   </a:t>
            </a:r>
          </a:p>
          <a:p>
            <a:pPr>
              <a:buNone/>
            </a:pPr>
            <a:r>
              <a:rPr lang="en-US" sz="2400" dirty="0"/>
              <a:t>                                 </a:t>
            </a:r>
          </a:p>
          <a:p>
            <a:pPr>
              <a:buNone/>
            </a:pPr>
            <a:r>
              <a:rPr lang="en-US" sz="2400" dirty="0"/>
              <a:t>             Pamela Singh: District Grants Chair</a:t>
            </a:r>
          </a:p>
          <a:p>
            <a:pPr>
              <a:buNone/>
            </a:pPr>
            <a:r>
              <a:rPr lang="en-US" sz="2400" dirty="0"/>
              <a:t>             Email: pamelarsingh@gmail.com</a:t>
            </a:r>
          </a:p>
          <a:p>
            <a:pPr>
              <a:buNone/>
            </a:pPr>
            <a:r>
              <a:rPr lang="en-US" sz="2400" dirty="0"/>
              <a:t>             Telephone: H 908-226-1463  or </a:t>
            </a:r>
          </a:p>
          <a:p>
            <a:pPr>
              <a:buNone/>
            </a:pPr>
            <a:r>
              <a:rPr lang="en-US" sz="2400" dirty="0"/>
              <a:t>                                  C 908-202-6608</a:t>
            </a:r>
          </a:p>
          <a:p>
            <a:pPr>
              <a:buNone/>
            </a:pPr>
            <a:r>
              <a:rPr lang="en-US" sz="2400" dirty="0"/>
              <a:t>                                         OR</a:t>
            </a:r>
          </a:p>
          <a:p>
            <a:pPr>
              <a:buNone/>
            </a:pPr>
            <a:r>
              <a:rPr lang="en-US" sz="2400" dirty="0"/>
              <a:t>             PDG Andy </a:t>
            </a:r>
            <a:r>
              <a:rPr lang="en-US" sz="2400" dirty="0" err="1"/>
              <a:t>Calamaras</a:t>
            </a:r>
            <a:r>
              <a:rPr lang="en-US" sz="2400" dirty="0"/>
              <a:t>: Foundation Chair</a:t>
            </a:r>
          </a:p>
          <a:p>
            <a:pPr>
              <a:buNone/>
            </a:pPr>
            <a:r>
              <a:rPr lang="en-US" sz="2400" dirty="0"/>
              <a:t>             Email: </a:t>
            </a:r>
            <a:r>
              <a:rPr lang="en-US" sz="2400" dirty="0">
                <a:hlinkClick r:id="rId2"/>
              </a:rPr>
              <a:t>dimarc@att.net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             Telephone: C 908 400 5228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24200"/>
            <a:ext cx="7924800" cy="175260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dirty="0"/>
              <a:t>District Training Assembly </a:t>
            </a:r>
            <a:br>
              <a:rPr lang="en-US" dirty="0"/>
            </a:br>
            <a:r>
              <a:rPr lang="en-US" dirty="0"/>
              <a:t>May 2 or 14, 2024 or June 18,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5105400"/>
            <a:ext cx="5943600" cy="838200"/>
          </a:xfrm>
          <a:solidFill>
            <a:srgbClr val="00B0F0"/>
          </a:solidFill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Grants Qualifications Seminar</a:t>
            </a:r>
          </a:p>
          <a:p>
            <a:r>
              <a:rPr lang="en-US" dirty="0">
                <a:solidFill>
                  <a:srgbClr val="002060"/>
                </a:solidFill>
              </a:rPr>
              <a:t>Global Grants</a:t>
            </a:r>
          </a:p>
        </p:txBody>
      </p:sp>
      <p:pic>
        <p:nvPicPr>
          <p:cNvPr id="4" name="Picture 2" descr="C:\Users\WAC\Downloads\PNG+for+word+processing,+presentations,+web,+and+digital+uses. (2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599" y="228601"/>
            <a:ext cx="2590801" cy="2743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/>
              <a:t>Global Grants: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cs typeface="Arial" panose="020B0604020202020204" pitchFamily="34" charset="0"/>
              </a:rPr>
              <a:t>Global grants are grants given by the Rotary Foundation to financially support an International Project which has been sponsored by Rotary clubs in two different countries – host partner  (from the country where the project will be managed) and an international partner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dirty="0"/>
              <a:t>Global Grants: Policy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/>
          </a:bodyPr>
          <a:lstStyle/>
          <a:p>
            <a:r>
              <a:rPr lang="en-US" sz="2600" dirty="0">
                <a:cs typeface="Arial" panose="020B0604020202020204" pitchFamily="34" charset="0"/>
              </a:rPr>
              <a:t>The role of the Host club is to arrange community assessment, manage project implementation  and submit reports to The Rotary Foundation</a:t>
            </a:r>
          </a:p>
          <a:p>
            <a:r>
              <a:rPr lang="en-US" sz="2600" dirty="0">
                <a:cs typeface="Arial" panose="020B0604020202020204" pitchFamily="34" charset="0"/>
              </a:rPr>
              <a:t>The Host Club must contribute a minimum of 15% to the grant</a:t>
            </a:r>
          </a:p>
          <a:p>
            <a:r>
              <a:rPr lang="en-US" sz="2600" dirty="0">
                <a:cs typeface="Arial" panose="020B0604020202020204" pitchFamily="34" charset="0"/>
              </a:rPr>
              <a:t>RF would like the grants to be ‘HOST DRIVEN’ – that is started by the host country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/>
              <a:t>Global Grants: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5100" dirty="0"/>
              <a:t>The club should have all the information ready  prior to starting a new grant application</a:t>
            </a:r>
          </a:p>
          <a:p>
            <a:r>
              <a:rPr lang="en-US" sz="5100" dirty="0"/>
              <a:t>The information should include a Community Assessment Report explaining the details of the proposal</a:t>
            </a:r>
          </a:p>
          <a:p>
            <a:r>
              <a:rPr lang="en-US" sz="5100" dirty="0"/>
              <a:t>The details should include:</a:t>
            </a:r>
          </a:p>
          <a:p>
            <a:pPr>
              <a:buNone/>
            </a:pPr>
            <a:r>
              <a:rPr lang="en-US" sz="5100" dirty="0"/>
              <a:t>          Objectives of the project and how they align</a:t>
            </a:r>
          </a:p>
          <a:p>
            <a:pPr>
              <a:buNone/>
            </a:pPr>
            <a:r>
              <a:rPr lang="en-US" sz="5100" dirty="0"/>
              <a:t>          with RI’s areas of focus</a:t>
            </a:r>
          </a:p>
          <a:p>
            <a:pPr>
              <a:buNone/>
            </a:pPr>
            <a:r>
              <a:rPr lang="en-US" sz="5100" dirty="0"/>
              <a:t>          Who all will partner in the project</a:t>
            </a:r>
          </a:p>
          <a:p>
            <a:pPr>
              <a:buNone/>
            </a:pPr>
            <a:r>
              <a:rPr lang="en-US" sz="5100" dirty="0"/>
              <a:t>          Who will be the beneficiaries</a:t>
            </a:r>
          </a:p>
          <a:p>
            <a:pPr>
              <a:buNone/>
            </a:pPr>
            <a:r>
              <a:rPr lang="en-US" sz="5100" dirty="0"/>
              <a:t>          How will the success of the project be monitored</a:t>
            </a:r>
          </a:p>
          <a:p>
            <a:pPr>
              <a:buNone/>
            </a:pPr>
            <a:r>
              <a:rPr lang="en-US" sz="5100" dirty="0"/>
              <a:t>          Sources of funds (host and International club)</a:t>
            </a:r>
          </a:p>
          <a:p>
            <a:pPr>
              <a:buNone/>
            </a:pPr>
            <a:r>
              <a:rPr lang="en-US" sz="5100" dirty="0"/>
              <a:t>          Has the Host Club done any other Global Grants  projects                </a:t>
            </a:r>
          </a:p>
          <a:p>
            <a:pPr>
              <a:buNone/>
            </a:pPr>
            <a:r>
              <a:rPr lang="en-US" dirty="0"/>
              <a:t>       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/>
              <a:t>Global Grants: Process (</a:t>
            </a:r>
            <a:r>
              <a:rPr lang="en-US" dirty="0" err="1"/>
              <a:t>contd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715000"/>
          </a:xfrm>
        </p:spPr>
        <p:txBody>
          <a:bodyPr>
            <a:noAutofit/>
          </a:bodyPr>
          <a:lstStyle/>
          <a:p>
            <a:r>
              <a:rPr lang="en-US" sz="2400" dirty="0"/>
              <a:t>The District Foundation Grants Committee  will confirm the  District Designated Funds (DDF) amount available for matching the grant</a:t>
            </a:r>
          </a:p>
          <a:p>
            <a:r>
              <a:rPr lang="en-US" sz="2400" b="1" dirty="0"/>
              <a:t>NOTE:</a:t>
            </a:r>
            <a:r>
              <a:rPr lang="en-US" sz="2400" dirty="0"/>
              <a:t> The Global Grant application is available on the RI website</a:t>
            </a:r>
          </a:p>
          <a:p>
            <a:r>
              <a:rPr lang="en-US" sz="2400" dirty="0"/>
              <a:t>Reports need to be filed within </a:t>
            </a:r>
            <a:r>
              <a:rPr lang="en-US" sz="2400" b="1" dirty="0"/>
              <a:t>two</a:t>
            </a:r>
            <a:r>
              <a:rPr lang="en-US" sz="2400" dirty="0"/>
              <a:t> months of project completion and within </a:t>
            </a:r>
            <a:r>
              <a:rPr lang="en-US" sz="2400" b="1" dirty="0"/>
              <a:t>twelve </a:t>
            </a:r>
            <a:r>
              <a:rPr lang="en-US" sz="2400" dirty="0"/>
              <a:t>months of receiving the grant payment</a:t>
            </a:r>
          </a:p>
          <a:p>
            <a:r>
              <a:rPr lang="en-US" sz="2400" dirty="0"/>
              <a:t>Every twelve months thereafter  a report of the progress will have to be filed until  The Rotary Foundation (TRF) advises the club that the reports are no longer needed</a:t>
            </a:r>
          </a:p>
          <a:p>
            <a:r>
              <a:rPr lang="en-US" sz="2400" dirty="0"/>
              <a:t>RI does not allow grants to finance building and solar panels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dirty="0"/>
              <a:t>Global Grants: </a:t>
            </a:r>
            <a:br>
              <a:rPr lang="en-US" dirty="0"/>
            </a:br>
            <a:r>
              <a:rPr lang="en-US" dirty="0"/>
              <a:t>Foundation Grants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>
              <a:buNone/>
            </a:pPr>
            <a:r>
              <a:rPr lang="en-US" dirty="0"/>
              <a:t>        The District Foundation Grants Committee  </a:t>
            </a:r>
          </a:p>
          <a:p>
            <a:pPr>
              <a:buNone/>
            </a:pPr>
            <a:r>
              <a:rPr lang="en-US" dirty="0"/>
              <a:t>                                 consists of :</a:t>
            </a:r>
          </a:p>
          <a:p>
            <a:pPr>
              <a:buNone/>
            </a:pPr>
            <a:r>
              <a:rPr lang="en-US" dirty="0"/>
              <a:t>             District Governor Jeannie Tsukamoto</a:t>
            </a:r>
          </a:p>
          <a:p>
            <a:pPr>
              <a:buNone/>
            </a:pPr>
            <a:r>
              <a:rPr lang="en-US" dirty="0"/>
              <a:t>           Foundation Chair: PDG Andy Calamaras </a:t>
            </a:r>
          </a:p>
          <a:p>
            <a:pPr>
              <a:buNone/>
            </a:pPr>
            <a:r>
              <a:rPr lang="en-US" dirty="0"/>
              <a:t>                  Grants Chair: Pamela Singh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/>
              <a:t>District Grants: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  Objectives:</a:t>
            </a:r>
          </a:p>
          <a:p>
            <a:r>
              <a:rPr lang="en-US" sz="2400" dirty="0"/>
              <a:t>To support short-term humanitarian projects that benefit a local community </a:t>
            </a:r>
          </a:p>
          <a:p>
            <a:r>
              <a:rPr lang="en-US" sz="2400" dirty="0"/>
              <a:t>Offer the Rotary Club an opportunity to have hands on non-Rotarian and, when possible, family participation</a:t>
            </a:r>
          </a:p>
          <a:p>
            <a:r>
              <a:rPr lang="en-US" sz="2400" dirty="0"/>
              <a:t>District grants can be used to fund a variety of club projects and activities, including: disaster recovery efforts, Scholarships for any level or area of study, community outreach etc.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dirty="0"/>
              <a:t>Global Grants : Financing the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>
              <a:cs typeface="Arial" panose="020B0604020202020204" pitchFamily="34" charset="0"/>
            </a:endParaRPr>
          </a:p>
          <a:p>
            <a:r>
              <a:rPr lang="en-US" sz="9600" dirty="0">
                <a:cs typeface="Arial" panose="020B0604020202020204" pitchFamily="34" charset="0"/>
              </a:rPr>
              <a:t>Global Grants are on a First Come, First Serve basis - apply early in the year. The Rotary Foundation (TRF) approves on a year-round basis</a:t>
            </a:r>
          </a:p>
          <a:p>
            <a:r>
              <a:rPr lang="en-US" sz="9600" dirty="0">
                <a:cs typeface="Arial" panose="020B0604020202020204" pitchFamily="34" charset="0"/>
              </a:rPr>
              <a:t>Global Grants must total a minimum of $30,000</a:t>
            </a:r>
          </a:p>
          <a:p>
            <a:r>
              <a:rPr lang="en-US" sz="9600" dirty="0">
                <a:cs typeface="Arial" panose="020B0604020202020204" pitchFamily="34" charset="0"/>
              </a:rPr>
              <a:t>District will match club 1:1 </a:t>
            </a:r>
          </a:p>
          <a:p>
            <a:r>
              <a:rPr lang="en-US" sz="9600" dirty="0">
                <a:cs typeface="Arial" panose="020B0604020202020204" pitchFamily="34" charset="0"/>
              </a:rPr>
              <a:t>Max District DDF (to be determined) per grant irrespective of how many partner  clubs are involved</a:t>
            </a:r>
          </a:p>
          <a:p>
            <a:r>
              <a:rPr lang="en-US" sz="9600" dirty="0">
                <a:cs typeface="Arial" panose="020B0604020202020204" pitchFamily="34" charset="0"/>
              </a:rPr>
              <a:t>Approach other clubs in D60 (D7475) to join the global grant</a:t>
            </a:r>
          </a:p>
          <a:p>
            <a:r>
              <a:rPr lang="en-US" sz="9600" dirty="0">
                <a:cs typeface="Arial" panose="020B0604020202020204" pitchFamily="34" charset="0"/>
              </a:rPr>
              <a:t>TRF will match 80% of DDF.  It no longer matches club or cash contributions</a:t>
            </a:r>
          </a:p>
          <a:p>
            <a:pPr>
              <a:buNone/>
            </a:pPr>
            <a:r>
              <a:rPr lang="en-US" sz="9600" dirty="0">
                <a:cs typeface="Arial" panose="020B0604020202020204" pitchFamily="34" charset="0"/>
              </a:rPr>
              <a:t>.</a:t>
            </a:r>
            <a:endParaRPr lang="en-US" sz="9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/>
              <a:t>Global Grants: Qualifications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dirty="0"/>
              <a:t>Same as for District Grants:</a:t>
            </a:r>
          </a:p>
          <a:p>
            <a:pPr>
              <a:buNone/>
            </a:pPr>
            <a:r>
              <a:rPr lang="en-US" sz="2400" dirty="0"/>
              <a:t>      Clubs required to attend the District Training Assembly</a:t>
            </a:r>
          </a:p>
          <a:p>
            <a:pPr>
              <a:buNone/>
            </a:pPr>
            <a:r>
              <a:rPr lang="en-US" sz="2400" dirty="0"/>
              <a:t>      Club goals entered in Rotary Club Central for </a:t>
            </a:r>
          </a:p>
          <a:p>
            <a:pPr>
              <a:buNone/>
            </a:pPr>
            <a:r>
              <a:rPr lang="en-US" sz="2400" dirty="0"/>
              <a:t>       Annual Giving, Membership &amp; Polio</a:t>
            </a:r>
          </a:p>
          <a:p>
            <a:pPr>
              <a:buNone/>
            </a:pPr>
            <a:r>
              <a:rPr lang="en-US" sz="2400" dirty="0"/>
              <a:t>       Must be current with District and RI dues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b="1" dirty="0"/>
              <a:t>Additional Requirements:  </a:t>
            </a:r>
          </a:p>
          <a:p>
            <a:pPr algn="just">
              <a:buNone/>
            </a:pPr>
            <a:r>
              <a:rPr lang="en-US" sz="2400" dirty="0"/>
              <a:t>     Complete the Grant Management Seminar (10courses) in the RI        Learning Center and provide the Completion Certificate  to the </a:t>
            </a:r>
          </a:p>
          <a:p>
            <a:pPr algn="just">
              <a:buNone/>
            </a:pPr>
            <a:r>
              <a:rPr lang="en-US" sz="2400" dirty="0"/>
              <a:t>     Grants Committee Chair</a:t>
            </a:r>
          </a:p>
          <a:p>
            <a:pPr>
              <a:buNone/>
            </a:pPr>
            <a:r>
              <a:rPr lang="en-US" sz="2400" dirty="0"/>
              <a:t>     Sign MOU by Club President and President Elect and submit to RI Grants Officer</a:t>
            </a:r>
          </a:p>
          <a:p>
            <a:pPr>
              <a:buNone/>
            </a:pPr>
            <a:r>
              <a:rPr lang="en-US" sz="2400" dirty="0"/>
              <a:t>     Club may NOT have any overdue reports from previous global  grants    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/>
              <a:t>Global Grants: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www.rotary.org/grants</a:t>
            </a:r>
            <a:endParaRPr lang="en-US" dirty="0"/>
          </a:p>
          <a:p>
            <a:r>
              <a:rPr lang="en-US" dirty="0"/>
              <a:t>Guide to Global Grants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800" y="2971800"/>
            <a:ext cx="2399541" cy="3238500"/>
          </a:xfrm>
          <a:prstGeom prst="rect">
            <a:avLst/>
          </a:prstGeom>
          <a:noFill/>
          <a:ln w="9525">
            <a:solidFill>
              <a:schemeClr val="tx2">
                <a:lumMod val="20000"/>
                <a:lumOff val="80000"/>
              </a:schemeClr>
            </a:solidFill>
            <a:miter lim="800000"/>
            <a:headEnd/>
            <a:tailEnd/>
          </a:ln>
          <a:effectLst>
            <a:outerShdw blurRad="50800" dist="38100" dir="2700000" algn="ctr" rotWithShape="0">
              <a:schemeClr val="tx2">
                <a:lumMod val="20000"/>
                <a:lumOff val="80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953000" y="1752600"/>
            <a:ext cx="3359899" cy="2211720"/>
          </a:xfrm>
          <a:prstGeom prst="rect">
            <a:avLst/>
          </a:prstGeom>
          <a:noFill/>
          <a:ln w="9525">
            <a:solidFill>
              <a:schemeClr val="tx2">
                <a:lumMod val="20000"/>
                <a:lumOff val="8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schemeClr val="tx2">
                <a:lumMod val="20000"/>
                <a:lumOff val="80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/>
              <a:t>District Grants: Policy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915400" cy="6324600"/>
          </a:xfrm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en-US" sz="11200" b="1" dirty="0">
                <a:cs typeface="Arial" pitchFamily="34" charset="0"/>
              </a:rPr>
              <a:t>     Eligibility:</a:t>
            </a:r>
          </a:p>
          <a:p>
            <a:r>
              <a:rPr lang="en-US" sz="11200" dirty="0">
                <a:cs typeface="Arial" pitchFamily="34" charset="0"/>
              </a:rPr>
              <a:t>         </a:t>
            </a:r>
            <a:r>
              <a:rPr lang="en-US" sz="9600" dirty="0">
                <a:cs typeface="Arial" pitchFamily="34" charset="0"/>
              </a:rPr>
              <a:t>Every Club is eligible</a:t>
            </a:r>
          </a:p>
          <a:p>
            <a:r>
              <a:rPr lang="en-US" sz="9600" dirty="0">
                <a:cs typeface="Arial" pitchFamily="34" charset="0"/>
              </a:rPr>
              <a:t>           Clubs can participate in up to 2 grants</a:t>
            </a:r>
          </a:p>
          <a:p>
            <a:r>
              <a:rPr lang="en-US" sz="9600" dirty="0">
                <a:cs typeface="Arial" pitchFamily="34" charset="0"/>
              </a:rPr>
              <a:t>           One must be with a collaborating  district partner  </a:t>
            </a:r>
          </a:p>
          <a:p>
            <a:r>
              <a:rPr lang="en-US" sz="9600" dirty="0">
                <a:cs typeface="Arial" pitchFamily="34" charset="0"/>
              </a:rPr>
              <a:t>           </a:t>
            </a:r>
            <a:r>
              <a:rPr lang="en-US" sz="9600" dirty="0" err="1">
                <a:cs typeface="Arial" pitchFamily="34" charset="0"/>
              </a:rPr>
              <a:t>Rotaract</a:t>
            </a:r>
            <a:r>
              <a:rPr lang="en-US" sz="9600" dirty="0">
                <a:cs typeface="Arial" pitchFamily="34" charset="0"/>
              </a:rPr>
              <a:t>  clubs are eligible to apply through</a:t>
            </a:r>
          </a:p>
          <a:p>
            <a:pPr lvl="0">
              <a:buNone/>
            </a:pPr>
            <a:r>
              <a:rPr lang="en-US" sz="9600" dirty="0">
                <a:cs typeface="Arial" pitchFamily="34" charset="0"/>
              </a:rPr>
              <a:t>                their sponsoring clubs and also be a collaborating</a:t>
            </a:r>
          </a:p>
          <a:p>
            <a:pPr lvl="0">
              <a:buNone/>
            </a:pPr>
            <a:r>
              <a:rPr lang="en-US" sz="9600" dirty="0">
                <a:cs typeface="Arial" pitchFamily="34" charset="0"/>
              </a:rPr>
              <a:t>                district partner</a:t>
            </a:r>
          </a:p>
          <a:p>
            <a:r>
              <a:rPr lang="en-US" sz="9600" dirty="0">
                <a:cs typeface="Arial" pitchFamily="34" charset="0"/>
              </a:rPr>
              <a:t>           Must include “hands-on” participation with club members</a:t>
            </a:r>
          </a:p>
          <a:p>
            <a:r>
              <a:rPr lang="en-US" sz="9600" dirty="0">
                <a:cs typeface="Arial" pitchFamily="34" charset="0"/>
              </a:rPr>
              <a:t>           Projects are generally done locally</a:t>
            </a:r>
          </a:p>
          <a:p>
            <a:r>
              <a:rPr lang="en-US" sz="9600" dirty="0">
                <a:cs typeface="Arial" pitchFamily="34" charset="0"/>
              </a:rPr>
              <a:t>           Sending a check to another organization is not eligible</a:t>
            </a:r>
          </a:p>
          <a:p>
            <a:r>
              <a:rPr lang="en-US" sz="9600" dirty="0">
                <a:cs typeface="Arial" pitchFamily="34" charset="0"/>
              </a:rPr>
              <a:t>           Gift cards are not allowed </a:t>
            </a:r>
          </a:p>
          <a:p>
            <a:r>
              <a:rPr lang="en-US" sz="9600" dirty="0">
                <a:cs typeface="Arial" pitchFamily="34" charset="0"/>
              </a:rPr>
              <a:t>           Clubs may repeat the same project every year – </a:t>
            </a:r>
            <a:r>
              <a:rPr lang="en-US" sz="9600" dirty="0" err="1">
                <a:cs typeface="Arial" pitchFamily="34" charset="0"/>
              </a:rPr>
              <a:t>eg</a:t>
            </a:r>
            <a:r>
              <a:rPr lang="en-US" sz="9600" dirty="0">
                <a:cs typeface="Arial" pitchFamily="34" charset="0"/>
              </a:rPr>
              <a:t>.</a:t>
            </a:r>
          </a:p>
          <a:p>
            <a:pPr lvl="0">
              <a:buNone/>
            </a:pPr>
            <a:r>
              <a:rPr lang="en-US" sz="9600" dirty="0">
                <a:cs typeface="Arial" pitchFamily="34" charset="0"/>
              </a:rPr>
              <a:t>                Dictionary Project, Food Bank Support, Scholarships</a:t>
            </a:r>
          </a:p>
          <a:p>
            <a:r>
              <a:rPr lang="en-US" sz="9600" dirty="0">
                <a:cs typeface="Arial" pitchFamily="34" charset="0"/>
              </a:rPr>
              <a:t>           Grants cannot benefit a member or their relatives</a:t>
            </a:r>
            <a:endParaRPr lang="en-US" sz="7200" dirty="0"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/>
              <a:t>District Grants: Policy Guidelines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>
                <a:cs typeface="Arial" pitchFamily="34" charset="0"/>
              </a:rPr>
              <a:t>    </a:t>
            </a:r>
            <a:r>
              <a:rPr lang="en-US" sz="2400" b="1" dirty="0">
                <a:cs typeface="Arial" pitchFamily="34" charset="0"/>
              </a:rPr>
              <a:t>Applications and Reimbursements </a:t>
            </a:r>
          </a:p>
          <a:p>
            <a:r>
              <a:rPr lang="en-US" sz="2400" dirty="0">
                <a:cs typeface="Arial" pitchFamily="34" charset="0"/>
              </a:rPr>
              <a:t>           Initial Applications and Reimbursements for a Grant are </a:t>
            </a:r>
          </a:p>
          <a:p>
            <a:pPr>
              <a:buNone/>
            </a:pPr>
            <a:r>
              <a:rPr lang="en-US" sz="2400" dirty="0">
                <a:cs typeface="Arial" pitchFamily="34" charset="0"/>
              </a:rPr>
              <a:t>                 available on Club Runner in the Grants Module </a:t>
            </a:r>
          </a:p>
          <a:p>
            <a:pPr>
              <a:buNone/>
            </a:pPr>
            <a:r>
              <a:rPr lang="en-US" sz="2400" dirty="0">
                <a:cs typeface="Arial" pitchFamily="34" charset="0"/>
              </a:rPr>
              <a:t>                 https://njrotary.org</a:t>
            </a:r>
          </a:p>
          <a:p>
            <a:r>
              <a:rPr lang="en-US" sz="2400" dirty="0">
                <a:cs typeface="Arial" pitchFamily="34" charset="0"/>
              </a:rPr>
              <a:t>           The District Treasurer will reimburse the clubs </a:t>
            </a:r>
          </a:p>
          <a:p>
            <a:pPr>
              <a:buNone/>
            </a:pPr>
            <a:r>
              <a:rPr lang="en-US" sz="2400" dirty="0">
                <a:cs typeface="Arial" pitchFamily="34" charset="0"/>
              </a:rPr>
              <a:t>                 when:</a:t>
            </a:r>
          </a:p>
          <a:p>
            <a:r>
              <a:rPr lang="en-US" sz="2400" dirty="0">
                <a:cs typeface="Arial" pitchFamily="34" charset="0"/>
              </a:rPr>
              <a:t>            The project and Final Report with receipts, </a:t>
            </a:r>
          </a:p>
          <a:p>
            <a:pPr lvl="0">
              <a:buNone/>
            </a:pPr>
            <a:r>
              <a:rPr lang="en-US" sz="2400" dirty="0">
                <a:cs typeface="Arial" pitchFamily="34" charset="0"/>
              </a:rPr>
              <a:t>                 documents and photos are completed and </a:t>
            </a:r>
          </a:p>
          <a:p>
            <a:pPr lvl="0">
              <a:buNone/>
            </a:pPr>
            <a:r>
              <a:rPr lang="en-US" sz="2400" dirty="0">
                <a:cs typeface="Arial" pitchFamily="34" charset="0"/>
              </a:rPr>
              <a:t>                 approved by the Grants Committee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dirty="0"/>
              <a:t>District Grants: Grant Amount 2024-25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cs typeface="Arial" panose="020B0604020202020204" pitchFamily="34" charset="0"/>
              </a:rPr>
              <a:t>District Grant  amounts will be distributed to participating clubs </a:t>
            </a:r>
          </a:p>
          <a:p>
            <a:r>
              <a:rPr lang="en-US" sz="2400" dirty="0">
                <a:cs typeface="Arial" panose="020B0604020202020204" pitchFamily="34" charset="0"/>
              </a:rPr>
              <a:t>Minimum DG ($500.00 club contribution + $500.00 Foundation match = $1000.00 DG)</a:t>
            </a:r>
          </a:p>
          <a:p>
            <a:r>
              <a:rPr lang="en-US" sz="2400" dirty="0">
                <a:cs typeface="Arial" panose="020B0604020202020204" pitchFamily="34" charset="0"/>
              </a:rPr>
              <a:t>Maximum DG ($3500.00 club contribution + $3500.00 Foundation match = $7000.00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/>
              <a:t>District Grants: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cs typeface="Arial" panose="020B0604020202020204" pitchFamily="34" charset="0"/>
              </a:rPr>
              <a:t>                                      A             B         C</a:t>
            </a:r>
          </a:p>
          <a:p>
            <a:pPr marL="0" indent="0">
              <a:buNone/>
            </a:pPr>
            <a:r>
              <a:rPr lang="en-US" sz="2400" dirty="0">
                <a:cs typeface="Arial" panose="020B0604020202020204" pitchFamily="34" charset="0"/>
              </a:rPr>
              <a:t>   1. Foundation Cost           $ 3500        $ 500       $750      </a:t>
            </a:r>
          </a:p>
          <a:p>
            <a:pPr marL="0" indent="0">
              <a:buNone/>
            </a:pPr>
            <a:r>
              <a:rPr lang="en-US" sz="2400" dirty="0">
                <a:cs typeface="Arial" panose="020B0604020202020204" pitchFamily="34" charset="0"/>
              </a:rPr>
              <a:t>   2. Club Amount                 $ 3500        $ 500       $750</a:t>
            </a:r>
          </a:p>
          <a:p>
            <a:pPr marL="0" indent="0">
              <a:buNone/>
            </a:pPr>
            <a:r>
              <a:rPr lang="en-US" sz="2400" dirty="0">
                <a:cs typeface="Arial" panose="020B0604020202020204" pitchFamily="34" charset="0"/>
              </a:rPr>
              <a:t>   3. District Grant                $ 7000         $1000     $1500</a:t>
            </a:r>
          </a:p>
          <a:p>
            <a:pPr marL="0" indent="0"/>
            <a:r>
              <a:rPr lang="en-US" sz="2400" dirty="0">
                <a:cs typeface="Arial" panose="020B0604020202020204" pitchFamily="34" charset="0"/>
              </a:rPr>
              <a:t>Clubs will be responsible for 50 % of the total cost of the project</a:t>
            </a:r>
          </a:p>
          <a:p>
            <a:pPr marL="0" indent="0"/>
            <a:r>
              <a:rPr lang="en-US" sz="2400" dirty="0">
                <a:cs typeface="Arial" panose="020B0604020202020204" pitchFamily="34" charset="0"/>
              </a:rPr>
              <a:t>Maximum District Grant  is $7000.</a:t>
            </a:r>
          </a:p>
          <a:p>
            <a:pPr marL="0" indent="0"/>
            <a:r>
              <a:rPr lang="en-US" sz="2400" dirty="0">
                <a:cs typeface="Arial" panose="020B0604020202020204" pitchFamily="34" charset="0"/>
              </a:rPr>
              <a:t>Minimum District Grant is $1000. </a:t>
            </a:r>
          </a:p>
          <a:p>
            <a:pPr marL="0" indent="0"/>
            <a:r>
              <a:rPr lang="en-US" sz="2400" b="1" dirty="0">
                <a:cs typeface="Arial" panose="020B0604020202020204" pitchFamily="34" charset="0"/>
              </a:rPr>
              <a:t>District Grants over a $1000 require a Public Image plan for the project.</a:t>
            </a:r>
          </a:p>
          <a:p>
            <a:pPr marL="0" indent="0">
              <a:buNone/>
            </a:pPr>
            <a:endParaRPr lang="en-US" sz="24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/>
              <a:t>District Grants: Process 2024-25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>
            <a:noAutofit/>
          </a:bodyPr>
          <a:lstStyle/>
          <a:p>
            <a:r>
              <a:rPr lang="en-US" sz="2400" dirty="0">
                <a:cs typeface="Arial" pitchFamily="34" charset="0"/>
              </a:rPr>
              <a:t>Apply for Grants in the Grants Module in Club Runner on the District Website: https://njrotary.org </a:t>
            </a:r>
          </a:p>
          <a:p>
            <a:r>
              <a:rPr lang="en-US" sz="2400" dirty="0">
                <a:cs typeface="Arial" pitchFamily="34" charset="0"/>
              </a:rPr>
              <a:t>Initial and Full Application ----- will be approved by the District Grants Chair</a:t>
            </a:r>
          </a:p>
          <a:p>
            <a:r>
              <a:rPr lang="en-US" sz="2400" dirty="0">
                <a:cs typeface="Arial" pitchFamily="34" charset="0"/>
              </a:rPr>
              <a:t>The Full Application ---- will be approved by TRF</a:t>
            </a:r>
          </a:p>
          <a:p>
            <a:r>
              <a:rPr lang="en-US" sz="2400" dirty="0">
                <a:cs typeface="Arial" pitchFamily="34" charset="0"/>
              </a:rPr>
              <a:t>Final Report after completion of the project with Receipts/Documents/Photos and approval by the District Grants Committee ---- will be required for reimbursement</a:t>
            </a:r>
          </a:p>
          <a:p>
            <a:r>
              <a:rPr lang="en-US" sz="2400" dirty="0">
                <a:cs typeface="Arial" pitchFamily="34" charset="0"/>
              </a:rPr>
              <a:t>Clubs do not have to wait until April 30, 2025 to submit their Final Report  and be reimbursed by the District Treasurer</a:t>
            </a:r>
          </a:p>
          <a:p>
            <a:endParaRPr lang="en-US" sz="2400" dirty="0">
              <a:cs typeface="Arial" pitchFamily="34" charset="0"/>
            </a:endParaRP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/>
              <a:t>District Grants: Important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dirty="0"/>
              <a:t>May 22</a:t>
            </a:r>
            <a:r>
              <a:rPr lang="en-US" sz="2600" b="1" baseline="30000" dirty="0"/>
              <a:t>nd</a:t>
            </a:r>
            <a:r>
              <a:rPr lang="en-US" sz="2600" b="1" dirty="0"/>
              <a:t>  </a:t>
            </a:r>
            <a:r>
              <a:rPr lang="en-US" sz="2600" dirty="0"/>
              <a:t>– Grants Module open for new applications</a:t>
            </a:r>
          </a:p>
          <a:p>
            <a:r>
              <a:rPr lang="en-US" sz="2600" b="1" dirty="0"/>
              <a:t>July 30th midnight </a:t>
            </a:r>
            <a:r>
              <a:rPr lang="en-US" sz="2600" dirty="0"/>
              <a:t>– Hard deadline for the Initial and Full Application</a:t>
            </a:r>
          </a:p>
          <a:p>
            <a:r>
              <a:rPr lang="en-US" sz="2600" b="1" dirty="0"/>
              <a:t>After July 30</a:t>
            </a:r>
            <a:r>
              <a:rPr lang="en-US" sz="2600" b="1" baseline="30000" dirty="0"/>
              <a:t>th</a:t>
            </a:r>
            <a:r>
              <a:rPr lang="en-US" sz="2600" b="1" dirty="0"/>
              <a:t> </a:t>
            </a:r>
            <a:r>
              <a:rPr lang="en-US" sz="2600" dirty="0"/>
              <a:t>– Grants submitted to The Rotary Foundation (TRF) for approval</a:t>
            </a:r>
          </a:p>
          <a:p>
            <a:r>
              <a:rPr lang="en-US" sz="2600" b="1" dirty="0"/>
              <a:t>August/September</a:t>
            </a:r>
            <a:r>
              <a:rPr lang="en-US" sz="2600" dirty="0"/>
              <a:t> – Clubs are informed if the Grants are approved by TRF or some adjustments are necessary</a:t>
            </a:r>
          </a:p>
          <a:p>
            <a:r>
              <a:rPr lang="en-US" sz="2600" dirty="0"/>
              <a:t>After TRF’s approval the clubs can begin the project, expend the funds and save all receipts, photos  and documents for the Final Report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dirty="0"/>
              <a:t>District Grants: Important Dates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April 30, 2025</a:t>
            </a:r>
            <a:r>
              <a:rPr lang="en-US" sz="2400" dirty="0"/>
              <a:t>– All projects must be completed and the Final Report must be recorded in the Grants Module or the Club loses the grant</a:t>
            </a:r>
          </a:p>
          <a:p>
            <a:r>
              <a:rPr lang="en-US" sz="2400" dirty="0"/>
              <a:t>The unused funds will be returned to TRF</a:t>
            </a:r>
          </a:p>
          <a:p>
            <a:r>
              <a:rPr lang="en-US" sz="2400" b="1" dirty="0"/>
              <a:t>Instructions for District Grants Application and Final Report are available in the District Grant module in </a:t>
            </a:r>
            <a:r>
              <a:rPr lang="en-US" sz="2400" b="1" dirty="0" err="1"/>
              <a:t>ClubRunner</a:t>
            </a:r>
            <a:r>
              <a:rPr lang="en-US" sz="2400" b="1" dirty="0"/>
              <a:t> : https://njrotary.org under Grant Documents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1527</Words>
  <Application>Microsoft Office PowerPoint</Application>
  <PresentationFormat>On-screen Show (4:3)</PresentationFormat>
  <Paragraphs>151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District Learning Assembly  May 2 or 14, 2024 or June 18, 2024</vt:lpstr>
      <vt:lpstr>District Grants: Objectives</vt:lpstr>
      <vt:lpstr>District Grants: Policy Guidelines</vt:lpstr>
      <vt:lpstr>District Grants: Policy Guidelines </vt:lpstr>
      <vt:lpstr>District Grants: Grant Amount 2024-25</vt:lpstr>
      <vt:lpstr>District Grants: An Example</vt:lpstr>
      <vt:lpstr>District Grants: Process 2024-25</vt:lpstr>
      <vt:lpstr>District Grants: Important Dates</vt:lpstr>
      <vt:lpstr>District Grants: Important Dates contd.</vt:lpstr>
      <vt:lpstr>District Grants: Qualification to Apply</vt:lpstr>
      <vt:lpstr>PowerPoint Presentation</vt:lpstr>
      <vt:lpstr>District Grants:  Reimbursement Requirements</vt:lpstr>
      <vt:lpstr>District Grants: Contact Information</vt:lpstr>
      <vt:lpstr>District Training Assembly  May 2 or 14, 2024 or June 18, 2024</vt:lpstr>
      <vt:lpstr>Global Grants: Objectives</vt:lpstr>
      <vt:lpstr>Global Grants: Policy Guidelines</vt:lpstr>
      <vt:lpstr>Global Grants: Process</vt:lpstr>
      <vt:lpstr>Global Grants: Process (contd)</vt:lpstr>
      <vt:lpstr>Global Grants:  Foundation Grants Committee</vt:lpstr>
      <vt:lpstr>Global Grants : Financing the Projects</vt:lpstr>
      <vt:lpstr>Global Grants: Qualifications</vt:lpstr>
      <vt:lpstr>Global Grants: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 Seminar  June 2/3, 2021</dc:title>
  <dc:creator>WAC</dc:creator>
  <cp:lastModifiedBy>Barry Kroll</cp:lastModifiedBy>
  <cp:revision>274</cp:revision>
  <dcterms:created xsi:type="dcterms:W3CDTF">2021-05-22T01:14:47Z</dcterms:created>
  <dcterms:modified xsi:type="dcterms:W3CDTF">2024-06-18T23:38:29Z</dcterms:modified>
</cp:coreProperties>
</file>