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6" r:id="rId2"/>
  </p:sldMasterIdLst>
  <p:notesMasterIdLst>
    <p:notesMasterId r:id="rId10"/>
  </p:notesMasterIdLst>
  <p:sldIdLst>
    <p:sldId id="256" r:id="rId3"/>
    <p:sldId id="293" r:id="rId4"/>
    <p:sldId id="308" r:id="rId5"/>
    <p:sldId id="311" r:id="rId6"/>
    <p:sldId id="294" r:id="rId7"/>
    <p:sldId id="295" r:id="rId8"/>
    <p:sldId id="310" r:id="rId9"/>
  </p:sldIdLst>
  <p:sldSz cx="12192000" cy="6858000"/>
  <p:notesSz cx="6858000" cy="90773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C7CD"/>
    <a:srgbClr val="F04B2E"/>
    <a:srgbClr val="203864"/>
    <a:srgbClr val="F03C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921B55-E9A2-417F-B1CE-93558A5C58AB}" v="367" dt="2024-05-06T17:22:34.7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51" d="100"/>
          <a:sy n="51" d="100"/>
        </p:scale>
        <p:origin x="98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54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54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12A8A-D8E0-4CCD-B357-4B2C05AB6591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4850" y="1135063"/>
            <a:ext cx="5448300" cy="3063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68463"/>
            <a:ext cx="5486400" cy="357419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1884"/>
            <a:ext cx="2971800" cy="4554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1884"/>
            <a:ext cx="2971800" cy="4554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41AEC-83EE-4882-9A14-619831FF01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44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4183-3ED1-485C-A773-2664CC4F8D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2AD38E-DE2C-4483-98BD-72E268FF9E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B5568-4E58-46C0-A7FA-23D63A1BE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03/17/2022 JT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6BBF0-D12B-425E-B600-FF2A766E1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2AEA-C620-4C45-A955-FD1A8BA46C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710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0B7318-B410-9EA9-B2A1-0A030C215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9A3F-88ED-4AB9-9508-6A05641264B6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894396-85D2-63DB-A17A-728D99CEA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19D7F7-5EEC-4432-A7EC-E2EBDDD41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2C7A6-0A46-44BC-9125-1CB2CF0CF7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107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2D8F3-EE8F-5313-07C8-89BB6FDA7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8713B-8C3F-4A33-FE09-A0F83C8C5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E98396-3EF3-6395-6A2A-59B19402C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44FF67-2B62-58FB-436F-44DAAD409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9A3F-88ED-4AB9-9508-6A05641264B6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513C7-FBB5-0228-71B1-0CA33E389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F4068-5DF5-F513-131C-8F99FCBE4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2C7A6-0A46-44BC-9125-1CB2CF0CF7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646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4C949-FD6F-CB81-6C2B-9F3C9DF14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201A4D-A0C1-6711-CB83-A9DB37ADF7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EDC0FB-A88C-6831-4409-132DDDAED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EE5B86-577C-A5ED-AC0B-D0814EEBE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9A3F-88ED-4AB9-9508-6A05641264B6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4E509F-8ACE-C6B6-D180-96C12A3D9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E7F2D7-94D5-6871-ACCF-9B2EA934B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2C7A6-0A46-44BC-9125-1CB2CF0CF7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580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A9B52-A249-0B75-AFC4-4999AB124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BAFFEA-548A-68FE-A523-0EF1DBBD5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DE185-362E-15FB-8B44-B4DAF2D6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9A3F-88ED-4AB9-9508-6A05641264B6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50322-4395-DDC1-77D9-39C199309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AFD5B-FE24-10CC-FC61-534FF89D8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2C7A6-0A46-44BC-9125-1CB2CF0CF7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3348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32369C-5CC1-466F-A1AB-797F1A211F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0B8D0D-5DCD-6479-4A4B-7E810BE651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C8E39-993A-5CE6-6BC1-0A705DFC9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9A3F-88ED-4AB9-9508-6A05641264B6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EC198-AE25-55A0-D9A2-41E9BCC01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F0B5C-225F-60B5-31DE-482B43B0B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2C7A6-0A46-44BC-9125-1CB2CF0CF7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287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7A586-B985-496C-82B5-B95E07B3B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 b="1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7E91D-3DB1-4A3F-B2FC-3D8DAD48ED9E}"/>
              </a:ext>
            </a:extLst>
          </p:cNvPr>
          <p:cNvSpPr>
            <a:spLocks noGrp="1"/>
          </p:cNvSpPr>
          <p:nvPr>
            <p:ph idx="1"/>
          </p:nvPr>
        </p:nvSpPr>
        <p:spPr>
          <a:ln w="76200" cmpd="thickThin">
            <a:solidFill>
              <a:srgbClr val="FFC000"/>
            </a:solidFill>
          </a:ln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AE199-4011-4AAE-B342-FB7687383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9FE8A-BBCB-442E-A412-17698509F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6EA64-957E-4C85-9EE0-A4E7361D377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Logo&#10;&#10;Description automatically generated with medium confidence">
            <a:extLst>
              <a:ext uri="{FF2B5EF4-FFF2-40B4-BE49-F238E27FC236}">
                <a16:creationId xmlns:a16="http://schemas.microsoft.com/office/drawing/2014/main" id="{30E35797-F864-43B2-A20E-B8ECFFF921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767" y="406082"/>
            <a:ext cx="2013792" cy="758280"/>
          </a:xfrm>
          <a:prstGeom prst="rect">
            <a:avLst/>
          </a:prstGeom>
        </p:spPr>
      </p:pic>
      <p:pic>
        <p:nvPicPr>
          <p:cNvPr id="5" name="Picture 4" descr="2024-2025 Theme logo - EN">
            <a:extLst>
              <a:ext uri="{FF2B5EF4-FFF2-40B4-BE49-F238E27FC236}">
                <a16:creationId xmlns:a16="http://schemas.microsoft.com/office/drawing/2014/main" id="{D74F9533-0E35-18C3-0179-A37063C2E4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0707" y="406082"/>
            <a:ext cx="2013792" cy="119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8567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141570-2C4D-470C-B7F2-1EDBD9BAE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03/17/2022 JT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D53E7E-F6C7-45B3-AE20-3E7D0E330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2AEA-C620-4C45-A955-FD1A8BA46C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67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44462-E482-8230-0DEE-8B88AEE062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EB2991-599E-5FEA-C2F2-77E07430E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48B6B-3541-8A0C-9652-E2B39C763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9A3F-88ED-4AB9-9508-6A05641264B6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3F061-7137-288B-9F1E-40B4244CD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85127-280F-6304-25D3-C8A76E990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2C7A6-0A46-44BC-9125-1CB2CF0CF7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839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C2D42-BD6D-8100-7AAA-71BFD671D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C84AB-4CF6-5177-DCAD-004F1B7D2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0F885-5E43-CC2B-8BA5-7FC1C201B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9A3F-88ED-4AB9-9508-6A05641264B6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E9B11-3F45-E797-137D-A2E822E3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CE234-9F4D-8465-C261-8EDEB9473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2C7A6-0A46-44BC-9125-1CB2CF0CF7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755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05A70-1CE6-5AA4-AABA-309C44EC5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55D4F-4497-F51A-BDF6-B3B6535AA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8A74B-5C77-70BC-AA6E-3872CEBDA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9A3F-88ED-4AB9-9508-6A05641264B6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166B6-79AD-F4CD-C091-A706D1AF4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FAC60-DC9C-AB9F-DB56-103E64A1D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2C7A6-0A46-44BC-9125-1CB2CF0CF7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4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E98F3-49F3-91F5-8BC2-00EC512FE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22185-2D32-F6CB-2461-ADEDEB6A41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E0A85C-C1C2-42E6-2AD7-4DE4A0071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40247C-FA4A-E066-9B53-A40CE0E7D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9A3F-88ED-4AB9-9508-6A05641264B6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C657E-D035-0748-D61C-D2F597D4B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586557-27A7-586A-890D-D6ABF7FDF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2C7A6-0A46-44BC-9125-1CB2CF0CF7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922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85259-21B6-8B4F-B088-013525606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6A6F14-0302-898E-8CE5-A7EAF7415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315489-7CF3-E5AC-B305-82304A0872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B11CD2-3DB9-A023-65B1-4B77BF890A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1C836B-0BDD-174C-3C51-E4087D5969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5D8C3A-7C59-E1FA-44C2-72AD3809B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9A3F-88ED-4AB9-9508-6A05641264B6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26FE1-D84F-8268-D121-08E3F4292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4D0C9C-3317-B6E6-2B1C-4E5265D30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2C7A6-0A46-44BC-9125-1CB2CF0CF7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12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B9E02-5B44-EE4C-F1B1-CFFC59960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083A9F-3B1D-B5C7-9174-8F038F429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9A3F-88ED-4AB9-9508-6A05641264B6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FB5C2F-E19A-6D4A-B8A9-A981815AC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4B01D3-D4AF-CE41-FB35-B8DF04C45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2C7A6-0A46-44BC-9125-1CB2CF0CF7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537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C1E5B1-BB56-472A-9F20-FE6C0131E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6D5EB3-3D91-4641-A50E-67173145DD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5D844-1224-4132-82D4-303FA8A14A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03/17/2022 JT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16B81-C68C-4394-99B4-6B4EFD2830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901F9-DEEE-4CBB-9B82-E4DF3EEC92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02AEA-C620-4C45-A955-FD1A8BA46C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8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758814-5C86-4590-C63B-7D80BA56B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A8BD6-A075-7C06-6849-86C542F07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6DC9E-9509-9414-D391-5FED69A0B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59A3F-88ED-4AB9-9508-6A05641264B6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BD0E53-B456-5D32-145A-75B09AD48F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8C933-92E0-E5C6-340D-D04AC70E2D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2C7A6-0A46-44BC-9125-1CB2CF0CF7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AA4939F-CBD9-4D01-AF09-6AD234E9F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0445" y="4916184"/>
            <a:ext cx="7528301" cy="1159784"/>
          </a:xfrm>
        </p:spPr>
        <p:txBody>
          <a:bodyPr anchor="t">
            <a:normAutofit fontScale="92500" lnSpcReduction="10000"/>
          </a:bodyPr>
          <a:lstStyle/>
          <a:p>
            <a:pPr algn="l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Jeannie Tsukamoto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DG 2024-2025	</a:t>
            </a:r>
          </a:p>
          <a:p>
            <a:pPr algn="l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Bob Law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 DG 2025-2026</a:t>
            </a:r>
          </a:p>
          <a:p>
            <a:pPr algn="l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Joe Nastus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DG 2026-2027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717F5F-CA68-4924-A484-624EAE9EE0A4}"/>
              </a:ext>
            </a:extLst>
          </p:cNvPr>
          <p:cNvSpPr txBox="1"/>
          <p:nvPr/>
        </p:nvSpPr>
        <p:spPr>
          <a:xfrm>
            <a:off x="1550504" y="2346360"/>
            <a:ext cx="9304309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cap="small" dirty="0">
              <a:solidFill>
                <a:schemeClr val="accent2"/>
              </a:solidFill>
            </a:endParaRPr>
          </a:p>
          <a:p>
            <a:pPr algn="ctr"/>
            <a:r>
              <a:rPr lang="en-US" sz="5400" b="1" cap="small" dirty="0">
                <a:solidFill>
                  <a:schemeClr val="accent2"/>
                </a:solidFill>
              </a:rPr>
              <a:t>District Learning Assembly</a:t>
            </a:r>
          </a:p>
          <a:p>
            <a:pPr algn="ctr"/>
            <a:r>
              <a:rPr lang="en-US" sz="3200" b="1" cap="small" dirty="0">
                <a:solidFill>
                  <a:schemeClr val="accent2"/>
                </a:solidFill>
              </a:rPr>
              <a:t>Session #4</a:t>
            </a:r>
          </a:p>
          <a:p>
            <a:pPr algn="ctr"/>
            <a:r>
              <a:rPr lang="en-US" sz="3200" b="1" dirty="0">
                <a:solidFill>
                  <a:schemeClr val="accent1"/>
                </a:solidFill>
              </a:rPr>
              <a:t>May 6, 2024</a:t>
            </a:r>
          </a:p>
        </p:txBody>
      </p:sp>
      <p:pic>
        <p:nvPicPr>
          <p:cNvPr id="3" name="Picture 4" descr="2024-2025 Theme logo - EN">
            <a:extLst>
              <a:ext uri="{FF2B5EF4-FFF2-40B4-BE49-F238E27FC236}">
                <a16:creationId xmlns:a16="http://schemas.microsoft.com/office/drawing/2014/main" id="{D02D3FBE-992F-4F08-A807-0CED7875D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393" y="877359"/>
            <a:ext cx="2667000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asterbrand Signature (Rotary's Official Logo)">
            <a:extLst>
              <a:ext uri="{FF2B5EF4-FFF2-40B4-BE49-F238E27FC236}">
                <a16:creationId xmlns:a16="http://schemas.microsoft.com/office/drawing/2014/main" id="{22DE6900-364F-C40B-B0C6-62F26A6428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410" y="775831"/>
            <a:ext cx="2355022" cy="91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8250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B84D9-C653-2FAE-60F8-329BB6D6C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BD822-0407-C759-D73F-F87663818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dirty="0"/>
          </a:p>
          <a:p>
            <a:pPr marL="914400" lvl="2" indent="0">
              <a:spcAft>
                <a:spcPts val="600"/>
              </a:spcAft>
              <a:buNone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5:30pm Dinner and making new connections </a:t>
            </a:r>
          </a:p>
          <a:p>
            <a:pPr marL="914400" lvl="2" indent="0">
              <a:spcAft>
                <a:spcPts val="600"/>
              </a:spcAft>
              <a:buNone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7:00pm MOP and Budget Votes</a:t>
            </a:r>
          </a:p>
          <a:p>
            <a:pPr marL="914400" lvl="2" indent="0">
              <a:spcAft>
                <a:spcPts val="600"/>
              </a:spcAft>
              <a:buNone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7:15pm District Outlook and Club Goal Setting</a:t>
            </a:r>
          </a:p>
          <a:p>
            <a:pPr marL="914400" lvl="2" indent="0">
              <a:spcAft>
                <a:spcPts val="600"/>
              </a:spcAft>
              <a:buNone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7:30pm Introduction to Risk Management</a:t>
            </a:r>
          </a:p>
          <a:p>
            <a:pPr marL="914400" lvl="2" indent="0">
              <a:spcAft>
                <a:spcPts val="600"/>
              </a:spcAft>
              <a:buNone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7:50pm Upcoming programs</a:t>
            </a:r>
          </a:p>
          <a:p>
            <a:pPr marL="914400" lvl="2" indent="0">
              <a:spcAft>
                <a:spcPts val="600"/>
              </a:spcAft>
              <a:buNone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7:55pm Q&amp;A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en-US" sz="2200" b="1" dirty="0">
                <a:solidFill>
                  <a:schemeClr val="accent2"/>
                </a:solidFill>
                <a:latin typeface="+mj-lt"/>
              </a:rPr>
              <a:t>S</a:t>
            </a:r>
            <a:r>
              <a:rPr lang="en-US" sz="2200" b="1" i="0" dirty="0">
                <a:solidFill>
                  <a:schemeClr val="accent2"/>
                </a:solidFill>
                <a:effectLst/>
                <a:latin typeface="+mj-lt"/>
              </a:rPr>
              <a:t>ponsored by the district and </a:t>
            </a:r>
            <a:r>
              <a:rPr lang="en-US" sz="2200" b="1" dirty="0">
                <a:solidFill>
                  <a:schemeClr val="accent2"/>
                </a:solidFill>
                <a:latin typeface="+mj-lt"/>
              </a:rPr>
              <a:t>h</a:t>
            </a:r>
            <a:r>
              <a:rPr lang="en-US" sz="2200" b="1" i="0" dirty="0">
                <a:solidFill>
                  <a:schemeClr val="accent2"/>
                </a:solidFill>
                <a:effectLst/>
                <a:latin typeface="+mj-lt"/>
              </a:rPr>
              <a:t>osted by Madison, </a:t>
            </a:r>
            <a:r>
              <a:rPr lang="en-US" sz="2200" b="1" dirty="0">
                <a:solidFill>
                  <a:schemeClr val="accent2"/>
                </a:solidFill>
                <a:latin typeface="+mj-lt"/>
              </a:rPr>
              <a:t>Blairstown and New Brunswick </a:t>
            </a:r>
            <a:r>
              <a:rPr lang="en-US" sz="2200" b="1" i="0" dirty="0">
                <a:solidFill>
                  <a:schemeClr val="accent2"/>
                </a:solidFill>
                <a:effectLst/>
                <a:latin typeface="+mj-lt"/>
              </a:rPr>
              <a:t>Rotary</a:t>
            </a:r>
            <a:endParaRPr lang="en-US" sz="2200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ADF633-AEA8-106F-5DDD-EA332045C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6836E8-7629-20D8-DDDB-D882BED46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541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B63A6-8366-747C-4003-CF062DCF3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Approval of Proposed 2024-25 </a:t>
            </a:r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Manual of Procedures (MOP) and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7E2DD-C6C2-9AB9-5833-DF070F045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 marL="640080" marR="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November 2023 – March 2024: Received input from various committees and reviewed draft versions with committees</a:t>
            </a:r>
          </a:p>
          <a:p>
            <a:pPr marL="640080" marR="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March 23, 2024: Introduced both documents to 2024-25 Club Presidents at PETS district meeting and posted both on district website</a:t>
            </a:r>
          </a:p>
          <a:p>
            <a:pPr marL="640080" marR="0" lvl="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March 25, 2024: Distributed both to current and 2024-25 club officers via email</a:t>
            </a:r>
          </a:p>
          <a:p>
            <a:pPr marL="640080" marR="0" lvl="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March 25 – April 24, 2024: Received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input and questions from Rotarians, u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pdated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proposed MOP to reflect received comments</a:t>
            </a:r>
          </a:p>
          <a:p>
            <a:pPr marL="640080" marR="0" lvl="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April 25, 2024: Held district-wide review meeting for both</a:t>
            </a:r>
          </a:p>
          <a:p>
            <a:pPr marL="640080" marR="0" lvl="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 6, 2024: 2024-25 Club Presidents (or delegates) vote to adopt proposed MOP then budget.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739A2-9E8F-2C77-3BAD-D16F5D0B2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D92817-B774-EA11-6844-1CF1A1021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6EA64-957E-4C85-9EE0-A4E7361D377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924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61876-CA23-1DF3-D65C-7939FBA27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2024-25 District Outlook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B3D46-FDAF-6F92-B6CB-306A199B1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0472"/>
            <a:ext cx="10515600" cy="4511770"/>
          </a:xfrm>
        </p:spPr>
        <p:txBody>
          <a:bodyPr>
            <a:normAutofit fontScale="92500" lnSpcReduction="10000"/>
          </a:bodyPr>
          <a:lstStyle/>
          <a:p>
            <a:pPr marL="457200"/>
            <a:endParaRPr lang="en-US" sz="9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Operate with openness and transparency</a:t>
            </a:r>
          </a:p>
          <a:p>
            <a:pPr marL="457200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Build a positive culture of respect together</a:t>
            </a:r>
          </a:p>
          <a:p>
            <a:pPr marL="457200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Enhance communications, support, resources and tools for clubs</a:t>
            </a:r>
          </a:p>
          <a:p>
            <a:pPr marL="457200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Work to make us more appealing, relevant and valuable to Rotarians and our communities </a:t>
            </a:r>
          </a:p>
          <a:p>
            <a:pPr marL="457200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Do more good through expanded grants opportunities and district programs</a:t>
            </a:r>
          </a:p>
          <a:p>
            <a:pPr marL="457200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Embrace new ideas and perspectives to be more vibrant</a:t>
            </a:r>
          </a:p>
          <a:p>
            <a:pPr marL="457200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Have fun to rebuild and be stronger moving forward</a:t>
            </a:r>
          </a:p>
          <a:p>
            <a:pPr marL="457200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Be happy and proud to be a district Rotarian again!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202EE-20C1-B42A-FD3C-10243E859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FC9C68-B7D4-D819-0EA5-93785B1E0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6EA64-957E-4C85-9EE0-A4E7361D377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385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51BF2-BDDD-4B33-807A-08797593E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2024-2025 Club Goals</a:t>
            </a:r>
            <a:br>
              <a:rPr lang="en-US" sz="3200" dirty="0"/>
            </a:b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A701E-1647-CF2C-103A-CC39D5E6C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00000"/>
              </a:lnSpc>
              <a:spcAft>
                <a:spcPts val="600"/>
              </a:spcAft>
              <a:buNone/>
            </a:pPr>
            <a:endParaRPr lang="en-US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91440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Recommendations:</a:t>
            </a:r>
          </a:p>
          <a:p>
            <a:pPr marL="914400">
              <a:lnSpc>
                <a:spcPct val="100000"/>
              </a:lnSpc>
              <a:spcAft>
                <a:spcPts val="600"/>
              </a:spcAft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Annual Giving: $100 per member</a:t>
            </a:r>
          </a:p>
          <a:p>
            <a:pPr marL="914400">
              <a:lnSpc>
                <a:spcPct val="100000"/>
              </a:lnSpc>
              <a:spcAft>
                <a:spcPts val="600"/>
              </a:spcAft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PolioPlus: $25 per member</a:t>
            </a:r>
          </a:p>
          <a:p>
            <a:pPr marL="914400">
              <a:lnSpc>
                <a:spcPct val="100000"/>
              </a:lnSpc>
              <a:spcAft>
                <a:spcPts val="600"/>
              </a:spcAft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Membership: minimum 5% over historical attrition rate</a:t>
            </a:r>
          </a:p>
          <a:p>
            <a:pPr marL="68580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Rotary.org &gt; Club Central &gt; 2024-2025 &gt;  under “Increase Our Impact” and “Expand our Reach”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1D061-7A97-3A78-6D4D-F808E83FF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DA7CA9-8D38-B66E-F8C0-567EE390E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6EA64-957E-4C85-9EE0-A4E7361D377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509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6C4B7-4099-5683-8C84-B434A35B4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Introduction to Risk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5F2B4-28C2-7E98-0FCB-B9F7650E5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Risk Management Team: </a:t>
            </a:r>
          </a:p>
          <a:p>
            <a:pPr lvl="2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Insurance: Bill Shuler</a:t>
            </a:r>
          </a:p>
          <a:p>
            <a:pPr lvl="2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Legal: Bruce Bergen and Todd Murphy</a:t>
            </a:r>
          </a:p>
          <a:p>
            <a:pPr lvl="1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Youth Protection Team:</a:t>
            </a:r>
          </a:p>
          <a:p>
            <a:pPr lvl="2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Denise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</a:rPr>
              <a:t>Wennogle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Barbara Frantz (Youth Exchange)</a:t>
            </a:r>
          </a:p>
          <a:p>
            <a:pPr lvl="1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RI Club and District Support Officer Mallory Ori</a:t>
            </a:r>
          </a:p>
          <a:p>
            <a:pPr lvl="1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RI Risk Management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75B01-AC09-E577-2B32-6C45AE18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AE7139-2A60-6201-8464-4C2A0C8AC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6EA64-957E-4C85-9EE0-A4E7361D377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654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3419E-FFFD-1038-B85A-68D2F3D2F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Takeaways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7163F-BB26-F3D6-B52C-ED037699E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5DAB2F-1BEF-6CD8-1B4F-B26CDCB3E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6EA64-957E-4C85-9EE0-A4E7361D377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800773-B264-2445-BB52-77C3938D034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747850" cy="451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endParaRPr lang="en-US" sz="3600" dirty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marL="822960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Input 2024-25 club officers</a:t>
            </a:r>
          </a:p>
          <a:p>
            <a:pPr marL="822960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Work with your club leadership team to set goals  (Annual Giving, PolioPlus and Membership)</a:t>
            </a:r>
          </a:p>
          <a:p>
            <a:pPr marL="822960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Be patient with data management during transition</a:t>
            </a:r>
          </a:p>
          <a:p>
            <a:pPr marL="822960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Come together in July to reboot District 7475</a:t>
            </a:r>
          </a:p>
          <a:p>
            <a:pPr marL="822960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Have a fun journey moving forward together!!!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441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30329</TotalTime>
  <Words>410</Words>
  <Application>Microsoft Office PowerPoint</Application>
  <PresentationFormat>Widescreen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Symbol</vt:lpstr>
      <vt:lpstr>Office Theme</vt:lpstr>
      <vt:lpstr>Custom Design</vt:lpstr>
      <vt:lpstr>PowerPoint Presentation</vt:lpstr>
      <vt:lpstr>Program</vt:lpstr>
      <vt:lpstr> Approval of Proposed 2024-25  Manual of Procedures (MOP) and Budget</vt:lpstr>
      <vt:lpstr>2024-25 District Outlook</vt:lpstr>
      <vt:lpstr> 2024-2025 Club Goals </vt:lpstr>
      <vt:lpstr>Introduction to Risk Management</vt:lpstr>
      <vt:lpstr>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D7475 Major Gifts and Endowment 2021-22 Plan</dc:title>
  <dc:creator>Jeannie Tsukamoto</dc:creator>
  <cp:lastModifiedBy>Barry Kroll</cp:lastModifiedBy>
  <cp:revision>91</cp:revision>
  <cp:lastPrinted>2023-09-11T19:50:45Z</cp:lastPrinted>
  <dcterms:created xsi:type="dcterms:W3CDTF">2021-05-21T17:48:02Z</dcterms:created>
  <dcterms:modified xsi:type="dcterms:W3CDTF">2024-05-06T20:42:55Z</dcterms:modified>
</cp:coreProperties>
</file>