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3"/>
  </p:notesMasterIdLst>
  <p:handoutMasterIdLst>
    <p:handoutMasterId r:id="rId24"/>
  </p:handoutMasterIdLst>
  <p:sldIdLst>
    <p:sldId id="441" r:id="rId3"/>
    <p:sldId id="377" r:id="rId4"/>
    <p:sldId id="521" r:id="rId5"/>
    <p:sldId id="363" r:id="rId6"/>
    <p:sldId id="523" r:id="rId7"/>
    <p:sldId id="524" r:id="rId8"/>
    <p:sldId id="273" r:id="rId9"/>
    <p:sldId id="527" r:id="rId10"/>
    <p:sldId id="274" r:id="rId11"/>
    <p:sldId id="525" r:id="rId12"/>
    <p:sldId id="275" r:id="rId13"/>
    <p:sldId id="277" r:id="rId14"/>
    <p:sldId id="421" r:id="rId15"/>
    <p:sldId id="368" r:id="rId16"/>
    <p:sldId id="379" r:id="rId17"/>
    <p:sldId id="528" r:id="rId18"/>
    <p:sldId id="279" r:id="rId19"/>
    <p:sldId id="278" r:id="rId20"/>
    <p:sldId id="335" r:id="rId21"/>
    <p:sldId id="529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AFEDC-EFD5-4059-B893-2B475CDC7626}" v="54" dt="2024-04-23T21:20:31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47" d="100"/>
          <a:sy n="47" d="100"/>
        </p:scale>
        <p:origin x="592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5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739540647675534E-2"/>
          <c:w val="1"/>
          <c:h val="0.68497215119255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</c:v>
                </c:pt>
              </c:strCache>
            </c:strRef>
          </c:tx>
          <c:spPr>
            <a:solidFill>
              <a:srgbClr val="FF9E0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97414061034661E-3"/>
                  <c:y val="-3.6404782229216375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CB-47D8-A773-0B158047A03E}"/>
                </c:ext>
              </c:extLst>
            </c:dLbl>
            <c:dLbl>
              <c:idx val="1"/>
              <c:layout>
                <c:manualLayout>
                  <c:x val="4.2997414061034531E-3"/>
                  <c:y val="-3.6404782229216375E-17"/>
                </c:manualLayout>
              </c:layout>
              <c:tx>
                <c:rich>
                  <a:bodyPr/>
                  <a:lstStyle/>
                  <a:p>
                    <a:fld id="{E6A46F36-6CA1-44EA-9AC9-822E7095D12F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CB-47D8-A773-0B158047A03E}"/>
                </c:ext>
              </c:extLst>
            </c:dLbl>
            <c:dLbl>
              <c:idx val="2"/>
              <c:layout>
                <c:manualLayout>
                  <c:x val="2.8664942707356438E-3"/>
                  <c:y val="-7.9429533338983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CB-47D8-A773-0B158047A03E}"/>
                </c:ext>
              </c:extLst>
            </c:dLbl>
            <c:dLbl>
              <c:idx val="4"/>
              <c:layout>
                <c:manualLayout>
                  <c:x val="4.2997414061034661E-3"/>
                  <c:y val="-1.19144300008474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CB-47D8-A773-0B158047A03E}"/>
                </c:ext>
              </c:extLst>
            </c:dLbl>
            <c:dLbl>
              <c:idx val="6"/>
              <c:layout>
                <c:manualLayout>
                  <c:x val="2.8664942707356438E-3"/>
                  <c:y val="7.9429533338982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CB-47D8-A773-0B158047A03E}"/>
                </c:ext>
              </c:extLst>
            </c:dLbl>
            <c:dLbl>
              <c:idx val="7"/>
              <c:layout>
                <c:manualLayout>
                  <c:x val="-1.0510357576149758E-16"/>
                  <c:y val="7.9429533338983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CB-47D8-A773-0B158047A03E}"/>
                </c:ext>
              </c:extLst>
            </c:dLbl>
            <c:dLbl>
              <c:idx val="9"/>
              <c:layout>
                <c:manualLayout>
                  <c:x val="-2.8664942707357492E-3"/>
                  <c:y val="-7.9429533338983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CB-47D8-A773-0B158047A03E}"/>
                </c:ext>
              </c:extLst>
            </c:dLbl>
            <c:dLbl>
              <c:idx val="12"/>
              <c:layout>
                <c:manualLayout>
                  <c:x val="0"/>
                  <c:y val="7.94295333389826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CB-47D8-A773-0B158047A03E}"/>
                </c:ext>
              </c:extLst>
            </c:dLbl>
            <c:dLbl>
              <c:idx val="14"/>
              <c:layout>
                <c:manualLayout>
                  <c:x val="-2.8664942707357492E-3"/>
                  <c:y val="-5.09343446109719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3CB-47D8-A773-0B158047A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US</c:v>
                </c:pt>
                <c:pt idx="1">
                  <c:v>UK</c:v>
                </c:pt>
                <c:pt idx="2">
                  <c:v>AUSTRALIA</c:v>
                </c:pt>
                <c:pt idx="3">
                  <c:v>PHILIPPINES</c:v>
                </c:pt>
                <c:pt idx="4">
                  <c:v>INDIA</c:v>
                </c:pt>
                <c:pt idx="5">
                  <c:v>NIGERIA</c:v>
                </c:pt>
                <c:pt idx="6">
                  <c:v>FRANCE</c:v>
                </c:pt>
                <c:pt idx="7">
                  <c:v>GERMANY</c:v>
                </c:pt>
                <c:pt idx="8">
                  <c:v>ITALY</c:v>
                </c:pt>
                <c:pt idx="9">
                  <c:v>JAPAN</c:v>
                </c:pt>
                <c:pt idx="10">
                  <c:v>KOREA</c:v>
                </c:pt>
                <c:pt idx="11">
                  <c:v>POLAND</c:v>
                </c:pt>
                <c:pt idx="12">
                  <c:v>BRAZIL</c:v>
                </c:pt>
                <c:pt idx="13">
                  <c:v>MEXICO</c:v>
                </c:pt>
                <c:pt idx="14">
                  <c:v>TAIWAN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0.52</c:v>
                </c:pt>
                <c:pt idx="1">
                  <c:v>0.52</c:v>
                </c:pt>
                <c:pt idx="2">
                  <c:v>0.73</c:v>
                </c:pt>
                <c:pt idx="3">
                  <c:v>0.73</c:v>
                </c:pt>
                <c:pt idx="4">
                  <c:v>0.83</c:v>
                </c:pt>
                <c:pt idx="5">
                  <c:v>0.8</c:v>
                </c:pt>
                <c:pt idx="6">
                  <c:v>0.53</c:v>
                </c:pt>
                <c:pt idx="7">
                  <c:v>0.39</c:v>
                </c:pt>
                <c:pt idx="8">
                  <c:v>0.6</c:v>
                </c:pt>
                <c:pt idx="9">
                  <c:v>0.42</c:v>
                </c:pt>
                <c:pt idx="10">
                  <c:v>0.33</c:v>
                </c:pt>
                <c:pt idx="11">
                  <c:v>0.27</c:v>
                </c:pt>
                <c:pt idx="12">
                  <c:v>0.65</c:v>
                </c:pt>
                <c:pt idx="13">
                  <c:v>0.45</c:v>
                </c:pt>
                <c:pt idx="14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CB-47D8-A773-0B158047A03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36194296"/>
        <c:axId val="436193512"/>
      </c:barChart>
      <c:catAx>
        <c:axId val="436194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193512"/>
        <c:crosses val="autoZero"/>
        <c:auto val="1"/>
        <c:lblAlgn val="ctr"/>
        <c:lblOffset val="100"/>
        <c:noMultiLvlLbl val="0"/>
      </c:catAx>
      <c:valAx>
        <c:axId val="4361935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36194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739540647675534E-2"/>
          <c:w val="1"/>
          <c:h val="0.68497215119255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</c:v>
                </c:pt>
              </c:strCache>
            </c:strRef>
          </c:tx>
          <c:spPr>
            <a:solidFill>
              <a:srgbClr val="FF9E0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97414061034661E-3"/>
                  <c:y val="-3.6404782229216375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CB-47D8-A773-0B158047A03E}"/>
                </c:ext>
              </c:extLst>
            </c:dLbl>
            <c:dLbl>
              <c:idx val="1"/>
              <c:layout>
                <c:manualLayout>
                  <c:x val="4.2997414061034531E-3"/>
                  <c:y val="-3.6404782229216375E-17"/>
                </c:manualLayout>
              </c:layout>
              <c:tx>
                <c:rich>
                  <a:bodyPr/>
                  <a:lstStyle/>
                  <a:p>
                    <a:fld id="{E6A46F36-6CA1-44EA-9AC9-822E7095D12F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CB-47D8-A773-0B158047A03E}"/>
                </c:ext>
              </c:extLst>
            </c:dLbl>
            <c:dLbl>
              <c:idx val="2"/>
              <c:layout>
                <c:manualLayout>
                  <c:x val="2.8664942707356438E-3"/>
                  <c:y val="-7.9429533338983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CB-47D8-A773-0B158047A03E}"/>
                </c:ext>
              </c:extLst>
            </c:dLbl>
            <c:dLbl>
              <c:idx val="4"/>
              <c:layout>
                <c:manualLayout>
                  <c:x val="4.2997414061034661E-3"/>
                  <c:y val="-1.19144300008474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CB-47D8-A773-0B158047A03E}"/>
                </c:ext>
              </c:extLst>
            </c:dLbl>
            <c:dLbl>
              <c:idx val="6"/>
              <c:layout>
                <c:manualLayout>
                  <c:x val="2.8664942707356438E-3"/>
                  <c:y val="7.9429533338982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CB-47D8-A773-0B158047A03E}"/>
                </c:ext>
              </c:extLst>
            </c:dLbl>
            <c:dLbl>
              <c:idx val="7"/>
              <c:layout>
                <c:manualLayout>
                  <c:x val="-1.0510357576149758E-16"/>
                  <c:y val="7.9429533338983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CB-47D8-A773-0B158047A03E}"/>
                </c:ext>
              </c:extLst>
            </c:dLbl>
            <c:dLbl>
              <c:idx val="9"/>
              <c:layout>
                <c:manualLayout>
                  <c:x val="-2.8664942707357492E-3"/>
                  <c:y val="-7.9429533338983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CB-47D8-A773-0B158047A03E}"/>
                </c:ext>
              </c:extLst>
            </c:dLbl>
            <c:dLbl>
              <c:idx val="12"/>
              <c:layout>
                <c:manualLayout>
                  <c:x val="0"/>
                  <c:y val="7.94295333389826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CB-47D8-A773-0B158047A03E}"/>
                </c:ext>
              </c:extLst>
            </c:dLbl>
            <c:dLbl>
              <c:idx val="14"/>
              <c:layout>
                <c:manualLayout>
                  <c:x val="-2.8664942707357492E-3"/>
                  <c:y val="-5.09343446109719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3CB-47D8-A773-0B158047A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US</c:v>
                </c:pt>
                <c:pt idx="1">
                  <c:v>UK</c:v>
                </c:pt>
                <c:pt idx="2">
                  <c:v>AUSTRALIA</c:v>
                </c:pt>
                <c:pt idx="3">
                  <c:v>PHILIPPINES</c:v>
                </c:pt>
                <c:pt idx="4">
                  <c:v>INDIA</c:v>
                </c:pt>
                <c:pt idx="5">
                  <c:v>NIGERIA</c:v>
                </c:pt>
                <c:pt idx="6">
                  <c:v>FRANCE</c:v>
                </c:pt>
                <c:pt idx="7">
                  <c:v>GERMANY</c:v>
                </c:pt>
                <c:pt idx="8">
                  <c:v>ITALY</c:v>
                </c:pt>
                <c:pt idx="9">
                  <c:v>JAPAN</c:v>
                </c:pt>
                <c:pt idx="10">
                  <c:v>KOREA</c:v>
                </c:pt>
                <c:pt idx="11">
                  <c:v>POLAND</c:v>
                </c:pt>
                <c:pt idx="12">
                  <c:v>BRAZIL</c:v>
                </c:pt>
                <c:pt idx="13">
                  <c:v>MEXICO</c:v>
                </c:pt>
                <c:pt idx="14">
                  <c:v>TAIWAN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0.52</c:v>
                </c:pt>
                <c:pt idx="1">
                  <c:v>0.52</c:v>
                </c:pt>
                <c:pt idx="2">
                  <c:v>0.73</c:v>
                </c:pt>
                <c:pt idx="3">
                  <c:v>0.73</c:v>
                </c:pt>
                <c:pt idx="4">
                  <c:v>0.83</c:v>
                </c:pt>
                <c:pt idx="5">
                  <c:v>0.8</c:v>
                </c:pt>
                <c:pt idx="6">
                  <c:v>0.53</c:v>
                </c:pt>
                <c:pt idx="7">
                  <c:v>0.39</c:v>
                </c:pt>
                <c:pt idx="8">
                  <c:v>0.6</c:v>
                </c:pt>
                <c:pt idx="9">
                  <c:v>0.42</c:v>
                </c:pt>
                <c:pt idx="10">
                  <c:v>0.33</c:v>
                </c:pt>
                <c:pt idx="11">
                  <c:v>0.27</c:v>
                </c:pt>
                <c:pt idx="12">
                  <c:v>0.65</c:v>
                </c:pt>
                <c:pt idx="13">
                  <c:v>0.45</c:v>
                </c:pt>
                <c:pt idx="14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CB-47D8-A773-0B158047A03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36193904"/>
        <c:axId val="381362552"/>
      </c:barChart>
      <c:catAx>
        <c:axId val="4361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62552"/>
        <c:crosses val="autoZero"/>
        <c:auto val="1"/>
        <c:lblAlgn val="ctr"/>
        <c:lblOffset val="100"/>
        <c:noMultiLvlLbl val="0"/>
      </c:catAx>
      <c:valAx>
        <c:axId val="3813625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3619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0.15395</cdr:x>
      <cdr:y>0.47817</cdr:y>
    </cdr:from>
    <cdr:to>
      <cdr:x>0.19302</cdr:x>
      <cdr:y>0.72868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00F37455-AA09-E02D-1B0B-5DEC2CEEDEFE}"/>
            </a:ext>
          </a:extLst>
        </cdr:cNvPr>
        <cdr:cNvSpPr/>
      </cdr:nvSpPr>
      <cdr:spPr>
        <a:xfrm xmlns:a="http://schemas.openxmlformats.org/drawingml/2006/main">
          <a:off x="1835497" y="2171700"/>
          <a:ext cx="465820" cy="113776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/>
            <a:t>33%</a:t>
          </a:r>
        </a:p>
      </cdr:txBody>
    </cdr:sp>
  </cdr:relSizeAnchor>
  <cdr:relSizeAnchor xmlns:cdr="http://schemas.openxmlformats.org/drawingml/2006/chartDrawing">
    <cdr:from>
      <cdr:x>0.4887</cdr:x>
      <cdr:y>0.58176</cdr:y>
    </cdr:from>
    <cdr:to>
      <cdr:x>0.52768</cdr:x>
      <cdr:y>0.72549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32D788AA-2510-5894-0474-523DF334CB10}"/>
            </a:ext>
          </a:extLst>
        </cdr:cNvPr>
        <cdr:cNvSpPr/>
      </cdr:nvSpPr>
      <cdr:spPr>
        <a:xfrm xmlns:a="http://schemas.openxmlformats.org/drawingml/2006/main">
          <a:off x="5826451" y="2642207"/>
          <a:ext cx="464821" cy="6527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/>
            <a:t>18%</a:t>
          </a:r>
        </a:p>
      </cdr:txBody>
    </cdr:sp>
  </cdr:relSizeAnchor>
  <cdr:relSizeAnchor xmlns:cdr="http://schemas.openxmlformats.org/drawingml/2006/chartDrawing">
    <cdr:from>
      <cdr:x>0.89015</cdr:x>
      <cdr:y>0.52649</cdr:y>
    </cdr:from>
    <cdr:to>
      <cdr:x>0.9313</cdr:x>
      <cdr:y>0.72549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E70799AE-2D16-2FE8-2318-887399FF3C7D}"/>
            </a:ext>
          </a:extLst>
        </cdr:cNvPr>
        <cdr:cNvSpPr/>
      </cdr:nvSpPr>
      <cdr:spPr>
        <a:xfrm xmlns:a="http://schemas.openxmlformats.org/drawingml/2006/main">
          <a:off x="10612792" y="2391174"/>
          <a:ext cx="490564" cy="90379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/>
            <a:t>29%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D5817B-DA33-CE8F-85AA-8451E0F8F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C53A2-3016-7E13-72CC-F64B05141F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74B65-C9C7-47B6-8B39-2AB87F32D41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E593A-B263-1460-AB8C-F82168DB75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42E59-1192-B6E8-4F4B-01395DCA02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AB777-86E4-4054-814B-90A87F596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7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CC553-0EFB-49D3-A4C3-50F75A83362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53E06-75CB-4A65-8A07-68CF1555F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5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ee44f4319e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8738" y="258763"/>
            <a:ext cx="6308725" cy="3548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g1ee44f4319e_0_621:notes"/>
          <p:cNvSpPr txBox="1">
            <a:spLocks noGrp="1"/>
          </p:cNvSpPr>
          <p:nvPr>
            <p:ph type="body" idx="1"/>
          </p:nvPr>
        </p:nvSpPr>
        <p:spPr>
          <a:xfrm>
            <a:off x="551393" y="3979244"/>
            <a:ext cx="8041213" cy="195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7" name="Google Shape;397;g1ee44f4319e_0_621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85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ee44f4319e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0163" y="260350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1ee44f4319e_0_377:notes"/>
          <p:cNvSpPr txBox="1">
            <a:spLocks noGrp="1"/>
          </p:cNvSpPr>
          <p:nvPr>
            <p:ph type="body" idx="1"/>
          </p:nvPr>
        </p:nvSpPr>
        <p:spPr>
          <a:xfrm>
            <a:off x="496036" y="4209980"/>
            <a:ext cx="7776293" cy="206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1ee44f4319e_0_377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135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ee44f4319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144463"/>
            <a:ext cx="7242175" cy="4073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1ee44f4319e_0_603:notes"/>
          <p:cNvSpPr txBox="1">
            <a:spLocks noGrp="1"/>
          </p:cNvSpPr>
          <p:nvPr>
            <p:ph type="body" idx="1"/>
          </p:nvPr>
        </p:nvSpPr>
        <p:spPr>
          <a:xfrm>
            <a:off x="865188" y="4560357"/>
            <a:ext cx="7819022" cy="191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1ee44f4319e_0_603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060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7100" y="871538"/>
            <a:ext cx="2413000" cy="135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56733" y="2482582"/>
            <a:ext cx="7752080" cy="3479201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756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using a People of Action framework we can represent our brand &amp; show the impact we create in our communities &amp; around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412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848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3E06-75CB-4A65-8A07-68CF1555F7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ee44f4319e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7213" y="463550"/>
            <a:ext cx="5489575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1ee44f4319e_0_611:notes"/>
          <p:cNvSpPr txBox="1">
            <a:spLocks noGrp="1"/>
          </p:cNvSpPr>
          <p:nvPr>
            <p:ph type="body" idx="1"/>
          </p:nvPr>
        </p:nvSpPr>
        <p:spPr>
          <a:xfrm>
            <a:off x="795139" y="4107431"/>
            <a:ext cx="7323366" cy="163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 dirty="0">
              <a:solidFill>
                <a:srgbClr val="3135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1ee44f4319e_0_611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976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ee44f4319e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169863"/>
            <a:ext cx="6797675" cy="3824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ee44f4319e_0_1129:notes"/>
          <p:cNvSpPr txBox="1">
            <a:spLocks noGrp="1"/>
          </p:cNvSpPr>
          <p:nvPr>
            <p:ph type="body" idx="1"/>
          </p:nvPr>
        </p:nvSpPr>
        <p:spPr>
          <a:xfrm>
            <a:off x="632768" y="4321076"/>
            <a:ext cx="7972847" cy="1712256"/>
          </a:xfrm>
          <a:prstGeom prst="rect">
            <a:avLst/>
          </a:prstGeom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1ee44f4319e_0_1129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32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F100F-8525-394E-90BC-63690EA97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49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1867" y="3311843"/>
            <a:ext cx="7477760" cy="31375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F100F-8525-394E-90BC-63690EA97B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48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1867" y="3311843"/>
            <a:ext cx="7477760" cy="31375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F100F-8525-394E-90BC-63690EA97B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8675" y="2857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8942" y="2907306"/>
            <a:ext cx="7315200" cy="3741322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62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0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ee44f4319e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303213"/>
            <a:ext cx="7413625" cy="4170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ee44f4319e_0_361:notes"/>
          <p:cNvSpPr txBox="1">
            <a:spLocks noGrp="1"/>
          </p:cNvSpPr>
          <p:nvPr>
            <p:ph type="body" idx="1"/>
          </p:nvPr>
        </p:nvSpPr>
        <p:spPr>
          <a:xfrm>
            <a:off x="453117" y="4679997"/>
            <a:ext cx="8237766" cy="1720803"/>
          </a:xfrm>
          <a:prstGeom prst="rect">
            <a:avLst/>
          </a:prstGeom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ee44f4319e_0_361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942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20763" y="431800"/>
            <a:ext cx="6738937" cy="379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11:notes"/>
          <p:cNvSpPr txBox="1">
            <a:spLocks noGrp="1"/>
          </p:cNvSpPr>
          <p:nvPr>
            <p:ph type="body" idx="1"/>
          </p:nvPr>
        </p:nvSpPr>
        <p:spPr>
          <a:xfrm>
            <a:off x="333666" y="4222750"/>
            <a:ext cx="8212128" cy="719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Tip 1 is to have your club members familiarize themselves with Rotary’s brand portal, Brand Center (available at brandcenter.rotary.org or rotary.org/</a:t>
            </a:r>
            <a:r>
              <a:rPr lang="en-US" sz="800" dirty="0" err="1">
                <a:latin typeface="Arial"/>
                <a:ea typeface="Arial"/>
                <a:cs typeface="Arial"/>
                <a:sym typeface="Arial"/>
              </a:rPr>
              <a:t>brandcenter</a:t>
            </a: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). It is not password protected anymore! Use Brand Center instead of Googling logos and images or recreating a logo using an alternative design tool. Make sure any friends, designers, or members use the Brand Center for guidelines and materials.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You can also access Brand Center from My Rotary through the Manage pull-down tab. Brand Center is the one-stop shop where you can find materials to bring your club’s public image to life through a consistent message and Rotary look and feel. 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Brand Center has a variety of content, including: 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Guidelines 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Logos 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Templates and other customizable materials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Flyers and brochures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And press releases, ads, and videos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If you need a topic or speaker for your club meetings, Share the Rotary videos on Brand Center with your members.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>
                <a:latin typeface="Arial"/>
                <a:ea typeface="Arial"/>
                <a:cs typeface="Arial"/>
                <a:sym typeface="Arial"/>
              </a:rPr>
              <a:t>If you are not familiar with Brand Center, I recommend that you access it and explore it to familiarize yourself with all of its materials. You’ll be amazed at what you can do.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1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46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3E06-75CB-4A65-8A07-68CF1555F7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ee44f4319e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2388" y="254000"/>
            <a:ext cx="6499225" cy="3656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ee44f4319e_0_342:notes"/>
          <p:cNvSpPr txBox="1">
            <a:spLocks noGrp="1"/>
          </p:cNvSpPr>
          <p:nvPr>
            <p:ph type="body" idx="1"/>
          </p:nvPr>
        </p:nvSpPr>
        <p:spPr>
          <a:xfrm>
            <a:off x="1393344" y="4247260"/>
            <a:ext cx="6582093" cy="137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</p:txBody>
      </p:sp>
      <p:sp>
        <p:nvSpPr>
          <p:cNvPr id="379" name="Google Shape;379;g1ee44f4319e_0_342:notes"/>
          <p:cNvSpPr txBox="1">
            <a:spLocks noGrp="1"/>
          </p:cNvSpPr>
          <p:nvPr>
            <p:ph type="sldNum" idx="12"/>
          </p:nvPr>
        </p:nvSpPr>
        <p:spPr>
          <a:xfrm>
            <a:off x="7021079" y="17366423"/>
            <a:ext cx="5371200" cy="91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675" tIns="78325" rIns="156675" bIns="7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26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11D8-7FBA-55DE-124A-078F037A0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D919F-F395-24E9-DC30-10ED4AE99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5983B-CAB6-E882-733A-198C91E5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B47B-CCFA-DA69-0176-4ED6DAAD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1171-8141-1E58-5847-9A0EEF73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3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A57A-03E9-30D4-FBF8-4FC68E86A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6E7AB-CC20-A680-FBC1-AB24BE41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51F5C-8803-597A-4817-B9094D2E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EA5C4-C54C-C161-DB98-5E30D7A0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93D13-CEB3-7706-3E7C-1058029E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0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775C0-759A-CFFF-D78A-D3BFFA4C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9D9DD-46EB-8053-1B08-BF71BC4D3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61C4D-A25A-0863-3932-183C62A3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9D964-A865-AC67-E58B-D24B7228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2A433-7AFD-8E76-4284-3209BCC0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6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2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09918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3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82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2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8"/>
          <p:cNvSpPr/>
          <p:nvPr/>
        </p:nvSpPr>
        <p:spPr>
          <a:xfrm rot="10800000" flipH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8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8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764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3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2" descr="20051031_LK_15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09600" y="609601"/>
            <a:ext cx="10972795" cy="556008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/>
          <p:nvPr/>
        </p:nvSpPr>
        <p:spPr>
          <a:xfrm>
            <a:off x="609601" y="609601"/>
            <a:ext cx="3819011" cy="5560083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50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 txBox="1">
            <a:spLocks noGrp="1"/>
          </p:cNvSpPr>
          <p:nvPr>
            <p:ph type="title"/>
          </p:nvPr>
        </p:nvSpPr>
        <p:spPr>
          <a:xfrm>
            <a:off x="1053865" y="1444725"/>
            <a:ext cx="4949624" cy="41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333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94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ABAF-BD76-8AEA-4E70-01FB9405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B043-F623-BE8F-556E-E6DB5A883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33BDB-29A0-ED24-AAFE-305481BC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9D2B3-1DE3-9323-8DDA-B760D4FD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47882-EEFC-0907-CD1B-CC7A5936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9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/>
          <p:nvPr/>
        </p:nvSpPr>
        <p:spPr>
          <a:xfrm>
            <a:off x="609602" y="609601"/>
            <a:ext cx="4725797" cy="5560083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50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053865" y="1444725"/>
            <a:ext cx="4949624" cy="41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5333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3" descr="A picture containing person, food, vege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763" y="159105"/>
            <a:ext cx="9155867" cy="6103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01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7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0800000" flipH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650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681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0B4E6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6879771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4"/>
          </p:nvPr>
        </p:nvSpPr>
        <p:spPr>
          <a:xfrm>
            <a:off x="6871304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481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650133" y="635635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4400"/>
              <a:buFont typeface="Arial"/>
              <a:buNone/>
              <a:defRPr cap="none">
                <a:solidFill>
                  <a:srgbClr val="4859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/>
          <p:nvPr/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220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5_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 descr="20050420_NI_05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09600" y="609600"/>
            <a:ext cx="10972800" cy="556008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/>
          <p:nvPr/>
        </p:nvSpPr>
        <p:spPr>
          <a:xfrm>
            <a:off x="609602" y="609601"/>
            <a:ext cx="4725797" cy="5560083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50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1053865" y="1444725"/>
            <a:ext cx="4949624" cy="41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5333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688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779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0B4E6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3"/>
          </p:nvPr>
        </p:nvSpPr>
        <p:spPr>
          <a:xfrm>
            <a:off x="6879771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4"/>
          </p:nvPr>
        </p:nvSpPr>
        <p:spPr>
          <a:xfrm>
            <a:off x="6871304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161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6350000" y="2141538"/>
            <a:ext cx="5537200" cy="314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/>
            </a:lvl1pPr>
            <a:lvl2pPr marL="914400" lvl="1" indent="-381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1800"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2"/>
          </p:nvPr>
        </p:nvSpPr>
        <p:spPr>
          <a:xfrm>
            <a:off x="558800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3"/>
          </p:nvPr>
        </p:nvSpPr>
        <p:spPr>
          <a:xfrm>
            <a:off x="554567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225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B82E-9F67-F4A2-5261-B8A9134B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291D-3B20-1DD5-2908-3301D8711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0A54C-324E-C9D7-510D-28ED764C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6D451-BA5A-9CFA-D81C-296BD3A1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28CC2-C20C-609B-182A-67528C67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3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>
            <a:spLocks noGrp="1"/>
          </p:cNvSpPr>
          <p:nvPr>
            <p:ph type="pic" idx="2"/>
          </p:nvPr>
        </p:nvSpPr>
        <p:spPr>
          <a:xfrm>
            <a:off x="6519863" y="398463"/>
            <a:ext cx="5265737" cy="6019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558800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44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3"/>
          </p:nvPr>
        </p:nvSpPr>
        <p:spPr>
          <a:xfrm>
            <a:off x="554567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194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 rot="10800000" flipH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380999" y="2436811"/>
            <a:ext cx="11506199" cy="383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199" cy="61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079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3"/>
          </p:nvPr>
        </p:nvSpPr>
        <p:spPr>
          <a:xfrm>
            <a:off x="6879771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4"/>
          </p:nvPr>
        </p:nvSpPr>
        <p:spPr>
          <a:xfrm>
            <a:off x="6871304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682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219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224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1053865" y="1444725"/>
            <a:ext cx="4949624" cy="41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5333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9" descr="A picture containing floor, child, person, 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51" y="57074"/>
            <a:ext cx="9260798" cy="6173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283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/>
          <p:nvPr/>
        </p:nvSpPr>
        <p:spPr>
          <a:xfrm>
            <a:off x="609600" y="609601"/>
            <a:ext cx="10972800" cy="55600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50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609601" y="609601"/>
            <a:ext cx="10972799" cy="556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09600" y="74356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611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subTitle" idx="1"/>
          </p:nvPr>
        </p:nvSpPr>
        <p:spPr>
          <a:xfrm>
            <a:off x="342900" y="4120063"/>
            <a:ext cx="11506200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DAA"/>
              </a:buClr>
              <a:buSzPts val="3200"/>
              <a:buNone/>
              <a:defRPr sz="3200" b="1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DAA"/>
              </a:buClr>
              <a:buSzPts val="4800"/>
              <a:buFont typeface="Arial"/>
              <a:buNone/>
              <a:defRPr sz="4800" b="1" cap="none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19503" y="5818393"/>
            <a:ext cx="1883773" cy="71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503" y="323243"/>
            <a:ext cx="2609627" cy="261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258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4485503" y="0"/>
            <a:ext cx="6957559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95D"/>
              </a:buClr>
              <a:buSzPts val="2000"/>
              <a:buNone/>
              <a:defRPr sz="2000">
                <a:solidFill>
                  <a:srgbClr val="48595D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2000"/>
              <a:buChar char="•"/>
              <a:defRPr sz="2000">
                <a:solidFill>
                  <a:srgbClr val="48595D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800"/>
              <a:buChar char="•"/>
              <a:defRPr sz="1800">
                <a:solidFill>
                  <a:srgbClr val="48595D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600"/>
              <a:buChar char="•"/>
              <a:defRPr sz="1600">
                <a:solidFill>
                  <a:srgbClr val="48595D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600"/>
              <a:buChar char="•"/>
              <a:defRPr sz="1600">
                <a:solidFill>
                  <a:srgbClr val="48595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1B5C"/>
              </a:buClr>
              <a:buSzPts val="3600"/>
              <a:buFont typeface="Arial"/>
              <a:buNone/>
              <a:defRPr sz="3600" b="1">
                <a:solidFill>
                  <a:srgbClr val="D91B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803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3136392" y="679622"/>
            <a:ext cx="4517136" cy="495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1200"/>
              <a:buNone/>
              <a:defRPr sz="1200">
                <a:solidFill>
                  <a:srgbClr val="48595D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1B5C"/>
              </a:buClr>
              <a:buSzPts val="3600"/>
              <a:buFont typeface="Arial"/>
              <a:buNone/>
              <a:defRPr sz="3600" b="1">
                <a:solidFill>
                  <a:srgbClr val="D91B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>
            <a:spLocks noGrp="1"/>
          </p:cNvSpPr>
          <p:nvPr>
            <p:ph type="pic" idx="2"/>
          </p:nvPr>
        </p:nvSpPr>
        <p:spPr>
          <a:xfrm>
            <a:off x="7794889" y="1"/>
            <a:ext cx="4141737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242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4C46-7646-6CAF-1322-2105077A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C2069-3909-034E-A1D2-456C30AA3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A3EEC-A825-C43D-B2EB-799244D63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CD1FF-04C3-9917-74B1-3351EDAB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05E6A-7C47-75C3-EB6B-C5D7CDE7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5515E-96DE-A456-A01A-5E40A006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18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>
              <a:alpha val="68627"/>
            </a:srgbClr>
          </a:solidFill>
          <a:ln>
            <a:noFill/>
          </a:ln>
        </p:spPr>
        <p:txBody>
          <a:bodyPr spcFirstLastPara="1" wrap="square" lIns="91425" tIns="0" rIns="91425" bIns="13716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052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043713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5"/>
          <p:cNvSpPr/>
          <p:nvPr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spcFirstLastPara="1" wrap="square" lIns="91425" tIns="2743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5"/>
          <p:cNvSpPr/>
          <p:nvPr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296333" y="5297713"/>
            <a:ext cx="9733038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B0E3"/>
              </a:buClr>
              <a:buSzPts val="4400"/>
              <a:buNone/>
              <a:defRPr sz="4400" b="1" cap="none">
                <a:solidFill>
                  <a:srgbClr val="01B0E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3"/>
          </p:nvPr>
        </p:nvSpPr>
        <p:spPr>
          <a:xfrm>
            <a:off x="296333" y="6042779"/>
            <a:ext cx="9733038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60999" y="5878557"/>
            <a:ext cx="1872085" cy="703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043713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6"/>
          <p:cNvSpPr/>
          <p:nvPr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spcFirstLastPara="1" wrap="square" lIns="91425" tIns="2743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296333" y="5297713"/>
            <a:ext cx="9733038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3"/>
          </p:nvPr>
        </p:nvSpPr>
        <p:spPr>
          <a:xfrm>
            <a:off x="296333" y="6042779"/>
            <a:ext cx="9733038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800"/>
              <a:buNone/>
              <a:defRPr sz="2800" b="1">
                <a:solidFill>
                  <a:srgbClr val="333333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60999" y="5878557"/>
            <a:ext cx="1872085" cy="703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184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114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8"/>
          <p:cNvSpPr>
            <a:spLocks noGrp="1"/>
          </p:cNvSpPr>
          <p:nvPr>
            <p:ph type="pic" idx="2"/>
          </p:nvPr>
        </p:nvSpPr>
        <p:spPr>
          <a:xfrm>
            <a:off x="6519863" y="398463"/>
            <a:ext cx="5265737" cy="60198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558800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4400"/>
              <a:buNone/>
              <a:defRPr sz="44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3"/>
          </p:nvPr>
        </p:nvSpPr>
        <p:spPr>
          <a:xfrm>
            <a:off x="554567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200"/>
              <a:buNone/>
              <a:defRPr sz="2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241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/>
          <p:nvPr/>
        </p:nvSpPr>
        <p:spPr>
          <a:xfrm>
            <a:off x="0" y="1540042"/>
            <a:ext cx="12192000" cy="5317958"/>
          </a:xfrm>
          <a:custGeom>
            <a:avLst/>
            <a:gdLst/>
            <a:ahLst/>
            <a:cxnLst/>
            <a:rect l="l" t="t" r="r" b="b"/>
            <a:pathLst>
              <a:path w="12192000" h="5317958" extrusionOk="0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4400"/>
              <a:buFont typeface="Arial"/>
              <a:buNone/>
              <a:defRPr cap="none">
                <a:solidFill>
                  <a:srgbClr val="4859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096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3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300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B4E7"/>
              </a:buClr>
              <a:buSzPts val="4400"/>
              <a:buFont typeface="Arial"/>
              <a:buNone/>
              <a:defRPr sz="4400" cap="none">
                <a:solidFill>
                  <a:srgbClr val="01B4E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subTitle" idx="2"/>
          </p:nvPr>
        </p:nvSpPr>
        <p:spPr>
          <a:xfrm>
            <a:off x="380999" y="1012898"/>
            <a:ext cx="11365894" cy="6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007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>
            <a:spLocks noGrp="1"/>
          </p:cNvSpPr>
          <p:nvPr>
            <p:ph type="pic" idx="2"/>
          </p:nvPr>
        </p:nvSpPr>
        <p:spPr>
          <a:xfrm>
            <a:off x="1" y="1"/>
            <a:ext cx="12192000" cy="2403334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31"/>
          <p:cNvSpPr/>
          <p:nvPr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380999" y="2667653"/>
            <a:ext cx="11506199" cy="37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3"/>
          </p:nvPr>
        </p:nvSpPr>
        <p:spPr>
          <a:xfrm>
            <a:off x="0" y="0"/>
            <a:ext cx="12192000" cy="2419070"/>
          </a:xfrm>
          <a:prstGeom prst="rect">
            <a:avLst/>
          </a:prstGeom>
          <a:solidFill>
            <a:srgbClr val="48595D">
              <a:alpha val="68627"/>
            </a:srgbClr>
          </a:solidFill>
          <a:ln>
            <a:noFill/>
          </a:ln>
        </p:spPr>
        <p:txBody>
          <a:bodyPr spcFirstLastPara="1" wrap="square" lIns="822950" tIns="4572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563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>
              <a:alpha val="68627"/>
            </a:srgbClr>
          </a:solidFill>
          <a:ln>
            <a:noFill/>
          </a:ln>
        </p:spPr>
        <p:txBody>
          <a:bodyPr spcFirstLastPara="1" wrap="square" lIns="91425" tIns="0" rIns="91425" bIns="13716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3"/>
          </p:nvPr>
        </p:nvSpPr>
        <p:spPr>
          <a:xfrm>
            <a:off x="719138" y="1358900"/>
            <a:ext cx="3860800" cy="2434167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4"/>
          </p:nvPr>
        </p:nvSpPr>
        <p:spPr>
          <a:xfrm>
            <a:off x="719138" y="3793068"/>
            <a:ext cx="3860800" cy="651932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764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>
              <a:alpha val="68627"/>
            </a:srgbClr>
          </a:solidFill>
          <a:ln>
            <a:noFill/>
          </a:ln>
        </p:spPr>
        <p:txBody>
          <a:bodyPr spcFirstLastPara="1" wrap="square" lIns="91425" tIns="0" rIns="91425" bIns="13716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3"/>
          </p:nvPr>
        </p:nvSpPr>
        <p:spPr>
          <a:xfrm>
            <a:off x="296333" y="33455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body" idx="4"/>
          </p:nvPr>
        </p:nvSpPr>
        <p:spPr>
          <a:xfrm>
            <a:off x="296332" y="2141538"/>
            <a:ext cx="5906347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03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9967-4B7B-760A-968B-FFB9FD30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E6B10-439A-554B-06A3-A9E6D3A04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EE2B9-06D9-377F-EB6F-81D61A641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6E059-433A-EF37-F9E1-3A85FB697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23587-9C03-0E2E-B518-3AE2ADE45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66DCF-06FF-96D0-A1F5-2EFCCAF7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58673-4936-23E9-F470-A6AA6F3F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21954B-7706-5FCA-CB8C-D8704274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3488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sldNum" idx="12"/>
          </p:nvPr>
        </p:nvSpPr>
        <p:spPr>
          <a:xfrm>
            <a:off x="5462847" y="63521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3" name="Google Shape;2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7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/>
          <p:nvPr/>
        </p:nvSpPr>
        <p:spPr>
          <a:xfrm>
            <a:off x="0" y="0"/>
            <a:ext cx="575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6"/>
          <p:cNvSpPr/>
          <p:nvPr/>
        </p:nvSpPr>
        <p:spPr>
          <a:xfrm>
            <a:off x="1" y="58834"/>
            <a:ext cx="5751500" cy="5865833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17" name="Google Shape;217;p36"/>
          <p:cNvSpPr/>
          <p:nvPr/>
        </p:nvSpPr>
        <p:spPr>
          <a:xfrm>
            <a:off x="-167" y="0"/>
            <a:ext cx="5755867" cy="58608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4942000" cy="3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6"/>
          <p:cNvSpPr txBox="1">
            <a:spLocks noGrp="1"/>
          </p:cNvSpPr>
          <p:nvPr>
            <p:ph type="body" idx="1"/>
          </p:nvPr>
        </p:nvSpPr>
        <p:spPr>
          <a:xfrm>
            <a:off x="6192900" y="667900"/>
            <a:ext cx="5555200" cy="5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641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678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8"/>
          <p:cNvSpPr/>
          <p:nvPr/>
        </p:nvSpPr>
        <p:spPr>
          <a:xfrm>
            <a:off x="-101600" y="457200"/>
            <a:ext cx="123951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11684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1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0413-62D0-BB9E-B433-561F4895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CEC27-DE71-A0CF-E259-B3E7343B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EA1BF-F3D3-59C1-E234-C7C4D23A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3B11F-ADF6-2A01-C073-0B92EA28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9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147418-E6CF-B4F1-4533-ADEB0A6E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8355C-A17C-0ED4-7362-91C822EB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85916-9FB4-677C-0D11-4185938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470E-25B7-61E2-11FD-FB9B4E9DD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97521-51DB-8005-F953-09E3BDF7A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F669D-7230-FC74-1528-17D2F64CF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11844-783A-CC02-AD82-15EF77A1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B5CD0-3178-88E9-EEFC-5366280D9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129AA-9BB8-AD44-CD26-24DE087D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6850F-0B49-ACE8-42C7-627299C6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4B36-D11C-3A08-0761-5F576D5714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ACDDF-6789-C82B-013F-040E461FD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A9335-DD7A-542D-B26B-A62F51B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7EFE7-34B8-64B5-ACA4-6A4119BB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344FD-2101-4910-945A-EE70EF66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3B33-BDA7-F10B-E700-0207D23E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B8FB1-A844-298F-0213-36ECC2A1C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BD5D-E226-D35F-577F-6ABC38434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F2EEB-8B48-43AD-9A88-ABC3DA8FA84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219-8FB7-77BB-7ED9-6731E77F3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74F8B-5D84-738B-0F94-CFB3AE3A8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451D-D7AE-4200-956F-5059D5651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  <p:sldLayoutId id="2147483705" r:id="rId17"/>
    <p:sldLayoutId id="21474837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1"/>
          <p:cNvGrpSpPr/>
          <p:nvPr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16" name="Google Shape;16;p1"/>
            <p:cNvGrpSpPr/>
            <p:nvPr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17" name="Google Shape;17;p1"/>
              <p:cNvSpPr/>
              <p:nvPr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Royal Blue</a:t>
                </a:r>
                <a:b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R23,G69,B143</a:t>
                </a:r>
                <a:endParaRPr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Azure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R0,G93,B170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Sky Blue </a:t>
                </a:r>
                <a:b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R1,G180,B231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Violet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R135,G33,B117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Orange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R255,G118,B0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Gold</a:t>
                </a:r>
                <a:b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R247,G168,B27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Cranberry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R217,G27, B92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Turquoise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R0,G153,B153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1"/>
            <p:cNvSpPr txBox="1"/>
            <p:nvPr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Rotary Leadership Colors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 txBox="1"/>
            <p:nvPr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Secondary Colors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Google Shape;27;p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609600" y="6272743"/>
            <a:ext cx="1193800" cy="448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484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center.rotary.org/en-u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3315031" y="1380754"/>
            <a:ext cx="5561938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Image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23600A4-2E6E-A304-A4F3-D19C16946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5" y="4457386"/>
            <a:ext cx="5715012" cy="3108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2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ee44f4319e_0_62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10" name="Google Shape;410;g1ee44f4319e_0_621"/>
          <p:cNvSpPr/>
          <p:nvPr/>
        </p:nvSpPr>
        <p:spPr>
          <a:xfrm>
            <a:off x="0" y="6131885"/>
            <a:ext cx="1608900" cy="55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pic>
        <p:nvPicPr>
          <p:cNvPr id="3" name="Picture 2" descr="A logo for a rotary club&#10;&#10;Description automatically generated">
            <a:extLst>
              <a:ext uri="{FF2B5EF4-FFF2-40B4-BE49-F238E27FC236}">
                <a16:creationId xmlns:a16="http://schemas.microsoft.com/office/drawing/2014/main" id="{CD58B3D6-4497-BD06-15A4-D5B118A9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60" y="1885083"/>
            <a:ext cx="4584369" cy="4572000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65A93F7C-37FF-FFDB-25EC-50F8E6877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48" b="12802"/>
          <a:stretch/>
        </p:blipFill>
        <p:spPr>
          <a:xfrm>
            <a:off x="248649" y="2365745"/>
            <a:ext cx="5091109" cy="45720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CA2D5AB-90EC-7355-1365-62CF14F71534}"/>
              </a:ext>
            </a:extLst>
          </p:cNvPr>
          <p:cNvSpPr txBox="1">
            <a:spLocks/>
          </p:cNvSpPr>
          <p:nvPr/>
        </p:nvSpPr>
        <p:spPr>
          <a:xfrm>
            <a:off x="6379900" y="3878962"/>
            <a:ext cx="2743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  <a:buClrTx/>
              <a:buSzTx/>
              <a:buFontTx/>
              <a:buNone/>
              <a:defRPr/>
            </a:pPr>
            <a:fld id="{97A94E25-127B-4C48-AF96-44BA7B823777}" type="slidenum">
              <a:rPr lang="en-US" smtClean="0">
                <a:solidFill>
                  <a:srgbClr val="FFFFFF"/>
                </a:solidFill>
                <a:ea typeface="+mn-ea"/>
                <a:cs typeface="+mn-cs"/>
              </a:rPr>
              <a:pPr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t>10</a:t>
            </a:fld>
            <a:endParaRPr lang="en-US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05ECDDC6-CCE7-8E5E-C471-345268D0F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342" y="4192348"/>
            <a:ext cx="1563978" cy="1828800"/>
          </a:xfrm>
          <a:prstGeom prst="rect">
            <a:avLst/>
          </a:prstGeom>
        </p:spPr>
      </p:pic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B6F47B7-C1D1-D07F-4B58-B374FEDFC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593" y="2514600"/>
            <a:ext cx="5554712" cy="1828800"/>
          </a:xfrm>
          <a:prstGeom prst="rect">
            <a:avLst/>
          </a:prstGeom>
        </p:spPr>
      </p:pic>
      <p:sp>
        <p:nvSpPr>
          <p:cNvPr id="9" name="Google Shape;390;g1ee44f4319e_0_377">
            <a:extLst>
              <a:ext uri="{FF2B5EF4-FFF2-40B4-BE49-F238E27FC236}">
                <a16:creationId xmlns:a16="http://schemas.microsoft.com/office/drawing/2014/main" id="{F4360BC7-785A-3323-B9E7-E2F7ECC6A2DA}"/>
              </a:ext>
            </a:extLst>
          </p:cNvPr>
          <p:cNvSpPr txBox="1">
            <a:spLocks/>
          </p:cNvSpPr>
          <p:nvPr/>
        </p:nvSpPr>
        <p:spPr>
          <a:xfrm>
            <a:off x="129200" y="-79745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0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kern="1200" cap="none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ACTION 3: USE CORRECT LOGOS </a:t>
            </a:r>
          </a:p>
        </p:txBody>
      </p:sp>
    </p:spTree>
    <p:extLst>
      <p:ext uri="{BB962C8B-B14F-4D97-AF65-F5344CB8AC3E}">
        <p14:creationId xmlns:p14="http://schemas.microsoft.com/office/powerpoint/2010/main" val="42648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ee44f4319e_0_377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ACTION #3: USE CORRECT LOGOS </a:t>
            </a:r>
            <a:endParaRPr dirty="0"/>
          </a:p>
        </p:txBody>
      </p:sp>
      <p:sp>
        <p:nvSpPr>
          <p:cNvPr id="391" name="Google Shape;391;g1ee44f4319e_0_377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92" name="Google Shape;392;g1ee44f4319e_0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146" y="1539912"/>
            <a:ext cx="7594891" cy="277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1ee44f4319e_0_377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238" y="4178291"/>
            <a:ext cx="7180782" cy="2628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e44f4319e_0_603"/>
          <p:cNvSpPr txBox="1">
            <a:spLocks noGrp="1"/>
          </p:cNvSpPr>
          <p:nvPr>
            <p:ph type="title"/>
          </p:nvPr>
        </p:nvSpPr>
        <p:spPr>
          <a:xfrm>
            <a:off x="202096" y="79475"/>
            <a:ext cx="5893904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ACTION #4: SHARE YOUR </a:t>
            </a:r>
            <a:br>
              <a:rPr lang="en-US" dirty="0"/>
            </a:br>
            <a:r>
              <a:rPr lang="en-US" dirty="0"/>
              <a:t>IMPACT AS</a:t>
            </a:r>
            <a:endParaRPr dirty="0"/>
          </a:p>
        </p:txBody>
      </p:sp>
      <p:sp>
        <p:nvSpPr>
          <p:cNvPr id="420" name="Google Shape;420;g1ee44f4319e_0_603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421" name="Google Shape;421;g1ee44f4319e_0_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126" y="1539900"/>
            <a:ext cx="7979085" cy="531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yellow and black gear with black text&#10;&#10;Description automatically generated">
            <a:extLst>
              <a:ext uri="{FF2B5EF4-FFF2-40B4-BE49-F238E27FC236}">
                <a16:creationId xmlns:a16="http://schemas.microsoft.com/office/drawing/2014/main" id="{59B0D3B2-1BA7-2A4A-A48C-BFE04E45B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69" y="229870"/>
            <a:ext cx="5551714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8480EB89-7468-451C-A01D-3E213FE178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7D828-7AE1-5B6C-26BB-DD11E7776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-473"/>
            <a:ext cx="6096000" cy="6858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1206A8F-83E5-4FEA-8A5E-D732E9029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" y="1745792"/>
            <a:ext cx="4978400" cy="986257"/>
          </a:xfrm>
        </p:spPr>
        <p:txBody>
          <a:bodyPr/>
          <a:lstStyle/>
          <a:p>
            <a:pPr lvl="0"/>
            <a:r>
              <a:rPr lang="en-US" sz="3800"/>
              <a:t>People of action</a:t>
            </a:r>
          </a:p>
          <a:p>
            <a:pPr lvl="0"/>
            <a:endParaRPr lang="en-US" sz="3800" i="1"/>
          </a:p>
          <a:p>
            <a:pPr lvl="0" algn="ctr"/>
            <a:r>
              <a:rPr lang="en-US" sz="2800" cap="none"/>
              <a:t>More than </a:t>
            </a:r>
            <a:br>
              <a:rPr lang="en-US" sz="2800" cap="none"/>
            </a:br>
            <a:r>
              <a:rPr lang="en-US" sz="2800" cap="none"/>
              <a:t>just messaging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C6ABCA3A-7B17-4B98-9BEA-CA08529E4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750" y="3029444"/>
            <a:ext cx="5380202" cy="1965608"/>
          </a:xfrm>
        </p:spPr>
        <p:txBody>
          <a:bodyPr>
            <a:noAutofit/>
          </a:bodyPr>
          <a:lstStyle/>
          <a:p>
            <a:pPr marL="457189" indent="-457189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Portrays Rotary members </a:t>
            </a:r>
            <a:br>
              <a:rPr lang="en-US" sz="2800" dirty="0"/>
            </a:br>
            <a:r>
              <a:rPr lang="en-US" sz="2800" dirty="0"/>
              <a:t>as </a:t>
            </a:r>
            <a:r>
              <a:rPr lang="en-US" sz="2800" b="1" dirty="0"/>
              <a:t>people who address </a:t>
            </a:r>
            <a:r>
              <a:rPr lang="en-US" sz="2800" dirty="0"/>
              <a:t>community needs</a:t>
            </a:r>
          </a:p>
          <a:p>
            <a:pPr marL="457189" indent="-457189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Narrows the gap between awareness and understanding</a:t>
            </a:r>
          </a:p>
          <a:p>
            <a:pPr marL="457189" indent="-457189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Allows others </a:t>
            </a:r>
            <a:r>
              <a:rPr lang="en-US" sz="2800" b="1" dirty="0"/>
              <a:t>to imagine themselves </a:t>
            </a:r>
            <a:r>
              <a:rPr lang="en-US" sz="2800" dirty="0"/>
              <a:t>as part of Rotary</a:t>
            </a:r>
            <a:endParaRPr lang="en-US" sz="2800" b="1" dirty="0"/>
          </a:p>
          <a:p>
            <a:pPr marL="457189" indent="-457189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B0A0D4-FE26-4E8C-BEC1-CF94D310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7A94E25-127B-4C48-AF96-44BA7B823777}" type="slidenum">
              <a:rPr lang="en-US">
                <a:solidFill>
                  <a:prstClr val="black"/>
                </a:solidFill>
                <a:latin typeface="Arial"/>
                <a:cs typeface="Arial"/>
                <a:sym typeface="Arial"/>
              </a:rPr>
              <a:pPr defTabSz="914377">
                <a:defRPr/>
              </a:pPr>
              <a:t>13</a:t>
            </a:fld>
            <a:endParaRPr lang="en-US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5F15E-88EA-6B40-8A63-8C3680F4916F}"/>
              </a:ext>
            </a:extLst>
          </p:cNvPr>
          <p:cNvSpPr txBox="1"/>
          <p:nvPr/>
        </p:nvSpPr>
        <p:spPr>
          <a:xfrm>
            <a:off x="1659837" y="-149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2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944EB2-07E5-9108-FD69-63CA0D16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08" y="345810"/>
            <a:ext cx="690792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Telling Your Club’s Story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44DD13C-F37E-7CC8-64A3-DCF01C0C8BFE}"/>
              </a:ext>
            </a:extLst>
          </p:cNvPr>
          <p:cNvSpPr txBox="1">
            <a:spLocks/>
          </p:cNvSpPr>
          <p:nvPr/>
        </p:nvSpPr>
        <p:spPr>
          <a:xfrm>
            <a:off x="268045" y="1804109"/>
            <a:ext cx="67082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were we trying to accomplish?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is our audience?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 took action?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Impact/Support to the claim?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Call to Action for the viewer/reader!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C32C5-44C8-AC9B-763F-F411BA5F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3C0A0-8C8E-A0A3-2483-023D31756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75"/>
          <a:stretch/>
        </p:blipFill>
        <p:spPr>
          <a:xfrm>
            <a:off x="8094897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10" name="Picture 16" descr="A picture containing floor, child, person, ground&#10;&#10;Description automatically generated">
            <a:extLst>
              <a:ext uri="{FF2B5EF4-FFF2-40B4-BE49-F238E27FC236}">
                <a16:creationId xmlns:a16="http://schemas.microsoft.com/office/drawing/2014/main" id="{A584A788-2B44-0F77-0436-04677AED4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1487" b="4"/>
          <a:stretch/>
        </p:blipFill>
        <p:spPr bwMode="auto">
          <a:xfrm>
            <a:off x="7302131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1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5E12-9866-47AD-5B49-FD6AD7FE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D108F-A124-99E5-1E47-1E60E2FC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5317007-7CCA-EE17-85AD-FB2765674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1082-E68F-5A00-6135-D5394A10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public image chair </a:t>
            </a:r>
            <a:r>
              <a:rPr lang="en-US" dirty="0" err="1"/>
              <a:t>amalia’S</a:t>
            </a:r>
            <a:r>
              <a:rPr lang="en-US" dirty="0"/>
              <a:t> Story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3B4C9-9CA0-AD32-FABC-A6351C789AF9}"/>
              </a:ext>
            </a:extLst>
          </p:cNvPr>
          <p:cNvSpPr txBox="1"/>
          <p:nvPr/>
        </p:nvSpPr>
        <p:spPr>
          <a:xfrm>
            <a:off x="381000" y="1729409"/>
            <a:ext cx="58243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Together, We Transform!</a:t>
            </a:r>
          </a:p>
          <a:p>
            <a:endParaRPr lang="en-US" sz="1600" dirty="0"/>
          </a:p>
          <a:p>
            <a:pPr algn="l"/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As People of Action, we immersed ourselves in the revitalization of a cherished historic Walled Garden. Our contribution of $1,000 served as the initial seed to purchase mulch and new plants, fostering the garden's growth. Together, we dedicated a morning to volunteerism, nurturing the garden with our own hands.</a:t>
            </a:r>
          </a:p>
          <a:p>
            <a:pPr algn="l"/>
            <a:endParaRPr lang="en-US" sz="16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algn="l"/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Our impact extended beyond the physical realm as the Walled Garden now proudly showcases a permanent sign acknowledging The Rotary Club of the </a:t>
            </a:r>
            <a:r>
              <a:rPr lang="en-US" sz="16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Mendhams</a:t>
            </a:r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’ support. Through this endeavor, we exemplified the essence of Rotary: community engagement, public recognition, and the spirit of service.</a:t>
            </a:r>
          </a:p>
          <a:p>
            <a:pPr algn="l"/>
            <a:endParaRPr lang="en-US" sz="1600" dirty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pPr algn="l"/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By actively participating in this project, we not only supported our community but also showcased the core values of our club. We didn't just talk the talk; we walked the walk, proving that Rotary is more than a club—it's a force for meaningful change.</a:t>
            </a:r>
          </a:p>
          <a:p>
            <a:pPr algn="ctr"/>
            <a:r>
              <a:rPr lang="en-US" dirty="0"/>
              <a:t>Come Join Us!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842DF-042B-3E5E-84CD-1627082A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040" y="1749287"/>
            <a:ext cx="4013000" cy="267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F09D2-5DE1-6303-0FA3-ACDB421A7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626" y="3429000"/>
            <a:ext cx="2332575" cy="298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059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ee44f4319e_0_611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ACTION #5: SHARE YOUR EXPERIENCE IN MULTIPLE MEDIA OULETS</a:t>
            </a:r>
            <a:endParaRPr dirty="0"/>
          </a:p>
        </p:txBody>
      </p:sp>
      <p:sp>
        <p:nvSpPr>
          <p:cNvPr id="434" name="Google Shape;434;g1ee44f4319e_0_61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6D705C1-9F8C-3D08-0EDA-A4905032E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6" y="1715341"/>
            <a:ext cx="471366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084EC9C9-761E-2019-0D43-02FDCCC48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70" y="2405270"/>
            <a:ext cx="4228468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8196052C-7C80-747F-3061-C47BEBEB3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715341"/>
            <a:ext cx="5074816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62D31-063E-4873-47E2-A7A4A21C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73" y="228600"/>
            <a:ext cx="4645613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247A0-0F19-FC9D-99D3-F098DBC81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600"/>
            <a:ext cx="505896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228E52-4A68-4A8B-9CD0-BD52A70B5C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" y="541338"/>
            <a:ext cx="5437013" cy="1135062"/>
          </a:xfrm>
        </p:spPr>
        <p:txBody>
          <a:bodyPr/>
          <a:lstStyle/>
          <a:p>
            <a:r>
              <a:rPr lang="en-US" sz="3600" dirty="0"/>
              <a:t>WHAT you can do today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D5C10-94B2-4147-B13D-A42EDCE1392F}"/>
              </a:ext>
            </a:extLst>
          </p:cNvPr>
          <p:cNvSpPr txBox="1"/>
          <p:nvPr/>
        </p:nvSpPr>
        <p:spPr>
          <a:xfrm>
            <a:off x="268112" y="2123661"/>
            <a:ext cx="5825209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Use the Brand Center resources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Always use the correct branding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Showcase your club as vibrant &amp; your members as People of Action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Invite public engagement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Use content from Rotary International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Appoint a public image chair</a:t>
            </a:r>
            <a:endParaRPr lang="en-US" sz="2800" dirty="0"/>
          </a:p>
          <a:p>
            <a:r>
              <a:rPr lang="en-US" sz="2800" b="1" dirty="0"/>
              <a:t>Show people outside Rotary that we are people of action.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97966-BE2B-B777-A312-6CADE089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488" y="1676400"/>
            <a:ext cx="5486400" cy="343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1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161DF-2F43-4540-8574-02E364F5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>
            <a:normAutofit/>
          </a:bodyPr>
          <a:lstStyle/>
          <a:p>
            <a:r>
              <a:rPr lang="en-US"/>
              <a:t>AWARENESS OF ROTARY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96597-A04C-497E-83DB-E601FCBDBCF6}"/>
              </a:ext>
            </a:extLst>
          </p:cNvPr>
          <p:cNvSpPr txBox="1"/>
          <p:nvPr/>
        </p:nvSpPr>
        <p:spPr>
          <a:xfrm>
            <a:off x="381001" y="6484835"/>
            <a:ext cx="4179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000" dirty="0"/>
              <a:t>Source: 15 Country Omnibus Research, Leger (Dec 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458D5-42A9-4B39-851A-15D2CB76BC58}"/>
              </a:ext>
            </a:extLst>
          </p:cNvPr>
          <p:cNvSpPr txBox="1"/>
          <p:nvPr/>
        </p:nvSpPr>
        <p:spPr>
          <a:xfrm>
            <a:off x="2052585" y="1684945"/>
            <a:ext cx="8085868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/>
              <a:t>Have you heard of an organization called Rotary?</a:t>
            </a:r>
            <a:endParaRPr lang="en-US" sz="2800"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1A67990-74AC-CFB4-4F88-AD1C4C2EDEFA}"/>
              </a:ext>
            </a:extLst>
          </p:cNvPr>
          <p:cNvGraphicFramePr/>
          <p:nvPr/>
        </p:nvGraphicFramePr>
        <p:xfrm>
          <a:off x="269547" y="2054278"/>
          <a:ext cx="11541451" cy="443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19434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23600A4-2E6E-A304-A4F3-D19C16946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5" y="4457386"/>
            <a:ext cx="5715012" cy="3108966"/>
          </a:xfrm>
          <a:prstGeom prst="rect">
            <a:avLst/>
          </a:prstGeom>
        </p:spPr>
      </p:pic>
      <p:sp>
        <p:nvSpPr>
          <p:cNvPr id="2" name="Google Shape;450;g1ee44f4319e_0_1149">
            <a:extLst>
              <a:ext uri="{FF2B5EF4-FFF2-40B4-BE49-F238E27FC236}">
                <a16:creationId xmlns:a16="http://schemas.microsoft.com/office/drawing/2014/main" id="{1B25ADFC-A3F8-4186-FDB8-DF147FB3E07D}"/>
              </a:ext>
            </a:extLst>
          </p:cNvPr>
          <p:cNvSpPr txBox="1">
            <a:spLocks/>
          </p:cNvSpPr>
          <p:nvPr/>
        </p:nvSpPr>
        <p:spPr>
          <a:xfrm>
            <a:off x="279400" y="233687"/>
            <a:ext cx="11506200" cy="576408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cap="all" dirty="0">
                <a:solidFill>
                  <a:srgbClr val="FFC000"/>
                </a:solidFill>
                <a:latin typeface="Aptos Black" panose="020F0502020204030204" pitchFamily="34" charset="0"/>
              </a:rPr>
              <a:t>Public Image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cap="all" dirty="0">
                <a:solidFill>
                  <a:srgbClr val="FFC000"/>
                </a:solidFill>
                <a:latin typeface="Aptos Black" panose="020F0502020204030204" pitchFamily="34" charset="0"/>
              </a:rPr>
              <a:t>is every Rotary member’s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cap="all" dirty="0">
                <a:solidFill>
                  <a:srgbClr val="FFC000"/>
                </a:solidFill>
                <a:latin typeface="Aptos Black" panose="020F0502020204030204" pitchFamily="34" charset="0"/>
              </a:rPr>
              <a:t>responsibility!!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9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161DF-2F43-4540-8574-02E364F5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9" y="-387160"/>
            <a:ext cx="11805921" cy="1677895"/>
          </a:xfrm>
        </p:spPr>
        <p:txBody>
          <a:bodyPr>
            <a:normAutofit/>
          </a:bodyPr>
          <a:lstStyle/>
          <a:p>
            <a:r>
              <a:rPr lang="en-US" dirty="0"/>
              <a:t>UNDERSTANDING OF ROTARY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96597-A04C-497E-83DB-E601FCBDBCF6}"/>
              </a:ext>
            </a:extLst>
          </p:cNvPr>
          <p:cNvSpPr txBox="1"/>
          <p:nvPr/>
        </p:nvSpPr>
        <p:spPr>
          <a:xfrm>
            <a:off x="381001" y="6484835"/>
            <a:ext cx="4179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000"/>
              <a:t>Source: 15 Country Omnibus Research, Leger (Dec 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458D5-42A9-4B39-851A-15D2CB76BC58}"/>
              </a:ext>
            </a:extLst>
          </p:cNvPr>
          <p:cNvSpPr txBox="1"/>
          <p:nvPr/>
        </p:nvSpPr>
        <p:spPr>
          <a:xfrm>
            <a:off x="1797190" y="1684945"/>
            <a:ext cx="860043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/>
              <a:t>How familiar are you with the work that Rotary does?</a:t>
            </a:r>
            <a:endParaRPr lang="en-US" sz="2800"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1A67990-74AC-CFB4-4F88-AD1C4C2EDEFA}"/>
              </a:ext>
            </a:extLst>
          </p:cNvPr>
          <p:cNvGraphicFramePr/>
          <p:nvPr/>
        </p:nvGraphicFramePr>
        <p:xfrm>
          <a:off x="130027" y="1943100"/>
          <a:ext cx="11922452" cy="4541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0F37455-AA09-E02D-1B0B-5DEC2CEEDEFE}"/>
              </a:ext>
            </a:extLst>
          </p:cNvPr>
          <p:cNvSpPr/>
          <p:nvPr/>
        </p:nvSpPr>
        <p:spPr>
          <a:xfrm>
            <a:off x="502277" y="4574576"/>
            <a:ext cx="453389" cy="667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18%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DDAE79-7317-4834-FF76-616F7AC64351}"/>
              </a:ext>
            </a:extLst>
          </p:cNvPr>
          <p:cNvSpPr/>
          <p:nvPr/>
        </p:nvSpPr>
        <p:spPr>
          <a:xfrm>
            <a:off x="1176965" y="4389818"/>
            <a:ext cx="505767" cy="855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26%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D071F-F83F-0568-63EE-B7B23F45E0B7}"/>
              </a:ext>
            </a:extLst>
          </p:cNvPr>
          <p:cNvSpPr/>
          <p:nvPr/>
        </p:nvSpPr>
        <p:spPr>
          <a:xfrm>
            <a:off x="2803291" y="3532568"/>
            <a:ext cx="484793" cy="1694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52%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A914D-3359-1093-63EF-4652BCB4A7CD}"/>
              </a:ext>
            </a:extLst>
          </p:cNvPr>
          <p:cNvSpPr/>
          <p:nvPr/>
        </p:nvSpPr>
        <p:spPr>
          <a:xfrm>
            <a:off x="3706149" y="3029648"/>
            <a:ext cx="458219" cy="2209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73%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75E9A7-9FC2-1E78-3398-7AB06379C1C1}"/>
              </a:ext>
            </a:extLst>
          </p:cNvPr>
          <p:cNvSpPr/>
          <p:nvPr/>
        </p:nvSpPr>
        <p:spPr>
          <a:xfrm>
            <a:off x="4410318" y="3429000"/>
            <a:ext cx="458219" cy="182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57%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788AA-2510-5894-0474-523DF334CB10}"/>
              </a:ext>
            </a:extLst>
          </p:cNvPr>
          <p:cNvSpPr/>
          <p:nvPr/>
        </p:nvSpPr>
        <p:spPr>
          <a:xfrm>
            <a:off x="5203686" y="4585308"/>
            <a:ext cx="493337" cy="65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18%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3AA6BF-4529-E906-8B0E-E6F25AD73511}"/>
              </a:ext>
            </a:extLst>
          </p:cNvPr>
          <p:cNvSpPr/>
          <p:nvPr/>
        </p:nvSpPr>
        <p:spPr>
          <a:xfrm>
            <a:off x="6781665" y="4469828"/>
            <a:ext cx="450466" cy="775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20%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DCF4B-2C62-54F3-6F86-BEB46F80A72D}"/>
              </a:ext>
            </a:extLst>
          </p:cNvPr>
          <p:cNvSpPr/>
          <p:nvPr/>
        </p:nvSpPr>
        <p:spPr>
          <a:xfrm>
            <a:off x="7636279" y="4585308"/>
            <a:ext cx="505767" cy="671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/>
              <a:t>18%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D115B-126F-3E8B-FB6D-0796EF752AEB}"/>
              </a:ext>
            </a:extLst>
          </p:cNvPr>
          <p:cNvSpPr/>
          <p:nvPr/>
        </p:nvSpPr>
        <p:spPr>
          <a:xfrm>
            <a:off x="8410345" y="4480560"/>
            <a:ext cx="490565" cy="775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24%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8AC2EF-2E12-EBFE-0D3A-657780269931}"/>
              </a:ext>
            </a:extLst>
          </p:cNvPr>
          <p:cNvSpPr/>
          <p:nvPr/>
        </p:nvSpPr>
        <p:spPr>
          <a:xfrm>
            <a:off x="9156787" y="4709159"/>
            <a:ext cx="453389" cy="536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13%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0799AE-2D16-2FE8-2318-887399FF3C7D}"/>
              </a:ext>
            </a:extLst>
          </p:cNvPr>
          <p:cNvSpPr/>
          <p:nvPr/>
        </p:nvSpPr>
        <p:spPr>
          <a:xfrm>
            <a:off x="9961693" y="3749737"/>
            <a:ext cx="490564" cy="1492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41%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2DFD5-6073-260C-5AB8-E5B20CF65B15}"/>
              </a:ext>
            </a:extLst>
          </p:cNvPr>
          <p:cNvSpPr/>
          <p:nvPr/>
        </p:nvSpPr>
        <p:spPr>
          <a:xfrm>
            <a:off x="11579557" y="3557788"/>
            <a:ext cx="468951" cy="1702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b="1"/>
              <a:t>54%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79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377">
              <a:defRPr/>
            </a:pPr>
            <a:fld id="{97A94E25-127B-4C48-AF96-44BA7B823777}" type="slidenum">
              <a:rPr lang="en-US">
                <a:solidFill>
                  <a:prstClr val="black"/>
                </a:solidFill>
                <a:latin typeface="Arial" panose="020B0604020202020204"/>
              </a:rPr>
              <a:pPr defTabSz="914377">
                <a:defRPr/>
              </a:pPr>
              <a:t>4</a:t>
            </a:fld>
            <a:endParaRPr lang="en-US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4431" y="730062"/>
            <a:ext cx="38243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Rotary’s public image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relies on our 1.4 million members</a:t>
            </a:r>
          </a:p>
          <a:p>
            <a:pPr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their stories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b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public.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endParaRPr lang="en-US" sz="3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4575" y="1301369"/>
            <a:ext cx="53991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spcBef>
                <a:spcPts val="1200"/>
              </a:spcBef>
              <a:buClr>
                <a:prstClr val="black">
                  <a:lumMod val="65000"/>
                  <a:lumOff val="35000"/>
                </a:prstClr>
              </a:buClr>
              <a:defRPr/>
            </a:pPr>
            <a:r>
              <a:rPr lang="en-US" sz="3600">
                <a:solidFill>
                  <a:prstClr val="white"/>
                </a:solidFill>
                <a:latin typeface="Arial" panose="020B0604020202020204"/>
              </a:rPr>
              <a:t>Increase public awareness of Rotary – our impact, our benefits, and our relevance</a:t>
            </a:r>
            <a:endParaRPr lang="en-US" sz="3600" b="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4575" y="480695"/>
            <a:ext cx="223651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lnSpc>
                <a:spcPct val="150000"/>
              </a:lnSpc>
              <a:spcBef>
                <a:spcPts val="1200"/>
              </a:spcBef>
              <a:buClr>
                <a:prstClr val="black">
                  <a:lumMod val="65000"/>
                  <a:lumOff val="35000"/>
                </a:prstClr>
              </a:buClr>
              <a:defRPr/>
            </a:pPr>
            <a:r>
              <a:rPr lang="en-US" sz="3600">
                <a:solidFill>
                  <a:prstClr val="white"/>
                </a:solidFill>
                <a:latin typeface="Arial" panose="020B0604020202020204"/>
              </a:rPr>
              <a:t>Objective: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485" y="3092901"/>
            <a:ext cx="1724315" cy="349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9" y="5333901"/>
            <a:ext cx="4301067" cy="887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3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E2D696D7-2B7B-F7F3-783A-D8D27266C7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F5226-72FB-722D-F844-92EDD7CC79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476D6-3649-B57F-2A95-2A0739BE1D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652" y="1124285"/>
            <a:ext cx="4978400" cy="1135062"/>
          </a:xfrm>
        </p:spPr>
        <p:txBody>
          <a:bodyPr/>
          <a:lstStyle/>
          <a:p>
            <a:r>
              <a:rPr lang="en-US" dirty="0"/>
              <a:t>Benefits of a strong public image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A226CD-D99A-D52A-8F4E-7F0D925C1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58" y="2608380"/>
            <a:ext cx="4986867" cy="3285524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Engagement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Members and participants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Partners and donors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Relevance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Advocacy and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7E29-20C1-581C-824C-9942954F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5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78" b="12485"/>
          <a:stretch/>
        </p:blipFill>
        <p:spPr>
          <a:xfrm>
            <a:off x="0" y="0"/>
            <a:ext cx="6096000" cy="6857999"/>
          </a:xfrm>
          <a:prstGeom prst="rect">
            <a:avLst/>
          </a:prstGeom>
        </p:spPr>
      </p:pic>
      <p:sp>
        <p:nvSpPr>
          <p:cNvPr id="336" name="Google Shape;336;p51"/>
          <p:cNvSpPr txBox="1">
            <a:spLocks noGrp="1"/>
          </p:cNvSpPr>
          <p:nvPr>
            <p:ph type="body" idx="1"/>
          </p:nvPr>
        </p:nvSpPr>
        <p:spPr>
          <a:xfrm>
            <a:off x="6096000" y="-1"/>
            <a:ext cx="6096000" cy="685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37" name="Google Shape;337;p51"/>
          <p:cNvSpPr txBox="1">
            <a:spLocks noGrp="1"/>
          </p:cNvSpPr>
          <p:nvPr>
            <p:ph type="body" idx="3"/>
          </p:nvPr>
        </p:nvSpPr>
        <p:spPr>
          <a:xfrm>
            <a:off x="6203189" y="2534134"/>
            <a:ext cx="5658594" cy="113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 ACTIONS TO GET STARTED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" name="Google Shape;338;p5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B48CFB8-4780-81C1-8C68-C884A5630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5" y="4457386"/>
            <a:ext cx="5715012" cy="31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262" y="1656834"/>
            <a:ext cx="11163678" cy="50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1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Action #1: USE THE BRAND CENTER</a:t>
            </a:r>
            <a:endParaRPr dirty="0"/>
          </a:p>
        </p:txBody>
      </p:sp>
      <p:sp>
        <p:nvSpPr>
          <p:cNvPr id="375" name="Google Shape;375;p1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75F42-1137-6ED2-6236-7DB48EB2A728}"/>
              </a:ext>
            </a:extLst>
          </p:cNvPr>
          <p:cNvSpPr txBox="1"/>
          <p:nvPr/>
        </p:nvSpPr>
        <p:spPr>
          <a:xfrm>
            <a:off x="2750654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https://brandcenter.rotary.org/en-us/</a:t>
            </a:r>
            <a:endParaRPr lang="en-US" dirty="0"/>
          </a:p>
        </p:txBody>
      </p:sp>
      <p:sp>
        <p:nvSpPr>
          <p:cNvPr id="6" name="Google Shape;374;p11">
            <a:extLst>
              <a:ext uri="{FF2B5EF4-FFF2-40B4-BE49-F238E27FC236}">
                <a16:creationId xmlns:a16="http://schemas.microsoft.com/office/drawing/2014/main" id="{AFB3F0E1-36B0-F883-A485-B4672ADA0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Action #1: USE THE BRAND CENTER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734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ee44f4319e_0_342"/>
          <p:cNvSpPr/>
          <p:nvPr/>
        </p:nvSpPr>
        <p:spPr>
          <a:xfrm rot="10800000" flipH="1">
            <a:off x="4670962" y="553962"/>
            <a:ext cx="490800" cy="18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1ee44f4319e_0_342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Action #2: VISIT THE LEARNING CENTER</a:t>
            </a:r>
            <a:endParaRPr dirty="0"/>
          </a:p>
        </p:txBody>
      </p:sp>
      <p:sp>
        <p:nvSpPr>
          <p:cNvPr id="383" name="Google Shape;383;g1ee44f4319e_0_342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84" name="Google Shape;384;g1ee44f4319e_0_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76" y="1514350"/>
            <a:ext cx="11269126" cy="5295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782</Words>
  <Application>Microsoft Office PowerPoint</Application>
  <PresentationFormat>Widescreen</PresentationFormat>
  <Paragraphs>126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Aptos Black</vt:lpstr>
      <vt:lpstr>Arial</vt:lpstr>
      <vt:lpstr>Arial Narrow</vt:lpstr>
      <vt:lpstr>Calibri</vt:lpstr>
      <vt:lpstr>Calibri Light</vt:lpstr>
      <vt:lpstr>Georgia</vt:lpstr>
      <vt:lpstr>Open Sans</vt:lpstr>
      <vt:lpstr>Söhne</vt:lpstr>
      <vt:lpstr>Wingdings</vt:lpstr>
      <vt:lpstr>Office Theme</vt:lpstr>
      <vt:lpstr>1_Office Theme</vt:lpstr>
      <vt:lpstr>PowerPoint Presentation</vt:lpstr>
      <vt:lpstr>AWARENESS OF ROTARY</vt:lpstr>
      <vt:lpstr>UNDERSTANDING OF ROTARY</vt:lpstr>
      <vt:lpstr>PowerPoint Presentation</vt:lpstr>
      <vt:lpstr>PowerPoint Presentation</vt:lpstr>
      <vt:lpstr>PowerPoint Presentation</vt:lpstr>
      <vt:lpstr>Action #1: USE THE BRAND CENTER</vt:lpstr>
      <vt:lpstr>Action #1: USE THE BRAND CENTER</vt:lpstr>
      <vt:lpstr>Action #2: VISIT THE LEARNING CENTER</vt:lpstr>
      <vt:lpstr>PowerPoint Presentation</vt:lpstr>
      <vt:lpstr>ACTION #3: USE CORRECT LOGOS </vt:lpstr>
      <vt:lpstr>ACTION #4: SHARE YOUR  IMPACT AS</vt:lpstr>
      <vt:lpstr>PowerPoint Presentation</vt:lpstr>
      <vt:lpstr>Telling Your Club’s Story</vt:lpstr>
      <vt:lpstr>PowerPoint Presentation</vt:lpstr>
      <vt:lpstr>District public image chair amalia’S Story </vt:lpstr>
      <vt:lpstr>ACTION #5: SHARE YOUR EXPERIENCE IN MULTIPLE MEDIA OULETS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Sheller</dc:creator>
  <cp:lastModifiedBy>Barry Kroll</cp:lastModifiedBy>
  <cp:revision>14</cp:revision>
  <dcterms:created xsi:type="dcterms:W3CDTF">2024-02-19T13:24:01Z</dcterms:created>
  <dcterms:modified xsi:type="dcterms:W3CDTF">2024-05-02T01:39:08Z</dcterms:modified>
</cp:coreProperties>
</file>