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10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10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12"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otary.hylant.com" TargetMode="External"/><Relationship Id="rId3"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rotary@hylant.com" TargetMode="External"/><Relationship Id="rId3" Type="http://schemas.openxmlformats.org/officeDocument/2006/relationships/hyperlink" Target="http://rotary.hylant.com" TargetMode="External"/><Relationship Id="rId4"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otary.hylant.com" TargetMode="External"/><Relationship Id="rId3" Type="http://schemas.openxmlformats.org/officeDocument/2006/relationships/hyperlink" Target="mailto:rotary@hylant.com" TargetMode="External"/><Relationship Id="rId4"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hyperlink" Target="http://rotary.hylant.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3.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ISK MANAGEMENT"/>
          <p:cNvSpPr txBox="1"/>
          <p:nvPr>
            <p:ph type="ctrTitle"/>
          </p:nvPr>
        </p:nvSpPr>
        <p:spPr>
          <a:prstGeom prst="rect">
            <a:avLst/>
          </a:prstGeom>
        </p:spPr>
        <p:txBody>
          <a:bodyPr/>
          <a:lstStyle/>
          <a:p>
            <a:pPr/>
            <a:r>
              <a:t>RISK MANAGEMENT</a:t>
            </a:r>
          </a:p>
        </p:txBody>
      </p:sp>
      <p:sp>
        <p:nvSpPr>
          <p:cNvPr id="138" name="District 7475…"/>
          <p:cNvSpPr txBox="1"/>
          <p:nvPr>
            <p:ph type="subTitle" sz="quarter" idx="1"/>
          </p:nvPr>
        </p:nvSpPr>
        <p:spPr>
          <a:prstGeom prst="rect">
            <a:avLst/>
          </a:prstGeom>
        </p:spPr>
        <p:txBody>
          <a:bodyPr/>
          <a:lstStyle/>
          <a:p>
            <a:pPr defTabSz="759459">
              <a:defRPr sz="4968"/>
            </a:pPr>
            <a:r>
              <a:t>District 7475</a:t>
            </a:r>
          </a:p>
          <a:p>
            <a:pPr defTabSz="759459">
              <a:defRPr sz="4968"/>
            </a:pPr>
            <a:r>
              <a:t>May 6, 2024</a:t>
            </a:r>
          </a:p>
        </p:txBody>
      </p:sp>
      <p:pic>
        <p:nvPicPr>
          <p:cNvPr id="139" name="Image" descr="Image"/>
          <p:cNvPicPr>
            <a:picLocks noChangeAspect="1"/>
          </p:cNvPicPr>
          <p:nvPr/>
        </p:nvPicPr>
        <p:blipFill>
          <a:blip r:embed="rId2">
            <a:extLst/>
          </a:blip>
          <a:stretch>
            <a:fillRect/>
          </a:stretch>
        </p:blipFill>
        <p:spPr>
          <a:xfrm>
            <a:off x="9124950" y="9732610"/>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176" name="COVERAGES…"/>
          <p:cNvSpPr txBox="1"/>
          <p:nvPr>
            <p:ph type="subTitle" sz="half" idx="1"/>
          </p:nvPr>
        </p:nvSpPr>
        <p:spPr>
          <a:xfrm>
            <a:off x="1778000" y="4704380"/>
            <a:ext cx="20828001" cy="4854505"/>
          </a:xfrm>
          <a:prstGeom prst="rect">
            <a:avLst/>
          </a:prstGeom>
        </p:spPr>
        <p:txBody>
          <a:bodyPr/>
          <a:lstStyle/>
          <a:p>
            <a:pPr defTabSz="374904">
              <a:defRPr b="1" sz="5248">
                <a:latin typeface="Times Roman"/>
                <a:ea typeface="Times Roman"/>
                <a:cs typeface="Times Roman"/>
                <a:sym typeface="Times Roman"/>
              </a:defRPr>
            </a:pPr>
            <a:r>
              <a:t>COVERAGES </a:t>
            </a:r>
          </a:p>
          <a:p>
            <a:pPr defTabSz="374904">
              <a:defRPr sz="5248">
                <a:latin typeface="Times Roman"/>
                <a:ea typeface="Times Roman"/>
                <a:cs typeface="Times Roman"/>
                <a:sym typeface="Times Roman"/>
              </a:defRPr>
            </a:pPr>
            <a:r>
              <a:t>General Liability</a:t>
            </a:r>
          </a:p>
          <a:p>
            <a:pPr defTabSz="374904">
              <a:defRPr sz="5248">
                <a:latin typeface="Times Roman"/>
                <a:ea typeface="Times Roman"/>
                <a:cs typeface="Times Roman"/>
                <a:sym typeface="Times Roman"/>
              </a:defRPr>
            </a:pPr>
            <a:r>
              <a:t>Liquor Liability</a:t>
            </a:r>
          </a:p>
          <a:p>
            <a:pPr defTabSz="374904">
              <a:defRPr sz="5248">
                <a:latin typeface="Times Roman"/>
                <a:ea typeface="Times Roman"/>
                <a:cs typeface="Times Roman"/>
                <a:sym typeface="Times Roman"/>
              </a:defRPr>
            </a:pPr>
            <a:r>
              <a:t>Medical Payments</a:t>
            </a:r>
          </a:p>
          <a:p>
            <a:pPr defTabSz="374904">
              <a:defRPr sz="5248">
                <a:latin typeface="Times Roman"/>
                <a:ea typeface="Times Roman"/>
                <a:cs typeface="Times Roman"/>
                <a:sym typeface="Times Roman"/>
              </a:defRPr>
            </a:pPr>
            <a:r>
              <a:t>Non-owned/Rented Auto</a:t>
            </a:r>
          </a:p>
          <a:p>
            <a:pPr defTabSz="374904">
              <a:defRPr sz="5248">
                <a:latin typeface="Times Roman"/>
                <a:ea typeface="Times Roman"/>
                <a:cs typeface="Times Roman"/>
                <a:sym typeface="Times Roman"/>
              </a:defRPr>
            </a:pPr>
            <a:r>
              <a:t>Sexual Misconduct</a:t>
            </a:r>
          </a:p>
        </p:txBody>
      </p:sp>
      <p:pic>
        <p:nvPicPr>
          <p:cNvPr id="177"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180" name="Online Resources:…"/>
          <p:cNvSpPr txBox="1"/>
          <p:nvPr>
            <p:ph type="subTitle" sz="half" idx="1"/>
          </p:nvPr>
        </p:nvSpPr>
        <p:spPr>
          <a:xfrm>
            <a:off x="1778000" y="4614291"/>
            <a:ext cx="20828000" cy="4854506"/>
          </a:xfrm>
          <a:prstGeom prst="rect">
            <a:avLst/>
          </a:prstGeom>
        </p:spPr>
        <p:txBody>
          <a:bodyPr/>
          <a:lstStyle/>
          <a:p>
            <a:pPr algn="l" defTabSz="374904">
              <a:defRPr sz="5248">
                <a:latin typeface="Times Roman"/>
                <a:ea typeface="Times Roman"/>
                <a:cs typeface="Times Roman"/>
                <a:sym typeface="Times Roman"/>
              </a:defRPr>
            </a:pPr>
            <a:r>
              <a:t>Online Resources:</a:t>
            </a:r>
          </a:p>
          <a:p>
            <a:pPr algn="l" defTabSz="374904">
              <a:defRPr sz="5248">
                <a:latin typeface="Times Roman"/>
                <a:ea typeface="Times Roman"/>
                <a:cs typeface="Times Roman"/>
                <a:sym typeface="Times Roman"/>
              </a:defRPr>
            </a:pPr>
            <a:r>
              <a:rPr b="1"/>
              <a:t>U.S. Rotary Insurance Portal:</a:t>
            </a:r>
            <a:r>
              <a:t> </a:t>
            </a:r>
            <a:r>
              <a:rPr u="sng">
                <a:solidFill>
                  <a:schemeClr val="accent1"/>
                </a:solidFill>
                <a:hlinkClick r:id="rId2" invalidUrl="" action="" tgtFrame="" tooltip="" history="1" highlightClick="0" endSnd="0"/>
              </a:rPr>
              <a:t>rotary.hylant.com</a:t>
            </a:r>
            <a:r>
              <a:t> </a:t>
            </a:r>
          </a:p>
          <a:p>
            <a:pPr algn="l" defTabSz="374904">
              <a:defRPr sz="5248">
                <a:latin typeface="Times Roman"/>
                <a:ea typeface="Times Roman"/>
                <a:cs typeface="Times Roman"/>
                <a:sym typeface="Times Roman"/>
              </a:defRPr>
            </a:pPr>
          </a:p>
          <a:p>
            <a:pPr algn="l" defTabSz="374904">
              <a:defRPr sz="5248">
                <a:latin typeface="Times Roman"/>
                <a:ea typeface="Times Roman"/>
                <a:cs typeface="Times Roman"/>
                <a:sym typeface="Times Roman"/>
              </a:defRPr>
            </a:pPr>
            <a:r>
              <a:t>* Summary of Coverages</a:t>
            </a:r>
          </a:p>
          <a:p>
            <a:pPr algn="l" defTabSz="374904">
              <a:defRPr sz="5248">
                <a:latin typeface="Times Roman"/>
                <a:ea typeface="Times Roman"/>
                <a:cs typeface="Times Roman"/>
                <a:sym typeface="Times Roman"/>
              </a:defRPr>
            </a:pPr>
          </a:p>
          <a:p>
            <a:pPr algn="l" defTabSz="374904">
              <a:defRPr sz="5248">
                <a:latin typeface="Times Roman"/>
                <a:ea typeface="Times Roman"/>
                <a:cs typeface="Times Roman"/>
                <a:sym typeface="Times Roman"/>
              </a:defRPr>
            </a:pPr>
            <a:r>
              <a:t>* Loss Prevention Strategies</a:t>
            </a:r>
          </a:p>
        </p:txBody>
      </p:sp>
      <p:pic>
        <p:nvPicPr>
          <p:cNvPr id="181" name="Image" descr="Image"/>
          <p:cNvPicPr>
            <a:picLocks noChangeAspect="1"/>
          </p:cNvPicPr>
          <p:nvPr/>
        </p:nvPicPr>
        <p:blipFill>
          <a:blip r:embed="rId3">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184" name="Construction projects Information. Where the value of materials (donated or purchased) is $50,000 or more, your Club must purchase a primary liability insurance policy with minimum limits of $1M per occurrence up to the project cost including products li"/>
          <p:cNvSpPr txBox="1"/>
          <p:nvPr>
            <p:ph type="subTitle" sz="half" idx="1"/>
          </p:nvPr>
        </p:nvSpPr>
        <p:spPr>
          <a:xfrm>
            <a:off x="1778000" y="4614291"/>
            <a:ext cx="20828000" cy="4854506"/>
          </a:xfrm>
          <a:prstGeom prst="rect">
            <a:avLst/>
          </a:prstGeom>
          <a:solidFill>
            <a:schemeClr val="accent4">
              <a:hueOff val="366961"/>
              <a:satOff val="4172"/>
              <a:lumOff val="11129"/>
            </a:schemeClr>
          </a:solidFill>
        </p:spPr>
        <p:txBody>
          <a:bodyPr/>
          <a:lstStyle/>
          <a:p>
            <a:pPr algn="l" defTabSz="411479">
              <a:defRPr sz="5219">
                <a:latin typeface="Times Roman"/>
                <a:ea typeface="Times Roman"/>
                <a:cs typeface="Times Roman"/>
                <a:sym typeface="Times Roman"/>
              </a:defRPr>
            </a:pPr>
            <a:r>
              <a:rPr b="1"/>
              <a:t>Construction projects Information.</a:t>
            </a:r>
            <a:r>
              <a:t> Where the value of materials (donated or purchased) is $50,000 or more, your Club must purchase a primary liability insurance policy with minimum limits of $1M per occurrence up to the project cost including products liability and completed operations for five years. The Program will provide excess insurance over a club’s primary insurance policy in the case of a catastrophic loss.</a:t>
            </a:r>
          </a:p>
        </p:txBody>
      </p:sp>
      <p:pic>
        <p:nvPicPr>
          <p:cNvPr id="185"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188" name="Fireworks Information. When your club signs an agreement with a pyrotechnic firm, your club must purchase a primary general liability policy with a minimum limit of $2M per occurrence/aggregate. In addition, your club must require the pyrotechnic firm to"/>
          <p:cNvSpPr txBox="1"/>
          <p:nvPr>
            <p:ph type="subTitle" sz="half" idx="1"/>
          </p:nvPr>
        </p:nvSpPr>
        <p:spPr>
          <a:xfrm>
            <a:off x="1778000" y="4614291"/>
            <a:ext cx="20828000" cy="4854506"/>
          </a:xfrm>
          <a:prstGeom prst="rect">
            <a:avLst/>
          </a:prstGeom>
          <a:solidFill>
            <a:schemeClr val="accent4">
              <a:hueOff val="366961"/>
              <a:satOff val="4172"/>
              <a:lumOff val="11129"/>
            </a:schemeClr>
          </a:solidFill>
        </p:spPr>
        <p:txBody>
          <a:bodyPr/>
          <a:lstStyle/>
          <a:p>
            <a:pPr algn="l" defTabSz="374904">
              <a:defRPr sz="5248">
                <a:latin typeface="Times Roman"/>
                <a:ea typeface="Times Roman"/>
                <a:cs typeface="Times Roman"/>
                <a:sym typeface="Times Roman"/>
              </a:defRPr>
            </a:pPr>
            <a:r>
              <a:rPr b="1"/>
              <a:t>Fireworks Information.</a:t>
            </a:r>
            <a:r>
              <a:t> When your club signs an agreement with a pyrotechnic firm, your club must purchase a primary general liability policy with a minimum limit of $2M per occurrence/aggregate. In addition, your club must require the pyrotechnic firm to carry a limit of $5M per occurrence/aggregate. The Program will provide excess insurance over a club’s primary insurance policy in the case of a catastrophic loss.</a:t>
            </a:r>
          </a:p>
        </p:txBody>
      </p:sp>
      <p:pic>
        <p:nvPicPr>
          <p:cNvPr id="189"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pic>
        <p:nvPicPr>
          <p:cNvPr id="192"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pic>
        <p:nvPicPr>
          <p:cNvPr id="193" name="Image" descr="Image"/>
          <p:cNvPicPr>
            <a:picLocks noChangeAspect="1"/>
          </p:cNvPicPr>
          <p:nvPr/>
        </p:nvPicPr>
        <p:blipFill>
          <a:blip r:embed="rId3">
            <a:extLst/>
          </a:blip>
          <a:stretch>
            <a:fillRect/>
          </a:stretch>
        </p:blipFill>
        <p:spPr>
          <a:xfrm>
            <a:off x="3764612" y="3440959"/>
            <a:ext cx="16854776" cy="722347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196" name="INSURANCE QUESTIONS:Hylant Insurance Broker…"/>
          <p:cNvSpPr txBox="1"/>
          <p:nvPr>
            <p:ph type="subTitle" sz="half" idx="1"/>
          </p:nvPr>
        </p:nvSpPr>
        <p:spPr>
          <a:xfrm>
            <a:off x="1778000" y="4614291"/>
            <a:ext cx="20828000" cy="4854506"/>
          </a:xfrm>
          <a:prstGeom prst="rect">
            <a:avLst/>
          </a:prstGeom>
        </p:spPr>
        <p:txBody>
          <a:bodyPr/>
          <a:lstStyle/>
          <a:p>
            <a:pPr algn="l" defTabSz="457200">
              <a:defRPr sz="6400">
                <a:latin typeface="Times Roman"/>
                <a:ea typeface="Times Roman"/>
                <a:cs typeface="Times Roman"/>
                <a:sym typeface="Times Roman"/>
              </a:defRPr>
            </a:pPr>
            <a:r>
              <a:t>INSURANCE QUESTIONS:Hylant Insurance Broker </a:t>
            </a:r>
          </a:p>
          <a:p>
            <a:pPr algn="l" defTabSz="457200">
              <a:defRPr sz="6400">
                <a:latin typeface="Times Roman"/>
                <a:ea typeface="Times Roman"/>
                <a:cs typeface="Times Roman"/>
                <a:sym typeface="Times Roman"/>
              </a:defRPr>
            </a:pPr>
            <a:r>
              <a:rPr b="1"/>
              <a:t>Phone:</a:t>
            </a:r>
            <a:r>
              <a:t> </a:t>
            </a:r>
            <a:r>
              <a:rPr>
                <a:solidFill>
                  <a:schemeClr val="accent5">
                    <a:hueOff val="-82419"/>
                    <a:satOff val="-9513"/>
                    <a:lumOff val="-16343"/>
                  </a:schemeClr>
                </a:solidFill>
              </a:rPr>
              <a:t>419-259-2710</a:t>
            </a:r>
            <a:endParaRPr>
              <a:solidFill>
                <a:schemeClr val="accent5">
                  <a:hueOff val="-82419"/>
                  <a:satOff val="-9513"/>
                  <a:lumOff val="-16343"/>
                </a:schemeClr>
              </a:solidFill>
            </a:endParaRPr>
          </a:p>
          <a:p>
            <a:pPr algn="l" defTabSz="457200">
              <a:defRPr sz="6400">
                <a:latin typeface="Times Roman"/>
                <a:ea typeface="Times Roman"/>
                <a:cs typeface="Times Roman"/>
                <a:sym typeface="Times Roman"/>
              </a:defRPr>
            </a:pPr>
            <a:r>
              <a:rPr b="1"/>
              <a:t>Email:</a:t>
            </a:r>
            <a:r>
              <a:t> </a:t>
            </a:r>
            <a:r>
              <a:rPr u="sng">
                <a:solidFill>
                  <a:schemeClr val="accent1"/>
                </a:solidFill>
                <a:hlinkClick r:id="rId2" invalidUrl="" action="" tgtFrame="" tooltip="" history="1" highlightClick="0" endSnd="0"/>
              </a:rPr>
              <a:t>rotary@hylant.com</a:t>
            </a:r>
            <a:r>
              <a:t>  </a:t>
            </a:r>
          </a:p>
          <a:p>
            <a:pPr algn="l" defTabSz="457200">
              <a:defRPr sz="6400">
                <a:latin typeface="Times Roman"/>
                <a:ea typeface="Times Roman"/>
                <a:cs typeface="Times Roman"/>
                <a:sym typeface="Times Roman"/>
              </a:defRPr>
            </a:pPr>
            <a:r>
              <a:rPr b="1"/>
              <a:t>U.S. Rotary Insurance Portal:</a:t>
            </a:r>
            <a:r>
              <a:t> </a:t>
            </a:r>
            <a:r>
              <a:rPr u="sng">
                <a:solidFill>
                  <a:schemeClr val="accent1"/>
                </a:solidFill>
                <a:hlinkClick r:id="rId3" invalidUrl="" action="" tgtFrame="" tooltip="" history="1" highlightClick="0" endSnd="0"/>
              </a:rPr>
              <a:t>rotary.hylant.com</a:t>
            </a:r>
            <a:r>
              <a:t> </a:t>
            </a:r>
          </a:p>
        </p:txBody>
      </p:sp>
      <p:pic>
        <p:nvPicPr>
          <p:cNvPr id="197" name="Image" descr="Image"/>
          <p:cNvPicPr>
            <a:picLocks noChangeAspect="1"/>
          </p:cNvPicPr>
          <p:nvPr/>
        </p:nvPicPr>
        <p:blipFill>
          <a:blip r:embed="rId4">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00" name="Pass to others…"/>
          <p:cNvSpPr txBox="1"/>
          <p:nvPr/>
        </p:nvSpPr>
        <p:spPr>
          <a:xfrm>
            <a:off x="1477704" y="1702050"/>
            <a:ext cx="20828001" cy="15875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ctr">
              <a:spcBef>
                <a:spcPts val="0"/>
              </a:spcBef>
              <a:defRPr b="1" sz="5000">
                <a:solidFill>
                  <a:srgbClr val="FFFFFF"/>
                </a:solidFill>
              </a:defRPr>
            </a:pPr>
            <a:r>
              <a:t>Pass to others</a:t>
            </a:r>
          </a:p>
          <a:p>
            <a:pPr algn="ctr">
              <a:spcBef>
                <a:spcPts val="0"/>
              </a:spcBef>
              <a:defRPr sz="3200">
                <a:solidFill>
                  <a:srgbClr val="FFFFFF"/>
                </a:solidFill>
                <a:latin typeface="+mn-lt"/>
                <a:ea typeface="+mn-ea"/>
                <a:cs typeface="+mn-cs"/>
                <a:sym typeface="Helvetica Neue Medium"/>
              </a:defRPr>
            </a:pPr>
            <a:r>
              <a:t>(Contract terms/Indemnity/Waiver)</a:t>
            </a:r>
          </a:p>
        </p:txBody>
      </p:sp>
      <p:pic>
        <p:nvPicPr>
          <p:cNvPr id="201" name="pasted-movie.png" descr="pasted-movie.png"/>
          <p:cNvPicPr>
            <a:picLocks noChangeAspect="1"/>
          </p:cNvPicPr>
          <p:nvPr/>
        </p:nvPicPr>
        <p:blipFill>
          <a:blip r:embed="rId3">
            <a:extLst/>
          </a:blip>
          <a:stretch>
            <a:fillRect/>
          </a:stretch>
        </p:blipFill>
        <p:spPr>
          <a:xfrm>
            <a:off x="1815496" y="5357262"/>
            <a:ext cx="4296812" cy="4049351"/>
          </a:xfrm>
          <a:prstGeom prst="rect">
            <a:avLst/>
          </a:prstGeom>
          <a:ln w="12700">
            <a:miter lim="400000"/>
          </a:ln>
        </p:spPr>
      </p:pic>
      <p:sp>
        <p:nvSpPr>
          <p:cNvPr id="202" name="Use a written agreement…"/>
          <p:cNvSpPr txBox="1"/>
          <p:nvPr/>
        </p:nvSpPr>
        <p:spPr>
          <a:xfrm>
            <a:off x="11185767" y="4243984"/>
            <a:ext cx="10716871" cy="52280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buSzPct val="125000"/>
              <a:buChar char="•"/>
            </a:pPr>
            <a:r>
              <a:t>Use a written agreement</a:t>
            </a:r>
          </a:p>
          <a:p>
            <a:pPr marL="635000" indent="-635000">
              <a:buSzPct val="125000"/>
              <a:buChar char="•"/>
            </a:pPr>
            <a:r>
              <a:t>Indemnity language</a:t>
            </a:r>
          </a:p>
          <a:p>
            <a:pPr marL="635000" indent="-635000">
              <a:buSzPct val="125000"/>
              <a:buChar char="•"/>
            </a:pPr>
            <a:r>
              <a:t>Specific activities allowed/prohibited</a:t>
            </a:r>
          </a:p>
          <a:p>
            <a:pPr marL="635000" indent="-635000">
              <a:buSzPct val="125000"/>
              <a:buChar char="•"/>
            </a:pPr>
            <a:r>
              <a:t>Insurance certificates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Image" descr="Image"/>
          <p:cNvPicPr>
            <a:picLocks noChangeAspect="1"/>
          </p:cNvPicPr>
          <p:nvPr/>
        </p:nvPicPr>
        <p:blipFill>
          <a:blip r:embed="rId2">
            <a:extLst/>
          </a:blip>
          <a:stretch>
            <a:fillRect/>
          </a:stretch>
        </p:blipFill>
        <p:spPr>
          <a:xfrm>
            <a:off x="1226805" y="0"/>
            <a:ext cx="2193039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207" name="Insurance Certificates…"/>
          <p:cNvSpPr txBox="1"/>
          <p:nvPr>
            <p:ph type="subTitle" sz="half" idx="1"/>
          </p:nvPr>
        </p:nvSpPr>
        <p:spPr>
          <a:xfrm>
            <a:off x="1778000" y="4614291"/>
            <a:ext cx="20828000" cy="4854506"/>
          </a:xfrm>
          <a:prstGeom prst="rect">
            <a:avLst/>
          </a:prstGeom>
        </p:spPr>
        <p:txBody>
          <a:bodyPr/>
          <a:lstStyle/>
          <a:p>
            <a:pPr defTabSz="438911">
              <a:defRPr b="1" sz="6144">
                <a:latin typeface="Times Roman"/>
                <a:ea typeface="Times Roman"/>
                <a:cs typeface="Times Roman"/>
                <a:sym typeface="Times Roman"/>
              </a:defRPr>
            </a:pPr>
            <a:r>
              <a:t>Insurance Certificates</a:t>
            </a:r>
          </a:p>
          <a:p>
            <a:pPr defTabSz="438911">
              <a:defRPr sz="6144">
                <a:solidFill>
                  <a:schemeClr val="accent1">
                    <a:lumOff val="-13575"/>
                  </a:schemeClr>
                </a:solidFill>
                <a:latin typeface="Times Roman"/>
                <a:ea typeface="Times Roman"/>
                <a:cs typeface="Times Roman"/>
                <a:sym typeface="Times Roman"/>
              </a:defRPr>
            </a:pPr>
            <a:r>
              <a:rPr b="1">
                <a:solidFill>
                  <a:srgbClr val="000000"/>
                </a:solidFill>
              </a:rPr>
              <a:t>Website:</a:t>
            </a:r>
            <a:r>
              <a:t> </a:t>
            </a:r>
            <a:r>
              <a:rPr u="sng">
                <a:hlinkClick r:id="rId2" invalidUrl="" action="" tgtFrame="" tooltip="" history="1" highlightClick="0" endSnd="0"/>
              </a:rPr>
              <a:t>rotary.hylant.com</a:t>
            </a:r>
          </a:p>
          <a:p>
            <a:pPr defTabSz="438911">
              <a:defRPr sz="6144">
                <a:solidFill>
                  <a:schemeClr val="accent1">
                    <a:lumOff val="-13575"/>
                  </a:schemeClr>
                </a:solidFill>
                <a:latin typeface="Times Roman"/>
                <a:ea typeface="Times Roman"/>
                <a:cs typeface="Times Roman"/>
                <a:sym typeface="Times Roman"/>
              </a:defRPr>
            </a:pPr>
            <a:r>
              <a:rPr b="1">
                <a:solidFill>
                  <a:srgbClr val="000000"/>
                </a:solidFill>
              </a:rPr>
              <a:t>USER:</a:t>
            </a:r>
            <a:r>
              <a:t> </a:t>
            </a:r>
            <a:r>
              <a:rPr u="sng">
                <a:hlinkClick r:id="rId3" invalidUrl="" action="" tgtFrame="" tooltip="" history="1" highlightClick="0" endSnd="0"/>
              </a:rPr>
              <a:t>rotary@hylant.com</a:t>
            </a:r>
          </a:p>
          <a:p>
            <a:pPr defTabSz="438911">
              <a:defRPr sz="6144">
                <a:solidFill>
                  <a:schemeClr val="accent1">
                    <a:lumOff val="-13575"/>
                  </a:schemeClr>
                </a:solidFill>
                <a:latin typeface="Times Roman"/>
                <a:ea typeface="Times Roman"/>
                <a:cs typeface="Times Roman"/>
                <a:sym typeface="Times Roman"/>
              </a:defRPr>
            </a:pPr>
            <a:r>
              <a:rPr b="1">
                <a:solidFill>
                  <a:srgbClr val="000000"/>
                </a:solidFill>
              </a:rPr>
              <a:t>PW:</a:t>
            </a:r>
            <a:r>
              <a:t> Rotary1905</a:t>
            </a:r>
          </a:p>
          <a:p>
            <a:pPr defTabSz="438911">
              <a:defRPr sz="6144">
                <a:solidFill>
                  <a:schemeClr val="accent1">
                    <a:lumOff val="-13575"/>
                  </a:schemeClr>
                </a:solidFill>
                <a:latin typeface="Times Roman"/>
                <a:ea typeface="Times Roman"/>
                <a:cs typeface="Times Roman"/>
                <a:sym typeface="Times Roman"/>
              </a:defRPr>
            </a:pPr>
            <a:r>
              <a:rPr b="1">
                <a:solidFill>
                  <a:srgbClr val="000000"/>
                </a:solidFill>
              </a:rPr>
              <a:t>Phone:</a:t>
            </a:r>
            <a:r>
              <a:t> </a:t>
            </a:r>
            <a:r>
              <a:rPr>
                <a:solidFill>
                  <a:schemeClr val="accent5">
                    <a:hueOff val="-82419"/>
                    <a:satOff val="-9513"/>
                    <a:lumOff val="-16343"/>
                  </a:schemeClr>
                </a:solidFill>
              </a:rPr>
              <a:t>(419) 259-2710</a:t>
            </a:r>
          </a:p>
        </p:txBody>
      </p:sp>
      <p:pic>
        <p:nvPicPr>
          <p:cNvPr id="208" name="Image" descr="Image"/>
          <p:cNvPicPr>
            <a:picLocks noChangeAspect="1"/>
          </p:cNvPicPr>
          <p:nvPr/>
        </p:nvPicPr>
        <p:blipFill>
          <a:blip r:embed="rId4">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11" name="Loss Prevention Strategies"/>
          <p:cNvSpPr txBox="1"/>
          <p:nvPr/>
        </p:nvSpPr>
        <p:spPr>
          <a:xfrm>
            <a:off x="2048266" y="1315106"/>
            <a:ext cx="20828001" cy="1587501"/>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spcBef>
                <a:spcPts val="0"/>
              </a:spcBef>
              <a:defRPr b="1" sz="6300">
                <a:solidFill>
                  <a:srgbClr val="FFFFFF"/>
                </a:solidFill>
              </a:defRPr>
            </a:lvl1pPr>
          </a:lstStyle>
          <a:p>
            <a:pPr/>
            <a:r>
              <a:t>Loss Prevention Strategies</a:t>
            </a:r>
          </a:p>
        </p:txBody>
      </p:sp>
      <p:sp>
        <p:nvSpPr>
          <p:cNvPr id="212" name="See Online PDF resource…"/>
          <p:cNvSpPr txBox="1"/>
          <p:nvPr/>
        </p:nvSpPr>
        <p:spPr>
          <a:xfrm>
            <a:off x="8488222" y="4116457"/>
            <a:ext cx="7407556" cy="37548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See Online PDF resource </a:t>
            </a:r>
          </a:p>
          <a:p>
            <a:pPr/>
            <a:r>
              <a:t>at </a:t>
            </a:r>
            <a:r>
              <a:rPr>
                <a:solidFill>
                  <a:schemeClr val="accent1"/>
                </a:solidFill>
                <a:hlinkClick r:id="rId3" invalidUrl="" action="" tgtFrame="" tooltip="" history="1" highlightClick="0" endSnd="0"/>
              </a:rPr>
              <a:t>rotary.hylant.com</a:t>
            </a:r>
            <a:r>
              <a:t>  </a:t>
            </a:r>
          </a:p>
          <a:p>
            <a:pPr/>
            <a:r>
              <a:t>Loss Prevention Strategies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Four Ways to…"/>
          <p:cNvSpPr txBox="1"/>
          <p:nvPr>
            <p:ph type="ctrTitle"/>
          </p:nvPr>
        </p:nvSpPr>
        <p:spPr>
          <a:xfrm>
            <a:off x="1778000" y="-494049"/>
            <a:ext cx="20828001" cy="4648201"/>
          </a:xfrm>
          <a:prstGeom prst="rect">
            <a:avLst/>
          </a:prstGeom>
        </p:spPr>
        <p:txBody>
          <a:bodyPr/>
          <a:lstStyle/>
          <a:p>
            <a:pPr/>
            <a:r>
              <a:t>Four Ways to</a:t>
            </a:r>
          </a:p>
          <a:p>
            <a:pPr/>
            <a:r>
              <a:t>Manage Risk</a:t>
            </a:r>
          </a:p>
        </p:txBody>
      </p:sp>
      <p:pic>
        <p:nvPicPr>
          <p:cNvPr id="142"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pic>
        <p:nvPicPr>
          <p:cNvPr id="143" name="pasted-movie.png" descr="pasted-movie.png"/>
          <p:cNvPicPr>
            <a:picLocks noChangeAspect="1"/>
          </p:cNvPicPr>
          <p:nvPr/>
        </p:nvPicPr>
        <p:blipFill>
          <a:blip r:embed="rId3">
            <a:extLst/>
          </a:blip>
          <a:stretch>
            <a:fillRect/>
          </a:stretch>
        </p:blipFill>
        <p:spPr>
          <a:xfrm>
            <a:off x="9314765" y="4246324"/>
            <a:ext cx="5754470" cy="575446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Alcohol Liability"/>
          <p:cNvSpPr txBox="1"/>
          <p:nvPr>
            <p:ph type="ctrTitle"/>
          </p:nvPr>
        </p:nvSpPr>
        <p:spPr>
          <a:xfrm>
            <a:off x="1777999" y="827838"/>
            <a:ext cx="20828001" cy="1614629"/>
          </a:xfrm>
          <a:prstGeom prst="rect">
            <a:avLst/>
          </a:prstGeom>
        </p:spPr>
        <p:txBody>
          <a:bodyPr/>
          <a:lstStyle>
            <a:lvl1pPr defTabSz="726440">
              <a:defRPr sz="9856"/>
            </a:lvl1pPr>
          </a:lstStyle>
          <a:p>
            <a:pPr/>
            <a:r>
              <a:t>Alcohol Liability</a:t>
            </a:r>
          </a:p>
        </p:txBody>
      </p:sp>
      <p:pic>
        <p:nvPicPr>
          <p:cNvPr id="215"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pic>
        <p:nvPicPr>
          <p:cNvPr id="216" name="pasted-movie.png" descr="pasted-movie.png"/>
          <p:cNvPicPr>
            <a:picLocks noChangeAspect="1"/>
          </p:cNvPicPr>
          <p:nvPr/>
        </p:nvPicPr>
        <p:blipFill>
          <a:blip r:embed="rId3">
            <a:extLst/>
          </a:blip>
          <a:stretch>
            <a:fillRect/>
          </a:stretch>
        </p:blipFill>
        <p:spPr>
          <a:xfrm>
            <a:off x="1432534" y="3425746"/>
            <a:ext cx="6290193" cy="6290192"/>
          </a:xfrm>
          <a:prstGeom prst="rect">
            <a:avLst/>
          </a:prstGeom>
          <a:ln w="12700">
            <a:miter lim="400000"/>
          </a:ln>
        </p:spPr>
      </p:pic>
      <p:sp>
        <p:nvSpPr>
          <p:cNvPr id="217" name="Follow state laws…"/>
          <p:cNvSpPr txBox="1"/>
          <p:nvPr/>
        </p:nvSpPr>
        <p:spPr>
          <a:xfrm>
            <a:off x="8182811" y="2483626"/>
            <a:ext cx="15348611" cy="8174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buSzPct val="125000"/>
              <a:buChar char="•"/>
            </a:pPr>
            <a:r>
              <a:t>Follow state laws</a:t>
            </a:r>
          </a:p>
          <a:p>
            <a:pPr marL="635000" indent="-635000">
              <a:buSzPct val="125000"/>
              <a:buChar char="•"/>
            </a:pPr>
            <a:r>
              <a:t>Be sure the venue allows</a:t>
            </a:r>
          </a:p>
          <a:p>
            <a:pPr marL="635000" indent="-635000">
              <a:buSzPct val="125000"/>
              <a:buChar char="•"/>
            </a:pPr>
            <a:r>
              <a:t>Train servers</a:t>
            </a:r>
          </a:p>
          <a:p>
            <a:pPr marL="635000" indent="-635000">
              <a:buSzPct val="125000"/>
              <a:buChar char="•"/>
            </a:pPr>
            <a:r>
              <a:t>If a third-party vendor, get a certificate</a:t>
            </a:r>
          </a:p>
          <a:p>
            <a:pPr marL="635000" indent="-635000">
              <a:buSzPct val="125000"/>
              <a:buChar char="•"/>
            </a:pPr>
            <a:r>
              <a:t>Avoid open bars</a:t>
            </a:r>
          </a:p>
          <a:p>
            <a:pPr marL="635000" indent="-635000">
              <a:buSzPct val="125000"/>
              <a:buChar char="•"/>
            </a:pPr>
            <a:r>
              <a:t>Control the area, ID, underage, intoxicated individuals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Youth Activities"/>
          <p:cNvSpPr txBox="1"/>
          <p:nvPr>
            <p:ph type="ctrTitle"/>
          </p:nvPr>
        </p:nvSpPr>
        <p:spPr>
          <a:xfrm>
            <a:off x="1778000" y="2166499"/>
            <a:ext cx="20828000" cy="1867535"/>
          </a:xfrm>
          <a:prstGeom prst="rect">
            <a:avLst/>
          </a:prstGeom>
        </p:spPr>
        <p:txBody>
          <a:bodyPr/>
          <a:lstStyle/>
          <a:p>
            <a:pPr/>
            <a:r>
              <a:t>Youth Activities</a:t>
            </a:r>
          </a:p>
        </p:txBody>
      </p:sp>
      <p:pic>
        <p:nvPicPr>
          <p:cNvPr id="220"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21" name="Insurance includes coverage for Certified Youth Exchange organizations, RYLA, and Interact, activities, as well as other youth programs and activities"/>
          <p:cNvSpPr txBox="1"/>
          <p:nvPr/>
        </p:nvSpPr>
        <p:spPr>
          <a:xfrm>
            <a:off x="383395" y="4529551"/>
            <a:ext cx="24026019" cy="303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0"/>
              </a:spcBef>
              <a:defRPr sz="6400">
                <a:latin typeface="Times Roman"/>
                <a:ea typeface="Times Roman"/>
                <a:cs typeface="Times Roman"/>
                <a:sym typeface="Times Roman"/>
              </a:defRPr>
            </a:lvl1pPr>
          </a:lstStyle>
          <a:p>
            <a:pPr/>
            <a:r>
              <a:t>Insurance includes coverage for Certified Youth Exchange organizations, RYLA, and Interact, activities, as well as other youth programs and activities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24" name="SEXUAL MISCONDUCT LIABILITY COVERAGE…"/>
          <p:cNvSpPr txBox="1"/>
          <p:nvPr/>
        </p:nvSpPr>
        <p:spPr>
          <a:xfrm>
            <a:off x="246198" y="3873500"/>
            <a:ext cx="23599603" cy="596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spcBef>
                <a:spcPts val="0"/>
              </a:spcBef>
              <a:defRPr sz="5400">
                <a:latin typeface="Times Roman"/>
                <a:ea typeface="Times Roman"/>
                <a:cs typeface="Times Roman"/>
                <a:sym typeface="Times Roman"/>
              </a:defRPr>
            </a:pPr>
            <a:r>
              <a:rPr b="1"/>
              <a:t>SEXUAL MISCONDUCT LIABILITY COVERAGE </a:t>
            </a:r>
            <a:endParaRPr b="1"/>
          </a:p>
          <a:p>
            <a:pPr defTabSz="457200">
              <a:spcBef>
                <a:spcPts val="0"/>
              </a:spcBef>
              <a:defRPr sz="5400">
                <a:latin typeface="Times Roman"/>
                <a:ea typeface="Times Roman"/>
                <a:cs typeface="Times Roman"/>
                <a:sym typeface="Times Roman"/>
              </a:defRPr>
            </a:pPr>
            <a:endParaRPr b="1"/>
          </a:p>
          <a:p>
            <a:pPr defTabSz="457200">
              <a:spcBef>
                <a:spcPts val="0"/>
              </a:spcBef>
              <a:defRPr sz="5400">
                <a:latin typeface="Times Roman"/>
                <a:ea typeface="Times Roman"/>
                <a:cs typeface="Times Roman"/>
                <a:sym typeface="Times Roman"/>
              </a:defRPr>
            </a:pPr>
            <a:r>
              <a:t>The Policy provides separate sexual misconduct liability coverage on a claims-made basis. Sexual misconduct means sexual molestation, including but not limited to, any unwanted sexual involvement, sexual conduct, or sexual contact. Upon request, Certificates of Insurance will reflect a separate coverage limit for sexual misconduct liability coverage.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27" name="ROTARY INTERNATIONAL STATEMENT OF CONDUCT FOR WORKING WITH YOUTH…"/>
          <p:cNvSpPr txBox="1"/>
          <p:nvPr/>
        </p:nvSpPr>
        <p:spPr>
          <a:xfrm>
            <a:off x="450289" y="2470306"/>
            <a:ext cx="23483422"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sz="5400">
                <a:latin typeface="Times Roman"/>
                <a:ea typeface="Times Roman"/>
                <a:cs typeface="Times Roman"/>
                <a:sym typeface="Times Roman"/>
              </a:defRPr>
            </a:pPr>
            <a:r>
              <a:rPr b="1"/>
              <a:t>ROTARY INTERNATIONAL STATEMENT OF CONDUCT FOR WORKING WITH YOUTH</a:t>
            </a:r>
            <a:r>
              <a:t> </a:t>
            </a:r>
          </a:p>
          <a:p>
            <a:pPr defTabSz="457200">
              <a:spcBef>
                <a:spcPts val="0"/>
              </a:spcBef>
              <a:defRPr sz="5400">
                <a:latin typeface="Times Roman"/>
                <a:ea typeface="Times Roman"/>
                <a:cs typeface="Times Roman"/>
                <a:sym typeface="Times Roman"/>
              </a:defRPr>
            </a:pPr>
          </a:p>
          <a:p>
            <a:pPr defTabSz="457200">
              <a:spcBef>
                <a:spcPts val="0"/>
              </a:spcBef>
              <a:defRPr sz="5400">
                <a:latin typeface="Times Roman"/>
                <a:ea typeface="Times Roman"/>
                <a:cs typeface="Times Roman"/>
                <a:sym typeface="Times Roman"/>
              </a:defRPr>
            </a:pPr>
            <a:r>
              <a:t>Rotary International strives to create and maintain a safe environment for all youth who participate in Rotary activities. To the best of their ability, Rotarians, Rotarians’ spouses and partners, and other volunteers must safeguard the children and young people with whom they come into contact and protect them from physical, sexual, and psychological abuse.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Youth Activities"/>
          <p:cNvSpPr txBox="1"/>
          <p:nvPr>
            <p:ph type="ctrTitle"/>
          </p:nvPr>
        </p:nvSpPr>
        <p:spPr>
          <a:xfrm>
            <a:off x="1778000" y="1505849"/>
            <a:ext cx="20828000" cy="1867534"/>
          </a:xfrm>
          <a:prstGeom prst="rect">
            <a:avLst/>
          </a:prstGeom>
        </p:spPr>
        <p:txBody>
          <a:bodyPr/>
          <a:lstStyle/>
          <a:p>
            <a:pPr/>
            <a:r>
              <a:t>Youth Activities</a:t>
            </a:r>
          </a:p>
        </p:txBody>
      </p:sp>
      <p:pic>
        <p:nvPicPr>
          <p:cNvPr id="230"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31" name="Use common sense…"/>
          <p:cNvSpPr txBox="1"/>
          <p:nvPr/>
        </p:nvSpPr>
        <p:spPr>
          <a:xfrm>
            <a:off x="1007820" y="4119158"/>
            <a:ext cx="22368359" cy="52280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Use common sense</a:t>
            </a:r>
          </a:p>
          <a:p>
            <a:pPr/>
            <a:r>
              <a:t>Minors should never be alone or alone with just one other person (adult or minors)</a:t>
            </a:r>
          </a:p>
          <a:p>
            <a:pPr/>
            <a:r>
              <a:t>Consider having a safety committee</a:t>
            </a:r>
          </a:p>
          <a:p>
            <a:pPr/>
            <a:r>
              <a:t>Always have an eye toward safeguarding minors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Motor Vehicles"/>
          <p:cNvSpPr txBox="1"/>
          <p:nvPr>
            <p:ph type="ctrTitle"/>
          </p:nvPr>
        </p:nvSpPr>
        <p:spPr>
          <a:xfrm>
            <a:off x="1778000" y="755110"/>
            <a:ext cx="20828000" cy="1867534"/>
          </a:xfrm>
          <a:prstGeom prst="rect">
            <a:avLst/>
          </a:prstGeom>
        </p:spPr>
        <p:txBody>
          <a:bodyPr/>
          <a:lstStyle/>
          <a:p>
            <a:pPr/>
            <a:r>
              <a:t>Motor Vehicles</a:t>
            </a:r>
          </a:p>
        </p:txBody>
      </p:sp>
      <p:pic>
        <p:nvPicPr>
          <p:cNvPr id="234"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35" name="Rotary policy only provides excess coverage…"/>
          <p:cNvSpPr txBox="1"/>
          <p:nvPr/>
        </p:nvSpPr>
        <p:spPr>
          <a:xfrm>
            <a:off x="558823" y="2818899"/>
            <a:ext cx="23710572" cy="746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pPr>
            <a:r>
              <a:t>Rotary policy only provides excess coverage</a:t>
            </a:r>
          </a:p>
          <a:p>
            <a:pPr defTabSz="457200">
              <a:spcBef>
                <a:spcPts val="0"/>
              </a:spcBef>
              <a:defRPr>
                <a:latin typeface="Times Roman"/>
                <a:ea typeface="Times Roman"/>
                <a:cs typeface="Times Roman"/>
                <a:sym typeface="Times Roman"/>
              </a:defRPr>
            </a:pPr>
          </a:p>
          <a:p>
            <a:pPr marL="767291" indent="-767291" defTabSz="457200">
              <a:spcBef>
                <a:spcPts val="0"/>
              </a:spcBef>
              <a:buSzPct val="125000"/>
              <a:buChar char="•"/>
              <a:defRPr>
                <a:latin typeface="Times Roman"/>
                <a:ea typeface="Times Roman"/>
                <a:cs typeface="Times Roman"/>
                <a:sym typeface="Times Roman"/>
              </a:defRPr>
            </a:pPr>
            <a:r>
              <a:t>Rotarians and volunteers using their personal autos in the course and scope of insured activities must carry appropriate auto liability insurance limits. </a:t>
            </a:r>
          </a:p>
          <a:p>
            <a:pPr marL="767291" indent="-767291" defTabSz="457200">
              <a:spcBef>
                <a:spcPts val="0"/>
              </a:spcBef>
              <a:buSzPct val="125000"/>
              <a:buChar char="•"/>
              <a:defRPr>
                <a:latin typeface="Times Roman"/>
                <a:ea typeface="Times Roman"/>
                <a:cs typeface="Times Roman"/>
                <a:sym typeface="Times Roman"/>
              </a:defRPr>
            </a:pPr>
            <a:r>
              <a:t>The auto owner’s auto liability would provide primary insurance coverage should an accident occur. The Program does not provide any insurance coverage to the auto owner. </a:t>
            </a:r>
          </a:p>
          <a:p>
            <a:pPr marL="767291" indent="-767291" defTabSz="457200">
              <a:spcBef>
                <a:spcPts val="0"/>
              </a:spcBef>
              <a:buSzPct val="125000"/>
              <a:buChar char="•"/>
              <a:defRPr>
                <a:latin typeface="Times Roman"/>
                <a:ea typeface="Times Roman"/>
                <a:cs typeface="Times Roman"/>
                <a:sym typeface="Times Roman"/>
              </a:defRPr>
            </a:pPr>
            <a:r>
              <a:t>At a parade or car show, participants should sign a waiver indicating their understanding that there is no coverage under the Program for damage to their vehicles; the vehicle owner’s personal or commercial automobile insurance is primary. No coverage is provided for damage to the participant’s vehicle.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Construction Projects"/>
          <p:cNvSpPr txBox="1"/>
          <p:nvPr>
            <p:ph type="ctrTitle"/>
          </p:nvPr>
        </p:nvSpPr>
        <p:spPr>
          <a:xfrm>
            <a:off x="1778000" y="755110"/>
            <a:ext cx="20828000" cy="1867534"/>
          </a:xfrm>
          <a:prstGeom prst="rect">
            <a:avLst/>
          </a:prstGeom>
        </p:spPr>
        <p:txBody>
          <a:bodyPr/>
          <a:lstStyle/>
          <a:p>
            <a:pPr/>
            <a:r>
              <a:t>Construction Projects</a:t>
            </a:r>
          </a:p>
        </p:txBody>
      </p:sp>
      <p:pic>
        <p:nvPicPr>
          <p:cNvPr id="238"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39" name="Club to purchase separate liability insurance/provide certificate to RI…"/>
          <p:cNvSpPr txBox="1"/>
          <p:nvPr/>
        </p:nvSpPr>
        <p:spPr>
          <a:xfrm>
            <a:off x="558823" y="3923800"/>
            <a:ext cx="23710572" cy="525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pPr>
            <a:r>
              <a:t>Club to purchase separate liability insurance/provide certificate to RI</a:t>
            </a:r>
          </a:p>
          <a:p>
            <a:pPr defTabSz="457200">
              <a:spcBef>
                <a:spcPts val="0"/>
              </a:spcBef>
              <a:defRPr>
                <a:latin typeface="Times Roman"/>
                <a:ea typeface="Times Roman"/>
                <a:cs typeface="Times Roman"/>
                <a:sym typeface="Times Roman"/>
              </a:defRPr>
            </a:pPr>
          </a:p>
          <a:p>
            <a:pPr marL="767291" indent="-767291" defTabSz="457200">
              <a:spcBef>
                <a:spcPts val="0"/>
              </a:spcBef>
              <a:buSzPct val="125000"/>
              <a:buChar char="•"/>
              <a:defRPr>
                <a:latin typeface="Times Roman"/>
                <a:ea typeface="Times Roman"/>
                <a:cs typeface="Times Roman"/>
                <a:sym typeface="Times Roman"/>
              </a:defRPr>
            </a:pPr>
            <a:r>
              <a:t>Hire qualified professionals</a:t>
            </a:r>
          </a:p>
          <a:p>
            <a:pPr marL="767291" indent="-767291" defTabSz="457200">
              <a:spcBef>
                <a:spcPts val="0"/>
              </a:spcBef>
              <a:buSzPct val="125000"/>
              <a:buChar char="•"/>
              <a:defRPr>
                <a:latin typeface="Times Roman"/>
                <a:ea typeface="Times Roman"/>
                <a:cs typeface="Times Roman"/>
                <a:sym typeface="Times Roman"/>
              </a:defRPr>
            </a:pPr>
            <a:r>
              <a:t>Use a written contract</a:t>
            </a:r>
          </a:p>
          <a:p>
            <a:pPr marL="767291" indent="-767291" defTabSz="457200">
              <a:spcBef>
                <a:spcPts val="0"/>
              </a:spcBef>
              <a:buSzPct val="125000"/>
              <a:buChar char="•"/>
              <a:defRPr>
                <a:latin typeface="Times Roman"/>
                <a:ea typeface="Times Roman"/>
                <a:cs typeface="Times Roman"/>
                <a:sym typeface="Times Roman"/>
              </a:defRPr>
            </a:pPr>
            <a:r>
              <a:t>Get certificates of insurance</a:t>
            </a:r>
          </a:p>
          <a:p>
            <a:pPr marL="767291" indent="-767291" defTabSz="457200">
              <a:spcBef>
                <a:spcPts val="0"/>
              </a:spcBef>
              <a:buSzPct val="125000"/>
              <a:buChar char="•"/>
              <a:defRPr>
                <a:latin typeface="Times Roman"/>
                <a:ea typeface="Times Roman"/>
                <a:cs typeface="Times Roman"/>
                <a:sym typeface="Times Roman"/>
              </a:defRPr>
            </a:pPr>
            <a:r>
              <a:t>Train volunteers</a:t>
            </a:r>
          </a:p>
          <a:p>
            <a:pPr marL="767291" indent="-767291" defTabSz="457200">
              <a:spcBef>
                <a:spcPts val="0"/>
              </a:spcBef>
              <a:buSzPct val="125000"/>
              <a:buChar char="•"/>
              <a:defRPr>
                <a:latin typeface="Times Roman"/>
                <a:ea typeface="Times Roman"/>
                <a:cs typeface="Times Roman"/>
                <a:sym typeface="Times Roman"/>
              </a:defRPr>
            </a:pPr>
            <a:r>
              <a:t>Use waivers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Waivers"/>
          <p:cNvSpPr txBox="1"/>
          <p:nvPr>
            <p:ph type="ctrTitle"/>
          </p:nvPr>
        </p:nvSpPr>
        <p:spPr>
          <a:xfrm>
            <a:off x="1777999" y="1454822"/>
            <a:ext cx="20828001" cy="1498147"/>
          </a:xfrm>
          <a:prstGeom prst="rect">
            <a:avLst/>
          </a:prstGeom>
        </p:spPr>
        <p:txBody>
          <a:bodyPr/>
          <a:lstStyle>
            <a:lvl1pPr defTabSz="668655">
              <a:defRPr sz="9072"/>
            </a:lvl1pPr>
          </a:lstStyle>
          <a:p>
            <a:pPr/>
            <a:r>
              <a:t>Waivers</a:t>
            </a:r>
          </a:p>
        </p:txBody>
      </p:sp>
      <p:pic>
        <p:nvPicPr>
          <p:cNvPr id="242"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43" name="A waiver and release form can be used to reduce the likelihood of a claim or lawsuit being brought against your club/district. It can also increase communication and understanding between your club and participants/volunteers of the activities you organi"/>
          <p:cNvSpPr txBox="1"/>
          <p:nvPr/>
        </p:nvSpPr>
        <p:spPr>
          <a:xfrm>
            <a:off x="123341" y="4503667"/>
            <a:ext cx="24137318" cy="403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0"/>
              </a:spcBef>
              <a:defRPr sz="5200">
                <a:latin typeface="Times Roman"/>
                <a:ea typeface="Times Roman"/>
                <a:cs typeface="Times Roman"/>
                <a:sym typeface="Times Roman"/>
              </a:defRPr>
            </a:lvl1pPr>
          </a:lstStyle>
          <a:p>
            <a:pPr/>
            <a:r>
              <a:t>A waiver and release form can be used to reduce the likelihood of a claim or lawsuit being brought against your club/district. It can also increase communication and understanding between your club and participants/volunteers of the activities you organize or sponsor. A waiver and release form (also known as a liability release or liability waiver) is a promise not to pursue legal action for injury or damage.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pic>
        <p:nvPicPr>
          <p:cNvPr id="246" name="Image" descr="Image"/>
          <p:cNvPicPr>
            <a:picLocks noChangeAspect="1"/>
          </p:cNvPicPr>
          <p:nvPr/>
        </p:nvPicPr>
        <p:blipFill>
          <a:blip r:embed="rId3">
            <a:extLst/>
          </a:blip>
          <a:stretch>
            <a:fillRect/>
          </a:stretch>
        </p:blipFill>
        <p:spPr>
          <a:xfrm>
            <a:off x="4095008" y="1015999"/>
            <a:ext cx="16193984" cy="1168400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249" name="Common Sense"/>
          <p:cNvSpPr txBox="1"/>
          <p:nvPr/>
        </p:nvSpPr>
        <p:spPr>
          <a:xfrm>
            <a:off x="1778000" y="7080250"/>
            <a:ext cx="20828000" cy="1587500"/>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spcBef>
                <a:spcPts val="0"/>
              </a:spcBef>
              <a:defRPr b="1" sz="6000">
                <a:solidFill>
                  <a:srgbClr val="FFFFFF"/>
                </a:solidFill>
              </a:defRPr>
            </a:lvl1pPr>
          </a:lstStyle>
          <a:p>
            <a:pPr/>
            <a:r>
              <a:t>Common Sense</a:t>
            </a:r>
          </a:p>
        </p:txBody>
      </p:sp>
      <p:pic>
        <p:nvPicPr>
          <p:cNvPr id="250" name="pasted-movie.png" descr="pasted-movie.png"/>
          <p:cNvPicPr>
            <a:picLocks noChangeAspect="1"/>
          </p:cNvPicPr>
          <p:nvPr/>
        </p:nvPicPr>
        <p:blipFill>
          <a:blip r:embed="rId3">
            <a:extLst/>
          </a:blip>
          <a:stretch>
            <a:fillRect/>
          </a:stretch>
        </p:blipFill>
        <p:spPr>
          <a:xfrm>
            <a:off x="7319771" y="1126882"/>
            <a:ext cx="9744458" cy="53490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Insurance"/>
          <p:cNvSpPr txBox="1"/>
          <p:nvPr>
            <p:ph type="subTitle" sz="quarter" idx="1"/>
          </p:nvPr>
        </p:nvSpPr>
        <p:spPr>
          <a:xfrm>
            <a:off x="1778000" y="1668579"/>
            <a:ext cx="20828000" cy="1587501"/>
          </a:xfrm>
          <a:prstGeom prst="rect">
            <a:avLst/>
          </a:prstGeom>
          <a:solidFill>
            <a:schemeClr val="accent3"/>
          </a:solidFill>
        </p:spPr>
        <p:txBody>
          <a:bodyPr/>
          <a:lstStyle>
            <a:lvl1pPr>
              <a:defRPr b="1" sz="6500">
                <a:solidFill>
                  <a:srgbClr val="FFFFFF"/>
                </a:solidFill>
              </a:defRPr>
            </a:lvl1pPr>
          </a:lstStyle>
          <a:p>
            <a:pPr/>
            <a:r>
              <a:t>Insurance</a:t>
            </a:r>
          </a:p>
        </p:txBody>
      </p:sp>
      <p:pic>
        <p:nvPicPr>
          <p:cNvPr id="146"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pic>
        <p:nvPicPr>
          <p:cNvPr id="147" name="pasted-movie.png" descr="pasted-movie.png"/>
          <p:cNvPicPr>
            <a:picLocks noChangeAspect="1"/>
          </p:cNvPicPr>
          <p:nvPr/>
        </p:nvPicPr>
        <p:blipFill>
          <a:blip r:embed="rId3">
            <a:extLst/>
          </a:blip>
          <a:stretch>
            <a:fillRect/>
          </a:stretch>
        </p:blipFill>
        <p:spPr>
          <a:xfrm>
            <a:off x="8175907" y="4131518"/>
            <a:ext cx="8032187" cy="4717317"/>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pic>
        <p:nvPicPr>
          <p:cNvPr id="253" name="pasted-movie.png" descr="pasted-movie.png"/>
          <p:cNvPicPr>
            <a:picLocks noChangeAspect="1"/>
          </p:cNvPicPr>
          <p:nvPr/>
        </p:nvPicPr>
        <p:blipFill>
          <a:blip r:embed="rId3">
            <a:extLst/>
          </a:blip>
          <a:stretch>
            <a:fillRect/>
          </a:stretch>
        </p:blipFill>
        <p:spPr>
          <a:xfrm>
            <a:off x="8593059" y="803036"/>
            <a:ext cx="7639528" cy="763952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cover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150" name="Pass Risk To Others…"/>
          <p:cNvSpPr txBox="1"/>
          <p:nvPr/>
        </p:nvSpPr>
        <p:spPr>
          <a:xfrm>
            <a:off x="1778000" y="3443764"/>
            <a:ext cx="20828000" cy="15875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ctr">
              <a:spcBef>
                <a:spcPts val="0"/>
              </a:spcBef>
              <a:defRPr b="1" sz="5000">
                <a:solidFill>
                  <a:srgbClr val="FFFFFF"/>
                </a:solidFill>
              </a:defRPr>
            </a:pPr>
            <a:r>
              <a:t>Pass Risk To Others</a:t>
            </a:r>
          </a:p>
          <a:p>
            <a:pPr algn="ctr">
              <a:spcBef>
                <a:spcPts val="0"/>
              </a:spcBef>
              <a:defRPr sz="3200">
                <a:solidFill>
                  <a:srgbClr val="FFFFFF"/>
                </a:solidFill>
                <a:latin typeface="+mn-lt"/>
                <a:ea typeface="+mn-ea"/>
                <a:cs typeface="+mn-cs"/>
                <a:sym typeface="Helvetica Neue Medium"/>
              </a:defRPr>
            </a:pPr>
            <a:r>
              <a:t>(Contract terms/Indemnity/waivers)</a:t>
            </a:r>
          </a:p>
        </p:txBody>
      </p:sp>
      <p:pic>
        <p:nvPicPr>
          <p:cNvPr id="151" name="pasted-movie.png" descr="pasted-movie.png"/>
          <p:cNvPicPr>
            <a:picLocks noChangeAspect="1"/>
          </p:cNvPicPr>
          <p:nvPr/>
        </p:nvPicPr>
        <p:blipFill>
          <a:blip r:embed="rId3">
            <a:extLst/>
          </a:blip>
          <a:stretch>
            <a:fillRect/>
          </a:stretch>
        </p:blipFill>
        <p:spPr>
          <a:xfrm>
            <a:off x="10043594" y="5537439"/>
            <a:ext cx="4296812" cy="40493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154" name="Loss Prevention Strategies"/>
          <p:cNvSpPr txBox="1"/>
          <p:nvPr/>
        </p:nvSpPr>
        <p:spPr>
          <a:xfrm>
            <a:off x="1778000" y="5218949"/>
            <a:ext cx="20828000" cy="1587501"/>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spcBef>
                <a:spcPts val="0"/>
              </a:spcBef>
              <a:defRPr b="1" sz="6300">
                <a:solidFill>
                  <a:srgbClr val="FFFFFF"/>
                </a:solidFill>
              </a:defRPr>
            </a:lvl1pPr>
          </a:lstStyle>
          <a:p>
            <a:pPr/>
            <a:r>
              <a:t>Loss Prevention Strategies</a:t>
            </a:r>
          </a:p>
        </p:txBody>
      </p:sp>
      <p:pic>
        <p:nvPicPr>
          <p:cNvPr id="155" name="pasted-movie.png" descr="pasted-movie.png"/>
          <p:cNvPicPr>
            <a:picLocks noChangeAspect="1"/>
          </p:cNvPicPr>
          <p:nvPr/>
        </p:nvPicPr>
        <p:blipFill>
          <a:blip r:embed="rId3">
            <a:extLst/>
          </a:blip>
          <a:stretch>
            <a:fillRect/>
          </a:stretch>
        </p:blipFill>
        <p:spPr>
          <a:xfrm>
            <a:off x="9876165" y="496121"/>
            <a:ext cx="4631671" cy="43639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158" name="Common Sense"/>
          <p:cNvSpPr txBox="1"/>
          <p:nvPr/>
        </p:nvSpPr>
        <p:spPr>
          <a:xfrm>
            <a:off x="1778000" y="7080250"/>
            <a:ext cx="20828000" cy="1587500"/>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spcBef>
                <a:spcPts val="0"/>
              </a:spcBef>
              <a:defRPr b="1" sz="6000">
                <a:solidFill>
                  <a:srgbClr val="FFFFFF"/>
                </a:solidFill>
              </a:defRPr>
            </a:lvl1pPr>
          </a:lstStyle>
          <a:p>
            <a:pPr/>
            <a:r>
              <a:t>Common Sense</a:t>
            </a:r>
          </a:p>
        </p:txBody>
      </p:sp>
      <p:pic>
        <p:nvPicPr>
          <p:cNvPr id="159" name="pasted-movie.png" descr="pasted-movie.png"/>
          <p:cNvPicPr>
            <a:picLocks noChangeAspect="1"/>
          </p:cNvPicPr>
          <p:nvPr/>
        </p:nvPicPr>
        <p:blipFill>
          <a:blip r:embed="rId3">
            <a:extLst/>
          </a:blip>
          <a:stretch>
            <a:fillRect/>
          </a:stretch>
        </p:blipFill>
        <p:spPr>
          <a:xfrm>
            <a:off x="7319771" y="1126882"/>
            <a:ext cx="9744458" cy="53490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Insurance"/>
          <p:cNvSpPr txBox="1"/>
          <p:nvPr>
            <p:ph type="subTitle" sz="quarter" idx="1"/>
          </p:nvPr>
        </p:nvSpPr>
        <p:spPr>
          <a:xfrm>
            <a:off x="1778000" y="1668579"/>
            <a:ext cx="20828000" cy="1587501"/>
          </a:xfrm>
          <a:prstGeom prst="rect">
            <a:avLst/>
          </a:prstGeom>
          <a:solidFill>
            <a:schemeClr val="accent3"/>
          </a:solidFill>
        </p:spPr>
        <p:txBody>
          <a:bodyPr/>
          <a:lstStyle>
            <a:lvl1pPr>
              <a:defRPr b="1" sz="6500">
                <a:solidFill>
                  <a:srgbClr val="FFFFFF"/>
                </a:solidFill>
              </a:defRPr>
            </a:lvl1pPr>
          </a:lstStyle>
          <a:p>
            <a:pPr/>
            <a:r>
              <a:t>Insurance</a:t>
            </a:r>
          </a:p>
        </p:txBody>
      </p:sp>
      <p:pic>
        <p:nvPicPr>
          <p:cNvPr id="162"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
        <p:nvSpPr>
          <p:cNvPr id="163" name="Pass to others…"/>
          <p:cNvSpPr txBox="1"/>
          <p:nvPr/>
        </p:nvSpPr>
        <p:spPr>
          <a:xfrm>
            <a:off x="1778000" y="3443764"/>
            <a:ext cx="20828000" cy="15875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ctr">
              <a:spcBef>
                <a:spcPts val="0"/>
              </a:spcBef>
              <a:defRPr b="1" sz="5000">
                <a:solidFill>
                  <a:srgbClr val="FFFFFF"/>
                </a:solidFill>
              </a:defRPr>
            </a:pPr>
            <a:r>
              <a:t>Pass to others</a:t>
            </a:r>
          </a:p>
          <a:p>
            <a:pPr algn="ctr">
              <a:spcBef>
                <a:spcPts val="0"/>
              </a:spcBef>
              <a:defRPr sz="3200">
                <a:solidFill>
                  <a:srgbClr val="FFFFFF"/>
                </a:solidFill>
                <a:latin typeface="+mn-lt"/>
                <a:ea typeface="+mn-ea"/>
                <a:cs typeface="+mn-cs"/>
                <a:sym typeface="Helvetica Neue Medium"/>
              </a:defRPr>
            </a:pPr>
            <a:r>
              <a:t>(Contract terms/Indemnity)</a:t>
            </a:r>
          </a:p>
        </p:txBody>
      </p:sp>
      <p:sp>
        <p:nvSpPr>
          <p:cNvPr id="164" name="Loss Prevention Strategies"/>
          <p:cNvSpPr txBox="1"/>
          <p:nvPr/>
        </p:nvSpPr>
        <p:spPr>
          <a:xfrm>
            <a:off x="1778000" y="5218949"/>
            <a:ext cx="20828000" cy="1587501"/>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spcBef>
                <a:spcPts val="0"/>
              </a:spcBef>
              <a:defRPr b="1" sz="6300">
                <a:solidFill>
                  <a:srgbClr val="FFFFFF"/>
                </a:solidFill>
              </a:defRPr>
            </a:lvl1pPr>
          </a:lstStyle>
          <a:p>
            <a:pPr/>
            <a:r>
              <a:t>Loss Prevention Strategies</a:t>
            </a:r>
          </a:p>
        </p:txBody>
      </p:sp>
      <p:sp>
        <p:nvSpPr>
          <p:cNvPr id="165" name="Common Sense"/>
          <p:cNvSpPr txBox="1"/>
          <p:nvPr/>
        </p:nvSpPr>
        <p:spPr>
          <a:xfrm>
            <a:off x="1778000" y="7080250"/>
            <a:ext cx="20828000" cy="1587500"/>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spcBef>
                <a:spcPts val="0"/>
              </a:spcBef>
              <a:defRPr b="1" sz="6000">
                <a:solidFill>
                  <a:srgbClr val="FFFFFF"/>
                </a:solidFill>
              </a:defRPr>
            </a:lvl1pPr>
          </a:lstStyle>
          <a:p>
            <a:pPr/>
            <a:r>
              <a:t>Common Sense</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Insurance Policy"/>
          <p:cNvSpPr txBox="1"/>
          <p:nvPr>
            <p:ph type="ctrTitle"/>
          </p:nvPr>
        </p:nvSpPr>
        <p:spPr>
          <a:xfrm>
            <a:off x="1777999" y="1996089"/>
            <a:ext cx="20828001" cy="1587501"/>
          </a:xfrm>
          <a:prstGeom prst="rect">
            <a:avLst/>
          </a:prstGeom>
        </p:spPr>
        <p:txBody>
          <a:bodyPr/>
          <a:lstStyle>
            <a:lvl1pPr defTabSz="718184">
              <a:defRPr sz="9744"/>
            </a:lvl1pPr>
          </a:lstStyle>
          <a:p>
            <a:pPr/>
            <a:r>
              <a:t>Insurance Policy</a:t>
            </a:r>
          </a:p>
        </p:txBody>
      </p:sp>
      <p:sp>
        <p:nvSpPr>
          <p:cNvPr id="168" name="The U.S. Rotary Club and District Liability Insurance Program (“Program”) provides general liability insurance coverage to all active U.S. Rotary and Rotaract clubs and districts for their liability arising out of bodily injury and property damage to a t"/>
          <p:cNvSpPr txBox="1"/>
          <p:nvPr>
            <p:ph type="subTitle" sz="half" idx="1"/>
          </p:nvPr>
        </p:nvSpPr>
        <p:spPr>
          <a:xfrm>
            <a:off x="1778000" y="4614291"/>
            <a:ext cx="20828000" cy="4047109"/>
          </a:xfrm>
          <a:prstGeom prst="rect">
            <a:avLst/>
          </a:prstGeom>
        </p:spPr>
        <p:txBody>
          <a:bodyPr/>
          <a:lstStyle>
            <a:lvl1pPr algn="l" defTabSz="429768">
              <a:defRPr sz="6016">
                <a:latin typeface="Times Roman"/>
                <a:ea typeface="Times Roman"/>
                <a:cs typeface="Times Roman"/>
                <a:sym typeface="Times Roman"/>
              </a:defRPr>
            </a:lvl1pPr>
          </a:lstStyle>
          <a:p>
            <a:pPr/>
            <a:r>
              <a:t>The U.S. Rotary Club and District Liability Insurance Program (“Program”) provides general liability insurance coverage to all active U.S. Rotary and Rotaract clubs and districts for their liability arising out of bodily injury and property damage to a third party.</a:t>
            </a:r>
          </a:p>
        </p:txBody>
      </p:sp>
      <p:pic>
        <p:nvPicPr>
          <p:cNvPr id="169"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Insurance Policy"/>
          <p:cNvSpPr txBox="1"/>
          <p:nvPr>
            <p:ph type="ctrTitle"/>
          </p:nvPr>
        </p:nvSpPr>
        <p:spPr>
          <a:xfrm>
            <a:off x="1778000" y="1996089"/>
            <a:ext cx="20828000" cy="1587501"/>
          </a:xfrm>
          <a:prstGeom prst="rect">
            <a:avLst/>
          </a:prstGeom>
        </p:spPr>
        <p:txBody>
          <a:bodyPr/>
          <a:lstStyle>
            <a:lvl1pPr defTabSz="718184">
              <a:defRPr sz="9744"/>
            </a:lvl1pPr>
          </a:lstStyle>
          <a:p>
            <a:pPr/>
            <a:r>
              <a:t>Insurance Policy</a:t>
            </a:r>
          </a:p>
        </p:txBody>
      </p:sp>
      <p:sp>
        <p:nvSpPr>
          <p:cNvPr id="172" name="LIMITS…"/>
          <p:cNvSpPr txBox="1"/>
          <p:nvPr>
            <p:ph type="subTitle" sz="half" idx="1"/>
          </p:nvPr>
        </p:nvSpPr>
        <p:spPr>
          <a:xfrm>
            <a:off x="1778000" y="4614291"/>
            <a:ext cx="20828000" cy="4854506"/>
          </a:xfrm>
          <a:prstGeom prst="rect">
            <a:avLst/>
          </a:prstGeom>
        </p:spPr>
        <p:txBody>
          <a:bodyPr/>
          <a:lstStyle/>
          <a:p>
            <a:pPr defTabSz="420623">
              <a:defRPr b="1" sz="5888">
                <a:latin typeface="Times Roman"/>
                <a:ea typeface="Times Roman"/>
                <a:cs typeface="Times Roman"/>
                <a:sym typeface="Times Roman"/>
              </a:defRPr>
            </a:pPr>
            <a:r>
              <a:t>LIMITS </a:t>
            </a:r>
          </a:p>
          <a:p>
            <a:pPr algn="l" defTabSz="420623">
              <a:defRPr sz="5888">
                <a:latin typeface="Times Roman"/>
                <a:ea typeface="Times Roman"/>
                <a:cs typeface="Times Roman"/>
                <a:sym typeface="Times Roman"/>
              </a:defRPr>
            </a:pPr>
            <a:r>
              <a:t>$2,000,000 Per occurrence, primary insurance </a:t>
            </a:r>
          </a:p>
          <a:p>
            <a:pPr algn="l" defTabSz="420623">
              <a:defRPr sz="5888">
                <a:latin typeface="Times Roman"/>
                <a:ea typeface="Times Roman"/>
                <a:cs typeface="Times Roman"/>
                <a:sym typeface="Times Roman"/>
              </a:defRPr>
            </a:pPr>
            <a:r>
              <a:t>$2,000,000 Non-owned and rented auto liability (excess of personal)</a:t>
            </a:r>
          </a:p>
          <a:p>
            <a:pPr algn="l" defTabSz="420623">
              <a:defRPr sz="5888">
                <a:latin typeface="Times Roman"/>
                <a:ea typeface="Times Roman"/>
                <a:cs typeface="Times Roman"/>
                <a:sym typeface="Times Roman"/>
              </a:defRPr>
            </a:pPr>
            <a:r>
              <a:t>$2,000,000 Sexual misconduct liability </a:t>
            </a:r>
          </a:p>
          <a:p>
            <a:pPr algn="l" defTabSz="420623">
              <a:defRPr sz="5888">
                <a:latin typeface="Times Roman"/>
                <a:ea typeface="Times Roman"/>
                <a:cs typeface="Times Roman"/>
                <a:sym typeface="Times Roman"/>
              </a:defRPr>
            </a:pPr>
            <a:r>
              <a:t>$5,000,000 Per occurrence, excess insurance</a:t>
            </a:r>
          </a:p>
        </p:txBody>
      </p:sp>
      <p:pic>
        <p:nvPicPr>
          <p:cNvPr id="173" name="Image" descr="Image"/>
          <p:cNvPicPr>
            <a:picLocks noChangeAspect="1"/>
          </p:cNvPicPr>
          <p:nvPr/>
        </p:nvPicPr>
        <p:blipFill>
          <a:blip r:embed="rId2">
            <a:extLst/>
          </a:blip>
          <a:stretch>
            <a:fillRect/>
          </a:stretch>
        </p:blipFill>
        <p:spPr>
          <a:xfrm>
            <a:off x="9124950" y="10092965"/>
            <a:ext cx="6134100" cy="2298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