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Lst>
  <p:notesMasterIdLst>
    <p:notesMasterId r:id="rId30"/>
  </p:notesMasterIdLst>
  <p:handoutMasterIdLst>
    <p:handoutMasterId r:id="rId31"/>
  </p:handoutMasterIdLst>
  <p:sldIdLst>
    <p:sldId id="361" r:id="rId4"/>
    <p:sldId id="357" r:id="rId5"/>
    <p:sldId id="368" r:id="rId6"/>
    <p:sldId id="362" r:id="rId7"/>
    <p:sldId id="375" r:id="rId8"/>
    <p:sldId id="376" r:id="rId9"/>
    <p:sldId id="377" r:id="rId10"/>
    <p:sldId id="366" r:id="rId11"/>
    <p:sldId id="363" r:id="rId12"/>
    <p:sldId id="367" r:id="rId13"/>
    <p:sldId id="369" r:id="rId14"/>
    <p:sldId id="370" r:id="rId15"/>
    <p:sldId id="371" r:id="rId16"/>
    <p:sldId id="372" r:id="rId17"/>
    <p:sldId id="378" r:id="rId18"/>
    <p:sldId id="373" r:id="rId19"/>
    <p:sldId id="379" r:id="rId20"/>
    <p:sldId id="380" r:id="rId21"/>
    <p:sldId id="381" r:id="rId22"/>
    <p:sldId id="382" r:id="rId23"/>
    <p:sldId id="374" r:id="rId24"/>
    <p:sldId id="384" r:id="rId25"/>
    <p:sldId id="385" r:id="rId26"/>
    <p:sldId id="386" r:id="rId27"/>
    <p:sldId id="387" r:id="rId28"/>
    <p:sldId id="383" r:id="rId29"/>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8585A"/>
    <a:srgbClr val="005DAA"/>
    <a:srgbClr val="FF7600"/>
    <a:srgbClr val="D91B5C"/>
    <a:srgbClr val="872175"/>
    <a:srgbClr val="009999"/>
    <a:srgbClr val="00AEEF"/>
    <a:srgbClr val="01B4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350" y="96"/>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smtClean="0"/>
            </a:lvl1pPr>
          </a:lstStyle>
          <a:p>
            <a:pPr>
              <a:defRPr/>
            </a:pPr>
            <a:fld id="{FEB79AB8-EF1C-4B0E-B26D-5B248862056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smtClean="0"/>
            </a:lvl1pPr>
          </a:lstStyle>
          <a:p>
            <a:pPr>
              <a:defRPr/>
            </a:pPr>
            <a:fld id="{05237DBD-A614-4CAA-BC75-8CA42E1F49B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ヒラギノ角ゴ Pro W3" pitchFamily="-84" charset="-128"/>
              </a:defRPr>
            </a:lvl1pPr>
            <a:lvl2pPr marL="742950" indent="-285750" defTabSz="931863">
              <a:spcBef>
                <a:spcPct val="30000"/>
              </a:spcBef>
              <a:defRPr sz="1200">
                <a:solidFill>
                  <a:schemeClr val="tx1"/>
                </a:solidFill>
                <a:latin typeface="Arial" panose="020B0604020202020204" pitchFamily="34" charset="0"/>
                <a:ea typeface="ヒラギノ角ゴ Pro W3" pitchFamily="-84" charset="-128"/>
              </a:defRPr>
            </a:lvl2pPr>
            <a:lvl3pPr marL="1143000" indent="-228600" defTabSz="931863">
              <a:spcBef>
                <a:spcPct val="30000"/>
              </a:spcBef>
              <a:defRPr sz="1200">
                <a:solidFill>
                  <a:schemeClr val="tx1"/>
                </a:solidFill>
                <a:latin typeface="Arial" panose="020B0604020202020204" pitchFamily="34" charset="0"/>
                <a:ea typeface="ヒラギノ角ゴ Pro W3" pitchFamily="-84" charset="-128"/>
              </a:defRPr>
            </a:lvl3pPr>
            <a:lvl4pPr marL="1600200" indent="-228600" defTabSz="931863">
              <a:spcBef>
                <a:spcPct val="30000"/>
              </a:spcBef>
              <a:defRPr sz="1200">
                <a:solidFill>
                  <a:schemeClr val="tx1"/>
                </a:solidFill>
                <a:latin typeface="Arial" panose="020B0604020202020204" pitchFamily="34" charset="0"/>
                <a:ea typeface="ヒラギノ角ゴ Pro W3" pitchFamily="-84" charset="-128"/>
              </a:defRPr>
            </a:lvl4pPr>
            <a:lvl5pPr marL="2057400" indent="-228600" defTabSz="931863">
              <a:spcBef>
                <a:spcPct val="30000"/>
              </a:spcBef>
              <a:defRPr sz="12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86AB197F-9F01-4225-9A9D-2F91345A5083}" type="slidenum">
              <a:rPr lang="en-US" altLang="en-US"/>
              <a:pPr>
                <a:spcBef>
                  <a:spcPct val="0"/>
                </a:spcBef>
              </a:pPr>
              <a:t>1</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ヒラギノ角ゴ Pro W3"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itchFamily="-84" charset="-128"/>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ヒラギノ角ゴ Pro W3" pitchFamily="-84" charset="-128"/>
              </a:defRPr>
            </a:lvl1pPr>
            <a:lvl2pPr marL="742950" indent="-285750" defTabSz="931863">
              <a:spcBef>
                <a:spcPct val="30000"/>
              </a:spcBef>
              <a:defRPr sz="1200">
                <a:solidFill>
                  <a:schemeClr val="tx1"/>
                </a:solidFill>
                <a:latin typeface="Arial" panose="020B0604020202020204" pitchFamily="34" charset="0"/>
                <a:ea typeface="ヒラギノ角ゴ Pro W3" pitchFamily="-84" charset="-128"/>
              </a:defRPr>
            </a:lvl2pPr>
            <a:lvl3pPr marL="1143000" indent="-228600" defTabSz="931863">
              <a:spcBef>
                <a:spcPct val="30000"/>
              </a:spcBef>
              <a:defRPr sz="1200">
                <a:solidFill>
                  <a:schemeClr val="tx1"/>
                </a:solidFill>
                <a:latin typeface="Arial" panose="020B0604020202020204" pitchFamily="34" charset="0"/>
                <a:ea typeface="ヒラギノ角ゴ Pro W3" pitchFamily="-84" charset="-128"/>
              </a:defRPr>
            </a:lvl3pPr>
            <a:lvl4pPr marL="1600200" indent="-228600" defTabSz="931863">
              <a:spcBef>
                <a:spcPct val="30000"/>
              </a:spcBef>
              <a:defRPr sz="1200">
                <a:solidFill>
                  <a:schemeClr val="tx1"/>
                </a:solidFill>
                <a:latin typeface="Arial" panose="020B0604020202020204" pitchFamily="34" charset="0"/>
                <a:ea typeface="ヒラギノ角ゴ Pro W3" pitchFamily="-84" charset="-128"/>
              </a:defRPr>
            </a:lvl4pPr>
            <a:lvl5pPr marL="2057400" indent="-228600" defTabSz="931863">
              <a:spcBef>
                <a:spcPct val="30000"/>
              </a:spcBef>
              <a:defRPr sz="12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067D6624-A06C-4619-A235-46A64A3D31ED}" type="slidenum">
              <a:rPr lang="en-US" altLang="en-US"/>
              <a:pPr>
                <a:spcBef>
                  <a:spcPct val="0"/>
                </a:spcBef>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itchFamily="-84" charset="-128"/>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ヒラギノ角ゴ Pro W3" pitchFamily="-84" charset="-128"/>
              </a:defRPr>
            </a:lvl1pPr>
            <a:lvl2pPr marL="742950" indent="-285750" defTabSz="931863">
              <a:spcBef>
                <a:spcPct val="30000"/>
              </a:spcBef>
              <a:defRPr sz="1200">
                <a:solidFill>
                  <a:schemeClr val="tx1"/>
                </a:solidFill>
                <a:latin typeface="Arial" panose="020B0604020202020204" pitchFamily="34" charset="0"/>
                <a:ea typeface="ヒラギノ角ゴ Pro W3" pitchFamily="-84" charset="-128"/>
              </a:defRPr>
            </a:lvl2pPr>
            <a:lvl3pPr marL="1143000" indent="-228600" defTabSz="931863">
              <a:spcBef>
                <a:spcPct val="30000"/>
              </a:spcBef>
              <a:defRPr sz="1200">
                <a:solidFill>
                  <a:schemeClr val="tx1"/>
                </a:solidFill>
                <a:latin typeface="Arial" panose="020B0604020202020204" pitchFamily="34" charset="0"/>
                <a:ea typeface="ヒラギノ角ゴ Pro W3" pitchFamily="-84" charset="-128"/>
              </a:defRPr>
            </a:lvl3pPr>
            <a:lvl4pPr marL="1600200" indent="-228600" defTabSz="931863">
              <a:spcBef>
                <a:spcPct val="30000"/>
              </a:spcBef>
              <a:defRPr sz="1200">
                <a:solidFill>
                  <a:schemeClr val="tx1"/>
                </a:solidFill>
                <a:latin typeface="Arial" panose="020B0604020202020204" pitchFamily="34" charset="0"/>
                <a:ea typeface="ヒラギノ角ゴ Pro W3" pitchFamily="-84" charset="-128"/>
              </a:defRPr>
            </a:lvl4pPr>
            <a:lvl5pPr marL="2057400" indent="-228600" defTabSz="931863">
              <a:spcBef>
                <a:spcPct val="30000"/>
              </a:spcBef>
              <a:defRPr sz="12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EA8D957B-BC15-4B6D-A6B1-2F093D1B93BB}" type="slidenum">
              <a:rPr lang="en-US" altLang="en-US"/>
              <a:pPr>
                <a:spcBef>
                  <a:spcPct val="0"/>
                </a:spcBef>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itchFamily="-84" charset="-128"/>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ヒラギノ角ゴ Pro W3" pitchFamily="-84" charset="-128"/>
              </a:defRPr>
            </a:lvl1pPr>
            <a:lvl2pPr marL="742950" indent="-285750" defTabSz="931863">
              <a:spcBef>
                <a:spcPct val="30000"/>
              </a:spcBef>
              <a:defRPr sz="1200">
                <a:solidFill>
                  <a:schemeClr val="tx1"/>
                </a:solidFill>
                <a:latin typeface="Arial" panose="020B0604020202020204" pitchFamily="34" charset="0"/>
                <a:ea typeface="ヒラギノ角ゴ Pro W3" pitchFamily="-84" charset="-128"/>
              </a:defRPr>
            </a:lvl2pPr>
            <a:lvl3pPr marL="1143000" indent="-228600" defTabSz="931863">
              <a:spcBef>
                <a:spcPct val="30000"/>
              </a:spcBef>
              <a:defRPr sz="1200">
                <a:solidFill>
                  <a:schemeClr val="tx1"/>
                </a:solidFill>
                <a:latin typeface="Arial" panose="020B0604020202020204" pitchFamily="34" charset="0"/>
                <a:ea typeface="ヒラギノ角ゴ Pro W3" pitchFamily="-84" charset="-128"/>
              </a:defRPr>
            </a:lvl3pPr>
            <a:lvl4pPr marL="1600200" indent="-228600" defTabSz="931863">
              <a:spcBef>
                <a:spcPct val="30000"/>
              </a:spcBef>
              <a:defRPr sz="1200">
                <a:solidFill>
                  <a:schemeClr val="tx1"/>
                </a:solidFill>
                <a:latin typeface="Arial" panose="020B0604020202020204" pitchFamily="34" charset="0"/>
                <a:ea typeface="ヒラギノ角ゴ Pro W3" pitchFamily="-84" charset="-128"/>
              </a:defRPr>
            </a:lvl4pPr>
            <a:lvl5pPr marL="2057400" indent="-228600" defTabSz="931863">
              <a:spcBef>
                <a:spcPct val="30000"/>
              </a:spcBef>
              <a:defRPr sz="12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EA8D957B-BC15-4B6D-A6B1-2F093D1B93BB}" type="slidenum">
              <a:rPr lang="en-US" altLang="en-US"/>
              <a:pPr>
                <a:spcBef>
                  <a:spcPct val="0"/>
                </a:spcBef>
              </a:pPr>
              <a:t>5</a:t>
            </a:fld>
            <a:endParaRPr lang="en-US" altLang="en-US"/>
          </a:p>
        </p:txBody>
      </p:sp>
    </p:spTree>
    <p:extLst>
      <p:ext uri="{BB962C8B-B14F-4D97-AF65-F5344CB8AC3E}">
        <p14:creationId xmlns:p14="http://schemas.microsoft.com/office/powerpoint/2010/main" val="2590291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itchFamily="-84" charset="-128"/>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ヒラギノ角ゴ Pro W3" pitchFamily="-84" charset="-128"/>
              </a:defRPr>
            </a:lvl1pPr>
            <a:lvl2pPr marL="742950" indent="-285750" defTabSz="931863">
              <a:spcBef>
                <a:spcPct val="30000"/>
              </a:spcBef>
              <a:defRPr sz="1200">
                <a:solidFill>
                  <a:schemeClr val="tx1"/>
                </a:solidFill>
                <a:latin typeface="Arial" panose="020B0604020202020204" pitchFamily="34" charset="0"/>
                <a:ea typeface="ヒラギノ角ゴ Pro W3" pitchFamily="-84" charset="-128"/>
              </a:defRPr>
            </a:lvl2pPr>
            <a:lvl3pPr marL="1143000" indent="-228600" defTabSz="931863">
              <a:spcBef>
                <a:spcPct val="30000"/>
              </a:spcBef>
              <a:defRPr sz="1200">
                <a:solidFill>
                  <a:schemeClr val="tx1"/>
                </a:solidFill>
                <a:latin typeface="Arial" panose="020B0604020202020204" pitchFamily="34" charset="0"/>
                <a:ea typeface="ヒラギノ角ゴ Pro W3" pitchFamily="-84" charset="-128"/>
              </a:defRPr>
            </a:lvl3pPr>
            <a:lvl4pPr marL="1600200" indent="-228600" defTabSz="931863">
              <a:spcBef>
                <a:spcPct val="30000"/>
              </a:spcBef>
              <a:defRPr sz="1200">
                <a:solidFill>
                  <a:schemeClr val="tx1"/>
                </a:solidFill>
                <a:latin typeface="Arial" panose="020B0604020202020204" pitchFamily="34" charset="0"/>
                <a:ea typeface="ヒラギノ角ゴ Pro W3" pitchFamily="-84" charset="-128"/>
              </a:defRPr>
            </a:lvl4pPr>
            <a:lvl5pPr marL="2057400" indent="-228600" defTabSz="931863">
              <a:spcBef>
                <a:spcPct val="30000"/>
              </a:spcBef>
              <a:defRPr sz="12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EA8D957B-BC15-4B6D-A6B1-2F093D1B93BB}" type="slidenum">
              <a:rPr lang="en-US" altLang="en-US"/>
              <a:pPr>
                <a:spcBef>
                  <a:spcPct val="0"/>
                </a:spcBef>
              </a:pPr>
              <a:t>6</a:t>
            </a:fld>
            <a:endParaRPr lang="en-US" altLang="en-US"/>
          </a:p>
        </p:txBody>
      </p:sp>
    </p:spTree>
    <p:extLst>
      <p:ext uri="{BB962C8B-B14F-4D97-AF65-F5344CB8AC3E}">
        <p14:creationId xmlns:p14="http://schemas.microsoft.com/office/powerpoint/2010/main" val="1183976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itchFamily="-84" charset="-128"/>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ヒラギノ角ゴ Pro W3" pitchFamily="-84" charset="-128"/>
              </a:defRPr>
            </a:lvl1pPr>
            <a:lvl2pPr marL="742950" indent="-285750" defTabSz="931863">
              <a:spcBef>
                <a:spcPct val="30000"/>
              </a:spcBef>
              <a:defRPr sz="1200">
                <a:solidFill>
                  <a:schemeClr val="tx1"/>
                </a:solidFill>
                <a:latin typeface="Arial" panose="020B0604020202020204" pitchFamily="34" charset="0"/>
                <a:ea typeface="ヒラギノ角ゴ Pro W3" pitchFamily="-84" charset="-128"/>
              </a:defRPr>
            </a:lvl2pPr>
            <a:lvl3pPr marL="1143000" indent="-228600" defTabSz="931863">
              <a:spcBef>
                <a:spcPct val="30000"/>
              </a:spcBef>
              <a:defRPr sz="1200">
                <a:solidFill>
                  <a:schemeClr val="tx1"/>
                </a:solidFill>
                <a:latin typeface="Arial" panose="020B0604020202020204" pitchFamily="34" charset="0"/>
                <a:ea typeface="ヒラギノ角ゴ Pro W3" pitchFamily="-84" charset="-128"/>
              </a:defRPr>
            </a:lvl3pPr>
            <a:lvl4pPr marL="1600200" indent="-228600" defTabSz="931863">
              <a:spcBef>
                <a:spcPct val="30000"/>
              </a:spcBef>
              <a:defRPr sz="1200">
                <a:solidFill>
                  <a:schemeClr val="tx1"/>
                </a:solidFill>
                <a:latin typeface="Arial" panose="020B0604020202020204" pitchFamily="34" charset="0"/>
                <a:ea typeface="ヒラギノ角ゴ Pro W3" pitchFamily="-84" charset="-128"/>
              </a:defRPr>
            </a:lvl4pPr>
            <a:lvl5pPr marL="2057400" indent="-228600" defTabSz="931863">
              <a:spcBef>
                <a:spcPct val="30000"/>
              </a:spcBef>
              <a:defRPr sz="12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067D6624-A06C-4619-A235-46A64A3D31ED}" type="slidenum">
              <a:rPr lang="en-US" altLang="en-US"/>
              <a:pPr>
                <a:spcBef>
                  <a:spcPct val="0"/>
                </a:spcBef>
              </a:pPr>
              <a:t>7</a:t>
            </a:fld>
            <a:endParaRPr lang="en-US" altLang="en-US"/>
          </a:p>
        </p:txBody>
      </p:sp>
    </p:spTree>
    <p:extLst>
      <p:ext uri="{BB962C8B-B14F-4D97-AF65-F5344CB8AC3E}">
        <p14:creationId xmlns:p14="http://schemas.microsoft.com/office/powerpoint/2010/main" val="585567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ヒラギノ角ゴ Pro W3" pitchFamily="-84" charset="-128"/>
              </a:defRPr>
            </a:lvl1pPr>
            <a:lvl2pPr marL="742950" indent="-285750" defTabSz="931863">
              <a:spcBef>
                <a:spcPct val="30000"/>
              </a:spcBef>
              <a:defRPr sz="1200">
                <a:solidFill>
                  <a:schemeClr val="tx1"/>
                </a:solidFill>
                <a:latin typeface="Arial" panose="020B0604020202020204" pitchFamily="34" charset="0"/>
                <a:ea typeface="ヒラギノ角ゴ Pro W3" pitchFamily="-84" charset="-128"/>
              </a:defRPr>
            </a:lvl2pPr>
            <a:lvl3pPr marL="1143000" indent="-228600" defTabSz="931863">
              <a:spcBef>
                <a:spcPct val="30000"/>
              </a:spcBef>
              <a:defRPr sz="1200">
                <a:solidFill>
                  <a:schemeClr val="tx1"/>
                </a:solidFill>
                <a:latin typeface="Arial" panose="020B0604020202020204" pitchFamily="34" charset="0"/>
                <a:ea typeface="ヒラギノ角ゴ Pro W3" pitchFamily="-84" charset="-128"/>
              </a:defRPr>
            </a:lvl3pPr>
            <a:lvl4pPr marL="1600200" indent="-228600" defTabSz="931863">
              <a:spcBef>
                <a:spcPct val="30000"/>
              </a:spcBef>
              <a:defRPr sz="1200">
                <a:solidFill>
                  <a:schemeClr val="tx1"/>
                </a:solidFill>
                <a:latin typeface="Arial" panose="020B0604020202020204" pitchFamily="34" charset="0"/>
                <a:ea typeface="ヒラギノ角ゴ Pro W3" pitchFamily="-84" charset="-128"/>
              </a:defRPr>
            </a:lvl4pPr>
            <a:lvl5pPr marL="2057400" indent="-228600" defTabSz="931863">
              <a:spcBef>
                <a:spcPct val="30000"/>
              </a:spcBef>
              <a:defRPr sz="12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5BA4B834-0CDB-45BA-B2E9-0B013426DCD9}" type="slidenum">
              <a:rPr lang="en-US" altLang="en-US"/>
              <a:pPr>
                <a:spcBef>
                  <a:spcPct val="0"/>
                </a:spcBef>
              </a:pPr>
              <a:t>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itchFamily="-84" charset="-128"/>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ヒラギノ角ゴ Pro W3" pitchFamily="-84" charset="-128"/>
              </a:defRPr>
            </a:lvl1pPr>
            <a:lvl2pPr marL="742950" indent="-285750" defTabSz="931863">
              <a:spcBef>
                <a:spcPct val="30000"/>
              </a:spcBef>
              <a:defRPr sz="1200">
                <a:solidFill>
                  <a:schemeClr val="tx1"/>
                </a:solidFill>
                <a:latin typeface="Arial" panose="020B0604020202020204" pitchFamily="34" charset="0"/>
                <a:ea typeface="ヒラギノ角ゴ Pro W3" pitchFamily="-84" charset="-128"/>
              </a:defRPr>
            </a:lvl2pPr>
            <a:lvl3pPr marL="1143000" indent="-228600" defTabSz="931863">
              <a:spcBef>
                <a:spcPct val="30000"/>
              </a:spcBef>
              <a:defRPr sz="1200">
                <a:solidFill>
                  <a:schemeClr val="tx1"/>
                </a:solidFill>
                <a:latin typeface="Arial" panose="020B0604020202020204" pitchFamily="34" charset="0"/>
                <a:ea typeface="ヒラギノ角ゴ Pro W3" pitchFamily="-84" charset="-128"/>
              </a:defRPr>
            </a:lvl3pPr>
            <a:lvl4pPr marL="1600200" indent="-228600" defTabSz="931863">
              <a:spcBef>
                <a:spcPct val="30000"/>
              </a:spcBef>
              <a:defRPr sz="1200">
                <a:solidFill>
                  <a:schemeClr val="tx1"/>
                </a:solidFill>
                <a:latin typeface="Arial" panose="020B0604020202020204" pitchFamily="34" charset="0"/>
                <a:ea typeface="ヒラギノ角ゴ Pro W3" pitchFamily="-84" charset="-128"/>
              </a:defRPr>
            </a:lvl4pPr>
            <a:lvl5pPr marL="2057400" indent="-228600" defTabSz="931863">
              <a:spcBef>
                <a:spcPct val="30000"/>
              </a:spcBef>
              <a:defRPr sz="12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067D6624-A06C-4619-A235-46A64A3D31ED}" type="slidenum">
              <a:rPr lang="en-US" altLang="en-US"/>
              <a:pPr>
                <a:spcBef>
                  <a:spcPct val="0"/>
                </a:spcBef>
              </a:pPr>
              <a:t>26</a:t>
            </a:fld>
            <a:endParaRPr lang="en-US" altLang="en-US"/>
          </a:p>
        </p:txBody>
      </p:sp>
    </p:spTree>
    <p:extLst>
      <p:ext uri="{BB962C8B-B14F-4D97-AF65-F5344CB8AC3E}">
        <p14:creationId xmlns:p14="http://schemas.microsoft.com/office/powerpoint/2010/main" val="688166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81209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7985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7174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66349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97937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7955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1913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092634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055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74026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980549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0915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8293594"/>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171429"/>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072779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519988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28194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7945492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925446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43155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57786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63127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3724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27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875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4938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9234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en-US" sz="900">
                <a:solidFill>
                  <a:srgbClr val="BCBDC0"/>
                </a:solidFill>
                <a:latin typeface="Arial Narrow" panose="020B0606020202030204" pitchFamily="34" charset="0"/>
              </a:rPr>
              <a:t>TITLE  |  </a:t>
            </a:r>
            <a:fld id="{166F10B8-1684-4075-8F89-000169B1F940}" type="slidenum">
              <a:rPr lang="en-US" altLang="en-US" sz="900" smtClean="0">
                <a:solidFill>
                  <a:srgbClr val="BCBDC0"/>
                </a:solidFill>
                <a:latin typeface="Arial Narrow" panose="020B0606020202030204" pitchFamily="34" charset="0"/>
              </a:rPr>
              <a:pPr algn="r">
                <a:defRPr/>
              </a:pPr>
              <a:t>‹#›</a:t>
            </a:fld>
            <a:r>
              <a:rPr lang="en-US" altLang="en-US" sz="900">
                <a:solidFill>
                  <a:srgbClr val="BCBDC0"/>
                </a:solidFill>
                <a:latin typeface="Arial Narrow" panose="020B0606020202030204" pitchFamily="34" charset="0"/>
              </a:rPr>
              <a:t>  </a:t>
            </a:r>
            <a:endParaRPr lang="en-US" altLang="en-US" sz="900">
              <a:solidFill>
                <a:srgbClr val="958D85"/>
              </a:solidFill>
              <a:latin typeface="Arial Narrow" panose="020B0606020202030204" pitchFamily="34" charset="0"/>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30" r:id="rId14"/>
    <p:sldLayoutId id="2147483831" r:id="rId15"/>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en-US" sz="900">
                <a:solidFill>
                  <a:srgbClr val="BCBDC0"/>
                </a:solidFill>
                <a:latin typeface="Arial Narrow" panose="020B0606020202030204" pitchFamily="34" charset="0"/>
              </a:rPr>
              <a:t>TITLE |  </a:t>
            </a:r>
            <a:fld id="{444A1206-90F2-45E1-BF49-8DA5741F6BAE}" type="slidenum">
              <a:rPr lang="en-US" altLang="en-US" sz="900" smtClean="0">
                <a:solidFill>
                  <a:srgbClr val="BCBDC0"/>
                </a:solidFill>
                <a:latin typeface="Arial Narrow" panose="020B0606020202030204" pitchFamily="34" charset="0"/>
              </a:rPr>
              <a:pPr algn="r">
                <a:defRPr/>
              </a:pPr>
              <a:t>‹#›</a:t>
            </a:fld>
            <a:r>
              <a:rPr lang="en-US" altLang="en-US" sz="900">
                <a:solidFill>
                  <a:srgbClr val="BCBDC0"/>
                </a:solidFill>
                <a:latin typeface="Arial Narrow" panose="020B0606020202030204" pitchFamily="34" charset="0"/>
              </a:rPr>
              <a:t>  </a:t>
            </a:r>
            <a:endParaRPr lang="en-US" altLang="en-US" sz="900">
              <a:solidFill>
                <a:srgbClr val="958D85"/>
              </a:solidFill>
              <a:latin typeface="Arial Narrow" panose="020B0606020202030204" pitchFamily="34" charset="0"/>
            </a:endParaRPr>
          </a:p>
        </p:txBody>
      </p:sp>
      <p:pic>
        <p:nvPicPr>
          <p:cNvPr id="307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my.rotary.org/en/manage/community-marketplace/club-management-systems-website-vendors"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mailto:data@rotary.or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rotary.or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76200" y="3581400"/>
            <a:ext cx="9220200" cy="236220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19459" name="Rectangle 10"/>
          <p:cNvSpPr txBox="1">
            <a:spLocks noChangeArrowheads="1"/>
          </p:cNvSpPr>
          <p:nvPr/>
        </p:nvSpPr>
        <p:spPr bwMode="auto">
          <a:xfrm>
            <a:off x="304800" y="3581400"/>
            <a:ext cx="8534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ea typeface="ヒラギノ角ゴ Pro W3" pitchFamily="-84" charset="-128"/>
              </a:defRPr>
            </a:lvl1pPr>
            <a:lvl2pPr marL="742950" indent="-285750" defTabSz="457200">
              <a:defRPr sz="2400">
                <a:solidFill>
                  <a:schemeClr val="tx1"/>
                </a:solidFill>
                <a:latin typeface="Arial" panose="020B0604020202020204" pitchFamily="34" charset="0"/>
                <a:ea typeface="ヒラギノ角ゴ Pro W3" pitchFamily="-84" charset="-128"/>
              </a:defRPr>
            </a:lvl2pPr>
            <a:lvl3pPr marL="1143000" indent="-228600" defTabSz="457200">
              <a:defRPr sz="2400">
                <a:solidFill>
                  <a:schemeClr val="tx1"/>
                </a:solidFill>
                <a:latin typeface="Arial" panose="020B0604020202020204" pitchFamily="34" charset="0"/>
                <a:ea typeface="ヒラギノ角ゴ Pro W3" pitchFamily="-84" charset="-128"/>
              </a:defRPr>
            </a:lvl3pPr>
            <a:lvl4pPr marL="1600200" indent="-228600" defTabSz="457200">
              <a:defRPr sz="2400">
                <a:solidFill>
                  <a:schemeClr val="tx1"/>
                </a:solidFill>
                <a:latin typeface="Arial" panose="020B0604020202020204" pitchFamily="34" charset="0"/>
                <a:ea typeface="ヒラギノ角ゴ Pro W3" pitchFamily="-84" charset="-128"/>
              </a:defRPr>
            </a:lvl4pPr>
            <a:lvl5pPr marL="2057400" indent="-228600" defTabSz="457200">
              <a:defRPr sz="2400">
                <a:solidFill>
                  <a:schemeClr val="tx1"/>
                </a:solidFill>
                <a:latin typeface="Arial" panose="020B0604020202020204"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spcAft>
                <a:spcPts val="2400"/>
              </a:spcAft>
            </a:pPr>
            <a:r>
              <a:rPr lang="en-US" sz="4000" dirty="0">
                <a:solidFill>
                  <a:schemeClr val="bg1"/>
                </a:solidFill>
                <a:latin typeface="Arial Narrow Bold" panose="020B0706020202030204" pitchFamily="34" charset="0"/>
              </a:rPr>
              <a:t>Secretaries :  You Need What, By When? </a:t>
            </a:r>
            <a:r>
              <a:rPr lang="en-US" dirty="0">
                <a:solidFill>
                  <a:schemeClr val="bg1"/>
                </a:solidFill>
              </a:rPr>
              <a:t>Elements for an efficient system to stay organized and ahead of reporting requirements</a:t>
            </a:r>
            <a:r>
              <a:rPr lang="en-US" altLang="en-US" sz="2000" dirty="0">
                <a:solidFill>
                  <a:srgbClr val="01B4E7"/>
                </a:solidFill>
                <a:latin typeface="Georgia" panose="02040502050405020303" pitchFamily="18" charset="0"/>
              </a:rPr>
              <a:t> Rotary Club</a:t>
            </a:r>
          </a:p>
          <a:p>
            <a:pPr algn="r" eaLnBrk="1" hangingPunct="1">
              <a:spcAft>
                <a:spcPts val="2400"/>
              </a:spcAft>
            </a:pPr>
            <a:r>
              <a:rPr lang="en-US" altLang="en-US" sz="2000" dirty="0">
                <a:solidFill>
                  <a:schemeClr val="bg1"/>
                </a:solidFill>
              </a:rPr>
              <a:t>Kevin and Jenny Kendrick (jakendrick@outlook.com) and                     Dallas Rau </a:t>
            </a:r>
            <a:r>
              <a:rPr lang="en-US" altLang="en-US" sz="2000">
                <a:solidFill>
                  <a:schemeClr val="bg1"/>
                </a:solidFill>
              </a:rPr>
              <a:t>(dallasr@securecom.us)</a:t>
            </a:r>
            <a:endParaRPr lang="en-US" altLang="en-US" sz="2000" dirty="0">
              <a:solidFill>
                <a:schemeClr val="bg1"/>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4000" dirty="0">
                <a:latin typeface="Arial Narrow" panose="020B0606020202030204" pitchFamily="34" charset="0"/>
              </a:rPr>
              <a:t>How will you work with the club President?</a:t>
            </a:r>
          </a:p>
          <a:p>
            <a:pPr marL="0" indent="0">
              <a:buNone/>
            </a:pPr>
            <a:endParaRPr lang="en-US" sz="1700" dirty="0">
              <a:latin typeface="Arial Narrow" panose="020B0606020202030204" pitchFamily="34" charset="0"/>
            </a:endParaRPr>
          </a:p>
        </p:txBody>
      </p:sp>
      <p:pic>
        <p:nvPicPr>
          <p:cNvPr id="4" name="Picture 3"/>
          <p:cNvPicPr>
            <a:picLocks noChangeAspect="1"/>
          </p:cNvPicPr>
          <p:nvPr/>
        </p:nvPicPr>
        <p:blipFill>
          <a:blip r:embed="rId2"/>
          <a:stretch>
            <a:fillRect/>
          </a:stretch>
        </p:blipFill>
        <p:spPr>
          <a:xfrm>
            <a:off x="914400" y="2590800"/>
            <a:ext cx="2594828" cy="2594828"/>
          </a:xfrm>
          <a:prstGeom prst="rect">
            <a:avLst/>
          </a:prstGeom>
        </p:spPr>
      </p:pic>
      <p:pic>
        <p:nvPicPr>
          <p:cNvPr id="5" name="Picture 4"/>
          <p:cNvPicPr>
            <a:picLocks noChangeAspect="1"/>
          </p:cNvPicPr>
          <p:nvPr/>
        </p:nvPicPr>
        <p:blipFill rotWithShape="1">
          <a:blip r:embed="rId3"/>
          <a:srcRect b="46099"/>
          <a:stretch/>
        </p:blipFill>
        <p:spPr>
          <a:xfrm>
            <a:off x="4039906" y="2034380"/>
            <a:ext cx="4167133" cy="2994819"/>
          </a:xfrm>
          <a:prstGeom prst="rect">
            <a:avLst/>
          </a:prstGeom>
        </p:spPr>
      </p:pic>
    </p:spTree>
    <p:extLst>
      <p:ext uri="{BB962C8B-B14F-4D97-AF65-F5344CB8AC3E}">
        <p14:creationId xmlns:p14="http://schemas.microsoft.com/office/powerpoint/2010/main" val="259502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Club President</a:t>
            </a:r>
          </a:p>
        </p:txBody>
      </p:sp>
      <p:sp>
        <p:nvSpPr>
          <p:cNvPr id="3" name="Content Placeholder 2"/>
          <p:cNvSpPr>
            <a:spLocks noGrp="1"/>
          </p:cNvSpPr>
          <p:nvPr>
            <p:ph idx="1"/>
          </p:nvPr>
        </p:nvSpPr>
        <p:spPr/>
        <p:txBody>
          <a:bodyPr/>
          <a:lstStyle/>
          <a:p>
            <a:r>
              <a:rPr lang="en-US" sz="1800" dirty="0">
                <a:latin typeface="Arial Narrow" panose="020B0606020202030204" pitchFamily="34" charset="0"/>
              </a:rPr>
              <a:t>You’ll work closely with your club President, mostly on meetings. </a:t>
            </a:r>
          </a:p>
          <a:p>
            <a:r>
              <a:rPr lang="en-US" sz="1800" dirty="0">
                <a:latin typeface="Arial Narrow" panose="020B0606020202030204" pitchFamily="34" charset="0"/>
              </a:rPr>
              <a:t>Before the start of the year, meet to discuss your roles and responsibilities and how you plan to work together.</a:t>
            </a:r>
          </a:p>
          <a:p>
            <a:r>
              <a:rPr lang="en-US" sz="1800" dirty="0">
                <a:latin typeface="Arial Narrow" panose="020B0606020202030204" pitchFamily="34" charset="0"/>
              </a:rPr>
              <a:t>Discuss which duties should be delegated to other club leaders.</a:t>
            </a:r>
          </a:p>
          <a:p>
            <a:r>
              <a:rPr lang="en-US" sz="1800" dirty="0">
                <a:latin typeface="Arial Narrow" panose="020B0606020202030204" pitchFamily="34" charset="0"/>
              </a:rPr>
              <a:t>Both of you should also meet with current club leaders to learn the status of the club and its ongoing projects and activities. </a:t>
            </a:r>
          </a:p>
          <a:p>
            <a:r>
              <a:rPr lang="en-US" sz="1800" dirty="0">
                <a:latin typeface="Arial Narrow" panose="020B0606020202030204" pitchFamily="34" charset="0"/>
              </a:rPr>
              <a:t>Attend meetings of the current board, if necessary, to learn more about the club’s administrative procedures and ensure continuity in its operations</a:t>
            </a:r>
            <a:r>
              <a:rPr lang="en-US" sz="1800" dirty="0"/>
              <a:t>.</a:t>
            </a:r>
            <a:endParaRPr lang="en-US" sz="1800" dirty="0">
              <a:latin typeface="Arial Narrow" panose="020B0606020202030204" pitchFamily="34" charset="0"/>
            </a:endParaRPr>
          </a:p>
        </p:txBody>
      </p:sp>
    </p:spTree>
    <p:extLst>
      <p:ext uri="{BB962C8B-B14F-4D97-AF65-F5344CB8AC3E}">
        <p14:creationId xmlns:p14="http://schemas.microsoft.com/office/powerpoint/2010/main" val="353958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4000" dirty="0">
                <a:latin typeface="Arial Narrow" panose="020B0606020202030204" pitchFamily="34" charset="0"/>
              </a:rPr>
              <a:t>How will you work with the Treasurer?</a:t>
            </a:r>
          </a:p>
          <a:p>
            <a:pPr marL="0" indent="0">
              <a:buNone/>
            </a:pPr>
            <a:endParaRPr lang="en-US" sz="1700" dirty="0">
              <a:latin typeface="Arial Narrow" panose="020B0606020202030204" pitchFamily="34" charset="0"/>
            </a:endParaRPr>
          </a:p>
        </p:txBody>
      </p:sp>
      <p:pic>
        <p:nvPicPr>
          <p:cNvPr id="4" name="Picture 3"/>
          <p:cNvPicPr>
            <a:picLocks noChangeAspect="1"/>
          </p:cNvPicPr>
          <p:nvPr/>
        </p:nvPicPr>
        <p:blipFill>
          <a:blip r:embed="rId2"/>
          <a:stretch>
            <a:fillRect/>
          </a:stretch>
        </p:blipFill>
        <p:spPr>
          <a:xfrm>
            <a:off x="914400" y="2590800"/>
            <a:ext cx="2594828" cy="2594828"/>
          </a:xfrm>
          <a:prstGeom prst="rect">
            <a:avLst/>
          </a:prstGeom>
        </p:spPr>
      </p:pic>
      <p:pic>
        <p:nvPicPr>
          <p:cNvPr id="6" name="Picture 5"/>
          <p:cNvPicPr>
            <a:picLocks noChangeAspect="1"/>
          </p:cNvPicPr>
          <p:nvPr/>
        </p:nvPicPr>
        <p:blipFill rotWithShape="1">
          <a:blip r:embed="rId3"/>
          <a:srcRect t="-1" b="45326"/>
          <a:stretch/>
        </p:blipFill>
        <p:spPr>
          <a:xfrm>
            <a:off x="4267200" y="2008391"/>
            <a:ext cx="3981450" cy="2947579"/>
          </a:xfrm>
          <a:prstGeom prst="rect">
            <a:avLst/>
          </a:prstGeom>
        </p:spPr>
      </p:pic>
    </p:spTree>
    <p:extLst>
      <p:ext uri="{BB962C8B-B14F-4D97-AF65-F5344CB8AC3E}">
        <p14:creationId xmlns:p14="http://schemas.microsoft.com/office/powerpoint/2010/main" val="3669373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Club Treasurer</a:t>
            </a:r>
          </a:p>
        </p:txBody>
      </p:sp>
      <p:sp>
        <p:nvSpPr>
          <p:cNvPr id="3" name="Content Placeholder 2"/>
          <p:cNvSpPr>
            <a:spLocks noGrp="1"/>
          </p:cNvSpPr>
          <p:nvPr>
            <p:ph idx="1"/>
          </p:nvPr>
        </p:nvSpPr>
        <p:spPr>
          <a:xfrm>
            <a:off x="457200" y="1219200"/>
            <a:ext cx="8229600" cy="4800600"/>
          </a:xfrm>
        </p:spPr>
        <p:txBody>
          <a:bodyPr/>
          <a:lstStyle/>
          <a:p>
            <a:r>
              <a:rPr lang="en-US" sz="1700" dirty="0">
                <a:latin typeface="Arial Narrow" panose="020B0606020202030204" pitchFamily="34" charset="0"/>
              </a:rPr>
              <a:t>You and your club Treasurer share several responsibilities. Determine together how you’ll approach them.. </a:t>
            </a:r>
          </a:p>
          <a:p>
            <a:r>
              <a:rPr lang="en-US" sz="1700" dirty="0">
                <a:latin typeface="Arial Narrow" panose="020B0606020202030204" pitchFamily="34" charset="0"/>
              </a:rPr>
              <a:t>Club dues are calculated based on the membership numbers you report through </a:t>
            </a:r>
            <a:r>
              <a:rPr lang="en-US" sz="1700" b="1" dirty="0">
                <a:latin typeface="Arial Narrow" panose="020B0606020202030204" pitchFamily="34" charset="0"/>
              </a:rPr>
              <a:t>My Rotary</a:t>
            </a:r>
            <a:r>
              <a:rPr lang="en-US" sz="1700" dirty="0">
                <a:latin typeface="Arial Narrow" panose="020B0606020202030204" pitchFamily="34" charset="0"/>
              </a:rPr>
              <a:t> deadlines: 1 January and 1 July</a:t>
            </a:r>
          </a:p>
          <a:p>
            <a:r>
              <a:rPr lang="en-US" sz="1700" dirty="0">
                <a:latin typeface="Arial Narrow" panose="020B0606020202030204" pitchFamily="34" charset="0"/>
              </a:rPr>
              <a:t>You will receive a Rotary International bill for club dues twice a year: early January and early July</a:t>
            </a:r>
          </a:p>
          <a:p>
            <a:pPr lvl="1"/>
            <a:r>
              <a:rPr lang="en-US" sz="1300" dirty="0">
                <a:latin typeface="Arial Narrow" panose="020B0606020202030204" pitchFamily="34" charset="0"/>
              </a:rPr>
              <a:t>The invoice is due in full and the amount cannot be adjusted</a:t>
            </a:r>
          </a:p>
          <a:p>
            <a:r>
              <a:rPr lang="en-US" sz="1700" dirty="0">
                <a:latin typeface="Arial Narrow" panose="020B0606020202030204" pitchFamily="34" charset="0"/>
              </a:rPr>
              <a:t>The Treasurer is responsible for payment, but you or the President can also pay it.</a:t>
            </a:r>
          </a:p>
          <a:p>
            <a:r>
              <a:rPr lang="en-US" sz="1700" dirty="0">
                <a:latin typeface="Arial Narrow" panose="020B0606020202030204" pitchFamily="34" charset="0"/>
              </a:rPr>
              <a:t>Your club decides the amount members pay in club dues and when they are collected</a:t>
            </a:r>
          </a:p>
          <a:p>
            <a:pPr lvl="1"/>
            <a:r>
              <a:rPr lang="en-US" sz="1300" dirty="0">
                <a:latin typeface="Arial Narrow" panose="020B0606020202030204" pitchFamily="34" charset="0"/>
              </a:rPr>
              <a:t>These dues are used for expenses associated with meetings, meals, speaker gifts, and supplies</a:t>
            </a:r>
          </a:p>
          <a:p>
            <a:r>
              <a:rPr lang="en-US" sz="1700" dirty="0">
                <a:latin typeface="Arial Narrow" panose="020B0606020202030204" pitchFamily="34" charset="0"/>
              </a:rPr>
              <a:t>You are responsible for sending the statements of club, district, and RI dues to all members regularly </a:t>
            </a:r>
          </a:p>
          <a:p>
            <a:r>
              <a:rPr lang="en-US" sz="1700" dirty="0">
                <a:latin typeface="Arial Narrow" panose="020B0606020202030204" pitchFamily="34" charset="0"/>
              </a:rPr>
              <a:t>The Treasurer will inform you of members who haven’t paid dues within 30 days. You should send a follow up statement with an absolute deadline.</a:t>
            </a:r>
          </a:p>
          <a:p>
            <a:pPr lvl="1"/>
            <a:r>
              <a:rPr lang="en-US" sz="1300" dirty="0">
                <a:latin typeface="Arial Narrow" panose="020B0606020202030204" pitchFamily="34" charset="0"/>
              </a:rPr>
              <a:t>If dues aren’t paid within 10 days, membership may be terminated, subject to the discretion of the club’s board.</a:t>
            </a:r>
          </a:p>
          <a:p>
            <a:r>
              <a:rPr lang="en-US" sz="1700" dirty="0">
                <a:solidFill>
                  <a:srgbClr val="FF0000"/>
                </a:solidFill>
                <a:latin typeface="Arial Narrow" panose="020B0606020202030204" pitchFamily="34" charset="0"/>
              </a:rPr>
              <a:t>If your club doesn’t pay its invoice promptly, Rotary International will terminate its membership and the club will no longer receive services from Rotary or the district.</a:t>
            </a:r>
          </a:p>
        </p:txBody>
      </p:sp>
    </p:spTree>
    <p:extLst>
      <p:ext uri="{BB962C8B-B14F-4D97-AF65-F5344CB8AC3E}">
        <p14:creationId xmlns:p14="http://schemas.microsoft.com/office/powerpoint/2010/main" val="2987074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4000" dirty="0">
                <a:latin typeface="Arial Narrow" panose="020B0606020202030204" pitchFamily="34" charset="0"/>
              </a:rPr>
              <a:t>How can you support your club’s committees?</a:t>
            </a:r>
          </a:p>
          <a:p>
            <a:pPr marL="0" indent="0">
              <a:buNone/>
            </a:pPr>
            <a:endParaRPr lang="en-US" sz="1700" dirty="0">
              <a:latin typeface="Arial Narrow" panose="020B0606020202030204" pitchFamily="34" charset="0"/>
            </a:endParaRPr>
          </a:p>
        </p:txBody>
      </p:sp>
      <p:pic>
        <p:nvPicPr>
          <p:cNvPr id="4" name="Picture 3"/>
          <p:cNvPicPr>
            <a:picLocks noChangeAspect="1"/>
          </p:cNvPicPr>
          <p:nvPr/>
        </p:nvPicPr>
        <p:blipFill>
          <a:blip r:embed="rId2"/>
          <a:stretch>
            <a:fillRect/>
          </a:stretch>
        </p:blipFill>
        <p:spPr>
          <a:xfrm>
            <a:off x="914400" y="2590800"/>
            <a:ext cx="2594828" cy="2594828"/>
          </a:xfrm>
          <a:prstGeom prst="rect">
            <a:avLst/>
          </a:prstGeom>
        </p:spPr>
      </p:pic>
    </p:spTree>
    <p:extLst>
      <p:ext uri="{BB962C8B-B14F-4D97-AF65-F5344CB8AC3E}">
        <p14:creationId xmlns:p14="http://schemas.microsoft.com/office/powerpoint/2010/main" val="468687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Your Club’s Committees:</a:t>
            </a:r>
          </a:p>
        </p:txBody>
      </p:sp>
      <p:sp>
        <p:nvSpPr>
          <p:cNvPr id="3" name="Content Placeholder 2"/>
          <p:cNvSpPr>
            <a:spLocks noGrp="1"/>
          </p:cNvSpPr>
          <p:nvPr>
            <p:ph idx="1"/>
          </p:nvPr>
        </p:nvSpPr>
        <p:spPr>
          <a:xfrm>
            <a:off x="457200" y="1219200"/>
            <a:ext cx="8229600" cy="4800600"/>
          </a:xfrm>
        </p:spPr>
        <p:txBody>
          <a:bodyPr/>
          <a:lstStyle/>
          <a:p>
            <a:pPr marL="0" indent="0">
              <a:buNone/>
            </a:pPr>
            <a:r>
              <a:rPr lang="en-US" sz="1800" dirty="0">
                <a:latin typeface="Arial Narrow" panose="020B0606020202030204" pitchFamily="34" charset="0"/>
              </a:rPr>
              <a:t>You are automatically a member of your club’s Administration Committee.</a:t>
            </a:r>
          </a:p>
          <a:p>
            <a:pPr marL="0" indent="0">
              <a:buNone/>
            </a:pPr>
            <a:endParaRPr lang="en-US" sz="1800" dirty="0">
              <a:latin typeface="Arial Narrow" panose="020B0606020202030204" pitchFamily="34" charset="0"/>
            </a:endParaRPr>
          </a:p>
          <a:p>
            <a:pPr marL="0" indent="0">
              <a:buNone/>
            </a:pPr>
            <a:r>
              <a:rPr lang="en-US" sz="1800" dirty="0">
                <a:latin typeface="Arial Narrow" panose="020B0606020202030204" pitchFamily="34" charset="0"/>
              </a:rPr>
              <a:t>Its responsibilities include:</a:t>
            </a:r>
          </a:p>
          <a:p>
            <a:r>
              <a:rPr lang="en-US" sz="1800" dirty="0">
                <a:latin typeface="Arial Narrow" panose="020B0606020202030204" pitchFamily="34" charset="0"/>
              </a:rPr>
              <a:t>Planning club meetings and special programs</a:t>
            </a:r>
          </a:p>
          <a:p>
            <a:r>
              <a:rPr lang="en-US" sz="1800" dirty="0">
                <a:latin typeface="Arial Narrow" panose="020B0606020202030204" pitchFamily="34" charset="0"/>
              </a:rPr>
              <a:t>Organizing social activities for members</a:t>
            </a:r>
          </a:p>
          <a:p>
            <a:r>
              <a:rPr lang="en-US" sz="1800" dirty="0">
                <a:latin typeface="Arial Narrow" panose="020B0606020202030204" pitchFamily="34" charset="0"/>
              </a:rPr>
              <a:t>Producing the club newsletter and updating the club website</a:t>
            </a:r>
          </a:p>
          <a:p>
            <a:r>
              <a:rPr lang="en-US" sz="1800" dirty="0">
                <a:latin typeface="Arial Narrow" panose="020B0606020202030204" pitchFamily="34" charset="0"/>
              </a:rPr>
              <a:t>You should also meet with your club’s Membership Committee early on to discuss its initiatives and how you can support them. For your duties in the new member election process, see Article 10 of the Recommended Rotary Club Bylaws.</a:t>
            </a:r>
            <a:endParaRPr lang="en-US" sz="1800" dirty="0">
              <a:solidFill>
                <a:schemeClr val="tx2">
                  <a:lumMod val="50000"/>
                </a:schemeClr>
              </a:solidFill>
              <a:latin typeface="Arial Narrow" panose="020B0606020202030204" pitchFamily="34" charset="0"/>
            </a:endParaRPr>
          </a:p>
        </p:txBody>
      </p:sp>
    </p:spTree>
    <p:extLst>
      <p:ext uri="{BB962C8B-B14F-4D97-AF65-F5344CB8AC3E}">
        <p14:creationId xmlns:p14="http://schemas.microsoft.com/office/powerpoint/2010/main" val="485231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4000" dirty="0">
                <a:latin typeface="Arial Narrow" panose="020B0606020202030204" pitchFamily="34" charset="0"/>
              </a:rPr>
              <a:t>Which administrative duties can you streamline?</a:t>
            </a:r>
          </a:p>
          <a:p>
            <a:pPr marL="0" indent="0">
              <a:buNone/>
            </a:pPr>
            <a:endParaRPr lang="en-US" sz="1700" dirty="0">
              <a:latin typeface="Arial Narrow" panose="020B0606020202030204" pitchFamily="34" charset="0"/>
            </a:endParaRPr>
          </a:p>
        </p:txBody>
      </p:sp>
      <p:pic>
        <p:nvPicPr>
          <p:cNvPr id="4" name="Picture 3"/>
          <p:cNvPicPr>
            <a:picLocks noChangeAspect="1"/>
          </p:cNvPicPr>
          <p:nvPr/>
        </p:nvPicPr>
        <p:blipFill>
          <a:blip r:embed="rId2"/>
          <a:stretch>
            <a:fillRect/>
          </a:stretch>
        </p:blipFill>
        <p:spPr>
          <a:xfrm>
            <a:off x="914400" y="2590800"/>
            <a:ext cx="2594828" cy="2594828"/>
          </a:xfrm>
          <a:prstGeom prst="rect">
            <a:avLst/>
          </a:prstGeom>
        </p:spPr>
      </p:pic>
    </p:spTree>
    <p:extLst>
      <p:ext uri="{BB962C8B-B14F-4D97-AF65-F5344CB8AC3E}">
        <p14:creationId xmlns:p14="http://schemas.microsoft.com/office/powerpoint/2010/main" val="786562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 Duties of Club Secretaries:</a:t>
            </a:r>
          </a:p>
        </p:txBody>
      </p:sp>
      <p:sp>
        <p:nvSpPr>
          <p:cNvPr id="3" name="Content Placeholder 2"/>
          <p:cNvSpPr>
            <a:spLocks noGrp="1"/>
          </p:cNvSpPr>
          <p:nvPr>
            <p:ph idx="1"/>
          </p:nvPr>
        </p:nvSpPr>
        <p:spPr>
          <a:xfrm>
            <a:off x="457200" y="1219200"/>
            <a:ext cx="8229600" cy="4800600"/>
          </a:xfrm>
        </p:spPr>
        <p:txBody>
          <a:bodyPr/>
          <a:lstStyle/>
          <a:p>
            <a:pPr marL="0" indent="0">
              <a:buNone/>
            </a:pPr>
            <a:endParaRPr lang="en-US" sz="1800" dirty="0">
              <a:latin typeface="Arial Narrow" panose="020B0606020202030204" pitchFamily="34" charset="0"/>
            </a:endParaRPr>
          </a:p>
          <a:p>
            <a:pPr marL="0" indent="0">
              <a:buNone/>
            </a:pPr>
            <a:endParaRPr lang="en-US" sz="1800" dirty="0">
              <a:latin typeface="Arial Narrow" panose="020B0606020202030204" pitchFamily="34" charset="0"/>
            </a:endParaRPr>
          </a:p>
          <a:p>
            <a:pPr marL="0" indent="0">
              <a:buNone/>
            </a:pPr>
            <a:endParaRPr lang="en-US" sz="1800" dirty="0">
              <a:latin typeface="Arial Narrow" panose="020B0606020202030204" pitchFamily="34" charset="0"/>
            </a:endParaRPr>
          </a:p>
          <a:p>
            <a:pPr marL="0" indent="0">
              <a:buNone/>
            </a:pPr>
            <a:endParaRPr lang="en-US" sz="1800" dirty="0">
              <a:latin typeface="Arial Narrow" panose="020B0606020202030204" pitchFamily="34" charset="0"/>
            </a:endParaRPr>
          </a:p>
          <a:p>
            <a:pPr marL="0" indent="0">
              <a:buNone/>
            </a:pPr>
            <a:endParaRPr lang="en-US" sz="1800" dirty="0">
              <a:latin typeface="Arial Narrow" panose="020B0606020202030204" pitchFamily="34" charset="0"/>
            </a:endParaRPr>
          </a:p>
          <a:p>
            <a:pPr marL="0" indent="0">
              <a:buNone/>
            </a:pPr>
            <a:endParaRPr lang="en-US" sz="1800" dirty="0">
              <a:latin typeface="Arial Narrow" panose="020B0606020202030204" pitchFamily="34" charset="0"/>
            </a:endParaRPr>
          </a:p>
          <a:p>
            <a:pPr marL="0" indent="0">
              <a:buNone/>
            </a:pPr>
            <a:endParaRPr lang="en-US" sz="1800" dirty="0">
              <a:latin typeface="Arial Narrow" panose="020B0606020202030204" pitchFamily="34" charset="0"/>
            </a:endParaRPr>
          </a:p>
          <a:p>
            <a:pPr marL="0" indent="0">
              <a:buNone/>
            </a:pPr>
            <a:endParaRPr lang="en-US" sz="1800" dirty="0">
              <a:latin typeface="Arial Narrow" panose="020B0606020202030204" pitchFamily="34" charset="0"/>
            </a:endParaRPr>
          </a:p>
          <a:p>
            <a:pPr marL="0" indent="0">
              <a:buNone/>
            </a:pPr>
            <a:endParaRPr lang="en-US" sz="1800" dirty="0">
              <a:latin typeface="Arial Narrow" panose="020B0606020202030204" pitchFamily="34" charset="0"/>
            </a:endParaRPr>
          </a:p>
          <a:p>
            <a:pPr marL="0" indent="0">
              <a:buNone/>
            </a:pPr>
            <a:endParaRPr lang="en-US" sz="1800" dirty="0">
              <a:latin typeface="Arial Narrow" panose="020B0606020202030204" pitchFamily="34" charset="0"/>
            </a:endParaRPr>
          </a:p>
          <a:p>
            <a:pPr marL="0" indent="0">
              <a:buNone/>
            </a:pPr>
            <a:endParaRPr lang="en-US" sz="1800" dirty="0">
              <a:latin typeface="Arial Narrow" panose="020B0606020202030204" pitchFamily="34" charset="0"/>
            </a:endParaRPr>
          </a:p>
          <a:p>
            <a:pPr marL="0" indent="0">
              <a:buNone/>
            </a:pPr>
            <a:endParaRPr lang="en-US" sz="1800" dirty="0">
              <a:latin typeface="Arial Narrow" panose="020B0606020202030204" pitchFamily="34" charset="0"/>
            </a:endParaRPr>
          </a:p>
          <a:p>
            <a:pPr marL="0" indent="0">
              <a:buNone/>
            </a:pPr>
            <a:r>
              <a:rPr lang="en-US" sz="1800" dirty="0">
                <a:latin typeface="Arial Narrow" panose="020B0606020202030204" pitchFamily="34" charset="0"/>
              </a:rPr>
              <a:t>All club Secretaries have similar responsibilities. Here’s a quick look at the 18 months you’ll </a:t>
            </a:r>
          </a:p>
          <a:p>
            <a:pPr marL="0" indent="0">
              <a:buNone/>
            </a:pPr>
            <a:r>
              <a:rPr lang="en-US" sz="1800" dirty="0">
                <a:latin typeface="Arial Narrow" panose="020B0606020202030204" pitchFamily="34" charset="0"/>
              </a:rPr>
              <a:t>spend in the role.</a:t>
            </a:r>
          </a:p>
          <a:p>
            <a:pPr marL="0" indent="0">
              <a:buNone/>
            </a:pPr>
            <a:endParaRPr lang="en-US" sz="1800" dirty="0">
              <a:latin typeface="Arial Narrow" panose="020B0606020202030204" pitchFamily="34" charset="0"/>
            </a:endParaRPr>
          </a:p>
          <a:p>
            <a:pPr marL="0" indent="0">
              <a:buNone/>
            </a:pPr>
            <a:endParaRPr lang="en-US" sz="1800" dirty="0">
              <a:latin typeface="Arial Narrow" panose="020B0606020202030204" pitchFamily="34" charset="0"/>
            </a:endParaRPr>
          </a:p>
          <a:p>
            <a:pPr marL="0" indent="0">
              <a:buNone/>
            </a:pPr>
            <a:endParaRPr lang="en-US" sz="1800" dirty="0">
              <a:latin typeface="Arial Narrow" panose="020B0606020202030204" pitchFamily="34" charset="0"/>
            </a:endParaRPr>
          </a:p>
          <a:p>
            <a:pPr marL="0" indent="0">
              <a:buNone/>
            </a:pPr>
            <a:endParaRPr lang="en-US" sz="1800" dirty="0">
              <a:latin typeface="Arial Narrow" panose="020B0606020202030204" pitchFamily="34" charset="0"/>
            </a:endParaRPr>
          </a:p>
          <a:p>
            <a:pPr marL="0" indent="0">
              <a:buNone/>
            </a:pPr>
            <a:endParaRPr lang="en-US" sz="1800" dirty="0">
              <a:latin typeface="Arial Narrow" panose="020B0606020202030204" pitchFamily="34" charset="0"/>
            </a:endParaRPr>
          </a:p>
          <a:p>
            <a:endParaRPr lang="en-US" sz="1800" dirty="0">
              <a:latin typeface="Arial Narrow" panose="020B0606020202030204" pitchFamily="34" charset="0"/>
            </a:endParaRPr>
          </a:p>
        </p:txBody>
      </p:sp>
      <p:pic>
        <p:nvPicPr>
          <p:cNvPr id="4" name="Picture 3"/>
          <p:cNvPicPr>
            <a:picLocks noChangeAspect="1"/>
          </p:cNvPicPr>
          <p:nvPr/>
        </p:nvPicPr>
        <p:blipFill>
          <a:blip r:embed="rId2"/>
          <a:stretch>
            <a:fillRect/>
          </a:stretch>
        </p:blipFill>
        <p:spPr>
          <a:xfrm>
            <a:off x="1658808" y="1194619"/>
            <a:ext cx="5580192" cy="3721990"/>
          </a:xfrm>
          <a:prstGeom prst="rect">
            <a:avLst/>
          </a:prstGeom>
        </p:spPr>
      </p:pic>
    </p:spTree>
    <p:extLst>
      <p:ext uri="{BB962C8B-B14F-4D97-AF65-F5344CB8AC3E}">
        <p14:creationId xmlns:p14="http://schemas.microsoft.com/office/powerpoint/2010/main" val="3356253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 Duties:</a:t>
            </a:r>
          </a:p>
        </p:txBody>
      </p:sp>
      <p:sp>
        <p:nvSpPr>
          <p:cNvPr id="3" name="Content Placeholder 2"/>
          <p:cNvSpPr>
            <a:spLocks noGrp="1"/>
          </p:cNvSpPr>
          <p:nvPr>
            <p:ph idx="1"/>
          </p:nvPr>
        </p:nvSpPr>
        <p:spPr>
          <a:xfrm>
            <a:off x="457200" y="1219200"/>
            <a:ext cx="8382000" cy="4800600"/>
          </a:xfrm>
        </p:spPr>
        <p:txBody>
          <a:bodyPr/>
          <a:lstStyle/>
          <a:p>
            <a:pPr marL="0" indent="0">
              <a:buNone/>
            </a:pPr>
            <a:r>
              <a:rPr lang="en-US" sz="1800" b="1" dirty="0">
                <a:latin typeface="Arial Narrow" panose="020B0606020202030204" pitchFamily="34" charset="0"/>
              </a:rPr>
              <a:t>January – June: Prepare for your Office</a:t>
            </a:r>
          </a:p>
          <a:p>
            <a:r>
              <a:rPr lang="en-US" sz="1800" dirty="0">
                <a:latin typeface="Arial Narrow" panose="020B0606020202030204" pitchFamily="34" charset="0"/>
              </a:rPr>
              <a:t>Create a </a:t>
            </a:r>
            <a:r>
              <a:rPr lang="en-US" sz="1800" b="1" dirty="0">
                <a:latin typeface="Arial Narrow" panose="020B0606020202030204" pitchFamily="34" charset="0"/>
              </a:rPr>
              <a:t>My Rotary </a:t>
            </a:r>
            <a:r>
              <a:rPr lang="en-US" sz="1800" dirty="0">
                <a:latin typeface="Arial Narrow" panose="020B0606020202030204" pitchFamily="34" charset="0"/>
              </a:rPr>
              <a:t>account</a:t>
            </a:r>
          </a:p>
          <a:p>
            <a:r>
              <a:rPr lang="en-US" sz="1800" dirty="0">
                <a:latin typeface="Arial Narrow" panose="020B0606020202030204" pitchFamily="34" charset="0"/>
              </a:rPr>
              <a:t>Become familiar with the </a:t>
            </a:r>
            <a:r>
              <a:rPr lang="en-US" sz="1800" i="1" dirty="0">
                <a:latin typeface="Arial Narrow" panose="020B0606020202030204" pitchFamily="34" charset="0"/>
              </a:rPr>
              <a:t>Lead Your Club Secretary </a:t>
            </a:r>
            <a:r>
              <a:rPr lang="en-US" sz="1800" dirty="0">
                <a:latin typeface="Arial Narrow" panose="020B0606020202030204" pitchFamily="34" charset="0"/>
              </a:rPr>
              <a:t>manual, the Standard Rotary Club Constitution, the Recommended Rotary Club Bylaws, and your club’s constitution and bylaws.</a:t>
            </a:r>
          </a:p>
          <a:p>
            <a:r>
              <a:rPr lang="en-US" sz="1800" dirty="0">
                <a:latin typeface="Arial Narrow" panose="020B0606020202030204" pitchFamily="34" charset="0"/>
              </a:rPr>
              <a:t>Review the discussion questions in </a:t>
            </a:r>
            <a:r>
              <a:rPr lang="en-US" sz="1800" i="1" dirty="0">
                <a:latin typeface="Arial Narrow" panose="020B0606020202030204" pitchFamily="34" charset="0"/>
              </a:rPr>
              <a:t>the Lead Your Club Secretary </a:t>
            </a:r>
            <a:r>
              <a:rPr lang="en-US" sz="1800" dirty="0">
                <a:latin typeface="Arial Narrow" panose="020B0606020202030204" pitchFamily="34" charset="0"/>
              </a:rPr>
              <a:t>Appendix 2 before this conference</a:t>
            </a:r>
          </a:p>
          <a:p>
            <a:r>
              <a:rPr lang="en-US" sz="1800" dirty="0">
                <a:latin typeface="Arial Narrow" panose="020B0606020202030204" pitchFamily="34" charset="0"/>
              </a:rPr>
              <a:t>Meet with President-Elect to discuss club goals, schedule activities, and decide how you will divide administrative tasks</a:t>
            </a:r>
          </a:p>
          <a:p>
            <a:r>
              <a:rPr lang="en-US" sz="1800" dirty="0">
                <a:latin typeface="Arial Narrow" panose="020B0606020202030204" pitchFamily="34" charset="0"/>
              </a:rPr>
              <a:t>Meet with the outgoing Secretary to review club procedures and the club invoice, and get access to the club’s records, property, and archives and current </a:t>
            </a:r>
            <a:r>
              <a:rPr lang="en-US" sz="1800" i="1" dirty="0">
                <a:latin typeface="Arial Narrow" panose="020B0606020202030204" pitchFamily="34" charset="0"/>
              </a:rPr>
              <a:t>Manual of Procedure</a:t>
            </a:r>
          </a:p>
          <a:p>
            <a:r>
              <a:rPr lang="en-US" sz="1800" dirty="0">
                <a:latin typeface="Arial Narrow" panose="020B0606020202030204" pitchFamily="34" charset="0"/>
              </a:rPr>
              <a:t>Participate in the District Training Assembly</a:t>
            </a:r>
          </a:p>
          <a:p>
            <a:r>
              <a:rPr lang="en-US" sz="1800" dirty="0">
                <a:latin typeface="Arial Narrow" panose="020B0606020202030204" pitchFamily="34" charset="0"/>
              </a:rPr>
              <a:t>Attend meetings of your incoming board of directors and current board meetings</a:t>
            </a:r>
          </a:p>
          <a:p>
            <a:r>
              <a:rPr lang="en-US" sz="1800" dirty="0">
                <a:latin typeface="Arial Narrow" panose="020B0606020202030204" pitchFamily="34" charset="0"/>
              </a:rPr>
              <a:t>Participate in the club assembly held by the President-Elect after the District Training Assembly to discuss club plans for the coming Rotary year</a:t>
            </a:r>
          </a:p>
          <a:p>
            <a:r>
              <a:rPr lang="en-US" sz="1800" dirty="0">
                <a:latin typeface="Arial Narrow" panose="020B0606020202030204" pitchFamily="34" charset="0"/>
              </a:rPr>
              <a:t>Prepare a schedule for sending statements of club dues and fees to all members and plan how you will record the dues and fees you receive</a:t>
            </a:r>
          </a:p>
        </p:txBody>
      </p:sp>
    </p:spTree>
    <p:extLst>
      <p:ext uri="{BB962C8B-B14F-4D97-AF65-F5344CB8AC3E}">
        <p14:creationId xmlns:p14="http://schemas.microsoft.com/office/powerpoint/2010/main" val="2985873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 Duties:</a:t>
            </a:r>
          </a:p>
        </p:txBody>
      </p:sp>
      <p:sp>
        <p:nvSpPr>
          <p:cNvPr id="3" name="Content Placeholder 2"/>
          <p:cNvSpPr>
            <a:spLocks noGrp="1"/>
          </p:cNvSpPr>
          <p:nvPr>
            <p:ph idx="1"/>
          </p:nvPr>
        </p:nvSpPr>
        <p:spPr>
          <a:xfrm>
            <a:off x="457200" y="1219200"/>
            <a:ext cx="8229600" cy="5029200"/>
          </a:xfrm>
        </p:spPr>
        <p:txBody>
          <a:bodyPr/>
          <a:lstStyle/>
          <a:p>
            <a:pPr marL="0" indent="0">
              <a:buNone/>
            </a:pPr>
            <a:r>
              <a:rPr lang="en-US" sz="1800" b="1" dirty="0">
                <a:latin typeface="Arial Narrow" panose="020B0606020202030204" pitchFamily="34" charset="0"/>
              </a:rPr>
              <a:t>July: Take Office</a:t>
            </a:r>
          </a:p>
          <a:p>
            <a:r>
              <a:rPr lang="en-US" sz="1800" dirty="0">
                <a:latin typeface="Arial Narrow" panose="020B0606020202030204" pitchFamily="34" charset="0"/>
              </a:rPr>
              <a:t>Give your Treasurer the club invoice so it can be paid on time.</a:t>
            </a:r>
          </a:p>
          <a:p>
            <a:r>
              <a:rPr lang="en-US" sz="1800" dirty="0">
                <a:latin typeface="Arial Narrow" panose="020B0606020202030204" pitchFamily="34" charset="0"/>
              </a:rPr>
              <a:t>Begin updating your club information whenever it changes, maintaining membership records</a:t>
            </a:r>
          </a:p>
          <a:p>
            <a:r>
              <a:rPr lang="en-US" sz="1800" dirty="0">
                <a:latin typeface="Arial Narrow" panose="020B0606020202030204" pitchFamily="34" charset="0"/>
              </a:rPr>
              <a:t>Make sure new officers are assigned in </a:t>
            </a:r>
            <a:r>
              <a:rPr lang="en-US" sz="1800" b="1" dirty="0">
                <a:latin typeface="Arial Narrow" panose="020B0606020202030204" pitchFamily="34" charset="0"/>
              </a:rPr>
              <a:t>My Rotary</a:t>
            </a:r>
            <a:r>
              <a:rPr lang="en-US" sz="1800" dirty="0">
                <a:latin typeface="Arial Narrow" panose="020B0606020202030204" pitchFamily="34" charset="0"/>
              </a:rPr>
              <a:t>.</a:t>
            </a:r>
            <a:endParaRPr lang="en-US" sz="1800" b="1" dirty="0">
              <a:latin typeface="Arial Narrow" panose="020B0606020202030204" pitchFamily="34" charset="0"/>
            </a:endParaRPr>
          </a:p>
          <a:p>
            <a:endParaRPr lang="en-US" sz="1800" dirty="0">
              <a:latin typeface="Arial Narrow" panose="020B0606020202030204" pitchFamily="34" charset="0"/>
            </a:endParaRPr>
          </a:p>
          <a:p>
            <a:pPr marL="0" indent="0">
              <a:buNone/>
            </a:pPr>
            <a:r>
              <a:rPr lang="en-US" sz="1800" b="1" dirty="0">
                <a:latin typeface="Arial Narrow" panose="020B0606020202030204" pitchFamily="34" charset="0"/>
              </a:rPr>
              <a:t>December</a:t>
            </a:r>
          </a:p>
          <a:p>
            <a:pPr marL="0" indent="0">
              <a:buNone/>
            </a:pPr>
            <a:r>
              <a:rPr lang="en-US" sz="1800" dirty="0">
                <a:latin typeface="Arial Narrow" panose="020B0606020202030204" pitchFamily="34" charset="0"/>
              </a:rPr>
              <a:t>Provide support for the annual meeting to elect officers</a:t>
            </a:r>
          </a:p>
          <a:p>
            <a:pPr marL="0" indent="0">
              <a:buNone/>
            </a:pPr>
            <a:r>
              <a:rPr lang="en-US" sz="1800" dirty="0">
                <a:latin typeface="Arial Narrow" panose="020B0606020202030204" pitchFamily="34" charset="0"/>
              </a:rPr>
              <a:t>Confirm that your club’s membership list is up-to-date so that the club invoice will be correct</a:t>
            </a:r>
          </a:p>
          <a:p>
            <a:pPr marL="0" indent="0">
              <a:buNone/>
            </a:pPr>
            <a:endParaRPr lang="en-US" sz="1800" b="1" dirty="0">
              <a:latin typeface="Arial Narrow" panose="020B0606020202030204" pitchFamily="34" charset="0"/>
            </a:endParaRPr>
          </a:p>
          <a:p>
            <a:pPr marL="0" indent="0">
              <a:buNone/>
            </a:pPr>
            <a:r>
              <a:rPr lang="en-US" sz="1800" b="1" dirty="0">
                <a:latin typeface="Arial Narrow" panose="020B0606020202030204" pitchFamily="34" charset="0"/>
              </a:rPr>
              <a:t>January</a:t>
            </a:r>
          </a:p>
          <a:p>
            <a:r>
              <a:rPr lang="en-US" sz="1800" dirty="0">
                <a:latin typeface="Arial Narrow" panose="020B0606020202030204" pitchFamily="34" charset="0"/>
              </a:rPr>
              <a:t>Review the club’s schedule of activities with the President and the Board of Directors and prepare the midyear progress report</a:t>
            </a:r>
          </a:p>
          <a:p>
            <a:r>
              <a:rPr lang="en-US" sz="1800" dirty="0">
                <a:latin typeface="Arial Narrow" panose="020B0606020202030204" pitchFamily="34" charset="0"/>
              </a:rPr>
              <a:t>Report incoming club officers by 1 February on </a:t>
            </a:r>
            <a:r>
              <a:rPr lang="en-US" sz="1800" b="1" dirty="0">
                <a:latin typeface="Arial Narrow" panose="020B0606020202030204" pitchFamily="34" charset="0"/>
              </a:rPr>
              <a:t>My Rotary</a:t>
            </a:r>
          </a:p>
          <a:p>
            <a:r>
              <a:rPr lang="en-US" sz="1800" dirty="0">
                <a:latin typeface="Arial Narrow" panose="020B0606020202030204" pitchFamily="34" charset="0"/>
              </a:rPr>
              <a:t>Coordinate with the club Treasurer to ensure that the club invoice is paid</a:t>
            </a:r>
          </a:p>
          <a:p>
            <a:pPr marL="0" indent="0">
              <a:buNone/>
            </a:pPr>
            <a:endParaRPr lang="en-US" sz="1800" b="1" dirty="0">
              <a:latin typeface="Arial Narrow" panose="020B0606020202030204" pitchFamily="34" charset="0"/>
            </a:endParaRPr>
          </a:p>
          <a:p>
            <a:endParaRPr lang="en-US" sz="1800" dirty="0">
              <a:latin typeface="Arial Narrow" panose="020B0606020202030204" pitchFamily="34" charset="0"/>
            </a:endParaRPr>
          </a:p>
          <a:p>
            <a:pPr marL="0" indent="0">
              <a:buNone/>
            </a:pPr>
            <a:endParaRPr lang="en-US" sz="1800" dirty="0">
              <a:latin typeface="Arial Narrow" panose="020B0606020202030204" pitchFamily="34" charset="0"/>
            </a:endParaRPr>
          </a:p>
        </p:txBody>
      </p:sp>
    </p:spTree>
    <p:extLst>
      <p:ext uri="{BB962C8B-B14F-4D97-AF65-F5344CB8AC3E}">
        <p14:creationId xmlns:p14="http://schemas.microsoft.com/office/powerpoint/2010/main" val="4238345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ctrTitle"/>
          </p:nvPr>
        </p:nvSpPr>
        <p:spPr bwMode="auto">
          <a:xfrm>
            <a:off x="-76200" y="2590800"/>
            <a:ext cx="91440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l" eaLnBrk="1" hangingPunct="1"/>
            <a:r>
              <a:rPr lang="en-US" altLang="en-US" sz="3600" dirty="0">
                <a:latin typeface="Arial Narrow" panose="020B0606020202030204" pitchFamily="34" charset="0"/>
              </a:rPr>
              <a:t>          Your Job as Club Secretary</a:t>
            </a:r>
          </a:p>
        </p:txBody>
      </p:sp>
      <p:sp>
        <p:nvSpPr>
          <p:cNvPr id="3" name="Title 3"/>
          <p:cNvSpPr txBox="1">
            <a:spLocks/>
          </p:cNvSpPr>
          <p:nvPr/>
        </p:nvSpPr>
        <p:spPr bwMode="auto">
          <a:xfrm>
            <a:off x="114300" y="4343400"/>
            <a:ext cx="8915400" cy="1295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ctr" defTabSz="457200" rtl="0" eaLnBrk="0" fontAlgn="base" hangingPunct="0">
              <a:spcBef>
                <a:spcPct val="0"/>
              </a:spcBef>
              <a:spcAft>
                <a:spcPct val="0"/>
              </a:spcAft>
              <a:defRPr sz="3200" kern="1200">
                <a:solidFill>
                  <a:schemeClr val="bg1"/>
                </a:solidFill>
                <a:latin typeface="Arial Narrow"/>
                <a:ea typeface="MS PGothic" panose="020B0600070205080204" pitchFamily="34" charset="-128"/>
                <a:cs typeface="Arial Narrow"/>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altLang="en-US" sz="3000" dirty="0">
                <a:solidFill>
                  <a:schemeClr val="tx2"/>
                </a:solidFill>
                <a:latin typeface="Arial Narrow" panose="020B0606020202030204" pitchFamily="34" charset="0"/>
              </a:rPr>
              <a:t>As club Secretary, you help your club run well. Watch its trends to identify what works well and what doesn’t, and share this information with club and district leaders.</a:t>
            </a:r>
          </a:p>
        </p:txBody>
      </p:sp>
      <p:pic>
        <p:nvPicPr>
          <p:cNvPr id="2" name="Picture 1"/>
          <p:cNvPicPr>
            <a:picLocks noChangeAspect="1"/>
          </p:cNvPicPr>
          <p:nvPr/>
        </p:nvPicPr>
        <p:blipFill>
          <a:blip r:embed="rId3"/>
          <a:stretch>
            <a:fillRect/>
          </a:stretch>
        </p:blipFill>
        <p:spPr>
          <a:xfrm>
            <a:off x="0" y="990600"/>
            <a:ext cx="9067800" cy="1676400"/>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 Duties:</a:t>
            </a:r>
          </a:p>
        </p:txBody>
      </p:sp>
      <p:sp>
        <p:nvSpPr>
          <p:cNvPr id="3" name="Content Placeholder 2"/>
          <p:cNvSpPr>
            <a:spLocks noGrp="1"/>
          </p:cNvSpPr>
          <p:nvPr>
            <p:ph idx="1"/>
          </p:nvPr>
        </p:nvSpPr>
        <p:spPr>
          <a:xfrm>
            <a:off x="457200" y="1219200"/>
            <a:ext cx="8229600" cy="4800600"/>
          </a:xfrm>
        </p:spPr>
        <p:txBody>
          <a:bodyPr/>
          <a:lstStyle/>
          <a:p>
            <a:pPr marL="0" indent="0">
              <a:buNone/>
            </a:pPr>
            <a:r>
              <a:rPr lang="en-US" sz="1800" b="1" dirty="0">
                <a:latin typeface="Arial Narrow" panose="020B0606020202030204" pitchFamily="34" charset="0"/>
              </a:rPr>
              <a:t>February</a:t>
            </a:r>
            <a:endParaRPr lang="en-US" sz="1800" dirty="0">
              <a:latin typeface="Arial Narrow" panose="020B0606020202030204" pitchFamily="34" charset="0"/>
            </a:endParaRPr>
          </a:p>
          <a:p>
            <a:r>
              <a:rPr lang="en-US" sz="1800" dirty="0">
                <a:latin typeface="Arial Narrow" panose="020B0606020202030204" pitchFamily="34" charset="0"/>
              </a:rPr>
              <a:t>If your club wants to propose a member to be a governor-nominee candidate, send the proper form to the District Nominating Committee</a:t>
            </a:r>
          </a:p>
          <a:p>
            <a:endParaRPr lang="en-US" sz="1800" dirty="0">
              <a:latin typeface="Arial Narrow" panose="020B0606020202030204" pitchFamily="34" charset="0"/>
            </a:endParaRPr>
          </a:p>
          <a:p>
            <a:pPr marL="0" indent="0">
              <a:buNone/>
            </a:pPr>
            <a:r>
              <a:rPr lang="en-US" sz="1800" b="1" dirty="0">
                <a:latin typeface="Arial Narrow" panose="020B0606020202030204" pitchFamily="34" charset="0"/>
              </a:rPr>
              <a:t>April</a:t>
            </a:r>
            <a:endParaRPr lang="en-US" sz="1800" dirty="0">
              <a:latin typeface="Arial Narrow" panose="020B0606020202030204" pitchFamily="34" charset="0"/>
            </a:endParaRPr>
          </a:p>
          <a:p>
            <a:r>
              <a:rPr lang="en-US" sz="1800" dirty="0">
                <a:latin typeface="Arial Narrow" panose="020B0606020202030204" pitchFamily="34" charset="0"/>
              </a:rPr>
              <a:t>Begin briefing next year’s Secretary.</a:t>
            </a:r>
          </a:p>
          <a:p>
            <a:r>
              <a:rPr lang="en-US" sz="1800" dirty="0">
                <a:latin typeface="Arial Narrow" panose="020B0606020202030204" pitchFamily="34" charset="0"/>
              </a:rPr>
              <a:t>Prepare credentials for delegates to the Rotary Convention.</a:t>
            </a:r>
          </a:p>
          <a:p>
            <a:pPr marL="0" indent="0">
              <a:buNone/>
            </a:pPr>
            <a:endParaRPr lang="en-US" sz="1800" b="1" dirty="0">
              <a:latin typeface="Arial Narrow" panose="020B0606020202030204" pitchFamily="34" charset="0"/>
            </a:endParaRPr>
          </a:p>
          <a:p>
            <a:pPr marL="0" indent="0">
              <a:buNone/>
            </a:pPr>
            <a:r>
              <a:rPr lang="en-US" sz="1800" b="1" dirty="0">
                <a:latin typeface="Arial Narrow" panose="020B0606020202030204" pitchFamily="34" charset="0"/>
              </a:rPr>
              <a:t>June</a:t>
            </a:r>
          </a:p>
          <a:p>
            <a:r>
              <a:rPr lang="en-US" sz="1800" dirty="0">
                <a:latin typeface="Arial Narrow" panose="020B0606020202030204" pitchFamily="34" charset="0"/>
              </a:rPr>
              <a:t>Confirm that your club’s membership list is up-to-date so that the club invoice you receive in July will be correct</a:t>
            </a:r>
          </a:p>
          <a:p>
            <a:r>
              <a:rPr lang="en-US" sz="1800" dirty="0">
                <a:latin typeface="Arial Narrow" panose="020B0606020202030204" pitchFamily="34" charset="0"/>
              </a:rPr>
              <a:t>Prepare your annual report to the club</a:t>
            </a:r>
          </a:p>
          <a:p>
            <a:r>
              <a:rPr lang="en-US" sz="1800" dirty="0">
                <a:latin typeface="Arial Narrow" panose="020B0606020202030204" pitchFamily="34" charset="0"/>
              </a:rPr>
              <a:t>Give the club’s records, materials, and archives to the incoming Secretary</a:t>
            </a:r>
          </a:p>
          <a:p>
            <a:endParaRPr lang="en-US" sz="1800" dirty="0">
              <a:latin typeface="Arial Narrow" panose="020B0606020202030204" pitchFamily="34" charset="0"/>
            </a:endParaRPr>
          </a:p>
          <a:p>
            <a:endParaRPr lang="en-US" sz="1800" dirty="0">
              <a:latin typeface="Arial Narrow" panose="020B0606020202030204" pitchFamily="34" charset="0"/>
            </a:endParaRPr>
          </a:p>
          <a:p>
            <a:pPr marL="0" indent="0">
              <a:buNone/>
            </a:pPr>
            <a:endParaRPr lang="en-US" sz="1800" dirty="0">
              <a:latin typeface="Arial Narrow" panose="020B0606020202030204" pitchFamily="34" charset="0"/>
            </a:endParaRPr>
          </a:p>
        </p:txBody>
      </p:sp>
    </p:spTree>
    <p:extLst>
      <p:ext uri="{BB962C8B-B14F-4D97-AF65-F5344CB8AC3E}">
        <p14:creationId xmlns:p14="http://schemas.microsoft.com/office/powerpoint/2010/main" val="2691113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4000" dirty="0">
                <a:latin typeface="Arial Narrow" panose="020B0606020202030204" pitchFamily="34" charset="0"/>
              </a:rPr>
              <a:t>What is one annual goal you will work toward next year? How does this support your club’s strategic plan?</a:t>
            </a:r>
          </a:p>
          <a:p>
            <a:pPr marL="0" indent="0">
              <a:buNone/>
            </a:pPr>
            <a:endParaRPr lang="en-US" sz="1700" dirty="0">
              <a:latin typeface="Arial Narrow" panose="020B0606020202030204" pitchFamily="34" charset="0"/>
            </a:endParaRPr>
          </a:p>
        </p:txBody>
      </p:sp>
      <p:pic>
        <p:nvPicPr>
          <p:cNvPr id="4" name="Picture 3"/>
          <p:cNvPicPr>
            <a:picLocks noChangeAspect="1"/>
          </p:cNvPicPr>
          <p:nvPr/>
        </p:nvPicPr>
        <p:blipFill>
          <a:blip r:embed="rId2"/>
          <a:stretch>
            <a:fillRect/>
          </a:stretch>
        </p:blipFill>
        <p:spPr>
          <a:xfrm>
            <a:off x="1066800" y="3357599"/>
            <a:ext cx="2594828" cy="2594828"/>
          </a:xfrm>
          <a:prstGeom prst="rect">
            <a:avLst/>
          </a:prstGeom>
        </p:spPr>
      </p:pic>
    </p:spTree>
    <p:extLst>
      <p:ext uri="{BB962C8B-B14F-4D97-AF65-F5344CB8AC3E}">
        <p14:creationId xmlns:p14="http://schemas.microsoft.com/office/powerpoint/2010/main" val="3005899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Just in:</a:t>
            </a:r>
          </a:p>
        </p:txBody>
      </p:sp>
      <p:sp>
        <p:nvSpPr>
          <p:cNvPr id="3" name="Content Placeholder 2"/>
          <p:cNvSpPr>
            <a:spLocks noGrp="1"/>
          </p:cNvSpPr>
          <p:nvPr>
            <p:ph idx="1"/>
          </p:nvPr>
        </p:nvSpPr>
        <p:spPr>
          <a:xfrm>
            <a:off x="457200" y="1219200"/>
            <a:ext cx="8229600" cy="4953000"/>
          </a:xfrm>
        </p:spPr>
        <p:txBody>
          <a:bodyPr/>
          <a:lstStyle/>
          <a:p>
            <a:pPr marL="0" indent="0">
              <a:buNone/>
            </a:pPr>
            <a:r>
              <a:rPr lang="en-US" sz="2800" b="1" dirty="0">
                <a:latin typeface="Arial Narrow" panose="020B0606020202030204" pitchFamily="34" charset="0"/>
              </a:rPr>
              <a:t>How to spend less time managing club data</a:t>
            </a:r>
          </a:p>
          <a:p>
            <a:pPr marL="0" indent="0">
              <a:buNone/>
            </a:pPr>
            <a:r>
              <a:rPr lang="en-US" sz="1600" i="1" dirty="0">
                <a:latin typeface="Arial Narrow" panose="020B0606020202030204" pitchFamily="34" charset="0"/>
              </a:rPr>
              <a:t>By Chelsea Mertz, communications specialist, Rotary Service Connections, April 13, 2017</a:t>
            </a:r>
          </a:p>
          <a:p>
            <a:pPr marL="0" indent="0">
              <a:buNone/>
            </a:pPr>
            <a:endParaRPr lang="en-US" sz="1800" dirty="0">
              <a:latin typeface="Arial Narrow" panose="020B0606020202030204" pitchFamily="34" charset="0"/>
            </a:endParaRPr>
          </a:p>
          <a:p>
            <a:pPr marL="0" indent="0">
              <a:buNone/>
            </a:pPr>
            <a:r>
              <a:rPr lang="en-US" sz="1800" dirty="0">
                <a:latin typeface="Arial Narrow" panose="020B0606020202030204" pitchFamily="34" charset="0"/>
              </a:rPr>
              <a:t>Does your club manage members and officer updates online? Did your district buy a club management system for the clubs in your district, such as DACdb, but your club uses a different vendor, like ClubRunner?</a:t>
            </a:r>
          </a:p>
          <a:p>
            <a:pPr marL="0" indent="0">
              <a:buNone/>
            </a:pPr>
            <a:endParaRPr lang="en-US" sz="1800" dirty="0">
              <a:latin typeface="Arial Narrow" panose="020B0606020202030204" pitchFamily="34" charset="0"/>
            </a:endParaRPr>
          </a:p>
          <a:p>
            <a:pPr marL="0" indent="0">
              <a:buNone/>
            </a:pPr>
            <a:r>
              <a:rPr lang="en-US" sz="1800" dirty="0">
                <a:latin typeface="Arial Narrow" panose="020B0606020202030204" pitchFamily="34" charset="0"/>
              </a:rPr>
              <a:t>At Rotary International, we now provide clubs with the ability to use multiple vendors. What this means is that if your club is using a different system from your district leadership, you can select the district’s vendor as a secondary vendor. Your vendor would remain the preferred, primary vendor which would be able to view and update club data. The secondary and any additional vendors would have view-only access to club data.</a:t>
            </a:r>
          </a:p>
          <a:p>
            <a:pPr marL="0" indent="0">
              <a:buNone/>
            </a:pPr>
            <a:endParaRPr lang="en-US" sz="1800" dirty="0">
              <a:latin typeface="Arial Narrow" panose="020B0606020202030204" pitchFamily="34" charset="0"/>
            </a:endParaRPr>
          </a:p>
          <a:p>
            <a:pPr marL="0" indent="0">
              <a:buNone/>
            </a:pPr>
            <a:r>
              <a:rPr lang="en-US" sz="1800" dirty="0">
                <a:latin typeface="Arial Narrow" panose="020B0606020202030204" pitchFamily="34" charset="0"/>
              </a:rPr>
              <a:t>As a club, you are the owner of your club membership data. But with the multi-vendor abilities you can determine who handles your data. Your district will still be able to “view” your club’s membership, but they will not be able to update your information.</a:t>
            </a:r>
          </a:p>
          <a:p>
            <a:pPr marL="0" indent="0">
              <a:buNone/>
            </a:pPr>
            <a:endParaRPr lang="en-US" sz="1800" dirty="0">
              <a:latin typeface="Arial Narrow" panose="020B0606020202030204" pitchFamily="34" charset="0"/>
            </a:endParaRPr>
          </a:p>
        </p:txBody>
      </p:sp>
      <p:sp>
        <p:nvSpPr>
          <p:cNvPr id="4" name="Rectangle 1"/>
          <p:cNvSpPr>
            <a:spLocks noChangeArrowheads="1"/>
          </p:cNvSpPr>
          <p:nvPr/>
        </p:nvSpPr>
        <p:spPr bwMode="auto">
          <a:xfrm>
            <a:off x="0" y="143961"/>
            <a:ext cx="65" cy="1692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373737"/>
              </a:solidFill>
              <a:effectLst/>
              <a:latin typeface="inherit"/>
            </a:endParaRPr>
          </a:p>
        </p:txBody>
      </p:sp>
    </p:spTree>
    <p:extLst>
      <p:ext uri="{BB962C8B-B14F-4D97-AF65-F5344CB8AC3E}">
        <p14:creationId xmlns:p14="http://schemas.microsoft.com/office/powerpoint/2010/main" val="3861132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Just in:</a:t>
            </a:r>
          </a:p>
        </p:txBody>
      </p:sp>
      <p:sp>
        <p:nvSpPr>
          <p:cNvPr id="3" name="Content Placeholder 2"/>
          <p:cNvSpPr>
            <a:spLocks noGrp="1"/>
          </p:cNvSpPr>
          <p:nvPr>
            <p:ph idx="1"/>
          </p:nvPr>
        </p:nvSpPr>
        <p:spPr>
          <a:xfrm>
            <a:off x="457200" y="1219200"/>
            <a:ext cx="5791200" cy="4953000"/>
          </a:xfrm>
        </p:spPr>
        <p:txBody>
          <a:bodyPr/>
          <a:lstStyle/>
          <a:p>
            <a:pPr marL="0" indent="0">
              <a:buNone/>
            </a:pPr>
            <a:r>
              <a:rPr lang="en-US" sz="1800" dirty="0">
                <a:latin typeface="Arial Narrow" panose="020B0606020202030204" pitchFamily="34" charset="0"/>
              </a:rPr>
              <a:t>So how do you get started? Choose a licensed vendor and establish an account through the vendor’s website. (Your club will be subject to the vendor’s terms and policies.) Once you have an account, you can have a club officer integrate it with Rotary’s database.</a:t>
            </a:r>
          </a:p>
          <a:p>
            <a:pPr marL="0" indent="0">
              <a:buNone/>
            </a:pPr>
            <a:endParaRPr lang="en-US" sz="1800" dirty="0">
              <a:latin typeface="Arial Narrow" panose="020B0606020202030204" pitchFamily="34" charset="0"/>
            </a:endParaRPr>
          </a:p>
          <a:p>
            <a:pPr marL="0" indent="0">
              <a:buNone/>
            </a:pPr>
            <a:r>
              <a:rPr lang="en-US" sz="1800" dirty="0">
                <a:latin typeface="Arial Narrow" panose="020B0606020202030204" pitchFamily="34" charset="0"/>
              </a:rPr>
              <a:t>Over 14,000 clubs are already integrated directly with Rotary International’s membership database using tools provided by our licensed vendors. These tools help you keep your membership and club officer information up to date, connecting it to Rotary International in real time. To find out more, visit our </a:t>
            </a:r>
            <a:r>
              <a:rPr lang="en-US" sz="1800" dirty="0">
                <a:latin typeface="Arial Narrow" panose="020B0606020202030204" pitchFamily="34" charset="0"/>
                <a:hlinkClick r:id="rId2"/>
              </a:rPr>
              <a:t>Community Marketplace</a:t>
            </a:r>
            <a:r>
              <a:rPr lang="en-US" sz="1800" dirty="0">
                <a:latin typeface="Arial Narrow" panose="020B0606020202030204" pitchFamily="34" charset="0"/>
              </a:rPr>
              <a:t>. You will find tools to help you manage your club so you can spend less time on administrative tasks, and more time developing and taking part in service projects.</a:t>
            </a:r>
          </a:p>
        </p:txBody>
      </p:sp>
      <p:sp>
        <p:nvSpPr>
          <p:cNvPr id="4" name="Rectangle 1"/>
          <p:cNvSpPr>
            <a:spLocks noChangeArrowheads="1"/>
          </p:cNvSpPr>
          <p:nvPr/>
        </p:nvSpPr>
        <p:spPr bwMode="auto">
          <a:xfrm>
            <a:off x="0" y="143961"/>
            <a:ext cx="65" cy="1692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373737"/>
              </a:solidFill>
              <a:effectLst/>
              <a:latin typeface="inherit"/>
            </a:endParaRPr>
          </a:p>
        </p:txBody>
      </p:sp>
      <p:pic>
        <p:nvPicPr>
          <p:cNvPr id="1026" name="Picture 2" descr="https://rotaryinternationalblog.files.wordpress.com/2017/04/140713_vendors.jpg?w=5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143000"/>
            <a:ext cx="2428103" cy="555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809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Dallas, for following up on this:</a:t>
            </a:r>
          </a:p>
        </p:txBody>
      </p:sp>
      <p:pic>
        <p:nvPicPr>
          <p:cNvPr id="5" name="Content Placeholder 4"/>
          <p:cNvPicPr>
            <a:picLocks noGrp="1" noChangeAspect="1"/>
          </p:cNvPicPr>
          <p:nvPr>
            <p:ph idx="1"/>
          </p:nvPr>
        </p:nvPicPr>
        <p:blipFill>
          <a:blip r:embed="rId2"/>
          <a:stretch>
            <a:fillRect/>
          </a:stretch>
        </p:blipFill>
        <p:spPr>
          <a:xfrm>
            <a:off x="838200" y="1143000"/>
            <a:ext cx="7391400" cy="5147016"/>
          </a:xfrm>
        </p:spPr>
      </p:pic>
      <p:sp>
        <p:nvSpPr>
          <p:cNvPr id="4" name="Rectangle 1"/>
          <p:cNvSpPr>
            <a:spLocks noChangeArrowheads="1"/>
          </p:cNvSpPr>
          <p:nvPr/>
        </p:nvSpPr>
        <p:spPr bwMode="auto">
          <a:xfrm>
            <a:off x="0" y="143961"/>
            <a:ext cx="65" cy="1692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373737"/>
              </a:solidFill>
              <a:effectLst/>
              <a:latin typeface="inherit"/>
            </a:endParaRPr>
          </a:p>
        </p:txBody>
      </p:sp>
    </p:spTree>
    <p:extLst>
      <p:ext uri="{BB962C8B-B14F-4D97-AF65-F5344CB8AC3E}">
        <p14:creationId xmlns:p14="http://schemas.microsoft.com/office/powerpoint/2010/main" val="946835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Rectangle 1"/>
          <p:cNvSpPr>
            <a:spLocks noChangeArrowheads="1"/>
          </p:cNvSpPr>
          <p:nvPr/>
        </p:nvSpPr>
        <p:spPr bwMode="auto">
          <a:xfrm>
            <a:off x="0" y="143961"/>
            <a:ext cx="65" cy="1692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373737"/>
              </a:solidFill>
              <a:effectLst/>
              <a:latin typeface="inherit"/>
            </a:endParaRPr>
          </a:p>
        </p:txBody>
      </p:sp>
      <p:sp>
        <p:nvSpPr>
          <p:cNvPr id="3" name="Content Placeholder 2"/>
          <p:cNvSpPr>
            <a:spLocks noGrp="1"/>
          </p:cNvSpPr>
          <p:nvPr>
            <p:ph idx="1"/>
          </p:nvPr>
        </p:nvSpPr>
        <p:spPr/>
        <p:txBody>
          <a:bodyPr/>
          <a:lstStyle/>
          <a:p>
            <a:pPr marL="0" indent="0">
              <a:buNone/>
            </a:pPr>
            <a:r>
              <a:rPr lang="en-US" sz="2400" dirty="0"/>
              <a:t>You can add a new member directly in the DACdb system, which is then updated in Rotary’s database and assigned a member ID. This is then synced across all databases. You use the Member Compare function to add that new member to RI’s database. </a:t>
            </a:r>
          </a:p>
          <a:p>
            <a:pPr marL="0" indent="0">
              <a:buNone/>
            </a:pPr>
            <a:r>
              <a:rPr lang="en-US" sz="2400" dirty="0"/>
              <a:t>The one thing to note is that you have to “push” the member to RI’s database within 30 days of their induction date, if it’s greater than 30 days, then it must be sent to </a:t>
            </a:r>
            <a:r>
              <a:rPr lang="en-US" sz="2400" u="sng" dirty="0">
                <a:hlinkClick r:id="rId2"/>
              </a:rPr>
              <a:t>data@rotary.org</a:t>
            </a:r>
            <a:r>
              <a:rPr lang="en-US" sz="2400" dirty="0"/>
              <a:t>. The 30 day rule is set so that clubs inform us of new members and their club member list and invoice are accurately accounted for.</a:t>
            </a:r>
          </a:p>
          <a:p>
            <a:endParaRPr lang="en-US" dirty="0"/>
          </a:p>
        </p:txBody>
      </p:sp>
    </p:spTree>
    <p:extLst>
      <p:ext uri="{BB962C8B-B14F-4D97-AF65-F5344CB8AC3E}">
        <p14:creationId xmlns:p14="http://schemas.microsoft.com/office/powerpoint/2010/main" val="1488487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ctrTitle"/>
          </p:nvPr>
        </p:nvSpPr>
        <p:spPr bwMode="auto">
          <a:xfrm>
            <a:off x="-76200" y="2590800"/>
            <a:ext cx="91440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l" eaLnBrk="1" hangingPunct="1"/>
            <a:r>
              <a:rPr lang="en-US" altLang="en-US" sz="3600" dirty="0">
                <a:latin typeface="Arial Narrow" panose="020B0606020202030204" pitchFamily="34" charset="0"/>
              </a:rPr>
              <a:t>          Wrapping It Up</a:t>
            </a:r>
          </a:p>
        </p:txBody>
      </p:sp>
      <p:sp>
        <p:nvSpPr>
          <p:cNvPr id="3" name="Title 3"/>
          <p:cNvSpPr txBox="1">
            <a:spLocks/>
          </p:cNvSpPr>
          <p:nvPr/>
        </p:nvSpPr>
        <p:spPr bwMode="auto">
          <a:xfrm>
            <a:off x="114300" y="4343400"/>
            <a:ext cx="8915400" cy="1295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ctr" defTabSz="457200" rtl="0" eaLnBrk="0" fontAlgn="base" hangingPunct="0">
              <a:spcBef>
                <a:spcPct val="0"/>
              </a:spcBef>
              <a:spcAft>
                <a:spcPct val="0"/>
              </a:spcAft>
              <a:defRPr sz="3200" kern="1200">
                <a:solidFill>
                  <a:schemeClr val="bg1"/>
                </a:solidFill>
                <a:latin typeface="Arial Narrow"/>
                <a:ea typeface="MS PGothic" panose="020B0600070205080204" pitchFamily="34" charset="-128"/>
                <a:cs typeface="Arial Narrow"/>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endParaRPr lang="en-US" altLang="en-US" sz="3000" dirty="0">
              <a:solidFill>
                <a:schemeClr val="tx2"/>
              </a:solidFill>
              <a:latin typeface="Arial Narrow" panose="020B0606020202030204" pitchFamily="34" charset="0"/>
            </a:endParaRPr>
          </a:p>
        </p:txBody>
      </p:sp>
      <p:pic>
        <p:nvPicPr>
          <p:cNvPr id="2" name="Picture 1"/>
          <p:cNvPicPr>
            <a:picLocks noChangeAspect="1"/>
          </p:cNvPicPr>
          <p:nvPr/>
        </p:nvPicPr>
        <p:blipFill>
          <a:blip r:embed="rId3"/>
          <a:stretch>
            <a:fillRect/>
          </a:stretch>
        </p:blipFill>
        <p:spPr>
          <a:xfrm>
            <a:off x="0" y="990600"/>
            <a:ext cx="9067800" cy="1676400"/>
          </a:xfrm>
          <a:prstGeom prst="rect">
            <a:avLst/>
          </a:prstGeom>
        </p:spPr>
      </p:pic>
    </p:spTree>
    <p:extLst>
      <p:ext uri="{BB962C8B-B14F-4D97-AF65-F5344CB8AC3E}">
        <p14:creationId xmlns:p14="http://schemas.microsoft.com/office/powerpoint/2010/main" val="16163586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pPr marL="0" indent="0">
              <a:buNone/>
            </a:pPr>
            <a:r>
              <a:rPr lang="en-US" sz="4000" dirty="0">
                <a:latin typeface="Arial Narrow" panose="020B0606020202030204" pitchFamily="34" charset="0"/>
              </a:rPr>
              <a:t>What are the main responsibilities of the secretary in your club?</a:t>
            </a:r>
          </a:p>
          <a:p>
            <a:pPr marL="0" indent="0">
              <a:buNone/>
            </a:pPr>
            <a:endParaRPr lang="en-US" dirty="0">
              <a:latin typeface="Arial Narrow" panose="020B0606020202030204" pitchFamily="34" charset="0"/>
            </a:endParaRPr>
          </a:p>
        </p:txBody>
      </p:sp>
      <p:pic>
        <p:nvPicPr>
          <p:cNvPr id="6" name="Picture 5"/>
          <p:cNvPicPr>
            <a:picLocks noChangeAspect="1"/>
          </p:cNvPicPr>
          <p:nvPr/>
        </p:nvPicPr>
        <p:blipFill>
          <a:blip r:embed="rId2"/>
          <a:stretch>
            <a:fillRect/>
          </a:stretch>
        </p:blipFill>
        <p:spPr>
          <a:xfrm>
            <a:off x="5380320" y="2133600"/>
            <a:ext cx="3272952" cy="4343400"/>
          </a:xfrm>
          <a:prstGeom prst="rect">
            <a:avLst/>
          </a:prstGeom>
        </p:spPr>
      </p:pic>
      <p:pic>
        <p:nvPicPr>
          <p:cNvPr id="7" name="Picture 6"/>
          <p:cNvPicPr>
            <a:picLocks noChangeAspect="1"/>
          </p:cNvPicPr>
          <p:nvPr/>
        </p:nvPicPr>
        <p:blipFill>
          <a:blip r:embed="rId3"/>
          <a:stretch>
            <a:fillRect/>
          </a:stretch>
        </p:blipFill>
        <p:spPr>
          <a:xfrm>
            <a:off x="1143000" y="2743200"/>
            <a:ext cx="2594828" cy="2594828"/>
          </a:xfrm>
          <a:prstGeom prst="rect">
            <a:avLst/>
          </a:prstGeom>
        </p:spPr>
      </p:pic>
    </p:spTree>
    <p:extLst>
      <p:ext uri="{BB962C8B-B14F-4D97-AF65-F5344CB8AC3E}">
        <p14:creationId xmlns:p14="http://schemas.microsoft.com/office/powerpoint/2010/main" val="2854786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Content Placeholder 2"/>
          <p:cNvSpPr>
            <a:spLocks noGrp="1"/>
          </p:cNvSpPr>
          <p:nvPr>
            <p:ph idx="1"/>
          </p:nvPr>
        </p:nvSpPr>
        <p:spPr bwMode="auto">
          <a:xfrm>
            <a:off x="304800" y="1066800"/>
            <a:ext cx="84582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eaLnBrk="1" hangingPunct="1"/>
            <a:r>
              <a:rPr lang="en-US" sz="1800" dirty="0">
                <a:latin typeface="Arial Narrow" panose="020B0606020202030204" pitchFamily="34" charset="0"/>
              </a:rPr>
              <a:t>Attend the District training assembly and the District Conference </a:t>
            </a:r>
          </a:p>
          <a:p>
            <a:pPr eaLnBrk="1" hangingPunct="1"/>
            <a:r>
              <a:rPr lang="en-US" sz="1800" dirty="0">
                <a:latin typeface="Arial Narrow" panose="020B0606020202030204" pitchFamily="34" charset="0"/>
              </a:rPr>
              <a:t>Meet with the outgoing Secretary and receive club records</a:t>
            </a:r>
          </a:p>
          <a:p>
            <a:pPr eaLnBrk="1" hangingPunct="1"/>
            <a:r>
              <a:rPr lang="en-US" sz="1800" dirty="0">
                <a:latin typeface="Arial Narrow" panose="020B0606020202030204" pitchFamily="34" charset="0"/>
              </a:rPr>
              <a:t>Meet with the incoming Board of Directors</a:t>
            </a:r>
          </a:p>
          <a:p>
            <a:pPr eaLnBrk="1" hangingPunct="1"/>
            <a:r>
              <a:rPr lang="en-US" sz="1800" dirty="0">
                <a:latin typeface="Arial Narrow" panose="020B0606020202030204" pitchFamily="34" charset="0"/>
              </a:rPr>
              <a:t>Create a </a:t>
            </a:r>
            <a:r>
              <a:rPr lang="en-US" sz="1800" b="1" dirty="0">
                <a:latin typeface="Arial Narrow" panose="020B0606020202030204" pitchFamily="34" charset="0"/>
              </a:rPr>
              <a:t>My Rotary </a:t>
            </a:r>
            <a:r>
              <a:rPr lang="en-US" sz="1800" dirty="0">
                <a:latin typeface="Arial Narrow" panose="020B0606020202030204" pitchFamily="34" charset="0"/>
              </a:rPr>
              <a:t>account on Rotary.org if you don’t already have one</a:t>
            </a:r>
          </a:p>
          <a:p>
            <a:pPr eaLnBrk="1" hangingPunct="1"/>
            <a:r>
              <a:rPr lang="en-US" sz="1800" dirty="0">
                <a:latin typeface="Arial Narrow" panose="020B0606020202030204" pitchFamily="34" charset="0"/>
              </a:rPr>
              <a:t>Update your club’s records and member list on </a:t>
            </a:r>
            <a:r>
              <a:rPr lang="en-US" sz="1800" b="1" dirty="0">
                <a:latin typeface="Arial Narrow" panose="020B0606020202030204" pitchFamily="34" charset="0"/>
              </a:rPr>
              <a:t>My Rotary </a:t>
            </a:r>
            <a:r>
              <a:rPr lang="en-US" sz="1800" dirty="0">
                <a:latin typeface="Arial Narrow" panose="020B0606020202030204" pitchFamily="34" charset="0"/>
              </a:rPr>
              <a:t>as changes occur</a:t>
            </a:r>
          </a:p>
          <a:p>
            <a:pPr eaLnBrk="1" hangingPunct="1"/>
            <a:r>
              <a:rPr lang="en-US" sz="1800" dirty="0">
                <a:latin typeface="Arial Narrow" panose="020B0606020202030204" pitchFamily="34" charset="0"/>
              </a:rPr>
              <a:t>Give the club Treasurer the club invoices, due in January and July</a:t>
            </a:r>
          </a:p>
          <a:p>
            <a:pPr eaLnBrk="1" hangingPunct="1"/>
            <a:r>
              <a:rPr lang="en-US" sz="1800" dirty="0">
                <a:latin typeface="Arial Narrow" panose="020B0606020202030204" pitchFamily="34" charset="0"/>
              </a:rPr>
              <a:t>Serve on the club board and club administration committee</a:t>
            </a:r>
          </a:p>
          <a:p>
            <a:pPr eaLnBrk="1" hangingPunct="1"/>
            <a:r>
              <a:rPr lang="en-US" sz="1800" dirty="0">
                <a:latin typeface="Arial Narrow" panose="020B0606020202030204" pitchFamily="34" charset="0"/>
              </a:rPr>
              <a:t>Take minutes at club and board meetings and club assemblies</a:t>
            </a:r>
          </a:p>
          <a:p>
            <a:pPr eaLnBrk="1" hangingPunct="1"/>
            <a:r>
              <a:rPr lang="en-US" sz="1800" dirty="0">
                <a:latin typeface="Arial Narrow" panose="020B0606020202030204" pitchFamily="34" charset="0"/>
              </a:rPr>
              <a:t>Update club and officer information for the Official Directory and Rotary’s records</a:t>
            </a:r>
          </a:p>
          <a:p>
            <a:pPr eaLnBrk="1" hangingPunct="1"/>
            <a:r>
              <a:rPr lang="en-US" sz="1800" dirty="0">
                <a:latin typeface="Arial Narrow" panose="020B0606020202030204" pitchFamily="34" charset="0"/>
              </a:rPr>
              <a:t>Manage club correspondence, responding to email and sending official notices and invitations</a:t>
            </a:r>
          </a:p>
          <a:p>
            <a:pPr eaLnBrk="1" hangingPunct="1"/>
            <a:r>
              <a:rPr lang="en-US" sz="1800" dirty="0">
                <a:latin typeface="Arial Narrow" panose="020B0606020202030204" pitchFamily="34" charset="0"/>
              </a:rPr>
              <a:t>Keep promotional items, name badges, and other materials used at meetings and events</a:t>
            </a:r>
          </a:p>
          <a:p>
            <a:pPr eaLnBrk="1" hangingPunct="1"/>
            <a:r>
              <a:rPr lang="en-US" sz="1800" dirty="0">
                <a:latin typeface="Arial Narrow" panose="020B0606020202030204" pitchFamily="34" charset="0"/>
              </a:rPr>
              <a:t>Take attendance and submit monthly attendance reports to the District Governor</a:t>
            </a:r>
          </a:p>
          <a:p>
            <a:pPr eaLnBrk="1" hangingPunct="1"/>
            <a:r>
              <a:rPr lang="en-US" sz="1800" dirty="0">
                <a:latin typeface="Arial Narrow" panose="020B0606020202030204" pitchFamily="34" charset="0"/>
              </a:rPr>
              <a:t>Preserve your club’s historical records</a:t>
            </a:r>
          </a:p>
          <a:p>
            <a:pPr eaLnBrk="1" hangingPunct="1"/>
            <a:r>
              <a:rPr lang="en-US" sz="1800" dirty="0">
                <a:latin typeface="Arial Narrow" panose="020B0606020202030204" pitchFamily="34" charset="0"/>
              </a:rPr>
              <a:t>Write an annual report at the end of the Rotary year</a:t>
            </a:r>
          </a:p>
          <a:p>
            <a:pPr eaLnBrk="1" hangingPunct="1"/>
            <a:r>
              <a:rPr lang="en-US" sz="1800" dirty="0">
                <a:latin typeface="Arial Narrow" panose="020B0606020202030204" pitchFamily="34" charset="0"/>
              </a:rPr>
              <a:t>Assist the club President, Treasurer, and committees as needed</a:t>
            </a:r>
          </a:p>
        </p:txBody>
      </p:sp>
      <p:sp>
        <p:nvSpPr>
          <p:cNvPr id="3" name="Title 2"/>
          <p:cNvSpPr>
            <a:spLocks noGrp="1"/>
          </p:cNvSpPr>
          <p:nvPr>
            <p:ph type="title"/>
          </p:nvPr>
        </p:nvSpPr>
        <p:spPr/>
        <p:txBody>
          <a:bodyPr/>
          <a:lstStyle/>
          <a:p>
            <a:r>
              <a:rPr lang="en-US" dirty="0"/>
              <a:t>District Suggested Responsibilities: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Content Placeholder 2"/>
          <p:cNvSpPr>
            <a:spLocks noGrp="1"/>
          </p:cNvSpPr>
          <p:nvPr>
            <p:ph idx="1"/>
          </p:nvPr>
        </p:nvSpPr>
        <p:spPr bwMode="auto">
          <a:xfrm>
            <a:off x="304800" y="1219200"/>
            <a:ext cx="84582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z="1800" dirty="0">
                <a:latin typeface="Arial Narrow" panose="020B0606020202030204" pitchFamily="34" charset="0"/>
              </a:rPr>
              <a:t>Add/Transfer new members into club and enter into ClubRunner database.  </a:t>
            </a:r>
          </a:p>
          <a:p>
            <a:pPr lvl="0"/>
            <a:r>
              <a:rPr lang="en-US" sz="1800" dirty="0">
                <a:latin typeface="Arial Narrow" panose="020B0606020202030204" pitchFamily="34" charset="0"/>
              </a:rPr>
              <a:t>Terminate members from database (DACdb and ClubRunner). </a:t>
            </a:r>
          </a:p>
          <a:p>
            <a:pPr lvl="0"/>
            <a:r>
              <a:rPr lang="en-US" sz="1800" dirty="0">
                <a:latin typeface="Arial Narrow" panose="020B0606020202030204" pitchFamily="34" charset="0"/>
              </a:rPr>
              <a:t>Record Executive Board Minutes = Secretary report </a:t>
            </a:r>
          </a:p>
          <a:p>
            <a:pPr lvl="1"/>
            <a:r>
              <a:rPr lang="en-US" sz="1400" dirty="0">
                <a:latin typeface="Arial Narrow" panose="020B0606020202030204" pitchFamily="34" charset="0"/>
              </a:rPr>
              <a:t>Upload annual and monthly minutes to DACdb – only after Board approval.</a:t>
            </a:r>
          </a:p>
          <a:p>
            <a:pPr lvl="1"/>
            <a:r>
              <a:rPr lang="en-US" sz="1400" dirty="0">
                <a:latin typeface="Arial Narrow" panose="020B0606020202030204" pitchFamily="34" charset="0"/>
              </a:rPr>
              <a:t>Also record annual meeting minutes and upload to DACdb after Board approval. </a:t>
            </a:r>
          </a:p>
          <a:p>
            <a:pPr lvl="0"/>
            <a:r>
              <a:rPr lang="en-US" sz="1800" dirty="0">
                <a:latin typeface="Arial Narrow" panose="020B0606020202030204" pitchFamily="34" charset="0"/>
              </a:rPr>
              <a:t>Provide Secretary Report to membership at Annual Meeting </a:t>
            </a:r>
          </a:p>
          <a:p>
            <a:pPr lvl="1"/>
            <a:r>
              <a:rPr lang="en-US" sz="1400" dirty="0">
                <a:latin typeface="Arial Narrow" panose="020B0606020202030204" pitchFamily="34" charset="0"/>
              </a:rPr>
              <a:t>Offer fun club stats and have previous year’s annual meeting minutes on tables for membership review and vote.  </a:t>
            </a:r>
          </a:p>
          <a:p>
            <a:pPr lvl="0"/>
            <a:r>
              <a:rPr lang="en-US" sz="1800" dirty="0">
                <a:latin typeface="Arial Narrow" panose="020B0606020202030204" pitchFamily="34" charset="0"/>
              </a:rPr>
              <a:t>Update Paul Harris Fellows and other accolades in DACdb. </a:t>
            </a:r>
          </a:p>
          <a:p>
            <a:pPr lvl="0"/>
            <a:r>
              <a:rPr lang="en-US" sz="1800" dirty="0">
                <a:latin typeface="Arial Narrow" panose="020B0606020202030204" pitchFamily="34" charset="0"/>
              </a:rPr>
              <a:t>Order materials for club such as; blue badges, pins, and other Director-requested materials. </a:t>
            </a:r>
          </a:p>
          <a:p>
            <a:pPr lvl="0"/>
            <a:r>
              <a:rPr lang="en-US" sz="1800" dirty="0">
                <a:latin typeface="Arial Narrow" panose="020B0606020202030204" pitchFamily="34" charset="0"/>
              </a:rPr>
              <a:t>Send member log-in information as requested to various databases </a:t>
            </a:r>
          </a:p>
          <a:p>
            <a:pPr lvl="0"/>
            <a:r>
              <a:rPr lang="en-US" sz="1800" dirty="0">
                <a:latin typeface="Arial Narrow" panose="020B0606020202030204" pitchFamily="34" charset="0"/>
              </a:rPr>
              <a:t>Investigative work if e-mail or contact info is incorrect</a:t>
            </a:r>
          </a:p>
          <a:p>
            <a:pPr lvl="0"/>
            <a:r>
              <a:rPr lang="en-US" sz="1800" dirty="0">
                <a:latin typeface="Arial Narrow" panose="020B0606020202030204" pitchFamily="34" charset="0"/>
              </a:rPr>
              <a:t>Enter “new member” applications into the secure database via DACdb – delete when their review period is over. </a:t>
            </a:r>
          </a:p>
          <a:p>
            <a:pPr lvl="0"/>
            <a:r>
              <a:rPr lang="en-US" sz="1800" dirty="0">
                <a:latin typeface="Arial Narrow" panose="020B0606020202030204" pitchFamily="34" charset="0"/>
              </a:rPr>
              <a:t>Send monthly update of new members (with e-mail contact info) to individuals who need it and to the current Assistant District Governor</a:t>
            </a:r>
          </a:p>
          <a:p>
            <a:pPr lvl="1"/>
            <a:r>
              <a:rPr lang="en-US" sz="1400" dirty="0">
                <a:latin typeface="Arial Narrow" panose="020B0606020202030204" pitchFamily="34" charset="0"/>
              </a:rPr>
              <a:t>Currently sending on last Monday of each month, unless holiday. </a:t>
            </a:r>
          </a:p>
          <a:p>
            <a:pPr eaLnBrk="1" hangingPunct="1"/>
            <a:endParaRPr lang="en-US" altLang="en-US" sz="1700" dirty="0">
              <a:latin typeface="Arial Narrow" panose="020B0606020202030204" pitchFamily="34" charset="0"/>
            </a:endParaRPr>
          </a:p>
        </p:txBody>
      </p:sp>
      <p:sp>
        <p:nvSpPr>
          <p:cNvPr id="3" name="Title 2"/>
          <p:cNvSpPr>
            <a:spLocks noGrp="1"/>
          </p:cNvSpPr>
          <p:nvPr>
            <p:ph type="title"/>
          </p:nvPr>
        </p:nvSpPr>
        <p:spPr/>
        <p:txBody>
          <a:bodyPr/>
          <a:lstStyle/>
          <a:p>
            <a:r>
              <a:rPr lang="en-US" dirty="0"/>
              <a:t>Midland Noon Described Responsibilities (page 1):</a:t>
            </a:r>
          </a:p>
        </p:txBody>
      </p:sp>
    </p:spTree>
    <p:extLst>
      <p:ext uri="{BB962C8B-B14F-4D97-AF65-F5344CB8AC3E}">
        <p14:creationId xmlns:p14="http://schemas.microsoft.com/office/powerpoint/2010/main" val="98226158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Content Placeholder 2"/>
          <p:cNvSpPr>
            <a:spLocks noGrp="1"/>
          </p:cNvSpPr>
          <p:nvPr>
            <p:ph idx="1"/>
          </p:nvPr>
        </p:nvSpPr>
        <p:spPr bwMode="auto">
          <a:xfrm>
            <a:off x="304800" y="1219200"/>
            <a:ext cx="84582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z="1800" dirty="0">
                <a:latin typeface="Arial Narrow" panose="020B0606020202030204" pitchFamily="34" charset="0"/>
              </a:rPr>
              <a:t>Run </a:t>
            </a:r>
            <a:r>
              <a:rPr lang="en-US" sz="1800" b="1" dirty="0">
                <a:latin typeface="Arial Narrow" panose="020B0606020202030204" pitchFamily="34" charset="0"/>
              </a:rPr>
              <a:t>My Rotary </a:t>
            </a:r>
            <a:r>
              <a:rPr lang="en-US" sz="1800" dirty="0" err="1">
                <a:latin typeface="Arial Narrow" panose="020B0606020202030204" pitchFamily="34" charset="0"/>
              </a:rPr>
              <a:t>reports.and</a:t>
            </a:r>
            <a:r>
              <a:rPr lang="en-US" sz="1800" dirty="0">
                <a:latin typeface="Arial Narrow" panose="020B0606020202030204" pitchFamily="34" charset="0"/>
              </a:rPr>
              <a:t> others as appropriate for club specific functional needs.</a:t>
            </a:r>
          </a:p>
          <a:p>
            <a:pPr lvl="0"/>
            <a:r>
              <a:rPr lang="en-US" sz="1800" dirty="0">
                <a:latin typeface="Arial Narrow" panose="020B0606020202030204" pitchFamily="34" charset="0"/>
              </a:rPr>
              <a:t>Create and maintain procedures as necessary. </a:t>
            </a:r>
          </a:p>
          <a:p>
            <a:pPr lvl="0"/>
            <a:r>
              <a:rPr lang="en-US" sz="1800" dirty="0">
                <a:latin typeface="Arial Narrow" panose="020B0606020202030204" pitchFamily="34" charset="0"/>
              </a:rPr>
              <a:t>As Rotarians leave the club, ask them to donate their PH points to an individual of their choosing (send proper forms and drafted letter). </a:t>
            </a:r>
          </a:p>
          <a:p>
            <a:pPr lvl="0"/>
            <a:r>
              <a:rPr lang="en-US" sz="1800" dirty="0">
                <a:latin typeface="Arial Narrow" panose="020B0606020202030204" pitchFamily="34" charset="0"/>
              </a:rPr>
              <a:t>Provide update membership statistics to the Membership Committee.  </a:t>
            </a:r>
          </a:p>
          <a:p>
            <a:pPr lvl="0"/>
            <a:r>
              <a:rPr lang="en-US" sz="1800" dirty="0">
                <a:latin typeface="Arial Narrow" panose="020B0606020202030204" pitchFamily="34" charset="0"/>
              </a:rPr>
              <a:t>Chair Communication Outreach Committee – maintain correspondence with members and assist them as needed. </a:t>
            </a:r>
          </a:p>
          <a:p>
            <a:pPr lvl="1"/>
            <a:r>
              <a:rPr lang="en-US" sz="1400" dirty="0">
                <a:latin typeface="Arial Narrow" panose="020B0606020202030204" pitchFamily="34" charset="0"/>
              </a:rPr>
              <a:t>Ensure Club website is kept updated</a:t>
            </a:r>
          </a:p>
          <a:p>
            <a:pPr lvl="1"/>
            <a:r>
              <a:rPr lang="en-US" sz="1400" dirty="0">
                <a:latin typeface="Arial Narrow" panose="020B0606020202030204" pitchFamily="34" charset="0"/>
              </a:rPr>
              <a:t>Ensure Facebook page is kept updated</a:t>
            </a:r>
          </a:p>
          <a:p>
            <a:pPr lvl="1"/>
            <a:r>
              <a:rPr lang="en-US" sz="1400" dirty="0">
                <a:latin typeface="Arial Narrow" panose="020B0606020202030204" pitchFamily="34" charset="0"/>
              </a:rPr>
              <a:t>Ensure articles and photos are sent to Connie Deford for </a:t>
            </a:r>
            <a:r>
              <a:rPr lang="en-US" sz="1400" i="1" dirty="0">
                <a:latin typeface="Arial Narrow" panose="020B0606020202030204" pitchFamily="34" charset="0"/>
              </a:rPr>
              <a:t>the District Dispatch </a:t>
            </a:r>
          </a:p>
          <a:p>
            <a:pPr lvl="1"/>
            <a:r>
              <a:rPr lang="en-US" sz="1400" dirty="0">
                <a:latin typeface="Arial Narrow" panose="020B0606020202030204" pitchFamily="34" charset="0"/>
              </a:rPr>
              <a:t>Help with club newsletter input, if needed</a:t>
            </a:r>
          </a:p>
          <a:p>
            <a:pPr lvl="1"/>
            <a:r>
              <a:rPr lang="en-US" sz="1400" dirty="0">
                <a:latin typeface="Arial Narrow" panose="020B0606020202030204" pitchFamily="34" charset="0"/>
              </a:rPr>
              <a:t>Ensure all communications include the proper logos according </a:t>
            </a:r>
            <a:r>
              <a:rPr lang="en-US" sz="1400" b="1" dirty="0">
                <a:latin typeface="Arial Narrow" panose="020B0606020202030204" pitchFamily="34" charset="0"/>
              </a:rPr>
              <a:t>My Rotary, Brand Central</a:t>
            </a:r>
            <a:endParaRPr lang="en-US" sz="1400" dirty="0">
              <a:latin typeface="Arial Narrow" panose="020B0606020202030204" pitchFamily="34" charset="0"/>
            </a:endParaRPr>
          </a:p>
          <a:p>
            <a:pPr lvl="0"/>
            <a:r>
              <a:rPr lang="en-US" sz="1800" dirty="0">
                <a:latin typeface="Arial Narrow" panose="020B0606020202030204" pitchFamily="34" charset="0"/>
              </a:rPr>
              <a:t>Member of Membership Committee – assist where needed and attend orientation meetings to support new members. </a:t>
            </a:r>
          </a:p>
          <a:p>
            <a:pPr lvl="0"/>
            <a:r>
              <a:rPr lang="en-US" sz="1800" dirty="0">
                <a:latin typeface="Arial Narrow" panose="020B0606020202030204" pitchFamily="34" charset="0"/>
              </a:rPr>
              <a:t>Review club by-laws and constitutions and ensure awareness of the changes made possible by the Legislative Council </a:t>
            </a:r>
          </a:p>
          <a:p>
            <a:pPr marL="0" lvl="0" indent="0">
              <a:buNone/>
            </a:pPr>
            <a:endParaRPr lang="en-US" sz="1800" dirty="0">
              <a:latin typeface="Arial Narrow" panose="020B0606020202030204" pitchFamily="34" charset="0"/>
            </a:endParaRPr>
          </a:p>
          <a:p>
            <a:pPr eaLnBrk="1" hangingPunct="1"/>
            <a:endParaRPr lang="en-US" altLang="en-US" sz="1700" dirty="0">
              <a:latin typeface="Arial Narrow" panose="020B0606020202030204" pitchFamily="34" charset="0"/>
            </a:endParaRPr>
          </a:p>
        </p:txBody>
      </p:sp>
      <p:sp>
        <p:nvSpPr>
          <p:cNvPr id="3" name="Title 2"/>
          <p:cNvSpPr>
            <a:spLocks noGrp="1"/>
          </p:cNvSpPr>
          <p:nvPr>
            <p:ph type="title"/>
          </p:nvPr>
        </p:nvSpPr>
        <p:spPr/>
        <p:txBody>
          <a:bodyPr/>
          <a:lstStyle/>
          <a:p>
            <a:r>
              <a:rPr lang="en-US" dirty="0"/>
              <a:t>Midland Noon Described Responsibilities (page 2):</a:t>
            </a:r>
          </a:p>
        </p:txBody>
      </p:sp>
    </p:spTree>
    <p:extLst>
      <p:ext uri="{BB962C8B-B14F-4D97-AF65-F5344CB8AC3E}">
        <p14:creationId xmlns:p14="http://schemas.microsoft.com/office/powerpoint/2010/main" val="81335634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73826"/>
          <a:stretch/>
        </p:blipFill>
        <p:spPr>
          <a:xfrm>
            <a:off x="1600200" y="152400"/>
            <a:ext cx="5943600" cy="2514600"/>
          </a:xfrm>
          <a:prstGeom prst="rect">
            <a:avLst/>
          </a:prstGeom>
        </p:spPr>
      </p:pic>
      <p:sp>
        <p:nvSpPr>
          <p:cNvPr id="21506" name="Title 3"/>
          <p:cNvSpPr>
            <a:spLocks noGrp="1"/>
          </p:cNvSpPr>
          <p:nvPr>
            <p:ph type="ctrTitle"/>
          </p:nvPr>
        </p:nvSpPr>
        <p:spPr bwMode="auto">
          <a:xfrm>
            <a:off x="-76200" y="2590800"/>
            <a:ext cx="91440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l" eaLnBrk="1" hangingPunct="1"/>
            <a:r>
              <a:rPr lang="en-US" altLang="en-US" sz="3600" dirty="0">
                <a:latin typeface="Arial Narrow" panose="020B0606020202030204" pitchFamily="34" charset="0"/>
              </a:rPr>
              <a:t>          My Rotary for Club Secretary</a:t>
            </a:r>
          </a:p>
        </p:txBody>
      </p:sp>
      <p:sp>
        <p:nvSpPr>
          <p:cNvPr id="3" name="Title 3"/>
          <p:cNvSpPr txBox="1">
            <a:spLocks/>
          </p:cNvSpPr>
          <p:nvPr/>
        </p:nvSpPr>
        <p:spPr bwMode="auto">
          <a:xfrm>
            <a:off x="114300" y="4343400"/>
            <a:ext cx="8915400" cy="1295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ctr" defTabSz="457200" rtl="0" eaLnBrk="0" fontAlgn="base" hangingPunct="0">
              <a:spcBef>
                <a:spcPct val="0"/>
              </a:spcBef>
              <a:spcAft>
                <a:spcPct val="0"/>
              </a:spcAft>
              <a:defRPr sz="3200" kern="1200">
                <a:solidFill>
                  <a:schemeClr val="bg1"/>
                </a:solidFill>
                <a:latin typeface="Arial Narrow"/>
                <a:ea typeface="MS PGothic" panose="020B0600070205080204" pitchFamily="34" charset="-128"/>
                <a:cs typeface="Arial Narrow"/>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endParaRPr lang="en-US" altLang="en-US" sz="3000" dirty="0">
              <a:solidFill>
                <a:schemeClr val="tx2"/>
              </a:solidFill>
              <a:latin typeface="Arial Narrow" panose="020B0606020202030204" pitchFamily="34" charset="0"/>
            </a:endParaRPr>
          </a:p>
        </p:txBody>
      </p:sp>
      <p:pic>
        <p:nvPicPr>
          <p:cNvPr id="5" name="Picture 4"/>
          <p:cNvPicPr>
            <a:picLocks noChangeAspect="1"/>
          </p:cNvPicPr>
          <p:nvPr/>
        </p:nvPicPr>
        <p:blipFill rotWithShape="1">
          <a:blip r:embed="rId3"/>
          <a:srcRect t="33051" b="48227"/>
          <a:stretch/>
        </p:blipFill>
        <p:spPr>
          <a:xfrm>
            <a:off x="1600200" y="4267200"/>
            <a:ext cx="5916168" cy="1752600"/>
          </a:xfrm>
          <a:prstGeom prst="rect">
            <a:avLst/>
          </a:prstGeom>
        </p:spPr>
      </p:pic>
    </p:spTree>
    <p:extLst>
      <p:ext uri="{BB962C8B-B14F-4D97-AF65-F5344CB8AC3E}">
        <p14:creationId xmlns:p14="http://schemas.microsoft.com/office/powerpoint/2010/main" val="137904112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My Rotary </a:t>
            </a:r>
            <a:r>
              <a:rPr lang="en-US" dirty="0"/>
              <a:t>for Club Secretaries</a:t>
            </a:r>
          </a:p>
        </p:txBody>
      </p:sp>
      <p:sp>
        <p:nvSpPr>
          <p:cNvPr id="3" name="Content Placeholder 2"/>
          <p:cNvSpPr>
            <a:spLocks noGrp="1"/>
          </p:cNvSpPr>
          <p:nvPr>
            <p:ph idx="1"/>
          </p:nvPr>
        </p:nvSpPr>
        <p:spPr>
          <a:xfrm>
            <a:off x="457200" y="1219200"/>
            <a:ext cx="8229600" cy="4800600"/>
          </a:xfrm>
        </p:spPr>
        <p:txBody>
          <a:bodyPr/>
          <a:lstStyle/>
          <a:p>
            <a:pPr marL="0" indent="0">
              <a:buNone/>
            </a:pPr>
            <a:r>
              <a:rPr lang="en-US" sz="1800" dirty="0">
                <a:latin typeface="Arial Narrow" panose="020B0606020202030204" pitchFamily="34" charset="0"/>
              </a:rPr>
              <a:t>When your term begins on 1 July, you will automatically gain access to the features and links you’ll need in order to carry out your duties. To find them, sign in to </a:t>
            </a:r>
            <a:r>
              <a:rPr lang="en-US" sz="1800" b="1" dirty="0">
                <a:latin typeface="Arial Narrow" panose="020B0606020202030204" pitchFamily="34" charset="0"/>
              </a:rPr>
              <a:t>My Rotary </a:t>
            </a:r>
            <a:r>
              <a:rPr lang="en-US" sz="1800" dirty="0">
                <a:latin typeface="Arial Narrow" panose="020B0606020202030204" pitchFamily="34" charset="0"/>
              </a:rPr>
              <a:t>and click on the Manage tab.</a:t>
            </a:r>
          </a:p>
          <a:p>
            <a:pPr marL="0" indent="0">
              <a:buNone/>
            </a:pPr>
            <a:endParaRPr lang="en-US" sz="1800" dirty="0">
              <a:latin typeface="Arial Narrow" panose="020B0606020202030204" pitchFamily="34" charset="0"/>
            </a:endParaRPr>
          </a:p>
          <a:p>
            <a:pPr marL="0" indent="0">
              <a:buNone/>
            </a:pPr>
            <a:r>
              <a:rPr lang="en-US" sz="1800" dirty="0">
                <a:solidFill>
                  <a:srgbClr val="58585A"/>
                </a:solidFill>
                <a:latin typeface="Arial Narrow" panose="020B0606020202030204" pitchFamily="34" charset="0"/>
              </a:rPr>
              <a:t>As club Secretary, you will use </a:t>
            </a:r>
            <a:r>
              <a:rPr lang="en-US" sz="1800" b="1" dirty="0">
                <a:solidFill>
                  <a:srgbClr val="58585A"/>
                </a:solidFill>
                <a:latin typeface="Arial Narrow" panose="020B0606020202030204" pitchFamily="34" charset="0"/>
              </a:rPr>
              <a:t>My Rotary </a:t>
            </a:r>
            <a:r>
              <a:rPr lang="en-US" sz="1800" dirty="0">
                <a:solidFill>
                  <a:srgbClr val="58585A"/>
                </a:solidFill>
                <a:latin typeface="Arial Narrow" panose="020B0606020202030204" pitchFamily="34" charset="0"/>
              </a:rPr>
              <a:t>to:</a:t>
            </a:r>
          </a:p>
          <a:p>
            <a:r>
              <a:rPr lang="en-US" sz="1800" dirty="0">
                <a:latin typeface="Arial Narrow" panose="020B0606020202030204" pitchFamily="34" charset="0"/>
              </a:rPr>
              <a:t>Update personal information</a:t>
            </a:r>
          </a:p>
          <a:p>
            <a:r>
              <a:rPr lang="en-US" sz="1800" dirty="0">
                <a:solidFill>
                  <a:srgbClr val="58585A"/>
                </a:solidFill>
                <a:latin typeface="Arial Narrow" panose="020B0606020202030204" pitchFamily="34" charset="0"/>
              </a:rPr>
              <a:t>Update club data</a:t>
            </a:r>
          </a:p>
          <a:p>
            <a:r>
              <a:rPr lang="en-US" sz="1800" dirty="0">
                <a:latin typeface="Arial Narrow" panose="020B0606020202030204" pitchFamily="34" charset="0"/>
              </a:rPr>
              <a:t>Update membership data</a:t>
            </a:r>
          </a:p>
          <a:p>
            <a:r>
              <a:rPr lang="en-US" sz="1800" dirty="0">
                <a:solidFill>
                  <a:srgbClr val="58585A"/>
                </a:solidFill>
                <a:latin typeface="Arial Narrow" panose="020B0606020202030204" pitchFamily="34" charset="0"/>
              </a:rPr>
              <a:t>Use Rotary Club Central to review and edit your club’s goals and progress</a:t>
            </a:r>
          </a:p>
          <a:p>
            <a:r>
              <a:rPr lang="en-US" sz="1800" dirty="0">
                <a:latin typeface="Arial Narrow" panose="020B0606020202030204" pitchFamily="34" charset="0"/>
              </a:rPr>
              <a:t>Generate club officer reports</a:t>
            </a:r>
          </a:p>
          <a:p>
            <a:r>
              <a:rPr lang="en-US" sz="1800" dirty="0">
                <a:solidFill>
                  <a:srgbClr val="58585A"/>
                </a:solidFill>
                <a:latin typeface="Arial Narrow" panose="020B0606020202030204" pitchFamily="34" charset="0"/>
              </a:rPr>
              <a:t>View contribution and recognition reports</a:t>
            </a:r>
          </a:p>
          <a:p>
            <a:r>
              <a:rPr lang="en-US" sz="1800" dirty="0">
                <a:latin typeface="Arial Narrow" panose="020B0606020202030204" pitchFamily="34" charset="0"/>
              </a:rPr>
              <a:t>View SHARE and polio reports</a:t>
            </a:r>
          </a:p>
          <a:p>
            <a:pPr marL="0" indent="0">
              <a:buNone/>
            </a:pPr>
            <a:endParaRPr lang="en-US" sz="1800" dirty="0">
              <a:latin typeface="Arial Narrow" panose="020B0606020202030204" pitchFamily="34" charset="0"/>
            </a:endParaRPr>
          </a:p>
          <a:p>
            <a:pPr marL="0" indent="0">
              <a:buNone/>
            </a:pPr>
            <a:r>
              <a:rPr lang="en-US" sz="1800" dirty="0">
                <a:latin typeface="Arial Narrow" panose="020B0606020202030204" pitchFamily="34" charset="0"/>
              </a:rPr>
              <a:t>Only you and your club’s president can add club officers, which will grant them access to the resources they need for their roles.</a:t>
            </a:r>
            <a:endParaRPr lang="en-US" sz="1800" dirty="0">
              <a:solidFill>
                <a:srgbClr val="58585A"/>
              </a:solidFill>
              <a:latin typeface="Arial Narrow" panose="020B0606020202030204" pitchFamily="34" charset="0"/>
            </a:endParaRPr>
          </a:p>
        </p:txBody>
      </p:sp>
    </p:spTree>
    <p:extLst>
      <p:ext uri="{BB962C8B-B14F-4D97-AF65-F5344CB8AC3E}">
        <p14:creationId xmlns:p14="http://schemas.microsoft.com/office/powerpoint/2010/main" val="1336667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Arial Narrow" panose="020B0606020202030204" pitchFamily="34" charset="0"/>
              </a:rPr>
              <a:t>Signing Up for </a:t>
            </a:r>
            <a:r>
              <a:rPr lang="en-US" altLang="en-US" b="1" dirty="0">
                <a:latin typeface="Arial Narrow" panose="020B0606020202030204" pitchFamily="34" charset="0"/>
              </a:rPr>
              <a:t>My Rotary</a:t>
            </a:r>
          </a:p>
        </p:txBody>
      </p:sp>
      <p:sp>
        <p:nvSpPr>
          <p:cNvPr id="21506" name="Content Placeholder 2"/>
          <p:cNvSpPr>
            <a:spLocks noGrp="1"/>
          </p:cNvSpPr>
          <p:nvPr>
            <p:ph idx="1"/>
          </p:nvPr>
        </p:nvSpPr>
        <p:spPr bwMode="auto">
          <a:xfrm>
            <a:off x="609600" y="1219200"/>
            <a:ext cx="7772400" cy="4800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None/>
              <a:defRPr/>
            </a:pPr>
            <a:r>
              <a:rPr lang="en-US" sz="1800" b="1" dirty="0">
                <a:latin typeface="Arial Narrow" panose="020B0606020202030204" pitchFamily="34" charset="0"/>
              </a:rPr>
              <a:t>My Rotary </a:t>
            </a:r>
            <a:r>
              <a:rPr lang="en-US" sz="1800" dirty="0">
                <a:latin typeface="Arial Narrow" panose="020B0606020202030204" pitchFamily="34" charset="0"/>
              </a:rPr>
              <a:t>allows you to do club business quickly and ensures that Rotary has accurate records for your club. </a:t>
            </a:r>
          </a:p>
          <a:p>
            <a:pPr marL="0" indent="0" eaLnBrk="1" hangingPunct="1">
              <a:buNone/>
              <a:defRPr/>
            </a:pPr>
            <a:endParaRPr lang="en-US" sz="1800" dirty="0">
              <a:latin typeface="Arial Narrow" panose="020B0606020202030204" pitchFamily="34" charset="0"/>
            </a:endParaRPr>
          </a:p>
          <a:p>
            <a:pPr marL="0" indent="0" eaLnBrk="1" hangingPunct="1">
              <a:buNone/>
              <a:defRPr/>
            </a:pPr>
            <a:r>
              <a:rPr lang="en-US" sz="1800" dirty="0">
                <a:latin typeface="Arial Narrow" panose="020B0606020202030204" pitchFamily="34" charset="0"/>
              </a:rPr>
              <a:t>To sign up for a </a:t>
            </a:r>
            <a:r>
              <a:rPr lang="en-US" sz="1800" b="1" dirty="0">
                <a:latin typeface="Arial Narrow" panose="020B0606020202030204" pitchFamily="34" charset="0"/>
              </a:rPr>
              <a:t>My Rotary </a:t>
            </a:r>
            <a:r>
              <a:rPr lang="en-US" sz="1800" dirty="0">
                <a:latin typeface="Arial Narrow" panose="020B0606020202030204" pitchFamily="34" charset="0"/>
              </a:rPr>
              <a:t>account:</a:t>
            </a:r>
            <a:endParaRPr lang="en-US" altLang="en-US" sz="1800" b="1" dirty="0">
              <a:solidFill>
                <a:schemeClr val="accent1"/>
              </a:solidFill>
              <a:latin typeface="Arial Narrow" panose="020B0606020202030204" pitchFamily="34" charset="0"/>
            </a:endParaRPr>
          </a:p>
          <a:p>
            <a:pPr eaLnBrk="1" hangingPunct="1">
              <a:buFont typeface="Arial" panose="020B0604020202020204" pitchFamily="34" charset="0"/>
              <a:buAutoNum type="arabicPeriod"/>
              <a:defRPr/>
            </a:pPr>
            <a:r>
              <a:rPr lang="en-US" altLang="en-US" sz="1800" dirty="0">
                <a:latin typeface="Arial Narrow" panose="020B0606020202030204" pitchFamily="34" charset="0"/>
              </a:rPr>
              <a:t>Go to </a:t>
            </a:r>
            <a:r>
              <a:rPr lang="en-US" altLang="en-US" sz="1800" dirty="0">
                <a:latin typeface="Arial Narrow" panose="020B0606020202030204" pitchFamily="34" charset="0"/>
                <a:hlinkClick r:id="rId3"/>
              </a:rPr>
              <a:t>www.rotary.org</a:t>
            </a:r>
            <a:r>
              <a:rPr lang="en-US" altLang="en-US" sz="1800" dirty="0">
                <a:latin typeface="Arial Narrow" panose="020B0606020202030204" pitchFamily="34" charset="0"/>
              </a:rPr>
              <a:t> and click on “For Members” column and then “My Rotary”.</a:t>
            </a:r>
          </a:p>
          <a:p>
            <a:pPr eaLnBrk="1" hangingPunct="1">
              <a:buFont typeface="Arial" panose="020B0604020202020204" pitchFamily="34" charset="0"/>
              <a:buAutoNum type="arabicPeriod"/>
              <a:defRPr/>
            </a:pPr>
            <a:r>
              <a:rPr lang="en-US" altLang="en-US" sz="1800" dirty="0">
                <a:latin typeface="Arial Narrow" panose="020B0606020202030204" pitchFamily="34" charset="0"/>
              </a:rPr>
              <a:t>Click on “Sign In/Register”.</a:t>
            </a:r>
          </a:p>
          <a:p>
            <a:pPr eaLnBrk="1" hangingPunct="1">
              <a:buFont typeface="Arial" panose="020B0604020202020204" pitchFamily="34" charset="0"/>
              <a:buAutoNum type="arabicPeriod"/>
              <a:defRPr/>
            </a:pPr>
            <a:r>
              <a:rPr lang="en-US" altLang="en-US" sz="1800" dirty="0">
                <a:latin typeface="Arial Narrow" panose="020B0606020202030204" pitchFamily="34" charset="0"/>
              </a:rPr>
              <a:t>If you are a first time user, click on “Create an Account”.</a:t>
            </a:r>
          </a:p>
          <a:p>
            <a:pPr eaLnBrk="1" hangingPunct="1">
              <a:buFont typeface="Arial" panose="020B0604020202020204" pitchFamily="34" charset="0"/>
              <a:buAutoNum type="arabicPeriod"/>
              <a:defRPr/>
            </a:pPr>
            <a:r>
              <a:rPr lang="en-US" altLang="en-US" sz="1800" dirty="0">
                <a:latin typeface="Arial Narrow" panose="020B0606020202030204" pitchFamily="34" charset="0"/>
              </a:rPr>
              <a:t>Fill in the account registration information (your name and e-mail) and click “Continue”.</a:t>
            </a:r>
          </a:p>
          <a:p>
            <a:pPr eaLnBrk="1" hangingPunct="1">
              <a:buFont typeface="Arial" panose="020B0604020202020204" pitchFamily="34" charset="0"/>
              <a:buAutoNum type="arabicPeriod"/>
              <a:defRPr/>
            </a:pPr>
            <a:r>
              <a:rPr lang="en-US" altLang="en-US" sz="1800" dirty="0">
                <a:latin typeface="Arial Narrow" panose="020B0606020202030204" pitchFamily="34" charset="0"/>
              </a:rPr>
              <a:t>You will be informed that an e-mail has been sent to you.</a:t>
            </a:r>
          </a:p>
          <a:p>
            <a:pPr eaLnBrk="1" hangingPunct="1">
              <a:buFont typeface="Arial" panose="020B0604020202020204" pitchFamily="34" charset="0"/>
              <a:buAutoNum type="arabicPeriod"/>
              <a:defRPr/>
            </a:pPr>
            <a:r>
              <a:rPr lang="en-US" altLang="en-US" sz="1800" dirty="0">
                <a:latin typeface="Arial Narrow" panose="020B0606020202030204" pitchFamily="34" charset="0"/>
              </a:rPr>
              <a:t>Check your e-mail for the address you provided in the step above. You will receive this message. “Click on the blue link  (Activate my account) to finalize the process.”</a:t>
            </a:r>
          </a:p>
          <a:p>
            <a:pPr eaLnBrk="1" hangingPunct="1">
              <a:buFont typeface="Arial" panose="020B0604020202020204" pitchFamily="34" charset="0"/>
              <a:buAutoNum type="arabicPeriod"/>
              <a:defRPr/>
            </a:pPr>
            <a:r>
              <a:rPr lang="en-US" altLang="en-US" sz="1800" dirty="0">
                <a:latin typeface="Arial Narrow" panose="020B0606020202030204" pitchFamily="34" charset="0"/>
              </a:rPr>
              <a:t>Fill in all the mandatory information and click on “Create Account”.</a:t>
            </a:r>
          </a:p>
          <a:p>
            <a:pPr eaLnBrk="1" hangingPunct="1">
              <a:buFont typeface="Arial" panose="020B0604020202020204" pitchFamily="34" charset="0"/>
              <a:buAutoNum type="arabicPeriod"/>
              <a:defRPr/>
            </a:pPr>
            <a:r>
              <a:rPr lang="en-US" altLang="en-US" sz="1800" dirty="0">
                <a:latin typeface="Arial Narrow" panose="020B0606020202030204" pitchFamily="34" charset="0"/>
              </a:rPr>
              <a:t>Click on “Continue”.</a:t>
            </a:r>
          </a:p>
          <a:p>
            <a:pPr eaLnBrk="1" hangingPunct="1">
              <a:buFont typeface="Arial" panose="020B0604020202020204" pitchFamily="34" charset="0"/>
              <a:buAutoNum type="arabicPeriod"/>
              <a:defRPr/>
            </a:pPr>
            <a:r>
              <a:rPr lang="en-US" altLang="en-US" sz="1800" dirty="0">
                <a:latin typeface="Arial Narrow" panose="020B0606020202030204" pitchFamily="34" charset="0"/>
              </a:rPr>
              <a:t>Congratulations! You have created your “My Rotary” account.</a:t>
            </a:r>
          </a:p>
          <a:p>
            <a:pPr marL="0" indent="0" eaLnBrk="1" hangingPunct="1">
              <a:buFont typeface="Arial" panose="020B0604020202020204" pitchFamily="34" charset="0"/>
              <a:buNone/>
              <a:defRPr/>
            </a:pPr>
            <a:endParaRPr lang="en-US" altLang="en-US" sz="1600" dirty="0">
              <a:latin typeface="Georgia" panose="02040502050405020303" pitchFamily="18" charset="0"/>
            </a:endParaRPr>
          </a:p>
        </p:txBody>
      </p:sp>
    </p:spTree>
  </p:cSld>
  <p:clrMapOvr>
    <a:masterClrMapping/>
  </p:clrMapOvr>
  <p:transition/>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19468</TotalTime>
  <Words>2189</Words>
  <Application>Microsoft Office PowerPoint</Application>
  <PresentationFormat>On-screen Show (4:3)</PresentationFormat>
  <Paragraphs>190</Paragraphs>
  <Slides>26</Slides>
  <Notes>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26</vt:i4>
      </vt:variant>
    </vt:vector>
  </HeadingPairs>
  <TitlesOfParts>
    <vt:vector size="38" baseType="lpstr">
      <vt:lpstr>MS PGothic</vt:lpstr>
      <vt:lpstr>MS PGothic</vt:lpstr>
      <vt:lpstr>Arial</vt:lpstr>
      <vt:lpstr>Arial Narrow</vt:lpstr>
      <vt:lpstr>Arial Narrow Bold</vt:lpstr>
      <vt:lpstr>Calibri</vt:lpstr>
      <vt:lpstr>Georgia</vt:lpstr>
      <vt:lpstr>inherit</vt:lpstr>
      <vt:lpstr>ヒラギノ角ゴ Pro W3</vt:lpstr>
      <vt:lpstr>Communications_white</vt:lpstr>
      <vt:lpstr>Custom Design</vt:lpstr>
      <vt:lpstr>2_Custom Design</vt:lpstr>
      <vt:lpstr>PowerPoint Presentation</vt:lpstr>
      <vt:lpstr>          Your Job as Club Secretary</vt:lpstr>
      <vt:lpstr>PowerPoint Presentation</vt:lpstr>
      <vt:lpstr>District Suggested Responsibilities:</vt:lpstr>
      <vt:lpstr>Midland Noon Described Responsibilities (page 1):</vt:lpstr>
      <vt:lpstr>Midland Noon Described Responsibilities (page 2):</vt:lpstr>
      <vt:lpstr>          My Rotary for Club Secretary</vt:lpstr>
      <vt:lpstr>My Rotary for Club Secretaries</vt:lpstr>
      <vt:lpstr>Signing Up for My Rotary</vt:lpstr>
      <vt:lpstr>PowerPoint Presentation</vt:lpstr>
      <vt:lpstr>Working with Club President</vt:lpstr>
      <vt:lpstr>PowerPoint Presentation</vt:lpstr>
      <vt:lpstr>Working with Club Treasurer</vt:lpstr>
      <vt:lpstr>PowerPoint Presentation</vt:lpstr>
      <vt:lpstr>Supporting Your Club’s Committees:</vt:lpstr>
      <vt:lpstr>PowerPoint Presentation</vt:lpstr>
      <vt:lpstr>Administrative Duties of Club Secretaries:</vt:lpstr>
      <vt:lpstr>Administrative Duties:</vt:lpstr>
      <vt:lpstr>Administrative Duties:</vt:lpstr>
      <vt:lpstr>Administrative Duties:</vt:lpstr>
      <vt:lpstr>PowerPoint Presentation</vt:lpstr>
      <vt:lpstr>This Just in:</vt:lpstr>
      <vt:lpstr>This Just in:</vt:lpstr>
      <vt:lpstr>Thank you, Dallas, for following up on this:</vt:lpstr>
      <vt:lpstr>PowerPoint Presentation</vt:lpstr>
      <vt:lpstr>          Wrapping It Up</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Jennifer Kendrick</cp:lastModifiedBy>
  <cp:revision>676</cp:revision>
  <cp:lastPrinted>2013-04-11T19:55:04Z</cp:lastPrinted>
  <dcterms:created xsi:type="dcterms:W3CDTF">2010-04-16T20:11:30Z</dcterms:created>
  <dcterms:modified xsi:type="dcterms:W3CDTF">2017-05-22T13:49:32Z</dcterms:modified>
</cp:coreProperties>
</file>