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9" r:id="rId2"/>
    <p:sldId id="332" r:id="rId3"/>
    <p:sldId id="347" r:id="rId4"/>
    <p:sldId id="341" r:id="rId5"/>
    <p:sldId id="342" r:id="rId6"/>
    <p:sldId id="333" r:id="rId7"/>
    <p:sldId id="345" r:id="rId8"/>
    <p:sldId id="334" r:id="rId9"/>
    <p:sldId id="348" r:id="rId10"/>
    <p:sldId id="335" r:id="rId11"/>
    <p:sldId id="349" r:id="rId12"/>
    <p:sldId id="339" r:id="rId13"/>
    <p:sldId id="331" r:id="rId14"/>
    <p:sldId id="338" r:id="rId15"/>
    <p:sldId id="346" r:id="rId16"/>
    <p:sldId id="337" r:id="rId17"/>
    <p:sldId id="344" r:id="rId18"/>
    <p:sldId id="336" r:id="rId19"/>
    <p:sldId id="343" r:id="rId20"/>
    <p:sldId id="353" r:id="rId21"/>
    <p:sldId id="352" r:id="rId22"/>
    <p:sldId id="351" r:id="rId23"/>
  </p:sldIdLst>
  <p:sldSz cx="12192000" cy="6858000"/>
  <p:notesSz cx="7315200" cy="96012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Rawden" initials="NR" lastIdx="2" clrIdx="0">
    <p:extLst>
      <p:ext uri="{19B8F6BF-5375-455C-9EA6-DF929625EA0E}">
        <p15:presenceInfo xmlns:p15="http://schemas.microsoft.com/office/powerpoint/2012/main" userId="ac4fde8a07c142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0" autoAdjust="0"/>
    <p:restoredTop sz="86390" autoAdjust="0"/>
  </p:normalViewPr>
  <p:slideViewPr>
    <p:cSldViewPr snapToGrid="0" showGuides="1">
      <p:cViewPr varScale="1">
        <p:scale>
          <a:sx n="67" d="100"/>
          <a:sy n="67" d="100"/>
        </p:scale>
        <p:origin x="69" y="588"/>
      </p:cViewPr>
      <p:guideLst>
        <p:guide orient="horz" pos="2632"/>
        <p:guide pos="3840"/>
      </p:guideLst>
    </p:cSldViewPr>
  </p:slideViewPr>
  <p:outlineViewPr>
    <p:cViewPr>
      <p:scale>
        <a:sx n="33" d="100"/>
        <a:sy n="33" d="100"/>
      </p:scale>
      <p:origin x="0" y="0"/>
    </p:cViewPr>
  </p:outlineViewPr>
  <p:notesTextViewPr>
    <p:cViewPr>
      <p:scale>
        <a:sx n="3" d="2"/>
        <a:sy n="3" d="2"/>
      </p:scale>
      <p:origin x="0" y="-2616"/>
    </p:cViewPr>
  </p:notesTextViewPr>
  <p:sorterViewPr>
    <p:cViewPr varScale="1">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403E561-A38A-4A22-8215-F855A52BC5B1}" type="datetimeFigureOut">
              <a:rPr lang="en-US" smtClean="0"/>
              <a:t>10/6/2021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284215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2872433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Casey Berndt</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grew up in Tyndall South Dakota. Graduated in 1997. He headed off to Laramie Wyoming and attended trade school to be a diesel technician. Immediately after graduating from Wyoming Technical Institute Casey moved to Winner South Dakota and spent six years working for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Grossenburg</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Implement a John Deer Dealership. After meeting his wife Erin they moved to Sturgis and spent another three years in the diesel technology field. In that time Casey started doing some career shopping and that led me to an opportunity to become a financial advisor with Edward Jones. After the training process and passing the regulatory required exams Casey moved back to Winner South Dakota and started my career with Edward Jones in 2007. This opportunity led Casey to meeting quite a few business people in the area. Thru an invite from another Rotarian Casey joined the club in 2011. Shortly after that was installed as a board member and then club president in 2014 - 2015. Shortly after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Caseey</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was asked by district Rotarians that he had met through the district conferences and experiences that being the club president exposed him to consider moving into the AG ( assistant district governor) position. Casey served in this role from 2016 to 2021. Casey feels this made him a better Rotarian as being involved at the district level really exposes one to the true purpose of rotary. Casey is a sustaining member since 2012 and has become a Paul Harris fellow +4 at this time. Over the years he also tried to contribute to my local community as much as possible. Casey has served in multiple board positions and moved to the president positions of the Chamber of Commerce and Winner country club. Although Casey stepped down and moved on from the AG position he remains very involved in his local club to benefit the community as much as possible. Casey is an avid golfer and enjoys some fishing from time to time. His wife Erin is a musician and has played piano for many restaurants and events over the years including three years for Jake’s fine dining at the Midnight Star in Deadwood. They have one daughter Autumn who is attending college at Lincoln Nebraska University.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1448958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3144047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August 12, 2021</a:t>
            </a:r>
          </a:p>
          <a:p>
            <a:r>
              <a:rPr lang="en-US" sz="1100" dirty="0"/>
              <a:t>To:		District 5610 DGE John Schneider </a:t>
            </a:r>
          </a:p>
          <a:p>
            <a:r>
              <a:rPr lang="en-US" sz="1100" dirty="0"/>
              <a:t> </a:t>
            </a:r>
          </a:p>
          <a:p>
            <a:r>
              <a:rPr lang="en-US" sz="1100" dirty="0"/>
              <a:t>From:		District 5610 AG Area 7 Rich Burns</a:t>
            </a:r>
          </a:p>
          <a:p>
            <a:r>
              <a:rPr lang="en-US" sz="1100" dirty="0"/>
              <a:t> </a:t>
            </a:r>
          </a:p>
          <a:p>
            <a:r>
              <a:rPr lang="en-US" sz="1100" dirty="0"/>
              <a:t>Subject:	Area 7 Rotarian of Distinction Selection - Brad </a:t>
            </a:r>
            <a:r>
              <a:rPr lang="en-US" sz="1100" dirty="0" err="1"/>
              <a:t>Preheim</a:t>
            </a:r>
            <a:endParaRPr lang="en-US" sz="1100" dirty="0"/>
          </a:p>
          <a:p>
            <a:r>
              <a:rPr lang="en-US" sz="1100" dirty="0"/>
              <a:t> </a:t>
            </a:r>
          </a:p>
          <a:p>
            <a:r>
              <a:rPr lang="en-US" sz="1100" b="1" dirty="0"/>
              <a:t>2021 Rotarian of Distinction </a:t>
            </a:r>
            <a:endParaRPr lang="en-US" sz="1100" dirty="0"/>
          </a:p>
          <a:p>
            <a:r>
              <a:rPr lang="en-US" sz="1100" dirty="0"/>
              <a:t> </a:t>
            </a:r>
          </a:p>
          <a:p>
            <a:r>
              <a:rPr lang="en-US" sz="1100" b="1" dirty="0"/>
              <a:t>Name:</a:t>
            </a:r>
            <a:r>
              <a:rPr lang="en-US" sz="1100" dirty="0"/>
              <a:t>	 Brad </a:t>
            </a:r>
            <a:r>
              <a:rPr lang="en-US" sz="1100" dirty="0" err="1"/>
              <a:t>Preheim</a:t>
            </a:r>
            <a:endParaRPr lang="en-US" sz="1100" dirty="0"/>
          </a:p>
          <a:p>
            <a:r>
              <a:rPr lang="en-US" sz="1100" dirty="0"/>
              <a:t> </a:t>
            </a:r>
          </a:p>
          <a:p>
            <a:r>
              <a:rPr lang="en-US" sz="1100" b="1" dirty="0"/>
              <a:t>Club(s)/Tenure:  </a:t>
            </a:r>
            <a:r>
              <a:rPr lang="en-US" sz="1100" dirty="0"/>
              <a:t>Centerville Rotary Club; Joined October 1, 2013</a:t>
            </a:r>
          </a:p>
          <a:p>
            <a:r>
              <a:rPr lang="en-US" sz="1100" dirty="0"/>
              <a:t> </a:t>
            </a:r>
          </a:p>
          <a:p>
            <a:r>
              <a:rPr lang="en-US" sz="1100" b="1" dirty="0"/>
              <a:t>Why they are Distinguished: </a:t>
            </a:r>
            <a:r>
              <a:rPr lang="en-US" sz="1100" dirty="0"/>
              <a:t> Brad truly lives the Rotary motto of “Service Above Self”. While holding a two year term as Centerville Club President, Brad went above and beyond to keep the Centerville Rotary Club together, informed, and engaged throughout the pandemic. During the meetings I attended, Brad with Centerville Rotary coordinated how best to provide food donations to those in need through Centerville Rotary’s Food Pantry Project, provided fundraisers to support local high school sports and academic programs, created </a:t>
            </a:r>
            <a:r>
              <a:rPr lang="de-DE" sz="1100" dirty="0"/>
              <a:t>strategies</a:t>
            </a:r>
            <a:r>
              <a:rPr lang="en-US" sz="1100" dirty="0"/>
              <a:t> to keep local businesses afloat, and checked in with those of the community on how they were coping during these difficult times. In addition to all of this, Brad was instrumental to me by providing his time and direction on how to best organize and operate the District 5610 Raffle Event. </a:t>
            </a:r>
          </a:p>
          <a:p>
            <a:r>
              <a:rPr lang="en-US" sz="1100" dirty="0"/>
              <a:t> </a:t>
            </a:r>
          </a:p>
          <a:p>
            <a:r>
              <a:rPr lang="en-US" sz="1100" dirty="0"/>
              <a:t>Though not an extensive list, Brad’s involvement and leadership responsibilities include: </a:t>
            </a:r>
          </a:p>
          <a:p>
            <a:pPr lvl="0" fontAlgn="base"/>
            <a:r>
              <a:rPr lang="en-US" sz="1100" dirty="0"/>
              <a:t>Oversees the Food Pantry Board along with ordering the food, supplies, and scheduling the volunteer workforce. </a:t>
            </a:r>
          </a:p>
          <a:p>
            <a:pPr lvl="0" fontAlgn="base"/>
            <a:r>
              <a:rPr lang="en-US" sz="1100" dirty="0"/>
              <a:t>Served as Centerville Rotary Club President 2019-2021.</a:t>
            </a:r>
          </a:p>
          <a:p>
            <a:pPr lvl="0" fontAlgn="base"/>
            <a:r>
              <a:rPr lang="en-US" sz="1100" dirty="0"/>
              <a:t>Served as Centerville Rotary Club Treasurer 2015-2018.</a:t>
            </a:r>
          </a:p>
          <a:p>
            <a:pPr lvl="0" fontAlgn="base"/>
            <a:r>
              <a:rPr lang="en-US" sz="1100" dirty="0"/>
              <a:t>Served as Rotary District 5610 Fundraising Subcommittee and District Raffle Chair 2018-2019.</a:t>
            </a:r>
          </a:p>
          <a:p>
            <a:pPr lvl="0" fontAlgn="base"/>
            <a:r>
              <a:rPr lang="en-US" sz="1100" dirty="0"/>
              <a:t>Recognition within the Rotary Foundation, Sustaining Member, and “Every Rotarian Every Year Campaigns 2014-2021”.</a:t>
            </a:r>
          </a:p>
          <a:p>
            <a:pPr lvl="0" fontAlgn="base"/>
            <a:r>
              <a:rPr lang="en-US" sz="1100" dirty="0"/>
              <a:t>Instrumental in helping save the Centerville Nursing Home from closing and through that effort, was able to vitalize the Town into a welcoming place to live. </a:t>
            </a:r>
          </a:p>
          <a:p>
            <a:pPr lvl="0" fontAlgn="base"/>
            <a:r>
              <a:rPr lang="en-US" sz="1100" dirty="0"/>
              <a:t>Serves on the Centerville Economic Development and Centerville School Advisory Boards.</a:t>
            </a:r>
          </a:p>
          <a:p>
            <a:pPr lvl="0" fontAlgn="base"/>
            <a:r>
              <a:rPr lang="en-US" sz="1100" dirty="0"/>
              <a:t>Serves on the Centerville City Council and recently served as Mayor of Centerville.</a:t>
            </a:r>
          </a:p>
          <a:p>
            <a:pPr lvl="0" fontAlgn="base"/>
            <a:r>
              <a:rPr lang="en-US" sz="1100" dirty="0"/>
              <a:t>Has been the Announcer for Centerville High School Football and Track Meet events for over 20 years. </a:t>
            </a:r>
          </a:p>
          <a:p>
            <a:pPr lvl="0" fontAlgn="base"/>
            <a:r>
              <a:rPr lang="en-US" sz="1100" dirty="0"/>
              <a:t>Volunteers as Junior Achievement Teacher for Centerville Schools grades 6th and 12th.</a:t>
            </a:r>
          </a:p>
          <a:p>
            <a:r>
              <a:rPr lang="en-US" sz="1100" dirty="0"/>
              <a:t> </a:t>
            </a:r>
          </a:p>
          <a:p>
            <a:r>
              <a:rPr lang="en-US" sz="1100" dirty="0"/>
              <a:t>Brad and his wife Kim have been married over 18 years. They have 4 kids and 5 grandkids</a:t>
            </a:r>
          </a:p>
          <a:p>
            <a:r>
              <a:rPr lang="en-US" sz="1100" dirty="0"/>
              <a:t> </a:t>
            </a:r>
          </a:p>
          <a:p>
            <a:r>
              <a:rPr lang="en-US" sz="1100" dirty="0"/>
              <a:t>Brad is truly an inspiration for Rotarians to follow. He is one of my heroes inside and outside of Rotary and highly deserving of District 5610 Rotarians of Distinction for 2021. If you have any questions, feel free to direct them to me.</a:t>
            </a:r>
          </a:p>
          <a:p>
            <a:r>
              <a:rPr lang="en-US" sz="1100" dirty="0"/>
              <a:t> </a:t>
            </a:r>
          </a:p>
          <a:p>
            <a:r>
              <a:rPr lang="en-US" sz="1100" dirty="0"/>
              <a:t>Sincerely,</a:t>
            </a:r>
          </a:p>
          <a:p>
            <a:r>
              <a:rPr lang="en-US" sz="1100" dirty="0"/>
              <a:t> </a:t>
            </a:r>
          </a:p>
          <a:p>
            <a:r>
              <a:rPr lang="en-US" sz="1100" dirty="0"/>
              <a:t>Rich Burns</a:t>
            </a:r>
          </a:p>
          <a:p>
            <a:r>
              <a:rPr lang="en-US" sz="1100" dirty="0"/>
              <a:t>District 5610</a:t>
            </a:r>
          </a:p>
          <a:p>
            <a:r>
              <a:rPr lang="en-US" sz="1100" dirty="0"/>
              <a:t>AG Area 7</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214375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3878132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rPr>
              <a:t>Our nominee for our area Rotarian of Distinction is our Past President-Mary </a:t>
            </a:r>
            <a:r>
              <a:rPr lang="en-US" sz="1100" dirty="0" err="1">
                <a:effectLst/>
                <a:latin typeface="Arial" panose="020B0604020202020204" pitchFamily="34" charset="0"/>
              </a:rPr>
              <a:t>DeVany</a:t>
            </a:r>
            <a:r>
              <a:rPr lang="en-US" sz="1100" dirty="0">
                <a:effectLst/>
                <a:latin typeface="Arial" panose="020B0604020202020204" pitchFamily="34" charset="0"/>
              </a:rPr>
              <a:t>.  Mary is a second generation Rotarian who often attended Rotary meetings and functions in Vermillion with her father.  She graciously agreed to serve a second term as president when the scheduled incoming president was unable to serve.</a:t>
            </a:r>
            <a:br>
              <a:rPr lang="en-US" sz="1100" dirty="0"/>
            </a:br>
            <a:br>
              <a:rPr lang="en-US" sz="1100" dirty="0"/>
            </a:br>
            <a:r>
              <a:rPr lang="en-US" sz="1100" dirty="0">
                <a:effectLst/>
                <a:latin typeface="Arial" panose="020B0604020202020204" pitchFamily="34" charset="0"/>
              </a:rPr>
              <a:t>Our club lost our regular meeting location and Mary led our nomadic club in trying multiple venues before deciding on a permanent location fitting our club members. This business recently decided to close on our regular meeting night so Mary led the club in moving to a different night. When Covid hit last year, Mary transitioned us seamlessly to virtual meetings and established our ability to meet either in person or remotely.  She has been a resource person for several other District clubs facing the same challenges.</a:t>
            </a:r>
            <a:br>
              <a:rPr lang="en-US" sz="1100" dirty="0"/>
            </a:br>
            <a:br>
              <a:rPr lang="en-US" sz="1100" dirty="0"/>
            </a:br>
            <a:r>
              <a:rPr lang="en-US" sz="1100" dirty="0">
                <a:effectLst/>
                <a:latin typeface="Arial" panose="020B0604020202020204" pitchFamily="34" charset="0"/>
              </a:rPr>
              <a:t>She helped us establish a regular schedule of monthly events for our club- 1 social and 1 service event and 2-3 regular presentations by speakers.  Several of our speakers were from outside Sioux Falls and presented remotely, including the incoming Rotary International Director for our Zone, who lives in Illinois. This schedule has been a great recruiting tool for new members in our club.  She is a constant reminder that new members are not only good for our club, but good for the new member and our community.  She had led the outreach of our club to Harrisburg, SD for potential new members. Her organization and presentation skills impress our club members and speakers.</a:t>
            </a:r>
            <a:br>
              <a:rPr lang="en-US" sz="1100" dirty="0"/>
            </a:br>
            <a:br>
              <a:rPr lang="en-US" sz="1100" dirty="0"/>
            </a:br>
            <a:r>
              <a:rPr lang="en-US" sz="1100" dirty="0">
                <a:effectLst/>
                <a:latin typeface="Arial" panose="020B0604020202020204" pitchFamily="34" charset="0"/>
              </a:rPr>
              <a:t>Mary and her family also hosted a Rotary Youth Exchange student-Awan for six months.  Mary and her husband-Rex have one son, Adam who attends South Dakota State University.  She is a graduate of Leadership South Dakota, member of Gloria Dei Lutheran Church, sings in the choir and is a champion for Lutheran Outdoors. She has been a member of the Lennox Band for over 25 years and plays in the USD Alumni Band.</a:t>
            </a:r>
            <a:br>
              <a:rPr lang="en-US" sz="1100" dirty="0"/>
            </a:br>
            <a:br>
              <a:rPr lang="en-US" sz="1100" dirty="0"/>
            </a:br>
            <a:r>
              <a:rPr lang="en-US" sz="1100" dirty="0">
                <a:effectLst/>
                <a:latin typeface="Arial" panose="020B0604020202020204" pitchFamily="34" charset="0"/>
              </a:rPr>
              <a:t>Mary’s professional career for over 30 years has centered around telehealth.  She is the Associate Director at </a:t>
            </a:r>
            <a:r>
              <a:rPr lang="en-US" sz="1100" dirty="0" err="1">
                <a:effectLst/>
                <a:latin typeface="Arial" panose="020B0604020202020204" pitchFamily="34" charset="0"/>
              </a:rPr>
              <a:t>gpTrac</a:t>
            </a:r>
            <a:r>
              <a:rPr lang="en-US" sz="1100" dirty="0">
                <a:effectLst/>
                <a:latin typeface="Arial" panose="020B0604020202020204" pitchFamily="34" charset="0"/>
              </a:rPr>
              <a:t> for the University of </a:t>
            </a:r>
            <a:r>
              <a:rPr lang="en-US" sz="1100" dirty="0" err="1">
                <a:effectLst/>
                <a:latin typeface="Arial" panose="020B0604020202020204" pitchFamily="34" charset="0"/>
              </a:rPr>
              <a:t>of</a:t>
            </a:r>
            <a:r>
              <a:rPr lang="en-US" sz="1100" dirty="0">
                <a:effectLst/>
                <a:latin typeface="Arial" panose="020B0604020202020204" pitchFamily="34" charset="0"/>
              </a:rPr>
              <a:t> Minnesota as a </a:t>
            </a:r>
            <a:r>
              <a:rPr lang="en-US" sz="1100" dirty="0" err="1">
                <a:effectLst/>
                <a:latin typeface="Arial" panose="020B0604020202020204" pitchFamily="34" charset="0"/>
              </a:rPr>
              <a:t>TeleHealth</a:t>
            </a:r>
            <a:r>
              <a:rPr lang="en-US" sz="1100" dirty="0">
                <a:effectLst/>
                <a:latin typeface="Arial" panose="020B0604020202020204" pitchFamily="34" charset="0"/>
              </a:rPr>
              <a:t> Enthusiast and Rural Health Advocate helping people visualize how they might use telehealth.</a:t>
            </a:r>
            <a:br>
              <a:rPr lang="en-US" sz="1100" dirty="0"/>
            </a:br>
            <a:br>
              <a:rPr lang="en-US" sz="1100" dirty="0"/>
            </a:br>
            <a:r>
              <a:rPr lang="en-US" sz="1100" dirty="0">
                <a:effectLst/>
                <a:latin typeface="Arial" panose="020B0604020202020204" pitchFamily="34" charset="0"/>
              </a:rPr>
              <a:t>Her educational background includes a Master of Science degree in Organizational Leadership from the University of South Dakota and a Bachelor of Science degree in Mass Communications/PR-Advertising at USD as well.</a:t>
            </a:r>
            <a:br>
              <a:rPr lang="en-US" sz="1100" dirty="0"/>
            </a:br>
            <a:br>
              <a:rPr lang="en-US" sz="1100" dirty="0"/>
            </a:br>
            <a:r>
              <a:rPr lang="en-US" sz="1100" dirty="0">
                <a:effectLst/>
                <a:latin typeface="Arial" panose="020B0604020202020204" pitchFamily="34" charset="0"/>
              </a:rPr>
              <a:t>Our 8 year old honorary member Caylee M. says, “Mary is very smart, a good past president and super nice.”</a:t>
            </a:r>
            <a:br>
              <a:rPr lang="en-US" sz="1100" dirty="0"/>
            </a:br>
            <a:endParaRPr lang="en-US" sz="1100" dirty="0"/>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739878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364813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Rotarian of Distinction from Area 9 is Bruce Young of the Rotary Club of Le Mars, Iowa.  Bruce is a graduate of Iowa State University with a degree in Computer Engineering and a Master’s degree in Electrical Engineering from Stanford.  He worked as an engineer and engineering manager at HP, Pixar and Intel before moving to Le Mars in 1996 to lead the engineering effort for consumer electronics products at Gateway 2000. He became interested in Intellectual Property during his career and has been named as an inventor on more than 50 patents. He has now been a Patent Agent in solo practice for over a decade, helping inventors, entrepreneurs and industrialists patent their products and procedures.  This lead to Bruce spending much more time in Le Mars and allowing him to join Rotary.</a:t>
            </a:r>
          </a:p>
          <a:p>
            <a:r>
              <a:rPr lang="en-US" sz="1100" dirty="0"/>
              <a:t>Bruce joined Rotary in 2013 and immediately immersed himself in the activities and leadership of the club.  He was club treasurer where he updated the accounting system and was valuable in analyzing the clubs financials and forecasting cash flows.   In 2016 Bruce became club president and provided valuable leadership to the club including strategic planning.  He is a multiple Paul Harris Fellow, member of the Paul Harris Society and a Sustaining Member.  Bruce is the club’s Foundation Chairman.  The previous 4 years he has been District 5610’s Grants Sub-Committee Chairman where he created on-line grants training.</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3417347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18</a:t>
            </a:fld>
            <a:endParaRPr lang="en-US" dirty="0"/>
          </a:p>
        </p:txBody>
      </p:sp>
    </p:spTree>
    <p:extLst>
      <p:ext uri="{BB962C8B-B14F-4D97-AF65-F5344CB8AC3E}">
        <p14:creationId xmlns:p14="http://schemas.microsoft.com/office/powerpoint/2010/main" val="3272188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Rotarian of Distinction 2021-22</a:t>
            </a:r>
          </a:p>
          <a:p>
            <a:r>
              <a:rPr lang="en-US" sz="1100" dirty="0"/>
              <a:t>Area 10 – Bruce Kalin</a:t>
            </a:r>
          </a:p>
          <a:p>
            <a:r>
              <a:rPr lang="en-US" sz="1100" dirty="0"/>
              <a:t>Bruce is being recognized as a Rotarian of Distinction for his significant contribution to the Rotary Club of Sioux City. Bruce joined Rotary in 1999 and after nearly 20 years as a member accepted the position of Sgt at Arms, ultimately serving as club president 2020-21.  His creativity and wit as Sgt at Arms raised the bar for his successors.</a:t>
            </a:r>
          </a:p>
          <a:p>
            <a:r>
              <a:rPr lang="en-US" sz="1100" dirty="0"/>
              <a:t>Bruce brought to Rotary the same dedication to success that he demonstrated as a business leader. He led by example, was strategic and focused on building a solid team.  COVID-19 could have limited club membership, yet even in a year where many meetings were not possible in-person there was membership growth.  After a period with Zoom meetings, hybrid meetings were established and continue today, offering an ongoing opportunity for anyone to access Rotary Club meetings in Sioux City. He furthered the trajectory of his predecessors with pursuit of District funds to establish Rotary branded projects in community.  His easy going style is welcoming and his impact will be felt for years to come.</a:t>
            </a:r>
          </a:p>
          <a:p>
            <a:r>
              <a:rPr lang="en-US" sz="1100" dirty="0"/>
              <a:t>Bruce and his wife Linda, also a Rotarian, are Paul Harris Fellows.</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19</a:t>
            </a:fld>
            <a:endParaRPr lang="en-US" dirty="0"/>
          </a:p>
        </p:txBody>
      </p:sp>
    </p:spTree>
    <p:extLst>
      <p:ext uri="{BB962C8B-B14F-4D97-AF65-F5344CB8AC3E}">
        <p14:creationId xmlns:p14="http://schemas.microsoft.com/office/powerpoint/2010/main" val="391459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968887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20</a:t>
            </a:fld>
            <a:endParaRPr lang="en-US" dirty="0"/>
          </a:p>
        </p:txBody>
      </p:sp>
    </p:spTree>
    <p:extLst>
      <p:ext uri="{BB962C8B-B14F-4D97-AF65-F5344CB8AC3E}">
        <p14:creationId xmlns:p14="http://schemas.microsoft.com/office/powerpoint/2010/main" val="738390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21</a:t>
            </a:fld>
            <a:endParaRPr lang="en-US" dirty="0"/>
          </a:p>
        </p:txBody>
      </p:sp>
    </p:spTree>
    <p:extLst>
      <p:ext uri="{BB962C8B-B14F-4D97-AF65-F5344CB8AC3E}">
        <p14:creationId xmlns:p14="http://schemas.microsoft.com/office/powerpoint/2010/main" val="3652634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22</a:t>
            </a:fld>
            <a:endParaRPr lang="en-US" dirty="0"/>
          </a:p>
        </p:txBody>
      </p:sp>
    </p:spTree>
    <p:extLst>
      <p:ext uri="{BB962C8B-B14F-4D97-AF65-F5344CB8AC3E}">
        <p14:creationId xmlns:p14="http://schemas.microsoft.com/office/powerpoint/2010/main" val="291850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err="1">
                <a:solidFill>
                  <a:srgbClr val="222222"/>
                </a:solidFill>
                <a:effectLst/>
                <a:latin typeface="Arial" panose="020B0604020202020204" pitchFamily="34" charset="0"/>
              </a:rPr>
              <a:t>Verl</a:t>
            </a:r>
            <a:r>
              <a:rPr lang="en-US" sz="1100" b="0" i="0" dirty="0">
                <a:solidFill>
                  <a:srgbClr val="222222"/>
                </a:solidFill>
                <a:effectLst/>
                <a:latin typeface="Arial" panose="020B0604020202020204" pitchFamily="34" charset="0"/>
              </a:rPr>
              <a:t> </a:t>
            </a:r>
            <a:r>
              <a:rPr lang="en-US" sz="1100" b="0" i="0" dirty="0" err="1">
                <a:solidFill>
                  <a:srgbClr val="222222"/>
                </a:solidFill>
                <a:effectLst/>
                <a:latin typeface="Arial" panose="020B0604020202020204" pitchFamily="34" charset="0"/>
              </a:rPr>
              <a:t>Scheibe</a:t>
            </a:r>
            <a:r>
              <a:rPr lang="en-US" sz="1100" b="0" i="0" dirty="0">
                <a:solidFill>
                  <a:srgbClr val="222222"/>
                </a:solidFill>
                <a:effectLst/>
                <a:latin typeface="Arial" panose="020B0604020202020204" pitchFamily="34" charset="0"/>
              </a:rPr>
              <a:t> was raised on a dairy farm in eastern South Dakota.  His years growing up were filled with the typical activities a school sports, 4H, and church youth group.  After graduation from high school he joined the Navy, during which time he met his wife Kathy. Upon discharge for the Navy, they moved back to the farm near Wolsey, South Dakota. They farmed for the next 8 years, during which </a:t>
            </a:r>
            <a:r>
              <a:rPr lang="en-US" sz="1100" b="0" i="0" dirty="0" err="1">
                <a:solidFill>
                  <a:srgbClr val="222222"/>
                </a:solidFill>
                <a:effectLst/>
                <a:latin typeface="Arial" panose="020B0604020202020204" pitchFamily="34" charset="0"/>
              </a:rPr>
              <a:t>Verl</a:t>
            </a:r>
            <a:r>
              <a:rPr lang="en-US" sz="1100" b="0" i="0" dirty="0">
                <a:solidFill>
                  <a:srgbClr val="222222"/>
                </a:solidFill>
                <a:effectLst/>
                <a:latin typeface="Arial" panose="020B0604020202020204" pitchFamily="34" charset="0"/>
              </a:rPr>
              <a:t> was on the board of many of the farm organizations, the local school board and an officer in the local JC‘s. In 1979 </a:t>
            </a:r>
            <a:r>
              <a:rPr lang="en-US" sz="1100" b="0" i="0" dirty="0" err="1">
                <a:solidFill>
                  <a:srgbClr val="222222"/>
                </a:solidFill>
                <a:effectLst/>
                <a:latin typeface="Arial" panose="020B0604020202020204" pitchFamily="34" charset="0"/>
              </a:rPr>
              <a:t>Verl</a:t>
            </a:r>
            <a:r>
              <a:rPr lang="en-US" sz="1100" b="0" i="0" dirty="0">
                <a:solidFill>
                  <a:srgbClr val="222222"/>
                </a:solidFill>
                <a:effectLst/>
                <a:latin typeface="Arial" panose="020B0604020202020204" pitchFamily="34" charset="0"/>
              </a:rPr>
              <a:t> and Kathy and their four-year-old daughter Tanya moved to Kathy’s native Oregon, where </a:t>
            </a:r>
            <a:r>
              <a:rPr lang="en-US" sz="1100" b="0" i="0" dirty="0" err="1">
                <a:solidFill>
                  <a:srgbClr val="222222"/>
                </a:solidFill>
                <a:effectLst/>
                <a:latin typeface="Arial" panose="020B0604020202020204" pitchFamily="34" charset="0"/>
              </a:rPr>
              <a:t>Verl</a:t>
            </a:r>
            <a:r>
              <a:rPr lang="en-US" sz="1100" b="0" i="0" dirty="0">
                <a:solidFill>
                  <a:srgbClr val="222222"/>
                </a:solidFill>
                <a:effectLst/>
                <a:latin typeface="Arial" panose="020B0604020202020204" pitchFamily="34" charset="0"/>
              </a:rPr>
              <a:t> all started out working at a John Deere dealership in St. Paul, Oregon. There, </a:t>
            </a:r>
            <a:r>
              <a:rPr lang="en-US" sz="1100" b="0" i="0" dirty="0" err="1">
                <a:solidFill>
                  <a:srgbClr val="222222"/>
                </a:solidFill>
                <a:effectLst/>
                <a:latin typeface="Arial" panose="020B0604020202020204" pitchFamily="34" charset="0"/>
              </a:rPr>
              <a:t>Verl</a:t>
            </a:r>
            <a:r>
              <a:rPr lang="en-US" sz="1100" b="0" i="0" dirty="0">
                <a:solidFill>
                  <a:srgbClr val="222222"/>
                </a:solidFill>
                <a:effectLst/>
                <a:latin typeface="Arial" panose="020B0604020202020204" pitchFamily="34" charset="0"/>
              </a:rPr>
              <a:t> became a partner in the growing business in 1990.  His partner and mentor Bill Dolan, suggested he join Rotary. He joined the Newberg, Oregon Rotary Club in 1993, and became involved with many of the different  humanitarian projects. In 1994 he received his first Paul Harris Fellowship from International president Bill Huntley on stage with 5 other first time Paul Harris recipients at the International Convention in Portland, Oregon.  During the years from 1990 to his retirement he served on the Newberg Rotary board six years, on the Newberg Providence hospital board, Newberg Chamber of Commerce board was selected as Newberg Oregon‘s Business person of the Year. He was involved with several other volunteer organizations such as the St. Paul fire department in St. Paul Oregon (25 years as a volunteer EMT and fire fighter). He is past president and secretary of the Custer club and past Assistant District Governor. He and his wife Kathy are Paul Harris Society and Bequest members, and Benefactors. </a:t>
            </a:r>
            <a:r>
              <a:rPr lang="en-US" sz="1100" b="0" i="0" dirty="0" err="1">
                <a:solidFill>
                  <a:srgbClr val="222222"/>
                </a:solidFill>
                <a:effectLst/>
                <a:latin typeface="Arial" panose="020B0604020202020204" pitchFamily="34" charset="0"/>
              </a:rPr>
              <a:t>Verls</a:t>
            </a:r>
            <a:r>
              <a:rPr lang="en-US" sz="1100" b="0" i="0" dirty="0">
                <a:solidFill>
                  <a:srgbClr val="222222"/>
                </a:solidFill>
                <a:effectLst/>
                <a:latin typeface="Arial" panose="020B0604020202020204" pitchFamily="34" charset="0"/>
              </a:rPr>
              <a:t>’ upbringing in a family that had values like Rotary has led to his continued involvement and commitment to Rotary and the many worthwhile projects they have, particularly the involvement with wheelchair distributions with Hope Haven.  </a:t>
            </a:r>
            <a:r>
              <a:rPr lang="en-US" sz="1100" b="0" i="0" dirty="0" err="1">
                <a:solidFill>
                  <a:srgbClr val="222222"/>
                </a:solidFill>
                <a:effectLst/>
                <a:latin typeface="Arial" panose="020B0604020202020204" pitchFamily="34" charset="0"/>
              </a:rPr>
              <a:t>Verl</a:t>
            </a:r>
            <a:r>
              <a:rPr lang="en-US" sz="1100" b="0" i="0" dirty="0">
                <a:solidFill>
                  <a:srgbClr val="222222"/>
                </a:solidFill>
                <a:effectLst/>
                <a:latin typeface="Arial" panose="020B0604020202020204" pitchFamily="34" charset="0"/>
              </a:rPr>
              <a:t> and Kathy retired in April 2009 and settled in Custer, where they enjoy living in the mountains. His hobbies are woodworking, traveling, and diving.</a:t>
            </a:r>
            <a:br>
              <a:rPr lang="en-US" sz="1100" dirty="0"/>
            </a:br>
            <a:br>
              <a:rPr lang="en-US" sz="1100" dirty="0"/>
            </a:br>
            <a:br>
              <a:rPr lang="en-US" sz="1100" dirty="0"/>
            </a:br>
            <a:endParaRPr lang="en-US" sz="1100" dirty="0"/>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99628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111142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Herb McClellan,</a:t>
            </a:r>
            <a:r>
              <a:rPr lang="en-US" sz="1100" baseline="0" dirty="0"/>
              <a:t> Jr. graduated from Mobridge High School in 1952, going to Dental School and returning to practice dentistry with his father in 1960.  Herb’s father was very active in the community and was a Rotarian and Herb followed in his father’s footsteps.  In 1961 Herb, Jr. joined Rotary.  At that time each member had to be a different profession and the profession of dentist was already taken by Herb’s father so Herb joined Rotary as a pediatric dentist.</a:t>
            </a:r>
          </a:p>
          <a:p>
            <a:endParaRPr lang="en-US" sz="1100" baseline="0" dirty="0"/>
          </a:p>
          <a:p>
            <a:r>
              <a:rPr lang="en-US" sz="1100" baseline="0" dirty="0"/>
              <a:t>It is impossible to name all the activities Herb has been involved in over the years.  Starting in 1960 he took charge of the boy scouts and held that position for years.  He served as mayor for 5 years in 1970 and 1980.  He was president of the </a:t>
            </a:r>
            <a:r>
              <a:rPr lang="en-US" sz="1100" baseline="0" dirty="0" err="1"/>
              <a:t>Jaycess</a:t>
            </a:r>
            <a:r>
              <a:rPr lang="en-US" sz="1100" baseline="0" dirty="0"/>
              <a:t> and president of Mobridge Rotary in 1977.  He was very active in the sportsmen’s club and he has always been very active in Trinity Lutheran Church.  He also served for years as secretary to Mobridge Rotary.  As a Rotarian, Herb has been in charge of the Halloween Party, the Track Meet and has organized people to help serve the county 4H Achievement meal each year.  With the competition of the new school, Herb and his wife Joyce purchased white boards and electronic equipment for all the classrooms plus one for the community library.</a:t>
            </a:r>
          </a:p>
          <a:p>
            <a:endParaRPr lang="en-US" sz="1100" baseline="0" dirty="0"/>
          </a:p>
          <a:p>
            <a:r>
              <a:rPr lang="en-US" sz="1100" baseline="0" dirty="0"/>
              <a:t>Though Herb is retired at the present time, during the years he practiced dentistry he had patients that came from over 100 miles.  Herb consistently attends Rotary meetings and all of us in the Mobridge Rotary look to him for advice.  He is one of our senior Rotarians.  (His son, Marc, is also a dentist and a Rotarian who has served as president and heads a number of events we sponsor.)</a:t>
            </a:r>
            <a:endParaRPr lang="en-US" sz="1100" dirty="0"/>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245897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131931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100" dirty="0">
                <a:solidFill>
                  <a:srgbClr val="000000"/>
                </a:solidFill>
                <a:effectLst/>
              </a:rPr>
              <a:t>Active with youth exchange, served on club exchange committee and also served on the District 5610 exchange committee</a:t>
            </a:r>
            <a:endParaRPr lang="en-US" sz="1100" dirty="0">
              <a:effectLst/>
            </a:endParaRPr>
          </a:p>
          <a:p>
            <a:pPr rtl="0"/>
            <a:r>
              <a:rPr lang="en-US" sz="1100" dirty="0">
                <a:solidFill>
                  <a:srgbClr val="000000"/>
                </a:solidFill>
                <a:effectLst/>
              </a:rPr>
              <a:t> </a:t>
            </a:r>
            <a:endParaRPr lang="en-US" sz="1100" dirty="0">
              <a:effectLst/>
            </a:endParaRPr>
          </a:p>
          <a:p>
            <a:pPr rtl="0"/>
            <a:r>
              <a:rPr lang="en-US" sz="1100" dirty="0">
                <a:solidFill>
                  <a:srgbClr val="000000"/>
                </a:solidFill>
                <a:effectLst/>
              </a:rPr>
              <a:t>Club president - Madison</a:t>
            </a:r>
            <a:endParaRPr lang="en-US" sz="1100" dirty="0">
              <a:effectLst/>
            </a:endParaRPr>
          </a:p>
          <a:p>
            <a:pPr rtl="0"/>
            <a:r>
              <a:rPr lang="en-US" sz="1100" dirty="0">
                <a:solidFill>
                  <a:srgbClr val="000000"/>
                </a:solidFill>
                <a:effectLst/>
              </a:rPr>
              <a:t>Club secretary</a:t>
            </a:r>
            <a:endParaRPr lang="en-US" sz="1100" dirty="0">
              <a:effectLst/>
            </a:endParaRPr>
          </a:p>
          <a:p>
            <a:pPr rtl="0"/>
            <a:r>
              <a:rPr lang="en-US" sz="1100" dirty="0">
                <a:solidFill>
                  <a:srgbClr val="000000"/>
                </a:solidFill>
                <a:effectLst/>
              </a:rPr>
              <a:t>Club foundation chair</a:t>
            </a:r>
            <a:endParaRPr lang="en-US" sz="1100" dirty="0">
              <a:effectLst/>
            </a:endParaRPr>
          </a:p>
          <a:p>
            <a:pPr rtl="0"/>
            <a:r>
              <a:rPr lang="en-US" sz="1100" dirty="0">
                <a:solidFill>
                  <a:srgbClr val="000000"/>
                </a:solidFill>
                <a:effectLst/>
              </a:rPr>
              <a:t> </a:t>
            </a:r>
            <a:endParaRPr lang="en-US" sz="1100" dirty="0">
              <a:effectLst/>
            </a:endParaRPr>
          </a:p>
          <a:p>
            <a:pPr rtl="0"/>
            <a:r>
              <a:rPr lang="en-US" sz="1100" dirty="0">
                <a:solidFill>
                  <a:srgbClr val="000000"/>
                </a:solidFill>
                <a:effectLst/>
              </a:rPr>
              <a:t>A G for our area of  </a:t>
            </a:r>
            <a:r>
              <a:rPr lang="en-US" sz="1100" dirty="0" err="1">
                <a:solidFill>
                  <a:srgbClr val="000000"/>
                </a:solidFill>
                <a:effectLst/>
              </a:rPr>
              <a:t>Dist</a:t>
            </a:r>
            <a:r>
              <a:rPr lang="en-US" sz="1100" dirty="0">
                <a:solidFill>
                  <a:srgbClr val="000000"/>
                </a:solidFill>
                <a:effectLst/>
              </a:rPr>
              <a:t> 5610</a:t>
            </a:r>
            <a:endParaRPr lang="en-US" sz="1100" dirty="0">
              <a:effectLst/>
            </a:endParaRPr>
          </a:p>
          <a:p>
            <a:pPr rtl="0"/>
            <a:r>
              <a:rPr lang="en-US" sz="1100" dirty="0">
                <a:solidFill>
                  <a:srgbClr val="000000"/>
                </a:solidFill>
                <a:effectLst/>
              </a:rPr>
              <a:t> </a:t>
            </a:r>
            <a:endParaRPr lang="en-US" sz="1100" dirty="0">
              <a:effectLst/>
            </a:endParaRPr>
          </a:p>
          <a:p>
            <a:pPr rtl="0"/>
            <a:r>
              <a:rPr lang="en-US" sz="1100" dirty="0">
                <a:solidFill>
                  <a:srgbClr val="000000"/>
                </a:solidFill>
                <a:effectLst/>
              </a:rPr>
              <a:t>Past District Governor</a:t>
            </a:r>
            <a:endParaRPr lang="en-US" sz="1100" dirty="0">
              <a:effectLst/>
            </a:endParaRPr>
          </a:p>
          <a:p>
            <a:pPr rtl="0"/>
            <a:r>
              <a:rPr lang="en-US" sz="1100" dirty="0">
                <a:solidFill>
                  <a:srgbClr val="000000"/>
                </a:solidFill>
                <a:effectLst/>
              </a:rPr>
              <a:t> </a:t>
            </a:r>
            <a:endParaRPr lang="en-US" sz="1100" dirty="0">
              <a:effectLst/>
            </a:endParaRPr>
          </a:p>
          <a:p>
            <a:pPr rtl="0"/>
            <a:r>
              <a:rPr lang="en-US" sz="1100" dirty="0">
                <a:solidFill>
                  <a:srgbClr val="000000"/>
                </a:solidFill>
                <a:effectLst/>
              </a:rPr>
              <a:t>District </a:t>
            </a:r>
            <a:r>
              <a:rPr lang="en-US" sz="1100" dirty="0" err="1">
                <a:solidFill>
                  <a:srgbClr val="000000"/>
                </a:solidFill>
                <a:effectLst/>
              </a:rPr>
              <a:t>Trainoe</a:t>
            </a:r>
            <a:r>
              <a:rPr lang="en-US" sz="1100" dirty="0">
                <a:solidFill>
                  <a:srgbClr val="000000"/>
                </a:solidFill>
                <a:effectLst/>
              </a:rPr>
              <a:t> for several years</a:t>
            </a:r>
            <a:endParaRPr lang="en-US" sz="1100" dirty="0">
              <a:effectLst/>
            </a:endParaRPr>
          </a:p>
          <a:p>
            <a:pPr rtl="0"/>
            <a:r>
              <a:rPr lang="en-US" sz="1100" dirty="0">
                <a:solidFill>
                  <a:srgbClr val="000000"/>
                </a:solidFill>
                <a:effectLst/>
              </a:rPr>
              <a:t> </a:t>
            </a:r>
            <a:endParaRPr lang="en-US" sz="1100" dirty="0">
              <a:effectLst/>
            </a:endParaRPr>
          </a:p>
          <a:p>
            <a:pPr rtl="0"/>
            <a:r>
              <a:rPr lang="en-US" sz="1100" dirty="0">
                <a:solidFill>
                  <a:srgbClr val="000000"/>
                </a:solidFill>
                <a:effectLst/>
              </a:rPr>
              <a:t>Served as a trainer at the Rotary Zone level</a:t>
            </a:r>
            <a:endParaRPr lang="en-US" sz="1100" dirty="0">
              <a:effectLst/>
            </a:endParaRPr>
          </a:p>
          <a:p>
            <a:pPr rtl="0"/>
            <a:r>
              <a:rPr lang="en-US" sz="1100" dirty="0">
                <a:solidFill>
                  <a:srgbClr val="000000"/>
                </a:solidFill>
                <a:effectLst/>
              </a:rPr>
              <a:t> </a:t>
            </a:r>
            <a:endParaRPr lang="en-US" sz="1100" dirty="0">
              <a:effectLst/>
            </a:endParaRPr>
          </a:p>
          <a:p>
            <a:pPr rtl="0"/>
            <a:r>
              <a:rPr lang="en-US" sz="1100" dirty="0">
                <a:solidFill>
                  <a:srgbClr val="000000"/>
                </a:solidFill>
                <a:effectLst/>
              </a:rPr>
              <a:t>Part of two wheelchair trips to Romania with Hope haven and Rotary</a:t>
            </a:r>
            <a:endParaRPr lang="en-US" sz="1100" dirty="0">
              <a:effectLst/>
            </a:endParaRPr>
          </a:p>
          <a:p>
            <a:pPr rtl="0"/>
            <a:r>
              <a:rPr lang="en-US" sz="1100" dirty="0">
                <a:solidFill>
                  <a:srgbClr val="000000"/>
                </a:solidFill>
                <a:effectLst/>
              </a:rPr>
              <a:t> </a:t>
            </a:r>
            <a:endParaRPr lang="en-US" sz="1100" dirty="0">
              <a:effectLst/>
            </a:endParaRPr>
          </a:p>
          <a:p>
            <a:pPr rtl="0"/>
            <a:r>
              <a:rPr lang="en-US" sz="1100" dirty="0">
                <a:solidFill>
                  <a:srgbClr val="000000"/>
                </a:solidFill>
                <a:effectLst/>
              </a:rPr>
              <a:t>Participated in and hosted Friendship Exchanges with Australia and Sweden </a:t>
            </a:r>
            <a:endParaRPr lang="en-US" sz="1100" dirty="0">
              <a:effectLst/>
            </a:endParaRPr>
          </a:p>
          <a:p>
            <a:br>
              <a:rPr lang="en-US" sz="1100" dirty="0"/>
            </a:br>
            <a:endParaRPr lang="en-US" sz="1100" dirty="0"/>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208449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3280461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Arial" panose="020B0604020202020204" pitchFamily="34" charset="0"/>
              </a:rPr>
              <a:t>Matt Pedersen joined the Rotary of Marshall Noon Club June 1</a:t>
            </a:r>
            <a:r>
              <a:rPr lang="en-US" b="0" i="0" baseline="30000" dirty="0">
                <a:solidFill>
                  <a:srgbClr val="222222"/>
                </a:solidFill>
                <a:effectLst/>
                <a:latin typeface="Arial" panose="020B0604020202020204" pitchFamily="34" charset="0"/>
              </a:rPr>
              <a:t>st</a:t>
            </a:r>
            <a:r>
              <a:rPr lang="en-US" b="0" i="0" dirty="0">
                <a:solidFill>
                  <a:srgbClr val="222222"/>
                </a:solidFill>
                <a:effectLst/>
                <a:latin typeface="Arial" panose="020B0604020202020204" pitchFamily="34" charset="0"/>
              </a:rPr>
              <a:t>, 1995.  He has served twice as Club President (1998-99 and 2019-20).  He is a Paul Harris Fellow Plus 2.  In his 26 years as a Rotarian he has served many roles in his club.  In 2004, he traveled with the Solar Oven Partners to Haiti with the connections he made at the Rotary District 5610 conference.</a:t>
            </a:r>
          </a:p>
          <a:p>
            <a:pPr algn="l"/>
            <a:r>
              <a:rPr lang="en-US" b="0" i="0" dirty="0">
                <a:solidFill>
                  <a:srgbClr val="222222"/>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In early 2020, Matt is proud to have helped the Rotary of Marshall Noon Club and the Rotary Sunrise of Marshall Club join together to purchase and distribute 11 iPads to help patients and individuals connect with their loved ones and medical providers in a quick response to the isolation caused by the coronavirus (Covid-19) pandemic. Rotary District 5610 contributed $500 as part of the “Covid-19 Pop-Up Grant”.</a:t>
            </a:r>
          </a:p>
          <a:p>
            <a:pPr algn="l"/>
            <a:r>
              <a:rPr lang="en-US" b="0" i="0" dirty="0">
                <a:solidFill>
                  <a:srgbClr val="222222"/>
                </a:solidFill>
                <a:effectLst/>
                <a:latin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2545807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250">
              <a:srgbClr val="FFFFFF"/>
            </a:gs>
            <a:gs pos="17500">
              <a:srgbClr val="FFFFFF"/>
            </a:gs>
            <a:gs pos="0">
              <a:schemeClr val="accent1">
                <a:lumMod val="0"/>
                <a:lumOff val="100000"/>
              </a:schemeClr>
            </a:gs>
            <a:gs pos="35000">
              <a:schemeClr val="accent1">
                <a:lumMod val="0"/>
                <a:lumOff val="100000"/>
              </a:schemeClr>
            </a:gs>
            <a:gs pos="62000">
              <a:schemeClr val="accent1">
                <a:lumMod val="1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2.xml"/><Relationship Id="rId5" Type="http://schemas.openxmlformats.org/officeDocument/2006/relationships/image" Target="../media/image4.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9.JPG"/><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4.emf"/><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14.xml"/><Relationship Id="rId5" Type="http://schemas.openxmlformats.org/officeDocument/2006/relationships/image" Target="../media/image4.emf"/><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15.xml"/><Relationship Id="rId5" Type="http://schemas.openxmlformats.org/officeDocument/2006/relationships/image" Target="../media/image10.jpe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16.xml"/><Relationship Id="rId5" Type="http://schemas.openxmlformats.org/officeDocument/2006/relationships/image" Target="../media/image4.emf"/><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17.xml"/><Relationship Id="rId5" Type="http://schemas.openxmlformats.org/officeDocument/2006/relationships/image" Target="../media/image11.jp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18.xml"/><Relationship Id="rId5" Type="http://schemas.openxmlformats.org/officeDocument/2006/relationships/image" Target="../media/image4.emf"/><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2.jpg"/><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4.emf"/><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20.xml"/><Relationship Id="rId5" Type="http://schemas.openxmlformats.org/officeDocument/2006/relationships/image" Target="../media/image4.emf"/><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21.xml"/><Relationship Id="rId5" Type="http://schemas.openxmlformats.org/officeDocument/2006/relationships/image" Target="../media/image13.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tags" Target="../tags/tag22.xml"/><Relationship Id="rId5" Type="http://schemas.openxmlformats.org/officeDocument/2006/relationships/image" Target="../media/image4.emf"/><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23.xml"/><Relationship Id="rId5" Type="http://schemas.openxmlformats.org/officeDocument/2006/relationships/image" Target="../media/image4.emf"/><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tags" Target="../tags/tag24.xml"/><Relationship Id="rId5" Type="http://schemas.openxmlformats.org/officeDocument/2006/relationships/image" Target="../media/image4.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5.JPG"/><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6.xml"/><Relationship Id="rId5" Type="http://schemas.openxmlformats.org/officeDocument/2006/relationships/image" Target="../media/image4.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2.xml"/><Relationship Id="rId7" Type="http://schemas.microsoft.com/office/2007/relationships/hdphoto" Target="../media/hdphoto1.wdp"/><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8.xml"/><Relationship Id="rId5" Type="http://schemas.openxmlformats.org/officeDocument/2006/relationships/image" Target="../media/image4.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7.jpg"/><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10.xml"/><Relationship Id="rId5" Type="http://schemas.openxmlformats.org/officeDocument/2006/relationships/image" Target="../media/image4.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jpeg"/><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463" y="5560830"/>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chemeClr val="bg1"/>
                </a:solidFill>
                <a:latin typeface="Arial" panose="020B0604020202020204" pitchFamily="34" charset="0"/>
                <a:cs typeface="Arial" panose="020B0604020202020204" pitchFamily="34" charset="0"/>
              </a:rPr>
              <a:t>Rotarians of Distinction</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Tree>
    <p:custDataLst>
      <p:tags r:id="rId1"/>
    </p:custDataLst>
    <p:extLst>
      <p:ext uri="{BB962C8B-B14F-4D97-AF65-F5344CB8AC3E}">
        <p14:creationId xmlns:p14="http://schemas.microsoft.com/office/powerpoint/2010/main" val="428691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463" y="5560830"/>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chemeClr val="bg1"/>
                </a:solidFill>
                <a:latin typeface="Arial" panose="020B0604020202020204" pitchFamily="34" charset="0"/>
                <a:cs typeface="Arial" panose="020B0604020202020204" pitchFamily="34" charset="0"/>
              </a:rPr>
              <a:t>Area 6</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13" name="TextBox 12">
            <a:extLst>
              <a:ext uri="{FF2B5EF4-FFF2-40B4-BE49-F238E27FC236}">
                <a16:creationId xmlns:a16="http://schemas.microsoft.com/office/drawing/2014/main" id="{EC978D3D-AD3F-461B-B7D8-20DACECFE195}"/>
              </a:ext>
            </a:extLst>
          </p:cNvPr>
          <p:cNvSpPr txBox="1"/>
          <p:nvPr/>
        </p:nvSpPr>
        <p:spPr>
          <a:xfrm flipH="1">
            <a:off x="485501" y="5657402"/>
            <a:ext cx="6377025" cy="523220"/>
          </a:xfrm>
          <a:prstGeom prst="rect">
            <a:avLst/>
          </a:prstGeom>
          <a:noFill/>
        </p:spPr>
        <p:txBody>
          <a:bodyPr wrap="square" rtlCol="0">
            <a:spAutoFit/>
          </a:bodyPr>
          <a:lstStyle/>
          <a:p>
            <a:r>
              <a:rPr lang="en-US" sz="2800" b="1" dirty="0">
                <a:solidFill>
                  <a:schemeClr val="bg1"/>
                </a:solidFill>
              </a:rPr>
              <a:t>Assistant Governor Bill Frei</a:t>
            </a:r>
          </a:p>
        </p:txBody>
      </p:sp>
    </p:spTree>
    <p:custDataLst>
      <p:tags r:id="rId1"/>
    </p:custDataLst>
    <p:extLst>
      <p:ext uri="{BB962C8B-B14F-4D97-AF65-F5344CB8AC3E}">
        <p14:creationId xmlns:p14="http://schemas.microsoft.com/office/powerpoint/2010/main" val="258263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5837" y="5519938"/>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Area 6 </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4" name="TextBox 3">
            <a:extLst>
              <a:ext uri="{FF2B5EF4-FFF2-40B4-BE49-F238E27FC236}">
                <a16:creationId xmlns:a16="http://schemas.microsoft.com/office/drawing/2014/main" id="{E3345AA9-F986-4A76-8310-8C9057C61486}"/>
              </a:ext>
            </a:extLst>
          </p:cNvPr>
          <p:cNvSpPr txBox="1"/>
          <p:nvPr/>
        </p:nvSpPr>
        <p:spPr>
          <a:xfrm flipH="1">
            <a:off x="6350793" y="2767849"/>
            <a:ext cx="5174267" cy="769441"/>
          </a:xfrm>
          <a:prstGeom prst="rect">
            <a:avLst/>
          </a:prstGeom>
          <a:noFill/>
        </p:spPr>
        <p:txBody>
          <a:bodyPr wrap="square" rtlCol="0">
            <a:spAutoFit/>
          </a:bodyPr>
          <a:lstStyle/>
          <a:p>
            <a:pPr algn="ctr" fontAlgn="base"/>
            <a:r>
              <a:rPr lang="en-US" sz="4400" b="1" i="1" dirty="0">
                <a:solidFill>
                  <a:schemeClr val="bg1"/>
                </a:solidFill>
                <a:effectLst/>
                <a:latin typeface="Arial" panose="020B0604020202020204" pitchFamily="34" charset="0"/>
                <a:cs typeface="Arial" panose="020B0604020202020204" pitchFamily="34" charset="0"/>
              </a:rPr>
              <a:t>Casey Berndt</a:t>
            </a:r>
          </a:p>
        </p:txBody>
      </p:sp>
      <p:sp>
        <p:nvSpPr>
          <p:cNvPr id="5" name="TextBox 4">
            <a:extLst>
              <a:ext uri="{FF2B5EF4-FFF2-40B4-BE49-F238E27FC236}">
                <a16:creationId xmlns:a16="http://schemas.microsoft.com/office/drawing/2014/main" id="{CEBD2B57-F03F-4FAB-84AE-BFE767CBF46D}"/>
              </a:ext>
            </a:extLst>
          </p:cNvPr>
          <p:cNvSpPr txBox="1"/>
          <p:nvPr/>
        </p:nvSpPr>
        <p:spPr>
          <a:xfrm>
            <a:off x="9239048" y="6102816"/>
            <a:ext cx="1883771" cy="369332"/>
          </a:xfrm>
          <a:prstGeom prst="rect">
            <a:avLst/>
          </a:prstGeom>
          <a:noFill/>
        </p:spPr>
        <p:txBody>
          <a:bodyPr wrap="square" rtlCol="0">
            <a:spAutoFit/>
          </a:bodyPr>
          <a:lstStyle/>
          <a:p>
            <a:r>
              <a:rPr lang="en-US" dirty="0">
                <a:solidFill>
                  <a:schemeClr val="bg1"/>
                </a:solidFill>
              </a:rPr>
              <a:t>Club of Winner</a:t>
            </a:r>
          </a:p>
        </p:txBody>
      </p:sp>
      <p:graphicFrame>
        <p:nvGraphicFramePr>
          <p:cNvPr id="7" name="Object 6">
            <a:extLst>
              <a:ext uri="{FF2B5EF4-FFF2-40B4-BE49-F238E27FC236}">
                <a16:creationId xmlns:a16="http://schemas.microsoft.com/office/drawing/2014/main" id="{90212713-06A3-474E-A53D-9942C4F9363A}"/>
              </a:ext>
            </a:extLst>
          </p:cNvPr>
          <p:cNvGraphicFramePr>
            <a:graphicFrameLocks noChangeAspect="1"/>
          </p:cNvGraphicFramePr>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spid="_x0000_s5128" name="Bitmap Image" r:id="rId6" imgW="0" imgH="0" progId="Paint.Picture">
                  <p:embed/>
                </p:oleObj>
              </mc:Choice>
              <mc:Fallback>
                <p:oleObj name="Bitmap Image" r:id="rId6" imgW="0" imgH="0" progId="Paint.Picture">
                  <p:embed/>
                  <p:pic>
                    <p:nvPicPr>
                      <p:cNvPr id="7" name="Object 6">
                        <a:extLst>
                          <a:ext uri="{FF2B5EF4-FFF2-40B4-BE49-F238E27FC236}">
                            <a16:creationId xmlns:a16="http://schemas.microsoft.com/office/drawing/2014/main" id="{90212713-06A3-474E-A53D-9942C4F9363A}"/>
                          </a:ext>
                        </a:extLst>
                      </p:cNvPr>
                      <p:cNvPicPr/>
                      <p:nvPr/>
                    </p:nvPicPr>
                    <p:blipFill/>
                    <p:spPr>
                      <a:xfrm>
                        <a:off x="2032000" y="719138"/>
                        <a:ext cx="8128000" cy="5418137"/>
                      </a:xfrm>
                      <a:prstGeom prst="rect">
                        <a:avLst/>
                      </a:prstGeom>
                    </p:spPr>
                  </p:pic>
                </p:oleObj>
              </mc:Fallback>
            </mc:AlternateContent>
          </a:graphicData>
        </a:graphic>
      </p:graphicFrame>
      <p:pic>
        <p:nvPicPr>
          <p:cNvPr id="3" name="Picture 2" descr="A person in a suit and tie&#10;&#10;Description automatically generated with medium confidence">
            <a:extLst>
              <a:ext uri="{FF2B5EF4-FFF2-40B4-BE49-F238E27FC236}">
                <a16:creationId xmlns:a16="http://schemas.microsoft.com/office/drawing/2014/main" id="{87E46AA8-1B24-41F8-8713-3E7ECC73B8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5403" y="623917"/>
            <a:ext cx="4531995" cy="5663565"/>
          </a:xfrm>
          <a:prstGeom prst="rect">
            <a:avLst/>
          </a:prstGeom>
        </p:spPr>
      </p:pic>
    </p:spTree>
    <p:custDataLst>
      <p:tags r:id="rId2"/>
    </p:custDataLst>
    <p:extLst>
      <p:ext uri="{BB962C8B-B14F-4D97-AF65-F5344CB8AC3E}">
        <p14:creationId xmlns:p14="http://schemas.microsoft.com/office/powerpoint/2010/main" val="207354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463" y="5560830"/>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chemeClr val="bg1"/>
                </a:solidFill>
                <a:latin typeface="Arial" panose="020B0604020202020204" pitchFamily="34" charset="0"/>
                <a:cs typeface="Arial" panose="020B0604020202020204" pitchFamily="34" charset="0"/>
              </a:rPr>
              <a:t>Area 7</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13" name="TextBox 12">
            <a:extLst>
              <a:ext uri="{FF2B5EF4-FFF2-40B4-BE49-F238E27FC236}">
                <a16:creationId xmlns:a16="http://schemas.microsoft.com/office/drawing/2014/main" id="{1CA74B35-906F-4D10-8C36-0855E8A8E620}"/>
              </a:ext>
            </a:extLst>
          </p:cNvPr>
          <p:cNvSpPr txBox="1"/>
          <p:nvPr/>
        </p:nvSpPr>
        <p:spPr>
          <a:xfrm flipH="1">
            <a:off x="485501" y="5657402"/>
            <a:ext cx="6377025" cy="523220"/>
          </a:xfrm>
          <a:prstGeom prst="rect">
            <a:avLst/>
          </a:prstGeom>
          <a:noFill/>
        </p:spPr>
        <p:txBody>
          <a:bodyPr wrap="square" rtlCol="0">
            <a:spAutoFit/>
          </a:bodyPr>
          <a:lstStyle/>
          <a:p>
            <a:r>
              <a:rPr lang="en-US" sz="2800" b="1" dirty="0">
                <a:solidFill>
                  <a:schemeClr val="bg1"/>
                </a:solidFill>
              </a:rPr>
              <a:t>Assistant Governor Rich Burns</a:t>
            </a:r>
          </a:p>
        </p:txBody>
      </p:sp>
    </p:spTree>
    <p:custDataLst>
      <p:tags r:id="rId1"/>
    </p:custDataLst>
    <p:extLst>
      <p:ext uri="{BB962C8B-B14F-4D97-AF65-F5344CB8AC3E}">
        <p14:creationId xmlns:p14="http://schemas.microsoft.com/office/powerpoint/2010/main" val="316769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5837" y="5519938"/>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Area 7</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4" name="TextBox 3">
            <a:extLst>
              <a:ext uri="{FF2B5EF4-FFF2-40B4-BE49-F238E27FC236}">
                <a16:creationId xmlns:a16="http://schemas.microsoft.com/office/drawing/2014/main" id="{E3345AA9-F986-4A76-8310-8C9057C61486}"/>
              </a:ext>
            </a:extLst>
          </p:cNvPr>
          <p:cNvSpPr txBox="1"/>
          <p:nvPr/>
        </p:nvSpPr>
        <p:spPr>
          <a:xfrm flipH="1">
            <a:off x="6350794" y="2767849"/>
            <a:ext cx="4772025" cy="769441"/>
          </a:xfrm>
          <a:prstGeom prst="rect">
            <a:avLst/>
          </a:prstGeom>
          <a:noFill/>
        </p:spPr>
        <p:txBody>
          <a:bodyPr wrap="square" rtlCol="0">
            <a:spAutoFit/>
          </a:bodyPr>
          <a:lstStyle/>
          <a:p>
            <a:pPr algn="ctr" fontAlgn="base"/>
            <a:r>
              <a:rPr lang="en-US" sz="4400" b="1" i="1" dirty="0">
                <a:solidFill>
                  <a:schemeClr val="bg1"/>
                </a:solidFill>
                <a:effectLst/>
                <a:latin typeface="Arial" panose="020B0604020202020204" pitchFamily="34" charset="0"/>
                <a:cs typeface="Arial" panose="020B0604020202020204" pitchFamily="34" charset="0"/>
              </a:rPr>
              <a:t>Brad </a:t>
            </a:r>
            <a:r>
              <a:rPr lang="en-US" sz="4400" b="1" i="1" dirty="0" err="1">
                <a:solidFill>
                  <a:schemeClr val="bg1"/>
                </a:solidFill>
                <a:effectLst/>
                <a:latin typeface="Arial" panose="020B0604020202020204" pitchFamily="34" charset="0"/>
                <a:cs typeface="Arial" panose="020B0604020202020204" pitchFamily="34" charset="0"/>
              </a:rPr>
              <a:t>Preheim</a:t>
            </a:r>
            <a:endParaRPr lang="en-US" sz="4400" b="1" i="1" dirty="0">
              <a:solidFill>
                <a:schemeClr val="bg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BD2B57-F03F-4FAB-84AE-BFE767CBF46D}"/>
              </a:ext>
            </a:extLst>
          </p:cNvPr>
          <p:cNvSpPr txBox="1"/>
          <p:nvPr/>
        </p:nvSpPr>
        <p:spPr>
          <a:xfrm>
            <a:off x="9001126" y="6102816"/>
            <a:ext cx="2121693" cy="369332"/>
          </a:xfrm>
          <a:prstGeom prst="rect">
            <a:avLst/>
          </a:prstGeom>
          <a:noFill/>
        </p:spPr>
        <p:txBody>
          <a:bodyPr wrap="square" rtlCol="0">
            <a:spAutoFit/>
          </a:bodyPr>
          <a:lstStyle/>
          <a:p>
            <a:r>
              <a:rPr lang="en-US" dirty="0">
                <a:solidFill>
                  <a:schemeClr val="bg1"/>
                </a:solidFill>
              </a:rPr>
              <a:t>Club of Centerville</a:t>
            </a:r>
          </a:p>
        </p:txBody>
      </p:sp>
      <p:pic>
        <p:nvPicPr>
          <p:cNvPr id="6" name="Picture 5" descr="A group of people posing for the camera&#10;&#10;Description automatically generated">
            <a:extLst>
              <a:ext uri="{FF2B5EF4-FFF2-40B4-BE49-F238E27FC236}">
                <a16:creationId xmlns:a16="http://schemas.microsoft.com/office/drawing/2014/main" id="{CD905B49-05EB-473C-8143-53FDC7579D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9207" y="562957"/>
            <a:ext cx="4572000" cy="5724525"/>
          </a:xfrm>
          <a:prstGeom prst="rect">
            <a:avLst/>
          </a:prstGeom>
          <a:effectLst>
            <a:softEdge rad="127000"/>
          </a:effectLst>
        </p:spPr>
      </p:pic>
    </p:spTree>
    <p:custDataLst>
      <p:tags r:id="rId1"/>
    </p:custDataLst>
    <p:extLst>
      <p:ext uri="{BB962C8B-B14F-4D97-AF65-F5344CB8AC3E}">
        <p14:creationId xmlns:p14="http://schemas.microsoft.com/office/powerpoint/2010/main" val="394323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463" y="5560830"/>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chemeClr val="bg1"/>
                </a:solidFill>
                <a:latin typeface="Arial" panose="020B0604020202020204" pitchFamily="34" charset="0"/>
                <a:cs typeface="Arial" panose="020B0604020202020204" pitchFamily="34" charset="0"/>
              </a:rPr>
              <a:t>Area 8</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13" name="TextBox 12">
            <a:extLst>
              <a:ext uri="{FF2B5EF4-FFF2-40B4-BE49-F238E27FC236}">
                <a16:creationId xmlns:a16="http://schemas.microsoft.com/office/drawing/2014/main" id="{5C11117B-8323-43E6-BB09-1A2E65427372}"/>
              </a:ext>
            </a:extLst>
          </p:cNvPr>
          <p:cNvSpPr txBox="1"/>
          <p:nvPr/>
        </p:nvSpPr>
        <p:spPr>
          <a:xfrm flipH="1">
            <a:off x="485501" y="5657402"/>
            <a:ext cx="6377025" cy="523220"/>
          </a:xfrm>
          <a:prstGeom prst="rect">
            <a:avLst/>
          </a:prstGeom>
          <a:noFill/>
        </p:spPr>
        <p:txBody>
          <a:bodyPr wrap="square" rtlCol="0">
            <a:spAutoFit/>
          </a:bodyPr>
          <a:lstStyle/>
          <a:p>
            <a:r>
              <a:rPr lang="en-US" sz="2800" b="1" dirty="0">
                <a:solidFill>
                  <a:schemeClr val="bg1"/>
                </a:solidFill>
              </a:rPr>
              <a:t>Assistant Governor Gregg Brown</a:t>
            </a:r>
          </a:p>
        </p:txBody>
      </p:sp>
    </p:spTree>
    <p:custDataLst>
      <p:tags r:id="rId1"/>
    </p:custDataLst>
    <p:extLst>
      <p:ext uri="{BB962C8B-B14F-4D97-AF65-F5344CB8AC3E}">
        <p14:creationId xmlns:p14="http://schemas.microsoft.com/office/powerpoint/2010/main" val="167660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5837" y="5519938"/>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Area 8</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4" name="TextBox 3">
            <a:extLst>
              <a:ext uri="{FF2B5EF4-FFF2-40B4-BE49-F238E27FC236}">
                <a16:creationId xmlns:a16="http://schemas.microsoft.com/office/drawing/2014/main" id="{E3345AA9-F986-4A76-8310-8C9057C61486}"/>
              </a:ext>
            </a:extLst>
          </p:cNvPr>
          <p:cNvSpPr txBox="1"/>
          <p:nvPr/>
        </p:nvSpPr>
        <p:spPr>
          <a:xfrm flipH="1">
            <a:off x="6350794" y="2767849"/>
            <a:ext cx="4772025" cy="769441"/>
          </a:xfrm>
          <a:prstGeom prst="rect">
            <a:avLst/>
          </a:prstGeom>
          <a:noFill/>
        </p:spPr>
        <p:txBody>
          <a:bodyPr wrap="square" rtlCol="0">
            <a:spAutoFit/>
          </a:bodyPr>
          <a:lstStyle/>
          <a:p>
            <a:pPr algn="ctr" fontAlgn="base"/>
            <a:r>
              <a:rPr lang="en-US" sz="4400" b="1" i="1" dirty="0">
                <a:solidFill>
                  <a:schemeClr val="bg1"/>
                </a:solidFill>
                <a:effectLst/>
                <a:latin typeface="Arial" panose="020B0604020202020204" pitchFamily="34" charset="0"/>
                <a:cs typeface="Arial" panose="020B0604020202020204" pitchFamily="34" charset="0"/>
              </a:rPr>
              <a:t>Mary </a:t>
            </a:r>
            <a:r>
              <a:rPr lang="en-US" sz="4400" b="1" i="1" dirty="0" err="1">
                <a:solidFill>
                  <a:schemeClr val="bg1"/>
                </a:solidFill>
                <a:effectLst/>
                <a:latin typeface="Arial" panose="020B0604020202020204" pitchFamily="34" charset="0"/>
                <a:cs typeface="Arial" panose="020B0604020202020204" pitchFamily="34" charset="0"/>
              </a:rPr>
              <a:t>DeVany</a:t>
            </a:r>
            <a:endParaRPr lang="en-US" sz="4400" b="1" i="1" dirty="0">
              <a:solidFill>
                <a:schemeClr val="bg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BD2B57-F03F-4FAB-84AE-BFE767CBF46D}"/>
              </a:ext>
            </a:extLst>
          </p:cNvPr>
          <p:cNvSpPr txBox="1"/>
          <p:nvPr/>
        </p:nvSpPr>
        <p:spPr>
          <a:xfrm>
            <a:off x="8347296" y="6102816"/>
            <a:ext cx="2775524" cy="369332"/>
          </a:xfrm>
          <a:prstGeom prst="rect">
            <a:avLst/>
          </a:prstGeom>
          <a:noFill/>
        </p:spPr>
        <p:txBody>
          <a:bodyPr wrap="square" rtlCol="0">
            <a:spAutoFit/>
          </a:bodyPr>
          <a:lstStyle/>
          <a:p>
            <a:r>
              <a:rPr lang="en-US" dirty="0">
                <a:solidFill>
                  <a:schemeClr val="bg1"/>
                </a:solidFill>
              </a:rPr>
              <a:t>Club of Sioux Falls South</a:t>
            </a:r>
          </a:p>
        </p:txBody>
      </p:sp>
      <p:pic>
        <p:nvPicPr>
          <p:cNvPr id="3" name="Picture 2" descr="A close-up of a person smiling&#10;&#10;Description automatically generated">
            <a:extLst>
              <a:ext uri="{FF2B5EF4-FFF2-40B4-BE49-F238E27FC236}">
                <a16:creationId xmlns:a16="http://schemas.microsoft.com/office/drawing/2014/main" id="{41484D32-4EAE-4B6C-9BFE-BA86813AB6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94" y="719048"/>
            <a:ext cx="5486400" cy="5753100"/>
          </a:xfrm>
          <a:prstGeom prst="rect">
            <a:avLst/>
          </a:prstGeom>
          <a:effectLst>
            <a:softEdge rad="127000"/>
          </a:effectLst>
        </p:spPr>
      </p:pic>
    </p:spTree>
    <p:custDataLst>
      <p:tags r:id="rId1"/>
    </p:custDataLst>
    <p:extLst>
      <p:ext uri="{BB962C8B-B14F-4D97-AF65-F5344CB8AC3E}">
        <p14:creationId xmlns:p14="http://schemas.microsoft.com/office/powerpoint/2010/main" val="284488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463" y="5560830"/>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chemeClr val="bg1"/>
                </a:solidFill>
                <a:latin typeface="Arial" panose="020B0604020202020204" pitchFamily="34" charset="0"/>
                <a:cs typeface="Arial" panose="020B0604020202020204" pitchFamily="34" charset="0"/>
              </a:rPr>
              <a:t>Area 9</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13" name="TextBox 12">
            <a:extLst>
              <a:ext uri="{FF2B5EF4-FFF2-40B4-BE49-F238E27FC236}">
                <a16:creationId xmlns:a16="http://schemas.microsoft.com/office/drawing/2014/main" id="{4E49611D-29C2-44DE-B3C6-E91836AFE87E}"/>
              </a:ext>
            </a:extLst>
          </p:cNvPr>
          <p:cNvSpPr txBox="1"/>
          <p:nvPr/>
        </p:nvSpPr>
        <p:spPr>
          <a:xfrm flipH="1">
            <a:off x="485501" y="5657402"/>
            <a:ext cx="6377025" cy="523220"/>
          </a:xfrm>
          <a:prstGeom prst="rect">
            <a:avLst/>
          </a:prstGeom>
          <a:noFill/>
        </p:spPr>
        <p:txBody>
          <a:bodyPr wrap="square" rtlCol="0">
            <a:spAutoFit/>
          </a:bodyPr>
          <a:lstStyle/>
          <a:p>
            <a:r>
              <a:rPr lang="en-US" sz="2800" b="1" dirty="0">
                <a:solidFill>
                  <a:schemeClr val="bg1"/>
                </a:solidFill>
              </a:rPr>
              <a:t>Assistant Governor Joe </a:t>
            </a:r>
            <a:r>
              <a:rPr lang="en-US" sz="2800" b="1" dirty="0" err="1">
                <a:solidFill>
                  <a:schemeClr val="bg1"/>
                </a:solidFill>
              </a:rPr>
              <a:t>Lundsgaard</a:t>
            </a:r>
            <a:endParaRPr lang="en-US" sz="2800" b="1" dirty="0">
              <a:solidFill>
                <a:schemeClr val="bg1"/>
              </a:solidFill>
            </a:endParaRPr>
          </a:p>
        </p:txBody>
      </p:sp>
    </p:spTree>
    <p:custDataLst>
      <p:tags r:id="rId1"/>
    </p:custDataLst>
    <p:extLst>
      <p:ext uri="{BB962C8B-B14F-4D97-AF65-F5344CB8AC3E}">
        <p14:creationId xmlns:p14="http://schemas.microsoft.com/office/powerpoint/2010/main" val="358312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5837" y="5519938"/>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Area 9</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4" name="TextBox 3">
            <a:extLst>
              <a:ext uri="{FF2B5EF4-FFF2-40B4-BE49-F238E27FC236}">
                <a16:creationId xmlns:a16="http://schemas.microsoft.com/office/drawing/2014/main" id="{E3345AA9-F986-4A76-8310-8C9057C61486}"/>
              </a:ext>
            </a:extLst>
          </p:cNvPr>
          <p:cNvSpPr txBox="1"/>
          <p:nvPr/>
        </p:nvSpPr>
        <p:spPr>
          <a:xfrm flipH="1">
            <a:off x="6350793" y="2767849"/>
            <a:ext cx="5174267" cy="769441"/>
          </a:xfrm>
          <a:prstGeom prst="rect">
            <a:avLst/>
          </a:prstGeom>
          <a:noFill/>
        </p:spPr>
        <p:txBody>
          <a:bodyPr wrap="square" rtlCol="0">
            <a:spAutoFit/>
          </a:bodyPr>
          <a:lstStyle/>
          <a:p>
            <a:pPr algn="ctr" fontAlgn="base"/>
            <a:r>
              <a:rPr lang="en-US" sz="4400" b="1" i="1" dirty="0">
                <a:solidFill>
                  <a:schemeClr val="bg1"/>
                </a:solidFill>
                <a:effectLst/>
                <a:latin typeface="Arial" panose="020B0604020202020204" pitchFamily="34" charset="0"/>
                <a:cs typeface="Arial" panose="020B0604020202020204" pitchFamily="34" charset="0"/>
              </a:rPr>
              <a:t>Bruce Young</a:t>
            </a:r>
          </a:p>
        </p:txBody>
      </p:sp>
      <p:sp>
        <p:nvSpPr>
          <p:cNvPr id="5" name="TextBox 4">
            <a:extLst>
              <a:ext uri="{FF2B5EF4-FFF2-40B4-BE49-F238E27FC236}">
                <a16:creationId xmlns:a16="http://schemas.microsoft.com/office/drawing/2014/main" id="{CEBD2B57-F03F-4FAB-84AE-BFE767CBF46D}"/>
              </a:ext>
            </a:extLst>
          </p:cNvPr>
          <p:cNvSpPr txBox="1"/>
          <p:nvPr/>
        </p:nvSpPr>
        <p:spPr>
          <a:xfrm>
            <a:off x="9001126" y="6102816"/>
            <a:ext cx="2121693" cy="369332"/>
          </a:xfrm>
          <a:prstGeom prst="rect">
            <a:avLst/>
          </a:prstGeom>
          <a:noFill/>
        </p:spPr>
        <p:txBody>
          <a:bodyPr wrap="square" rtlCol="0">
            <a:spAutoFit/>
          </a:bodyPr>
          <a:lstStyle/>
          <a:p>
            <a:r>
              <a:rPr lang="en-US" dirty="0">
                <a:solidFill>
                  <a:schemeClr val="bg1"/>
                </a:solidFill>
              </a:rPr>
              <a:t>Club of Le Mars</a:t>
            </a:r>
          </a:p>
        </p:txBody>
      </p:sp>
      <p:graphicFrame>
        <p:nvGraphicFramePr>
          <p:cNvPr id="7" name="Object 6">
            <a:extLst>
              <a:ext uri="{FF2B5EF4-FFF2-40B4-BE49-F238E27FC236}">
                <a16:creationId xmlns:a16="http://schemas.microsoft.com/office/drawing/2014/main" id="{90212713-06A3-474E-A53D-9942C4F9363A}"/>
              </a:ext>
            </a:extLst>
          </p:cNvPr>
          <p:cNvGraphicFramePr>
            <a:graphicFrameLocks noChangeAspect="1"/>
          </p:cNvGraphicFramePr>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spid="_x0000_s6152" name="Bitmap Image" r:id="rId6" imgW="0" imgH="0" progId="Paint.Picture">
                  <p:embed/>
                </p:oleObj>
              </mc:Choice>
              <mc:Fallback>
                <p:oleObj name="Bitmap Image" r:id="rId6" imgW="0" imgH="0" progId="Paint.Picture">
                  <p:embed/>
                  <p:pic>
                    <p:nvPicPr>
                      <p:cNvPr id="7" name="Object 6">
                        <a:extLst>
                          <a:ext uri="{FF2B5EF4-FFF2-40B4-BE49-F238E27FC236}">
                            <a16:creationId xmlns:a16="http://schemas.microsoft.com/office/drawing/2014/main" id="{90212713-06A3-474E-A53D-9942C4F9363A}"/>
                          </a:ext>
                        </a:extLst>
                      </p:cNvPr>
                      <p:cNvPicPr/>
                      <p:nvPr/>
                    </p:nvPicPr>
                    <p:blipFill/>
                    <p:spPr>
                      <a:xfrm>
                        <a:off x="2032000" y="719138"/>
                        <a:ext cx="8128000" cy="5418137"/>
                      </a:xfrm>
                      <a:prstGeom prst="rect">
                        <a:avLst/>
                      </a:prstGeom>
                    </p:spPr>
                  </p:pic>
                </p:oleObj>
              </mc:Fallback>
            </mc:AlternateContent>
          </a:graphicData>
        </a:graphic>
      </p:graphicFrame>
      <p:pic>
        <p:nvPicPr>
          <p:cNvPr id="6" name="Picture 5" descr="A person wearing glasses&#10;&#10;Description automatically generated with low confidence">
            <a:extLst>
              <a:ext uri="{FF2B5EF4-FFF2-40B4-BE49-F238E27FC236}">
                <a16:creationId xmlns:a16="http://schemas.microsoft.com/office/drawing/2014/main" id="{294F1720-C85C-4BEC-AC91-A1A2CDFCD5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957" y="984869"/>
            <a:ext cx="4579031" cy="5201920"/>
          </a:xfrm>
          <a:prstGeom prst="rect">
            <a:avLst/>
          </a:prstGeom>
          <a:effectLst>
            <a:softEdge rad="127000"/>
          </a:effectLst>
        </p:spPr>
      </p:pic>
    </p:spTree>
    <p:custDataLst>
      <p:tags r:id="rId2"/>
    </p:custDataLst>
    <p:extLst>
      <p:ext uri="{BB962C8B-B14F-4D97-AF65-F5344CB8AC3E}">
        <p14:creationId xmlns:p14="http://schemas.microsoft.com/office/powerpoint/2010/main" val="153199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463" y="5560830"/>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chemeClr val="bg1"/>
                </a:solidFill>
                <a:latin typeface="Arial" panose="020B0604020202020204" pitchFamily="34" charset="0"/>
                <a:cs typeface="Arial" panose="020B0604020202020204" pitchFamily="34" charset="0"/>
              </a:rPr>
              <a:t>Area 10</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13" name="TextBox 12">
            <a:extLst>
              <a:ext uri="{FF2B5EF4-FFF2-40B4-BE49-F238E27FC236}">
                <a16:creationId xmlns:a16="http://schemas.microsoft.com/office/drawing/2014/main" id="{6CC2E263-3896-4DB0-9915-1AB2113FE794}"/>
              </a:ext>
            </a:extLst>
          </p:cNvPr>
          <p:cNvSpPr txBox="1"/>
          <p:nvPr/>
        </p:nvSpPr>
        <p:spPr>
          <a:xfrm flipH="1">
            <a:off x="485501" y="5657402"/>
            <a:ext cx="6377025" cy="523220"/>
          </a:xfrm>
          <a:prstGeom prst="rect">
            <a:avLst/>
          </a:prstGeom>
          <a:noFill/>
        </p:spPr>
        <p:txBody>
          <a:bodyPr wrap="square" rtlCol="0">
            <a:spAutoFit/>
          </a:bodyPr>
          <a:lstStyle/>
          <a:p>
            <a:r>
              <a:rPr lang="en-US" sz="2800" b="1" dirty="0">
                <a:solidFill>
                  <a:schemeClr val="bg1"/>
                </a:solidFill>
              </a:rPr>
              <a:t>Assistant Governor Tammy Lee</a:t>
            </a:r>
          </a:p>
        </p:txBody>
      </p:sp>
    </p:spTree>
    <p:custDataLst>
      <p:tags r:id="rId1"/>
    </p:custDataLst>
    <p:extLst>
      <p:ext uri="{BB962C8B-B14F-4D97-AF65-F5344CB8AC3E}">
        <p14:creationId xmlns:p14="http://schemas.microsoft.com/office/powerpoint/2010/main" val="405518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5837" y="5519938"/>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Area 10</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4" name="TextBox 3">
            <a:extLst>
              <a:ext uri="{FF2B5EF4-FFF2-40B4-BE49-F238E27FC236}">
                <a16:creationId xmlns:a16="http://schemas.microsoft.com/office/drawing/2014/main" id="{E3345AA9-F986-4A76-8310-8C9057C61486}"/>
              </a:ext>
            </a:extLst>
          </p:cNvPr>
          <p:cNvSpPr txBox="1"/>
          <p:nvPr/>
        </p:nvSpPr>
        <p:spPr>
          <a:xfrm flipH="1">
            <a:off x="776830" y="3269530"/>
            <a:ext cx="4772025" cy="769441"/>
          </a:xfrm>
          <a:prstGeom prst="rect">
            <a:avLst/>
          </a:prstGeom>
          <a:noFill/>
        </p:spPr>
        <p:txBody>
          <a:bodyPr wrap="square" rtlCol="0">
            <a:spAutoFit/>
          </a:bodyPr>
          <a:lstStyle/>
          <a:p>
            <a:pPr algn="ctr" fontAlgn="base"/>
            <a:r>
              <a:rPr lang="en-US" sz="4400" b="1" i="1" dirty="0">
                <a:solidFill>
                  <a:schemeClr val="bg1"/>
                </a:solidFill>
                <a:effectLst/>
                <a:latin typeface="Arial" panose="020B0604020202020204" pitchFamily="34" charset="0"/>
                <a:cs typeface="Arial" panose="020B0604020202020204" pitchFamily="34" charset="0"/>
              </a:rPr>
              <a:t>Bruce Kalin</a:t>
            </a:r>
          </a:p>
        </p:txBody>
      </p:sp>
      <p:sp>
        <p:nvSpPr>
          <p:cNvPr id="5" name="TextBox 4">
            <a:extLst>
              <a:ext uri="{FF2B5EF4-FFF2-40B4-BE49-F238E27FC236}">
                <a16:creationId xmlns:a16="http://schemas.microsoft.com/office/drawing/2014/main" id="{CEBD2B57-F03F-4FAB-84AE-BFE767CBF46D}"/>
              </a:ext>
            </a:extLst>
          </p:cNvPr>
          <p:cNvSpPr txBox="1"/>
          <p:nvPr/>
        </p:nvSpPr>
        <p:spPr>
          <a:xfrm>
            <a:off x="9001126" y="6102816"/>
            <a:ext cx="2121693" cy="369332"/>
          </a:xfrm>
          <a:prstGeom prst="rect">
            <a:avLst/>
          </a:prstGeom>
          <a:noFill/>
        </p:spPr>
        <p:txBody>
          <a:bodyPr wrap="square" rtlCol="0">
            <a:spAutoFit/>
          </a:bodyPr>
          <a:lstStyle/>
          <a:p>
            <a:r>
              <a:rPr lang="en-US" dirty="0">
                <a:solidFill>
                  <a:schemeClr val="bg1"/>
                </a:solidFill>
              </a:rPr>
              <a:t>Club of Sioux City</a:t>
            </a:r>
          </a:p>
        </p:txBody>
      </p:sp>
      <p:pic>
        <p:nvPicPr>
          <p:cNvPr id="3" name="Picture 2" descr="A picture containing text, person, yellow&#10;&#10;Description automatically generated">
            <a:extLst>
              <a:ext uri="{FF2B5EF4-FFF2-40B4-BE49-F238E27FC236}">
                <a16:creationId xmlns:a16="http://schemas.microsoft.com/office/drawing/2014/main" id="{1B18D503-274A-4C5E-A500-A671B7857C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1391" y="1049691"/>
            <a:ext cx="5852160" cy="4178808"/>
          </a:xfrm>
          <a:prstGeom prst="rect">
            <a:avLst/>
          </a:prstGeom>
          <a:effectLst>
            <a:softEdge rad="127000"/>
          </a:effectLst>
        </p:spPr>
      </p:pic>
    </p:spTree>
    <p:custDataLst>
      <p:tags r:id="rId1"/>
    </p:custDataLst>
    <p:extLst>
      <p:ext uri="{BB962C8B-B14F-4D97-AF65-F5344CB8AC3E}">
        <p14:creationId xmlns:p14="http://schemas.microsoft.com/office/powerpoint/2010/main" val="275873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463" y="5560830"/>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chemeClr val="bg1"/>
                </a:solidFill>
                <a:latin typeface="Arial" panose="020B0604020202020204" pitchFamily="34" charset="0"/>
                <a:cs typeface="Arial" panose="020B0604020202020204" pitchFamily="34" charset="0"/>
              </a:rPr>
              <a:t>Area 1</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2" name="TextBox 1">
            <a:extLst>
              <a:ext uri="{FF2B5EF4-FFF2-40B4-BE49-F238E27FC236}">
                <a16:creationId xmlns:a16="http://schemas.microsoft.com/office/drawing/2014/main" id="{F42A7107-4CA2-4DE5-9CAA-45CA906AF385}"/>
              </a:ext>
            </a:extLst>
          </p:cNvPr>
          <p:cNvSpPr txBox="1"/>
          <p:nvPr/>
        </p:nvSpPr>
        <p:spPr>
          <a:xfrm flipH="1">
            <a:off x="485503" y="5657402"/>
            <a:ext cx="5630805" cy="523220"/>
          </a:xfrm>
          <a:prstGeom prst="rect">
            <a:avLst/>
          </a:prstGeom>
          <a:noFill/>
        </p:spPr>
        <p:txBody>
          <a:bodyPr wrap="square" rtlCol="0">
            <a:spAutoFit/>
          </a:bodyPr>
          <a:lstStyle/>
          <a:p>
            <a:r>
              <a:rPr lang="en-US" sz="2800" b="1" dirty="0">
                <a:solidFill>
                  <a:schemeClr val="bg1"/>
                </a:solidFill>
              </a:rPr>
              <a:t>Assistant Governor Jean Cline</a:t>
            </a:r>
          </a:p>
        </p:txBody>
      </p:sp>
    </p:spTree>
    <p:custDataLst>
      <p:tags r:id="rId1"/>
    </p:custDataLst>
    <p:extLst>
      <p:ext uri="{BB962C8B-B14F-4D97-AF65-F5344CB8AC3E}">
        <p14:creationId xmlns:p14="http://schemas.microsoft.com/office/powerpoint/2010/main" val="254913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463" y="5560830"/>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3503691" y="1156872"/>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Arial" panose="020B0604020202020204" pitchFamily="34" charset="0"/>
                <a:cs typeface="Arial" panose="020B0604020202020204" pitchFamily="34" charset="0"/>
              </a:rPr>
              <a:t>Area 1 – </a:t>
            </a:r>
            <a:r>
              <a:rPr lang="en-US" sz="2400" dirty="0" err="1">
                <a:solidFill>
                  <a:schemeClr val="bg1"/>
                </a:solidFill>
                <a:latin typeface="Arial" panose="020B0604020202020204" pitchFamily="34" charset="0"/>
                <a:cs typeface="Arial" panose="020B0604020202020204" pitchFamily="34" charset="0"/>
              </a:rPr>
              <a:t>Tahiry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Razafimanjato</a:t>
            </a:r>
            <a:r>
              <a:rPr lang="en-US" sz="2400" dirty="0">
                <a:solidFill>
                  <a:schemeClr val="bg1"/>
                </a:solidFill>
                <a:latin typeface="Arial" panose="020B0604020202020204" pitchFamily="34" charset="0"/>
                <a:cs typeface="Arial" panose="020B0604020202020204" pitchFamily="34" charset="0"/>
              </a:rPr>
              <a:t>, Rotary Club of Spearfish  </a:t>
            </a:r>
          </a:p>
          <a:p>
            <a:pPr marL="0" indent="0">
              <a:buNone/>
            </a:pPr>
            <a:r>
              <a:rPr lang="en-US" sz="2400" dirty="0">
                <a:solidFill>
                  <a:schemeClr val="bg1"/>
                </a:solidFill>
                <a:latin typeface="Arial" panose="020B0604020202020204" pitchFamily="34" charset="0"/>
                <a:cs typeface="Arial" panose="020B0604020202020204" pitchFamily="34" charset="0"/>
              </a:rPr>
              <a:t>Area 2 – Gary </a:t>
            </a:r>
            <a:r>
              <a:rPr lang="en-US" sz="2400" dirty="0" err="1">
                <a:solidFill>
                  <a:schemeClr val="bg1"/>
                </a:solidFill>
                <a:latin typeface="Arial" panose="020B0604020202020204" pitchFamily="34" charset="0"/>
                <a:cs typeface="Arial" panose="020B0604020202020204" pitchFamily="34" charset="0"/>
              </a:rPr>
              <a:t>Steuck</a:t>
            </a:r>
            <a:r>
              <a:rPr lang="en-US" sz="2400" dirty="0">
                <a:solidFill>
                  <a:schemeClr val="bg1"/>
                </a:solidFill>
                <a:latin typeface="Arial" panose="020B0604020202020204" pitchFamily="34" charset="0"/>
                <a:cs typeface="Arial" panose="020B0604020202020204" pitchFamily="34" charset="0"/>
              </a:rPr>
              <a:t>, Rotary Club of Mobridge</a:t>
            </a:r>
          </a:p>
          <a:p>
            <a:pPr marL="0" indent="0">
              <a:buNone/>
            </a:pPr>
            <a:r>
              <a:rPr lang="en-US" sz="2400" dirty="0">
                <a:solidFill>
                  <a:schemeClr val="bg1"/>
                </a:solidFill>
                <a:latin typeface="Arial" panose="020B0604020202020204" pitchFamily="34" charset="0"/>
                <a:cs typeface="Arial" panose="020B0604020202020204" pitchFamily="34" charset="0"/>
              </a:rPr>
              <a:t>Area 3 – Willie Gruenwald, Rotary Club of Clark	</a:t>
            </a:r>
          </a:p>
          <a:p>
            <a:pPr marL="0" indent="0">
              <a:buNone/>
            </a:pPr>
            <a:r>
              <a:rPr lang="en-US" sz="2400" dirty="0">
                <a:solidFill>
                  <a:schemeClr val="bg1"/>
                </a:solidFill>
                <a:latin typeface="Arial" panose="020B0604020202020204" pitchFamily="34" charset="0"/>
                <a:cs typeface="Arial" panose="020B0604020202020204" pitchFamily="34" charset="0"/>
              </a:rPr>
              <a:t>Area 4 – Reva Johnson, Rotary Club of Brookings</a:t>
            </a:r>
          </a:p>
          <a:p>
            <a:pPr marL="0" indent="0">
              <a:buNone/>
            </a:pPr>
            <a:r>
              <a:rPr lang="en-US" sz="2400" dirty="0">
                <a:solidFill>
                  <a:schemeClr val="bg1"/>
                </a:solidFill>
                <a:latin typeface="Arial" panose="020B0604020202020204" pitchFamily="34" charset="0"/>
                <a:cs typeface="Arial" panose="020B0604020202020204" pitchFamily="34" charset="0"/>
              </a:rPr>
              <a:t>Area 5 – Darold (Dar) </a:t>
            </a:r>
            <a:r>
              <a:rPr lang="en-US" sz="2400" dirty="0" err="1">
                <a:solidFill>
                  <a:schemeClr val="bg1"/>
                </a:solidFill>
                <a:latin typeface="Arial" panose="020B0604020202020204" pitchFamily="34" charset="0"/>
                <a:cs typeface="Arial" panose="020B0604020202020204" pitchFamily="34" charset="0"/>
              </a:rPr>
              <a:t>Snortum</a:t>
            </a:r>
            <a:r>
              <a:rPr lang="en-US" sz="2400" dirty="0">
                <a:solidFill>
                  <a:schemeClr val="bg1"/>
                </a:solidFill>
                <a:latin typeface="Arial" panose="020B0604020202020204" pitchFamily="34" charset="0"/>
                <a:cs typeface="Arial" panose="020B0604020202020204" pitchFamily="34" charset="0"/>
              </a:rPr>
              <a:t>, Rotary Club of Canby</a:t>
            </a:r>
          </a:p>
          <a:p>
            <a:pPr marL="0" indent="0">
              <a:buNone/>
            </a:pPr>
            <a:r>
              <a:rPr lang="en-US" sz="2400" dirty="0">
                <a:solidFill>
                  <a:schemeClr val="bg1"/>
                </a:solidFill>
                <a:latin typeface="Arial" panose="020B0604020202020204" pitchFamily="34" charset="0"/>
                <a:cs typeface="Arial" panose="020B0604020202020204" pitchFamily="34" charset="0"/>
              </a:rPr>
              <a:t>Area 6 – Dan Bechtold, Rotary Club of Winner</a:t>
            </a:r>
          </a:p>
          <a:p>
            <a:pPr marL="0" indent="0">
              <a:buNone/>
            </a:pPr>
            <a:r>
              <a:rPr lang="en-US" sz="2400" dirty="0">
                <a:solidFill>
                  <a:schemeClr val="bg1"/>
                </a:solidFill>
                <a:latin typeface="Arial" panose="020B0604020202020204" pitchFamily="34" charset="0"/>
                <a:cs typeface="Arial" panose="020B0604020202020204" pitchFamily="34" charset="0"/>
              </a:rPr>
              <a:t>Area 7 – Milton </a:t>
            </a:r>
            <a:r>
              <a:rPr lang="en-US" sz="2400" dirty="0" err="1">
                <a:solidFill>
                  <a:schemeClr val="bg1"/>
                </a:solidFill>
                <a:latin typeface="Arial" panose="020B0604020202020204" pitchFamily="34" charset="0"/>
                <a:cs typeface="Arial" panose="020B0604020202020204" pitchFamily="34" charset="0"/>
              </a:rPr>
              <a:t>Haar</a:t>
            </a:r>
            <a:r>
              <a:rPr lang="en-US" sz="2400" dirty="0">
                <a:solidFill>
                  <a:schemeClr val="bg1"/>
                </a:solidFill>
                <a:latin typeface="Arial" panose="020B0604020202020204" pitchFamily="34" charset="0"/>
                <a:cs typeface="Arial" panose="020B0604020202020204" pitchFamily="34" charset="0"/>
              </a:rPr>
              <a:t>, Rotary Club of Yankton</a:t>
            </a:r>
          </a:p>
          <a:p>
            <a:pPr marL="0" indent="0">
              <a:buNone/>
            </a:pPr>
            <a:r>
              <a:rPr lang="en-US" sz="2400" dirty="0">
                <a:solidFill>
                  <a:schemeClr val="bg1"/>
                </a:solidFill>
                <a:latin typeface="Arial" panose="020B0604020202020204" pitchFamily="34" charset="0"/>
                <a:cs typeface="Arial" panose="020B0604020202020204" pitchFamily="34" charset="0"/>
              </a:rPr>
              <a:t>Area 8 – Duane </a:t>
            </a:r>
            <a:r>
              <a:rPr lang="en-US" sz="2400" dirty="0" err="1">
                <a:solidFill>
                  <a:schemeClr val="bg1"/>
                </a:solidFill>
                <a:latin typeface="Arial" panose="020B0604020202020204" pitchFamily="34" charset="0"/>
                <a:cs typeface="Arial" panose="020B0604020202020204" pitchFamily="34" charset="0"/>
              </a:rPr>
              <a:t>Waack</a:t>
            </a:r>
            <a:r>
              <a:rPr lang="en-US" sz="2400" dirty="0">
                <a:solidFill>
                  <a:schemeClr val="bg1"/>
                </a:solidFill>
                <a:latin typeface="Arial" panose="020B0604020202020204" pitchFamily="34" charset="0"/>
                <a:cs typeface="Arial" panose="020B0604020202020204" pitchFamily="34" charset="0"/>
              </a:rPr>
              <a:t>, Rotary Club of Sioux Falls West</a:t>
            </a:r>
          </a:p>
          <a:p>
            <a:pPr marL="0" indent="0">
              <a:buNone/>
            </a:pPr>
            <a:r>
              <a:rPr lang="en-US" sz="2400" dirty="0">
                <a:solidFill>
                  <a:schemeClr val="bg1"/>
                </a:solidFill>
                <a:latin typeface="Arial" panose="020B0604020202020204" pitchFamily="34" charset="0"/>
                <a:cs typeface="Arial" panose="020B0604020202020204" pitchFamily="34" charset="0"/>
              </a:rPr>
              <a:t>Area 9 – Arlene Kuehl, Rotary Club of Sibley</a:t>
            </a:r>
          </a:p>
          <a:p>
            <a:pPr marL="0" indent="0">
              <a:buNone/>
            </a:pPr>
            <a:r>
              <a:rPr lang="en-US" sz="2400" dirty="0">
                <a:solidFill>
                  <a:schemeClr val="bg1"/>
                </a:solidFill>
                <a:latin typeface="Arial" panose="020B0604020202020204" pitchFamily="34" charset="0"/>
                <a:cs typeface="Arial" panose="020B0604020202020204" pitchFamily="34" charset="0"/>
              </a:rPr>
              <a:t>Area 10 – Colin Tague, Rotary Club of Sioux City</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2" name="TextBox 1">
            <a:extLst>
              <a:ext uri="{FF2B5EF4-FFF2-40B4-BE49-F238E27FC236}">
                <a16:creationId xmlns:a16="http://schemas.microsoft.com/office/drawing/2014/main" id="{9BCEC48A-B330-4196-9931-C4D94FF0FF64}"/>
              </a:ext>
            </a:extLst>
          </p:cNvPr>
          <p:cNvSpPr txBox="1"/>
          <p:nvPr/>
        </p:nvSpPr>
        <p:spPr>
          <a:xfrm flipH="1">
            <a:off x="914400" y="3509163"/>
            <a:ext cx="1937442" cy="461665"/>
          </a:xfrm>
          <a:prstGeom prst="rect">
            <a:avLst/>
          </a:prstGeom>
          <a:noFill/>
        </p:spPr>
        <p:txBody>
          <a:bodyPr wrap="square" rtlCol="0">
            <a:spAutoFit/>
          </a:bodyPr>
          <a:lstStyle/>
          <a:p>
            <a:r>
              <a:rPr lang="en-US" sz="2400" b="1" dirty="0">
                <a:solidFill>
                  <a:schemeClr val="bg1"/>
                </a:solidFill>
              </a:rPr>
              <a:t>2018 - 2019</a:t>
            </a:r>
          </a:p>
        </p:txBody>
      </p:sp>
    </p:spTree>
    <p:custDataLst>
      <p:tags r:id="rId1"/>
    </p:custDataLst>
    <p:extLst>
      <p:ext uri="{BB962C8B-B14F-4D97-AF65-F5344CB8AC3E}">
        <p14:creationId xmlns:p14="http://schemas.microsoft.com/office/powerpoint/2010/main" val="211302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4" y="359524"/>
            <a:ext cx="2058636" cy="2066805"/>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463" y="5560830"/>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2489704" y="1377003"/>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latin typeface="Arial" panose="020B0604020202020204" pitchFamily="34" charset="0"/>
                <a:cs typeface="Arial" panose="020B0604020202020204" pitchFamily="34" charset="0"/>
              </a:rPr>
              <a:t> Area 1 – Bruce </a:t>
            </a:r>
            <a:r>
              <a:rPr lang="en-US" sz="2400" dirty="0" err="1">
                <a:solidFill>
                  <a:schemeClr val="bg1"/>
                </a:solidFill>
                <a:latin typeface="Arial" panose="020B0604020202020204" pitchFamily="34" charset="0"/>
                <a:cs typeface="Arial" panose="020B0604020202020204" pitchFamily="34" charset="0"/>
              </a:rPr>
              <a:t>Nearhood</a:t>
            </a:r>
            <a:r>
              <a:rPr lang="en-US" sz="2400" dirty="0">
                <a:solidFill>
                  <a:schemeClr val="bg1"/>
                </a:solidFill>
                <a:latin typeface="Arial" panose="020B0604020202020204" pitchFamily="34" charset="0"/>
                <a:cs typeface="Arial" panose="020B0604020202020204" pitchFamily="34" charset="0"/>
              </a:rPr>
              <a:t>, Rotary Club of Rapid City Rushmore  </a:t>
            </a:r>
          </a:p>
          <a:p>
            <a:pPr marL="0" indent="0">
              <a:buNone/>
            </a:pPr>
            <a:r>
              <a:rPr lang="en-US" sz="2400" dirty="0">
                <a:solidFill>
                  <a:schemeClr val="bg1"/>
                </a:solidFill>
                <a:latin typeface="Arial" panose="020B0604020202020204" pitchFamily="34" charset="0"/>
                <a:cs typeface="Arial" panose="020B0604020202020204" pitchFamily="34" charset="0"/>
              </a:rPr>
              <a:t>Area 2 – Larry Lyngstad, Rotary Club of Pierre – Fort Pierre</a:t>
            </a:r>
          </a:p>
          <a:p>
            <a:pPr marL="0" indent="0">
              <a:buNone/>
            </a:pPr>
            <a:r>
              <a:rPr lang="en-US" sz="2400" dirty="0">
                <a:solidFill>
                  <a:schemeClr val="bg1"/>
                </a:solidFill>
                <a:latin typeface="Arial" panose="020B0604020202020204" pitchFamily="34" charset="0"/>
                <a:cs typeface="Arial" panose="020B0604020202020204" pitchFamily="34" charset="0"/>
              </a:rPr>
              <a:t>Area 3 – Wendy </a:t>
            </a:r>
            <a:r>
              <a:rPr lang="en-US" sz="2400" dirty="0" err="1">
                <a:solidFill>
                  <a:schemeClr val="bg1"/>
                </a:solidFill>
                <a:latin typeface="Arial" panose="020B0604020202020204" pitchFamily="34" charset="0"/>
                <a:cs typeface="Arial" panose="020B0604020202020204" pitchFamily="34" charset="0"/>
              </a:rPr>
              <a:t>Fransen</a:t>
            </a:r>
            <a:r>
              <a:rPr lang="en-US" sz="2400" dirty="0">
                <a:solidFill>
                  <a:schemeClr val="bg1"/>
                </a:solidFill>
                <a:latin typeface="Arial" panose="020B0604020202020204" pitchFamily="34" charset="0"/>
                <a:cs typeface="Arial" panose="020B0604020202020204" pitchFamily="34" charset="0"/>
              </a:rPr>
              <a:t>, Rotary Club of Watertown	</a:t>
            </a:r>
          </a:p>
          <a:p>
            <a:pPr marL="0" indent="0">
              <a:buNone/>
            </a:pPr>
            <a:r>
              <a:rPr lang="en-US" sz="2400" dirty="0">
                <a:solidFill>
                  <a:schemeClr val="bg1"/>
                </a:solidFill>
                <a:latin typeface="Arial" panose="020B0604020202020204" pitchFamily="34" charset="0"/>
                <a:cs typeface="Arial" panose="020B0604020202020204" pitchFamily="34" charset="0"/>
              </a:rPr>
              <a:t>Area 4 – Gregg </a:t>
            </a:r>
            <a:r>
              <a:rPr lang="en-US" sz="2400" dirty="0" err="1">
                <a:solidFill>
                  <a:schemeClr val="bg1"/>
                </a:solidFill>
                <a:latin typeface="Arial" panose="020B0604020202020204" pitchFamily="34" charset="0"/>
                <a:cs typeface="Arial" panose="020B0604020202020204" pitchFamily="34" charset="0"/>
              </a:rPr>
              <a:t>Jongeling</a:t>
            </a:r>
            <a:r>
              <a:rPr lang="en-US" sz="2400" dirty="0">
                <a:solidFill>
                  <a:schemeClr val="bg1"/>
                </a:solidFill>
                <a:latin typeface="Arial" panose="020B0604020202020204" pitchFamily="34" charset="0"/>
                <a:cs typeface="Arial" panose="020B0604020202020204" pitchFamily="34" charset="0"/>
              </a:rPr>
              <a:t>, Rotary Club of Brookings</a:t>
            </a:r>
          </a:p>
          <a:p>
            <a:pPr marL="0" indent="0">
              <a:buNone/>
            </a:pPr>
            <a:r>
              <a:rPr lang="en-US" sz="2400" dirty="0">
                <a:solidFill>
                  <a:schemeClr val="bg1"/>
                </a:solidFill>
                <a:latin typeface="Arial" panose="020B0604020202020204" pitchFamily="34" charset="0"/>
                <a:cs typeface="Arial" panose="020B0604020202020204" pitchFamily="34" charset="0"/>
              </a:rPr>
              <a:t>Area 5 – Eric Luther, Rotary Club of Marshall Sunrise</a:t>
            </a:r>
          </a:p>
          <a:p>
            <a:pPr marL="0" indent="0">
              <a:buNone/>
            </a:pPr>
            <a:r>
              <a:rPr lang="en-US" sz="2400" dirty="0">
                <a:solidFill>
                  <a:schemeClr val="bg1"/>
                </a:solidFill>
                <a:latin typeface="Arial" panose="020B0604020202020204" pitchFamily="34" charset="0"/>
                <a:cs typeface="Arial" panose="020B0604020202020204" pitchFamily="34" charset="0"/>
              </a:rPr>
              <a:t>Area 7 – Kelsey Collier-Wise, Rotary Club of Vermillion</a:t>
            </a:r>
          </a:p>
          <a:p>
            <a:pPr marL="0" indent="0">
              <a:buNone/>
            </a:pPr>
            <a:r>
              <a:rPr lang="en-US" sz="2400" dirty="0">
                <a:solidFill>
                  <a:schemeClr val="bg1"/>
                </a:solidFill>
                <a:latin typeface="Arial" panose="020B0604020202020204" pitchFamily="34" charset="0"/>
                <a:cs typeface="Arial" panose="020B0604020202020204" pitchFamily="34" charset="0"/>
              </a:rPr>
              <a:t>Area 8 – Michelle Lavallee, Rotary Club of Downtown Sioux Falls</a:t>
            </a:r>
          </a:p>
          <a:p>
            <a:pPr marL="0" indent="0">
              <a:buNone/>
            </a:pPr>
            <a:r>
              <a:rPr lang="en-US" sz="2400" dirty="0">
                <a:solidFill>
                  <a:schemeClr val="bg1"/>
                </a:solidFill>
                <a:latin typeface="Arial" panose="020B0604020202020204" pitchFamily="34" charset="0"/>
                <a:cs typeface="Arial" panose="020B0604020202020204" pitchFamily="34" charset="0"/>
              </a:rPr>
              <a:t>Area 9 – George </a:t>
            </a:r>
            <a:r>
              <a:rPr lang="en-US" sz="2400" dirty="0" err="1">
                <a:solidFill>
                  <a:schemeClr val="bg1"/>
                </a:solidFill>
                <a:latin typeface="Arial" panose="020B0604020202020204" pitchFamily="34" charset="0"/>
                <a:cs typeface="Arial" panose="020B0604020202020204" pitchFamily="34" charset="0"/>
              </a:rPr>
              <a:t>Wittgraf</a:t>
            </a:r>
            <a:r>
              <a:rPr lang="en-US" sz="2400" dirty="0">
                <a:solidFill>
                  <a:schemeClr val="bg1"/>
                </a:solidFill>
                <a:latin typeface="Arial" panose="020B0604020202020204" pitchFamily="34" charset="0"/>
                <a:cs typeface="Arial" panose="020B0604020202020204" pitchFamily="34" charset="0"/>
              </a:rPr>
              <a:t>, Rotary Club of Cherokee</a:t>
            </a:r>
          </a:p>
          <a:p>
            <a:pPr marL="0" indent="0">
              <a:buNone/>
            </a:pPr>
            <a:r>
              <a:rPr lang="en-US" sz="2400" dirty="0">
                <a:solidFill>
                  <a:schemeClr val="bg1"/>
                </a:solidFill>
                <a:latin typeface="Arial" panose="020B0604020202020204" pitchFamily="34" charset="0"/>
                <a:cs typeface="Arial" panose="020B0604020202020204" pitchFamily="34" charset="0"/>
              </a:rPr>
              <a:t>Area 10 – Heather </a:t>
            </a:r>
            <a:r>
              <a:rPr lang="en-US" sz="2400" dirty="0" err="1">
                <a:solidFill>
                  <a:schemeClr val="bg1"/>
                </a:solidFill>
                <a:latin typeface="Arial" panose="020B0604020202020204" pitchFamily="34" charset="0"/>
                <a:cs typeface="Arial" panose="020B0604020202020204" pitchFamily="34" charset="0"/>
              </a:rPr>
              <a:t>Hennings</a:t>
            </a:r>
            <a:r>
              <a:rPr lang="en-US" sz="2400" dirty="0">
                <a:solidFill>
                  <a:schemeClr val="bg1"/>
                </a:solidFill>
                <a:latin typeface="Arial" panose="020B0604020202020204" pitchFamily="34" charset="0"/>
                <a:cs typeface="Arial" panose="020B0604020202020204" pitchFamily="34" charset="0"/>
              </a:rPr>
              <a:t>, Rotary Club of Sioux City</a:t>
            </a:r>
          </a:p>
          <a:p>
            <a:pPr marL="0" indent="0" algn="ctr">
              <a:buNone/>
            </a:pPr>
            <a:endParaRPr lang="en-US" sz="2400" b="1" i="1" dirty="0">
              <a:solidFill>
                <a:schemeClr val="bg1"/>
              </a:solidFill>
              <a:latin typeface="Arial" panose="020B0604020202020204" pitchFamily="34" charset="0"/>
              <a:cs typeface="Arial" panose="020B0604020202020204" pitchFamily="34" charset="0"/>
            </a:endParaRP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13" name="TextBox 12">
            <a:extLst>
              <a:ext uri="{FF2B5EF4-FFF2-40B4-BE49-F238E27FC236}">
                <a16:creationId xmlns:a16="http://schemas.microsoft.com/office/drawing/2014/main" id="{47CFCB61-14BE-42A1-A2A3-B6F1E70D5A99}"/>
              </a:ext>
            </a:extLst>
          </p:cNvPr>
          <p:cNvSpPr txBox="1"/>
          <p:nvPr/>
        </p:nvSpPr>
        <p:spPr>
          <a:xfrm flipH="1">
            <a:off x="546101" y="2754748"/>
            <a:ext cx="1937442" cy="461665"/>
          </a:xfrm>
          <a:prstGeom prst="rect">
            <a:avLst/>
          </a:prstGeom>
          <a:noFill/>
        </p:spPr>
        <p:txBody>
          <a:bodyPr wrap="square" rtlCol="0">
            <a:spAutoFit/>
          </a:bodyPr>
          <a:lstStyle/>
          <a:p>
            <a:r>
              <a:rPr lang="en-US" sz="2400" b="1" dirty="0">
                <a:solidFill>
                  <a:schemeClr val="bg1"/>
                </a:solidFill>
              </a:rPr>
              <a:t>2019 - 2020</a:t>
            </a:r>
          </a:p>
        </p:txBody>
      </p:sp>
    </p:spTree>
    <p:custDataLst>
      <p:tags r:id="rId1"/>
    </p:custDataLst>
    <p:extLst>
      <p:ext uri="{BB962C8B-B14F-4D97-AF65-F5344CB8AC3E}">
        <p14:creationId xmlns:p14="http://schemas.microsoft.com/office/powerpoint/2010/main" val="172820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463" y="5560830"/>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effectLst/>
                <a:latin typeface="+mj-lt"/>
                <a:ea typeface="Arial Unicode MS"/>
                <a:cs typeface="Arial Unicode MS"/>
              </a:rPr>
              <a:t>The Rotarians of Distinction Award is presented to individuals who through service to their Rotary club and community have distinguished themselves, even among all Rotarians who strive to place service above self.  The recipients have traveled different paths in their Rotary service, but those paths have all resulted in a record of service that identifies them as ROTARIANS OF DISTINCTION.</a:t>
            </a:r>
          </a:p>
          <a:p>
            <a:pPr marL="0" indent="0" algn="ctr">
              <a:buNone/>
            </a:pPr>
            <a:endParaRPr lang="en-US" sz="4800" b="1" i="1" dirty="0">
              <a:solidFill>
                <a:schemeClr val="bg1"/>
              </a:solidFill>
              <a:latin typeface="Arial" panose="020B0604020202020204" pitchFamily="34" charset="0"/>
              <a:cs typeface="Arial" panose="020B0604020202020204" pitchFamily="34" charset="0"/>
            </a:endParaRP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Tree>
    <p:custDataLst>
      <p:tags r:id="rId1"/>
    </p:custDataLst>
    <p:extLst>
      <p:ext uri="{BB962C8B-B14F-4D97-AF65-F5344CB8AC3E}">
        <p14:creationId xmlns:p14="http://schemas.microsoft.com/office/powerpoint/2010/main" val="264319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5837" y="5519938"/>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Area 1</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4" name="TextBox 3">
            <a:extLst>
              <a:ext uri="{FF2B5EF4-FFF2-40B4-BE49-F238E27FC236}">
                <a16:creationId xmlns:a16="http://schemas.microsoft.com/office/drawing/2014/main" id="{E3345AA9-F986-4A76-8310-8C9057C61486}"/>
              </a:ext>
            </a:extLst>
          </p:cNvPr>
          <p:cNvSpPr txBox="1"/>
          <p:nvPr/>
        </p:nvSpPr>
        <p:spPr>
          <a:xfrm flipH="1">
            <a:off x="6350793" y="2767849"/>
            <a:ext cx="5174267" cy="769441"/>
          </a:xfrm>
          <a:prstGeom prst="rect">
            <a:avLst/>
          </a:prstGeom>
          <a:noFill/>
        </p:spPr>
        <p:txBody>
          <a:bodyPr wrap="square" rtlCol="0">
            <a:spAutoFit/>
          </a:bodyPr>
          <a:lstStyle/>
          <a:p>
            <a:pPr algn="ctr" fontAlgn="base"/>
            <a:r>
              <a:rPr lang="en-US" sz="4400" b="1" i="1" dirty="0" err="1">
                <a:solidFill>
                  <a:schemeClr val="bg1"/>
                </a:solidFill>
                <a:effectLst/>
                <a:latin typeface="Arial" panose="020B0604020202020204" pitchFamily="34" charset="0"/>
                <a:cs typeface="Arial" panose="020B0604020202020204" pitchFamily="34" charset="0"/>
              </a:rPr>
              <a:t>Verl</a:t>
            </a:r>
            <a:r>
              <a:rPr lang="en-US" sz="4400" b="1" i="1" dirty="0">
                <a:solidFill>
                  <a:schemeClr val="bg1"/>
                </a:solidFill>
                <a:effectLst/>
                <a:latin typeface="Arial" panose="020B0604020202020204" pitchFamily="34" charset="0"/>
                <a:cs typeface="Arial" panose="020B0604020202020204" pitchFamily="34" charset="0"/>
              </a:rPr>
              <a:t> </a:t>
            </a:r>
            <a:r>
              <a:rPr lang="en-US" sz="4400" b="1" i="1" dirty="0" err="1">
                <a:solidFill>
                  <a:schemeClr val="bg1"/>
                </a:solidFill>
                <a:effectLst/>
                <a:latin typeface="Arial" panose="020B0604020202020204" pitchFamily="34" charset="0"/>
                <a:cs typeface="Arial" panose="020B0604020202020204" pitchFamily="34" charset="0"/>
              </a:rPr>
              <a:t>Scheibe</a:t>
            </a:r>
            <a:endParaRPr lang="en-US" sz="4400" b="1" i="1" dirty="0">
              <a:solidFill>
                <a:schemeClr val="bg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BD2B57-F03F-4FAB-84AE-BFE767CBF46D}"/>
              </a:ext>
            </a:extLst>
          </p:cNvPr>
          <p:cNvSpPr txBox="1"/>
          <p:nvPr/>
        </p:nvSpPr>
        <p:spPr>
          <a:xfrm>
            <a:off x="9343445" y="6102816"/>
            <a:ext cx="1779374" cy="369332"/>
          </a:xfrm>
          <a:prstGeom prst="rect">
            <a:avLst/>
          </a:prstGeom>
          <a:noFill/>
        </p:spPr>
        <p:txBody>
          <a:bodyPr wrap="square" rtlCol="0">
            <a:spAutoFit/>
          </a:bodyPr>
          <a:lstStyle/>
          <a:p>
            <a:r>
              <a:rPr lang="en-US" dirty="0">
                <a:solidFill>
                  <a:schemeClr val="bg1"/>
                </a:solidFill>
              </a:rPr>
              <a:t>Club of Custer</a:t>
            </a:r>
          </a:p>
        </p:txBody>
      </p:sp>
      <p:graphicFrame>
        <p:nvGraphicFramePr>
          <p:cNvPr id="7" name="Object 6">
            <a:extLst>
              <a:ext uri="{FF2B5EF4-FFF2-40B4-BE49-F238E27FC236}">
                <a16:creationId xmlns:a16="http://schemas.microsoft.com/office/drawing/2014/main" id="{90212713-06A3-474E-A53D-9942C4F9363A}"/>
              </a:ext>
            </a:extLst>
          </p:cNvPr>
          <p:cNvGraphicFramePr>
            <a:graphicFrameLocks noChangeAspect="1"/>
          </p:cNvGraphicFramePr>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spid="_x0000_s1032" name="Bitmap Image" r:id="rId6" imgW="0" imgH="0" progId="Paint.Picture">
                  <p:embed/>
                </p:oleObj>
              </mc:Choice>
              <mc:Fallback>
                <p:oleObj name="Bitmap Image" r:id="rId6" imgW="0" imgH="0" progId="Paint.Picture">
                  <p:embed/>
                  <p:pic>
                    <p:nvPicPr>
                      <p:cNvPr id="7" name="Object 6">
                        <a:extLst>
                          <a:ext uri="{FF2B5EF4-FFF2-40B4-BE49-F238E27FC236}">
                            <a16:creationId xmlns:a16="http://schemas.microsoft.com/office/drawing/2014/main" id="{90212713-06A3-474E-A53D-9942C4F9363A}"/>
                          </a:ext>
                        </a:extLst>
                      </p:cNvPr>
                      <p:cNvPicPr/>
                      <p:nvPr/>
                    </p:nvPicPr>
                    <p:blipFill/>
                    <p:spPr>
                      <a:xfrm>
                        <a:off x="2032000" y="719138"/>
                        <a:ext cx="8128000" cy="5418137"/>
                      </a:xfrm>
                      <a:prstGeom prst="rect">
                        <a:avLst/>
                      </a:prstGeom>
                    </p:spPr>
                  </p:pic>
                </p:oleObj>
              </mc:Fallback>
            </mc:AlternateContent>
          </a:graphicData>
        </a:graphic>
      </p:graphicFrame>
      <p:pic>
        <p:nvPicPr>
          <p:cNvPr id="3" name="Picture 2" descr="A picture containing person, person, indoor, laying&#10;&#10;Description automatically generated">
            <a:extLst>
              <a:ext uri="{FF2B5EF4-FFF2-40B4-BE49-F238E27FC236}">
                <a16:creationId xmlns:a16="http://schemas.microsoft.com/office/drawing/2014/main" id="{E6792C7B-1FCD-4B68-BDA6-C084EA86C8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1795462" y="370484"/>
            <a:ext cx="4423173" cy="5875735"/>
          </a:xfrm>
          <a:prstGeom prst="rect">
            <a:avLst/>
          </a:prstGeom>
          <a:effectLst>
            <a:softEdge rad="127000"/>
          </a:effectLst>
        </p:spPr>
      </p:pic>
    </p:spTree>
    <p:custDataLst>
      <p:tags r:id="rId2"/>
    </p:custDataLst>
    <p:extLst>
      <p:ext uri="{BB962C8B-B14F-4D97-AF65-F5344CB8AC3E}">
        <p14:creationId xmlns:p14="http://schemas.microsoft.com/office/powerpoint/2010/main" val="197430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463" y="5560830"/>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chemeClr val="bg1"/>
                </a:solidFill>
                <a:latin typeface="Arial" panose="020B0604020202020204" pitchFamily="34" charset="0"/>
                <a:cs typeface="Arial" panose="020B0604020202020204" pitchFamily="34" charset="0"/>
              </a:rPr>
              <a:t>Area 2</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13" name="TextBox 12">
            <a:extLst>
              <a:ext uri="{FF2B5EF4-FFF2-40B4-BE49-F238E27FC236}">
                <a16:creationId xmlns:a16="http://schemas.microsoft.com/office/drawing/2014/main" id="{B3619934-C98B-4AF1-945B-B4350D9449B5}"/>
              </a:ext>
            </a:extLst>
          </p:cNvPr>
          <p:cNvSpPr txBox="1"/>
          <p:nvPr/>
        </p:nvSpPr>
        <p:spPr>
          <a:xfrm flipH="1">
            <a:off x="485502" y="5657402"/>
            <a:ext cx="6051099" cy="523220"/>
          </a:xfrm>
          <a:prstGeom prst="rect">
            <a:avLst/>
          </a:prstGeom>
          <a:noFill/>
        </p:spPr>
        <p:txBody>
          <a:bodyPr wrap="square" rtlCol="0">
            <a:spAutoFit/>
          </a:bodyPr>
          <a:lstStyle/>
          <a:p>
            <a:r>
              <a:rPr lang="en-US" sz="2800" b="1" dirty="0">
                <a:solidFill>
                  <a:schemeClr val="bg1"/>
                </a:solidFill>
              </a:rPr>
              <a:t>Assistant Governor Peg </a:t>
            </a:r>
            <a:r>
              <a:rPr lang="en-US" sz="2800" b="1" dirty="0" err="1">
                <a:solidFill>
                  <a:schemeClr val="bg1"/>
                </a:solidFill>
              </a:rPr>
              <a:t>Wunder</a:t>
            </a:r>
            <a:endParaRPr lang="en-US" sz="2800" b="1" dirty="0">
              <a:solidFill>
                <a:schemeClr val="bg1"/>
              </a:solidFill>
            </a:endParaRPr>
          </a:p>
        </p:txBody>
      </p:sp>
    </p:spTree>
    <p:custDataLst>
      <p:tags r:id="rId1"/>
    </p:custDataLst>
    <p:extLst>
      <p:ext uri="{BB962C8B-B14F-4D97-AF65-F5344CB8AC3E}">
        <p14:creationId xmlns:p14="http://schemas.microsoft.com/office/powerpoint/2010/main" val="181451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5837" y="5519938"/>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Area 2</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4" name="TextBox 3">
            <a:extLst>
              <a:ext uri="{FF2B5EF4-FFF2-40B4-BE49-F238E27FC236}">
                <a16:creationId xmlns:a16="http://schemas.microsoft.com/office/drawing/2014/main" id="{E3345AA9-F986-4A76-8310-8C9057C61486}"/>
              </a:ext>
            </a:extLst>
          </p:cNvPr>
          <p:cNvSpPr txBox="1"/>
          <p:nvPr/>
        </p:nvSpPr>
        <p:spPr>
          <a:xfrm flipH="1">
            <a:off x="6350793" y="2767849"/>
            <a:ext cx="5174267" cy="769441"/>
          </a:xfrm>
          <a:prstGeom prst="rect">
            <a:avLst/>
          </a:prstGeom>
          <a:noFill/>
        </p:spPr>
        <p:txBody>
          <a:bodyPr wrap="square" rtlCol="0">
            <a:spAutoFit/>
          </a:bodyPr>
          <a:lstStyle/>
          <a:p>
            <a:pPr algn="ctr" fontAlgn="base"/>
            <a:r>
              <a:rPr lang="en-US" sz="4400" b="1" i="1" dirty="0">
                <a:solidFill>
                  <a:schemeClr val="bg1"/>
                </a:solidFill>
                <a:effectLst/>
                <a:latin typeface="Arial" panose="020B0604020202020204" pitchFamily="34" charset="0"/>
                <a:cs typeface="Arial" panose="020B0604020202020204" pitchFamily="34" charset="0"/>
              </a:rPr>
              <a:t>Herb McClellan Jr.</a:t>
            </a:r>
          </a:p>
        </p:txBody>
      </p:sp>
      <p:sp>
        <p:nvSpPr>
          <p:cNvPr id="5" name="TextBox 4">
            <a:extLst>
              <a:ext uri="{FF2B5EF4-FFF2-40B4-BE49-F238E27FC236}">
                <a16:creationId xmlns:a16="http://schemas.microsoft.com/office/drawing/2014/main" id="{CEBD2B57-F03F-4FAB-84AE-BFE767CBF46D}"/>
              </a:ext>
            </a:extLst>
          </p:cNvPr>
          <p:cNvSpPr txBox="1"/>
          <p:nvPr/>
        </p:nvSpPr>
        <p:spPr>
          <a:xfrm>
            <a:off x="9001126" y="6102816"/>
            <a:ext cx="2121693" cy="369332"/>
          </a:xfrm>
          <a:prstGeom prst="rect">
            <a:avLst/>
          </a:prstGeom>
          <a:noFill/>
        </p:spPr>
        <p:txBody>
          <a:bodyPr wrap="square" rtlCol="0">
            <a:spAutoFit/>
          </a:bodyPr>
          <a:lstStyle/>
          <a:p>
            <a:r>
              <a:rPr lang="en-US" dirty="0">
                <a:solidFill>
                  <a:schemeClr val="bg1"/>
                </a:solidFill>
              </a:rPr>
              <a:t>Club of Mobridge</a:t>
            </a:r>
          </a:p>
        </p:txBody>
      </p:sp>
      <p:pic>
        <p:nvPicPr>
          <p:cNvPr id="3" name="Picture 2" descr="A picture containing text&#10;&#10;Description automatically generated">
            <a:extLst>
              <a:ext uri="{FF2B5EF4-FFF2-40B4-BE49-F238E27FC236}">
                <a16:creationId xmlns:a16="http://schemas.microsoft.com/office/drawing/2014/main" id="{5671D6B8-F821-4D9C-B522-DD6F047EFF8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5000"/>
                    </a14:imgEffect>
                  </a14:imgLayer>
                </a14:imgProps>
              </a:ext>
              <a:ext uri="{28A0092B-C50C-407E-A947-70E740481C1C}">
                <a14:useLocalDpi xmlns:a14="http://schemas.microsoft.com/office/drawing/2010/main" val="0"/>
              </a:ext>
            </a:extLst>
          </a:blip>
          <a:srcRect l="-1339" t="3474" r="2027" b="-1603"/>
          <a:stretch/>
        </p:blipFill>
        <p:spPr>
          <a:xfrm rot="16200000">
            <a:off x="1097280" y="1280160"/>
            <a:ext cx="5394960" cy="4480560"/>
          </a:xfrm>
          <a:prstGeom prst="rect">
            <a:avLst/>
          </a:prstGeom>
          <a:effectLst>
            <a:softEdge rad="127000"/>
          </a:effectLst>
        </p:spPr>
      </p:pic>
      <p:graphicFrame>
        <p:nvGraphicFramePr>
          <p:cNvPr id="7" name="Object 6">
            <a:extLst>
              <a:ext uri="{FF2B5EF4-FFF2-40B4-BE49-F238E27FC236}">
                <a16:creationId xmlns:a16="http://schemas.microsoft.com/office/drawing/2014/main" id="{90212713-06A3-474E-A53D-9942C4F9363A}"/>
              </a:ext>
            </a:extLst>
          </p:cNvPr>
          <p:cNvGraphicFramePr>
            <a:graphicFrameLocks noChangeAspect="1"/>
          </p:cNvGraphicFramePr>
          <p:nvPr>
            <p:extLst>
              <p:ext uri="{D42A27DB-BD31-4B8C-83A1-F6EECF244321}">
                <p14:modId xmlns:p14="http://schemas.microsoft.com/office/powerpoint/2010/main" val="619351087"/>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spid="_x0000_s2056" name="Bitmap Image" r:id="rId8" imgW="0" imgH="0" progId="Paint.Picture">
                  <p:embed/>
                </p:oleObj>
              </mc:Choice>
              <mc:Fallback>
                <p:oleObj name="Bitmap Image" r:id="rId8" imgW="0" imgH="0" progId="Paint.Picture">
                  <p:embed/>
                  <p:pic>
                    <p:nvPicPr>
                      <p:cNvPr id="0" name=""/>
                      <p:cNvPicPr/>
                      <p:nvPr/>
                    </p:nvPicPr>
                    <p:blipFill/>
                    <p:spPr>
                      <a:xfrm>
                        <a:off x="2032000" y="719138"/>
                        <a:ext cx="8128000" cy="5418137"/>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73064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463" y="5560830"/>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chemeClr val="bg1"/>
                </a:solidFill>
                <a:latin typeface="Arial" panose="020B0604020202020204" pitchFamily="34" charset="0"/>
                <a:cs typeface="Arial" panose="020B0604020202020204" pitchFamily="34" charset="0"/>
              </a:rPr>
              <a:t>Area 4</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13" name="TextBox 12">
            <a:extLst>
              <a:ext uri="{FF2B5EF4-FFF2-40B4-BE49-F238E27FC236}">
                <a16:creationId xmlns:a16="http://schemas.microsoft.com/office/drawing/2014/main" id="{666EEA8E-2D85-4AE4-B55D-FDDA3258A208}"/>
              </a:ext>
            </a:extLst>
          </p:cNvPr>
          <p:cNvSpPr txBox="1"/>
          <p:nvPr/>
        </p:nvSpPr>
        <p:spPr>
          <a:xfrm flipH="1">
            <a:off x="485501" y="5657402"/>
            <a:ext cx="6377025" cy="523220"/>
          </a:xfrm>
          <a:prstGeom prst="rect">
            <a:avLst/>
          </a:prstGeom>
          <a:noFill/>
        </p:spPr>
        <p:txBody>
          <a:bodyPr wrap="square" rtlCol="0">
            <a:spAutoFit/>
          </a:bodyPr>
          <a:lstStyle/>
          <a:p>
            <a:r>
              <a:rPr lang="en-US" sz="2800" b="1" dirty="0">
                <a:solidFill>
                  <a:schemeClr val="bg1"/>
                </a:solidFill>
              </a:rPr>
              <a:t>Assistant Governor Steve Carnes</a:t>
            </a:r>
          </a:p>
        </p:txBody>
      </p:sp>
    </p:spTree>
    <p:custDataLst>
      <p:tags r:id="rId1"/>
    </p:custDataLst>
    <p:extLst>
      <p:ext uri="{BB962C8B-B14F-4D97-AF65-F5344CB8AC3E}">
        <p14:creationId xmlns:p14="http://schemas.microsoft.com/office/powerpoint/2010/main" val="176588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5837" y="5519938"/>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Area 4</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4" name="TextBox 3">
            <a:extLst>
              <a:ext uri="{FF2B5EF4-FFF2-40B4-BE49-F238E27FC236}">
                <a16:creationId xmlns:a16="http://schemas.microsoft.com/office/drawing/2014/main" id="{E3345AA9-F986-4A76-8310-8C9057C61486}"/>
              </a:ext>
            </a:extLst>
          </p:cNvPr>
          <p:cNvSpPr txBox="1"/>
          <p:nvPr/>
        </p:nvSpPr>
        <p:spPr>
          <a:xfrm flipH="1">
            <a:off x="6350793" y="2767849"/>
            <a:ext cx="5174267" cy="769441"/>
          </a:xfrm>
          <a:prstGeom prst="rect">
            <a:avLst/>
          </a:prstGeom>
          <a:noFill/>
        </p:spPr>
        <p:txBody>
          <a:bodyPr wrap="square" rtlCol="0">
            <a:spAutoFit/>
          </a:bodyPr>
          <a:lstStyle/>
          <a:p>
            <a:pPr algn="ctr" fontAlgn="base"/>
            <a:r>
              <a:rPr lang="en-US" sz="4400" b="1" i="1" dirty="0">
                <a:solidFill>
                  <a:schemeClr val="bg1"/>
                </a:solidFill>
                <a:effectLst/>
                <a:latin typeface="Arial" panose="020B0604020202020204" pitchFamily="34" charset="0"/>
                <a:cs typeface="Arial" panose="020B0604020202020204" pitchFamily="34" charset="0"/>
              </a:rPr>
              <a:t>Nancy Moose</a:t>
            </a:r>
          </a:p>
        </p:txBody>
      </p:sp>
      <p:sp>
        <p:nvSpPr>
          <p:cNvPr id="5" name="TextBox 4">
            <a:extLst>
              <a:ext uri="{FF2B5EF4-FFF2-40B4-BE49-F238E27FC236}">
                <a16:creationId xmlns:a16="http://schemas.microsoft.com/office/drawing/2014/main" id="{CEBD2B57-F03F-4FAB-84AE-BFE767CBF46D}"/>
              </a:ext>
            </a:extLst>
          </p:cNvPr>
          <p:cNvSpPr txBox="1"/>
          <p:nvPr/>
        </p:nvSpPr>
        <p:spPr>
          <a:xfrm>
            <a:off x="9001126" y="6102816"/>
            <a:ext cx="2121693" cy="369332"/>
          </a:xfrm>
          <a:prstGeom prst="rect">
            <a:avLst/>
          </a:prstGeom>
          <a:noFill/>
        </p:spPr>
        <p:txBody>
          <a:bodyPr wrap="square" rtlCol="0">
            <a:spAutoFit/>
          </a:bodyPr>
          <a:lstStyle/>
          <a:p>
            <a:r>
              <a:rPr lang="en-US" dirty="0">
                <a:solidFill>
                  <a:schemeClr val="bg1"/>
                </a:solidFill>
              </a:rPr>
              <a:t>Club of Madison</a:t>
            </a:r>
          </a:p>
        </p:txBody>
      </p:sp>
      <p:graphicFrame>
        <p:nvGraphicFramePr>
          <p:cNvPr id="7" name="Object 6">
            <a:extLst>
              <a:ext uri="{FF2B5EF4-FFF2-40B4-BE49-F238E27FC236}">
                <a16:creationId xmlns:a16="http://schemas.microsoft.com/office/drawing/2014/main" id="{90212713-06A3-474E-A53D-9942C4F9363A}"/>
              </a:ext>
            </a:extLst>
          </p:cNvPr>
          <p:cNvGraphicFramePr>
            <a:graphicFrameLocks noChangeAspect="1"/>
          </p:cNvGraphicFramePr>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spid="_x0000_s3080" name="Bitmap Image" r:id="rId6" imgW="0" imgH="0" progId="Paint.Picture">
                  <p:embed/>
                </p:oleObj>
              </mc:Choice>
              <mc:Fallback>
                <p:oleObj name="Bitmap Image" r:id="rId6" imgW="0" imgH="0" progId="Paint.Picture">
                  <p:embed/>
                  <p:pic>
                    <p:nvPicPr>
                      <p:cNvPr id="7" name="Object 6">
                        <a:extLst>
                          <a:ext uri="{FF2B5EF4-FFF2-40B4-BE49-F238E27FC236}">
                            <a16:creationId xmlns:a16="http://schemas.microsoft.com/office/drawing/2014/main" id="{90212713-06A3-474E-A53D-9942C4F9363A}"/>
                          </a:ext>
                        </a:extLst>
                      </p:cNvPr>
                      <p:cNvPicPr/>
                      <p:nvPr/>
                    </p:nvPicPr>
                    <p:blipFill/>
                    <p:spPr>
                      <a:xfrm>
                        <a:off x="2032000" y="719138"/>
                        <a:ext cx="8128000" cy="5418137"/>
                      </a:xfrm>
                      <a:prstGeom prst="rect">
                        <a:avLst/>
                      </a:prstGeom>
                    </p:spPr>
                  </p:pic>
                </p:oleObj>
              </mc:Fallback>
            </mc:AlternateContent>
          </a:graphicData>
        </a:graphic>
      </p:graphicFrame>
      <p:pic>
        <p:nvPicPr>
          <p:cNvPr id="3" name="Picture 2" descr="A picture containing person, standing, posing&#10;&#10;Description automatically generated">
            <a:extLst>
              <a:ext uri="{FF2B5EF4-FFF2-40B4-BE49-F238E27FC236}">
                <a16:creationId xmlns:a16="http://schemas.microsoft.com/office/drawing/2014/main" id="{F54361D2-3C3C-4B51-B7D3-407557D555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3095" y="327380"/>
            <a:ext cx="4608576" cy="6144768"/>
          </a:xfrm>
          <a:prstGeom prst="rect">
            <a:avLst/>
          </a:prstGeom>
          <a:effectLst>
            <a:softEdge rad="127000"/>
          </a:effectLst>
        </p:spPr>
      </p:pic>
    </p:spTree>
    <p:custDataLst>
      <p:tags r:id="rId2"/>
    </p:custDataLst>
    <p:extLst>
      <p:ext uri="{BB962C8B-B14F-4D97-AF65-F5344CB8AC3E}">
        <p14:creationId xmlns:p14="http://schemas.microsoft.com/office/powerpoint/2010/main" val="274137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3463" y="5560830"/>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chemeClr val="bg1"/>
                </a:solidFill>
                <a:latin typeface="Arial" panose="020B0604020202020204" pitchFamily="34" charset="0"/>
                <a:cs typeface="Arial" panose="020B0604020202020204" pitchFamily="34" charset="0"/>
              </a:rPr>
              <a:t>Area 5</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14" name="TextBox 13">
            <a:extLst>
              <a:ext uri="{FF2B5EF4-FFF2-40B4-BE49-F238E27FC236}">
                <a16:creationId xmlns:a16="http://schemas.microsoft.com/office/drawing/2014/main" id="{8D64C3B6-64AE-4AB8-82DF-8F57B033B34F}"/>
              </a:ext>
            </a:extLst>
          </p:cNvPr>
          <p:cNvSpPr txBox="1"/>
          <p:nvPr/>
        </p:nvSpPr>
        <p:spPr>
          <a:xfrm flipH="1">
            <a:off x="485501" y="5657402"/>
            <a:ext cx="6377025" cy="523220"/>
          </a:xfrm>
          <a:prstGeom prst="rect">
            <a:avLst/>
          </a:prstGeom>
          <a:noFill/>
        </p:spPr>
        <p:txBody>
          <a:bodyPr wrap="square" rtlCol="0">
            <a:spAutoFit/>
          </a:bodyPr>
          <a:lstStyle/>
          <a:p>
            <a:r>
              <a:rPr lang="en-US" sz="2800" b="1" dirty="0">
                <a:solidFill>
                  <a:schemeClr val="bg1"/>
                </a:solidFill>
              </a:rPr>
              <a:t>Assistant Governor Richard Bot</a:t>
            </a:r>
          </a:p>
        </p:txBody>
      </p:sp>
    </p:spTree>
    <p:custDataLst>
      <p:tags r:id="rId1"/>
    </p:custDataLst>
    <p:extLst>
      <p:ext uri="{BB962C8B-B14F-4D97-AF65-F5344CB8AC3E}">
        <p14:creationId xmlns:p14="http://schemas.microsoft.com/office/powerpoint/2010/main" val="311359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5837" y="5519938"/>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Area 5</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sp>
        <p:nvSpPr>
          <p:cNvPr id="4" name="TextBox 3">
            <a:extLst>
              <a:ext uri="{FF2B5EF4-FFF2-40B4-BE49-F238E27FC236}">
                <a16:creationId xmlns:a16="http://schemas.microsoft.com/office/drawing/2014/main" id="{E3345AA9-F986-4A76-8310-8C9057C61486}"/>
              </a:ext>
            </a:extLst>
          </p:cNvPr>
          <p:cNvSpPr txBox="1"/>
          <p:nvPr/>
        </p:nvSpPr>
        <p:spPr>
          <a:xfrm flipH="1">
            <a:off x="482392" y="3043485"/>
            <a:ext cx="5174267" cy="769441"/>
          </a:xfrm>
          <a:prstGeom prst="rect">
            <a:avLst/>
          </a:prstGeom>
          <a:noFill/>
        </p:spPr>
        <p:txBody>
          <a:bodyPr wrap="square" rtlCol="0">
            <a:spAutoFit/>
          </a:bodyPr>
          <a:lstStyle/>
          <a:p>
            <a:pPr algn="ctr" fontAlgn="base"/>
            <a:r>
              <a:rPr lang="en-US" sz="4400" b="1" i="1" dirty="0">
                <a:solidFill>
                  <a:schemeClr val="bg1"/>
                </a:solidFill>
                <a:latin typeface="Arial" panose="020B0604020202020204" pitchFamily="34" charset="0"/>
                <a:cs typeface="Arial" panose="020B0604020202020204" pitchFamily="34" charset="0"/>
              </a:rPr>
              <a:t>Matt Pedersen</a:t>
            </a:r>
            <a:endParaRPr lang="en-US" sz="4400" b="1" i="1" dirty="0">
              <a:solidFill>
                <a:schemeClr val="bg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BD2B57-F03F-4FAB-84AE-BFE767CBF46D}"/>
              </a:ext>
            </a:extLst>
          </p:cNvPr>
          <p:cNvSpPr txBox="1"/>
          <p:nvPr/>
        </p:nvSpPr>
        <p:spPr>
          <a:xfrm>
            <a:off x="8408194" y="6102816"/>
            <a:ext cx="2714625" cy="369332"/>
          </a:xfrm>
          <a:prstGeom prst="rect">
            <a:avLst/>
          </a:prstGeom>
          <a:noFill/>
        </p:spPr>
        <p:txBody>
          <a:bodyPr wrap="square" rtlCol="0">
            <a:spAutoFit/>
          </a:bodyPr>
          <a:lstStyle/>
          <a:p>
            <a:r>
              <a:rPr lang="en-US" dirty="0">
                <a:solidFill>
                  <a:schemeClr val="bg1"/>
                </a:solidFill>
              </a:rPr>
              <a:t>Club of Marshall Noon</a:t>
            </a:r>
          </a:p>
        </p:txBody>
      </p:sp>
      <p:graphicFrame>
        <p:nvGraphicFramePr>
          <p:cNvPr id="7" name="Object 6">
            <a:extLst>
              <a:ext uri="{FF2B5EF4-FFF2-40B4-BE49-F238E27FC236}">
                <a16:creationId xmlns:a16="http://schemas.microsoft.com/office/drawing/2014/main" id="{90212713-06A3-474E-A53D-9942C4F9363A}"/>
              </a:ext>
            </a:extLst>
          </p:cNvPr>
          <p:cNvGraphicFramePr>
            <a:graphicFrameLocks noChangeAspect="1"/>
          </p:cNvGraphicFramePr>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spid="_x0000_s4104" name="Bitmap Image" r:id="rId6" imgW="0" imgH="0" progId="Paint.Picture">
                  <p:embed/>
                </p:oleObj>
              </mc:Choice>
              <mc:Fallback>
                <p:oleObj name="Bitmap Image" r:id="rId6" imgW="0" imgH="0" progId="Paint.Picture">
                  <p:embed/>
                  <p:pic>
                    <p:nvPicPr>
                      <p:cNvPr id="7" name="Object 6">
                        <a:extLst>
                          <a:ext uri="{FF2B5EF4-FFF2-40B4-BE49-F238E27FC236}">
                            <a16:creationId xmlns:a16="http://schemas.microsoft.com/office/drawing/2014/main" id="{90212713-06A3-474E-A53D-9942C4F9363A}"/>
                          </a:ext>
                        </a:extLst>
                      </p:cNvPr>
                      <p:cNvPicPr/>
                      <p:nvPr/>
                    </p:nvPicPr>
                    <p:blipFill/>
                    <p:spPr>
                      <a:xfrm>
                        <a:off x="2032000" y="719138"/>
                        <a:ext cx="8128000" cy="541813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DFD5075-3DE5-453C-8CE2-ECEE6C2671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3347" y="247202"/>
            <a:ext cx="3295396" cy="5633212"/>
          </a:xfrm>
          <a:prstGeom prst="rect">
            <a:avLst/>
          </a:prstGeom>
        </p:spPr>
      </p:pic>
    </p:spTree>
    <p:custDataLst>
      <p:tags r:id="rId2"/>
    </p:custDataLst>
    <p:extLst>
      <p:ext uri="{BB962C8B-B14F-4D97-AF65-F5344CB8AC3E}">
        <p14:creationId xmlns:p14="http://schemas.microsoft.com/office/powerpoint/2010/main" val="70955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6284</TotalTime>
  <Words>3194</Words>
  <Application>Microsoft Office PowerPoint</Application>
  <PresentationFormat>Widescreen</PresentationFormat>
  <Paragraphs>176</Paragraphs>
  <Slides>22</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Nicole Rawden</cp:lastModifiedBy>
  <cp:revision>243</cp:revision>
  <cp:lastPrinted>2021-09-18T20:52:40Z</cp:lastPrinted>
  <dcterms:created xsi:type="dcterms:W3CDTF">2019-11-18T03:22:22Z</dcterms:created>
  <dcterms:modified xsi:type="dcterms:W3CDTF">2021-10-06T17:48:22Z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