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8" r:id="rId3"/>
    <p:sldId id="340" r:id="rId4"/>
    <p:sldId id="333" r:id="rId5"/>
    <p:sldId id="343" r:id="rId6"/>
    <p:sldId id="334" r:id="rId7"/>
    <p:sldId id="330" r:id="rId8"/>
    <p:sldId id="348" r:id="rId9"/>
    <p:sldId id="341" r:id="rId10"/>
    <p:sldId id="344" r:id="rId11"/>
    <p:sldId id="345" r:id="rId12"/>
    <p:sldId id="346" r:id="rId13"/>
    <p:sldId id="34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831DD1-A04E-4EB5-8053-3689BCD6441B}" v="3" dt="2026-04-17T20:04:19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A3A4-1ACA-DCFE-89AA-33CD5E5E1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B3EDD-44EE-C078-766E-60AD2044B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79C7D-60BB-796C-7E4B-E45CA9B25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C7A12-5178-4D99-9AE6-958CB79A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031CF-0EEC-8112-9164-52EB105D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7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C7994-8339-C83D-F5EF-C0FD37EF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037C9-567C-EF3F-8920-BD9B23975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049E2-FF9B-D050-4977-BB85A861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2C40B-03B6-BA84-046B-679791F6E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C95B0-BF7C-0D99-C97D-5E3F041F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7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E7F6D0-32F9-4664-F847-1EDF5AD68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1304E-79EB-C4F4-ADAF-38A8599B0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1B5FE-6671-5E2B-57CD-CFC22AD1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8EFE0-9CC4-57E8-4E68-A8E5502DF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5C778-D36D-9149-6628-9AD5DE453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5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0D2F-A31C-0330-93E3-BDC2C486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ACE92-9EA6-CC9B-5700-B94322A5B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0F337-3F6E-D49D-39CF-E955D68AC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719E3-5D0C-0AE3-F808-6F49146E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F99ED-093D-2335-8A7B-71F57F6A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6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02A96-682B-A90B-08D6-B0DE54F3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83D71-5610-67E9-2C34-1791C3B64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102A9-321F-0C60-D3DC-3EEE6609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4CACF-AD26-3DD5-7300-6B870BC1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05A4A-7EC8-2966-8001-71D291E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1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39FC-8AEB-2899-07A6-CB6A301D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0C8CE-878C-2A68-2B0C-9C4194D0A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68C2F-0CEF-A3CC-0A18-9CE224829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0D8AC-F2B9-167C-92AE-12E96238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9B401-A81B-1758-F8DE-7299A7C3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9AC63-CF30-E905-9B2A-B08F1D06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6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50E3C-8E27-D1D4-22AC-3BBDF1F0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15539-B6A0-9B9A-BD92-2FFA7C0D9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F349C-DE4B-5CAA-72A3-89D604B42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35FD7-6630-54A5-6C50-FB127C5E5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16C42E-EE1B-63D6-E6A7-757885C0A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AAB541-65D8-586F-C73C-538591B1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C4DDC3-AEA4-12E9-D064-40449A1C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CC3E09-B276-2182-FFDB-F8EEAC67D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5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49B0B-B48F-86E5-CD41-FACA12614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9D7668-908D-2AF5-225C-D09CDA82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DDF54-5E93-19DD-DAFB-D428464E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56A02-92D6-4427-05A7-FF8702438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4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A5BD7E-740D-2041-F339-253377A5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5523F-49C3-5C06-D0D2-AB050B240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24221-2E4D-2BF0-8676-06B3150E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75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45711-1C7B-A324-C87A-AD6B76FB0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DF8F4-71EB-6917-EF17-9E96DBDB0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C6F51-4766-F3EB-CB87-2356FE48F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4B72B-ED1A-E687-BDE9-49274C2E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064BB-4299-029C-12E6-24546161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AA0D5-9D3A-7E15-E962-D43CEB7F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6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B2EC2-D517-2541-7B0B-5F904E96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CCFB9A-5222-AD49-2A9E-73CFBC4DE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C90787-46CF-57CD-2268-D621E62E1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4CC8B-B12E-96EB-5CE1-45F76A08D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89E004-BFAE-0121-5472-DD6F9B08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E7F64-CA28-22F9-D0A1-B82245C4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8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821EA7-3070-126B-0DC4-F6FC2F32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0D5C0-1FC4-CFB5-DA1E-FEB5B36BF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79B84-C065-D704-DA57-AEA49382A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4EB50F-FCF6-452C-9679-54858154BCB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0706E-17B7-CDFE-E40D-4817C1538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567B-7C79-67F2-9776-CC5389AAF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3258B3-3653-437C-A013-CE4EDE2DA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5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0B9DB3-0147-715F-C31B-7856BA93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/>
              <a:t>PRESIDENT-ELECT LEARNING SEMINAR (PELS)</a:t>
            </a:r>
            <a:br>
              <a:rPr lang="en-US" sz="4000"/>
            </a:br>
            <a:r>
              <a:rPr lang="en-US" sz="4000"/>
              <a:t>District 5610 – The Rotary Foundation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55508978-BBEB-BFBE-68C4-A41A6481D9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56" y="1825625"/>
            <a:ext cx="617028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1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CCC0C4-7801-9B9C-43F7-34A98EAA3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 Grants Available to Clubs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9C1D4E-7A8D-D88F-0C23-0D3BEF3350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District led grants</a:t>
            </a:r>
          </a:p>
          <a:p>
            <a:r>
              <a:rPr lang="en-US"/>
              <a:t>Global Grants</a:t>
            </a:r>
          </a:p>
          <a:p>
            <a:r>
              <a:rPr lang="en-US"/>
              <a:t>Disaster Grants </a:t>
            </a:r>
          </a:p>
          <a:p>
            <a:r>
              <a:rPr lang="en-US"/>
              <a:t>Scholarship Grants </a:t>
            </a:r>
          </a:p>
          <a:p>
            <a:r>
              <a:rPr lang="en-US"/>
              <a:t>Directed Endowed Gifts</a:t>
            </a:r>
          </a:p>
          <a:p>
            <a:r>
              <a:rPr lang="en-US"/>
              <a:t>Programs of Scale</a:t>
            </a:r>
          </a:p>
          <a:p>
            <a:r>
              <a:rPr lang="en-US"/>
              <a:t>Pop-Up Grants</a:t>
            </a:r>
          </a:p>
          <a:p>
            <a:endParaRPr lang="en-US"/>
          </a:p>
        </p:txBody>
      </p:sp>
      <p:pic>
        <p:nvPicPr>
          <p:cNvPr id="3" name="Content Placeholder 6" descr="A person smiling at a person holding a plastic bag&#10;&#10;Description automatically generated">
            <a:extLst>
              <a:ext uri="{FF2B5EF4-FFF2-40B4-BE49-F238E27FC236}">
                <a16:creationId xmlns:a16="http://schemas.microsoft.com/office/drawing/2014/main" id="{2322ECA9-811F-4975-CB53-89B958991C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E3D893-6E62-14D3-A428-17F9C91A1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153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/>
              <a:t>Approximately Half of the DDF Coming Back to the District Supports Global Grants (GG) and Half Supports District Grants (DG)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785067-2BC7-778C-597F-E4FD8AF371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/>
              <a:t>District 5610 Global Grants</a:t>
            </a:r>
          </a:p>
          <a:p>
            <a:r>
              <a:rPr lang="en-US"/>
              <a:t>School of St Jude; Arusha, Tanzania</a:t>
            </a:r>
          </a:p>
          <a:p>
            <a:r>
              <a:rPr lang="en-US"/>
              <a:t>Raising Awareness; Human Trafficking of School Aged Children Pine Ridge, SD</a:t>
            </a:r>
          </a:p>
          <a:p>
            <a:r>
              <a:rPr lang="en-US"/>
              <a:t>Providing Wheelchairs and Disease Treatment Odessa Oblast, Ukraine</a:t>
            </a:r>
          </a:p>
          <a:p>
            <a:r>
              <a:rPr lang="en-US"/>
              <a:t>Cleaning Contamination from the Motagua River Puerto Cortes, Honduras</a:t>
            </a:r>
          </a:p>
          <a:p>
            <a:endParaRPr lang="en-US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FB140F9F-7A05-58B3-A971-424688DC4F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0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BE259-0BAF-4F17-1A95-BD532C787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14" y="332468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/>
              <a:t>Approximately Half of the DDF Coming Back to the District Supports Global Grants (GG) and Half Supports District Grants (DG)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161A9-04D6-9CE9-33EB-BCF17DDBD6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/>
              <a:t>District 5610 Grants Awarded in 2025 – 14 Grants for a Total of  $34,084 </a:t>
            </a:r>
            <a:endParaRPr lang="en-US"/>
          </a:p>
          <a:p>
            <a:r>
              <a:rPr lang="en-US"/>
              <a:t>Parks/Recreation – 5 grants</a:t>
            </a:r>
          </a:p>
          <a:p>
            <a:r>
              <a:rPr lang="en-US"/>
              <a:t>Education/Literacy – 2 grants</a:t>
            </a:r>
          </a:p>
          <a:p>
            <a:r>
              <a:rPr lang="en-US"/>
              <a:t>Economic Development – 2 grants</a:t>
            </a:r>
          </a:p>
          <a:p>
            <a:r>
              <a:rPr lang="en-US"/>
              <a:t>Food Insecurities – 3 grants</a:t>
            </a:r>
          </a:p>
          <a:p>
            <a:r>
              <a:rPr lang="en-US"/>
              <a:t>Sanitation/Hygiene – 1 grant</a:t>
            </a:r>
          </a:p>
          <a:p>
            <a:r>
              <a:rPr lang="en-US"/>
              <a:t>Environment – 1 grant</a:t>
            </a:r>
          </a:p>
          <a:p>
            <a:endParaRPr lang="en-US" b="1"/>
          </a:p>
          <a:p>
            <a:endParaRPr lang="en-US"/>
          </a:p>
        </p:txBody>
      </p:sp>
      <p:pic>
        <p:nvPicPr>
          <p:cNvPr id="5" name="Content Placeholder 10" descr="A group of people standing around a trampoline&#10;&#10;Description automatically generated">
            <a:extLst>
              <a:ext uri="{FF2B5EF4-FFF2-40B4-BE49-F238E27FC236}">
                <a16:creationId xmlns:a16="http://schemas.microsoft.com/office/drawing/2014/main" id="{D01BC140-2087-ED47-E410-034EF0329C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906"/>
            <a:ext cx="4352925" cy="3264363"/>
          </a:xfrm>
        </p:spPr>
      </p:pic>
    </p:spTree>
    <p:extLst>
      <p:ext uri="{BB962C8B-B14F-4D97-AF65-F5344CB8AC3E}">
        <p14:creationId xmlns:p14="http://schemas.microsoft.com/office/powerpoint/2010/main" val="2244548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4D115-3EF0-6AFE-0732-70AAB28F4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87F7D-DA0C-46B8-8F7C-AF38AA96EB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Rotary Foundation Contribution form ca be accessed from our District 5610 Website.</a:t>
            </a:r>
          </a:p>
          <a:p>
            <a:r>
              <a:rPr lang="en-US" dirty="0"/>
              <a:t>THANK YOU!</a:t>
            </a:r>
          </a:p>
          <a:p>
            <a:r>
              <a:rPr lang="en-US" dirty="0"/>
              <a:t>Have an Amazing Rotary Year!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6B7CE67-3F87-0E7D-848D-45F4B3E83F33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24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tary Zones 33_34_ 2026 Rotary Revolution (Promo)">
            <a:hlinkClick r:id="" action="ppaction://media"/>
            <a:extLst>
              <a:ext uri="{FF2B5EF4-FFF2-40B4-BE49-F238E27FC236}">
                <a16:creationId xmlns:a16="http://schemas.microsoft.com/office/drawing/2014/main" id="{8F1CCD3A-CD2D-00B5-71FB-B894D4100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96" y="0"/>
            <a:ext cx="12114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7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140C99-CF16-116A-9149-29FD08199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Are Rotary International and The Rotary Foundation one in the same? </a:t>
            </a:r>
          </a:p>
        </p:txBody>
      </p:sp>
      <p:pic>
        <p:nvPicPr>
          <p:cNvPr id="3074" name="Picture 2" descr="May be a graphic of text that says 'CREATE LASTING 一 ИAC'">
            <a:extLst>
              <a:ext uri="{FF2B5EF4-FFF2-40B4-BE49-F238E27FC236}">
                <a16:creationId xmlns:a16="http://schemas.microsoft.com/office/drawing/2014/main" id="{CD448363-3C3B-B9D1-4F36-640697D521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33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7B7A-4A23-CF50-1CDF-C0C004D58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/>
              <a:t>No, they are not. - Differences Between Rotary International and the Rotary Foundation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7D0CB-A269-18A8-3ABB-DB64B6A07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Rotary International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331BC4-AFF1-7E06-F4CF-F28F304E93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Is a member organization and administrative body that supports clubs worldwide.</a:t>
            </a:r>
          </a:p>
          <a:p>
            <a:r>
              <a:rPr lang="en-US"/>
              <a:t>Focuses on governance, programs, leadership, and networking.</a:t>
            </a:r>
          </a:p>
          <a:p>
            <a:r>
              <a:rPr lang="en-US"/>
              <a:t>Is a 501(c)(4) social welfare organization.</a:t>
            </a:r>
          </a:p>
          <a:p>
            <a:r>
              <a:rPr lang="en-US"/>
              <a:t>Tax-exempt donations to RI or local clubs generally are </a:t>
            </a:r>
            <a:r>
              <a:rPr lang="en-US" b="1"/>
              <a:t>NOT</a:t>
            </a:r>
            <a:r>
              <a:rPr lang="en-US"/>
              <a:t> tax-deducible.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0A69E3-EE68-ABCB-F684-5A5395514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The Rotary Foundation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44B71F-E5C1-E0F6-86B4-169F5E7E60C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Is a public charity that funds humanitarian projects.</a:t>
            </a:r>
          </a:p>
          <a:p>
            <a:r>
              <a:rPr lang="en-US"/>
              <a:t>Transforms donations into service projects and grants to support world peace.</a:t>
            </a:r>
          </a:p>
          <a:p>
            <a:r>
              <a:rPr lang="en-US"/>
              <a:t>Contributions count towards Paul Harris Fellow points; one of Rotary’s highest honors.</a:t>
            </a:r>
          </a:p>
          <a:p>
            <a:r>
              <a:rPr lang="en-US"/>
              <a:t>Is a separate 501(c)(3) entity and donations to TRF are </a:t>
            </a:r>
            <a:r>
              <a:rPr lang="en-US" b="1"/>
              <a:t>tax-deducible.</a:t>
            </a:r>
          </a:p>
        </p:txBody>
      </p:sp>
    </p:spTree>
    <p:extLst>
      <p:ext uri="{BB962C8B-B14F-4D97-AF65-F5344CB8AC3E}">
        <p14:creationId xmlns:p14="http://schemas.microsoft.com/office/powerpoint/2010/main" val="231153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A6DA-E02E-4E6E-2E70-3A37762D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From the Perspective of the Rotary Foundation, </a:t>
            </a:r>
            <a:r>
              <a:rPr lang="en-US" sz="2800" b="1"/>
              <a:t>Your Role as Club President is to spend money! </a:t>
            </a:r>
            <a:r>
              <a:rPr lang="en-US" sz="2800"/>
              <a:t>In Fact, You’re a Rock Star if You</a:t>
            </a:r>
            <a:br>
              <a:rPr lang="en-US" sz="2800"/>
            </a:br>
            <a:r>
              <a:rPr lang="en-US" sz="2800"/>
              <a:t>Spend More Money Than You Bring In!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851A5F0-F634-6505-5B7F-9EE4036A3C1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5998"/>
            <a:ext cx="5181600" cy="389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 descr="A group of young people holding a gear&#10;&#10;Description automatically generated">
            <a:extLst>
              <a:ext uri="{FF2B5EF4-FFF2-40B4-BE49-F238E27FC236}">
                <a16:creationId xmlns:a16="http://schemas.microsoft.com/office/drawing/2014/main" id="{CAB85CE6-E785-A442-8570-B561CDD5C9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6818"/>
            <a:ext cx="5181600" cy="3448951"/>
          </a:xfrm>
        </p:spPr>
      </p:pic>
    </p:spTree>
    <p:extLst>
      <p:ext uri="{BB962C8B-B14F-4D97-AF65-F5344CB8AC3E}">
        <p14:creationId xmlns:p14="http://schemas.microsoft.com/office/powerpoint/2010/main" val="111704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9EE29-186B-7D0A-6A45-9A2DE305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/>
              <a:t>Giving to the Annual Fund  – Contributions to the Annual Fund from Year A are returned to the District in the form of District Designated Funds (DDF) in Year C</a:t>
            </a:r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8EEF292E-C5AA-59AF-99C6-29061C63EB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494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0C841-FB56-7CC9-3196-B8E20DF4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Yearly District Contributions to the Annual Fund and Polio Plus  07/01/2020 to 03/31/2026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2906C-3DCC-62D3-E88C-57C5B8398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/>
              <a:t>Annual Fund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8BD8F2-AB6A-4241-EEC5-EDF52ADC5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81275"/>
            <a:ext cx="5157787" cy="36845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07/01/20 – 06/30/21 $262,818</a:t>
            </a:r>
          </a:p>
          <a:p>
            <a:r>
              <a:rPr lang="en-US" dirty="0"/>
              <a:t>07/01/21 – 06/30/22 $187,412</a:t>
            </a:r>
          </a:p>
          <a:p>
            <a:r>
              <a:rPr lang="en-US" dirty="0"/>
              <a:t>07/01/22 – 06/30/23 $156,805</a:t>
            </a:r>
          </a:p>
          <a:p>
            <a:r>
              <a:rPr lang="en-US" dirty="0"/>
              <a:t>07/01/23 – 06/30/24 $155,510</a:t>
            </a:r>
          </a:p>
          <a:p>
            <a:r>
              <a:rPr lang="en-US" dirty="0"/>
              <a:t>07/01/24 – 06/30/25 $139,706</a:t>
            </a:r>
          </a:p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07/01/25 – 04/15/26  $74,307</a:t>
            </a:r>
          </a:p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23 Clubs have donated to the Annual Fund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2F2326-97AF-7134-07A4-CAC5ECF886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Polio Plus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AE9039-7DB5-5B72-D492-D0AAE9CD33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$72,079</a:t>
            </a:r>
          </a:p>
          <a:p>
            <a:r>
              <a:rPr lang="en-US" dirty="0"/>
              <a:t>$52,587</a:t>
            </a:r>
          </a:p>
          <a:p>
            <a:r>
              <a:rPr lang="en-US" dirty="0"/>
              <a:t>$31,271</a:t>
            </a:r>
          </a:p>
          <a:p>
            <a:r>
              <a:rPr lang="en-US" dirty="0"/>
              <a:t>$48,140</a:t>
            </a:r>
          </a:p>
          <a:p>
            <a:r>
              <a:rPr lang="en-US" dirty="0"/>
              <a:t>$45,349</a:t>
            </a:r>
          </a:p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$34,362</a:t>
            </a:r>
          </a:p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23 Clubs have donated to Polio Plus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96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FC7095-807B-7147-13B6-06BC08824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Of Annual Fund contributions, about 50% goes to the World Fund and about 50% comes back to the District as DDF.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FDDB7D-9773-10F9-7176-C3A6D89D2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World Fund Disaster Relief; Myanmar 7.7 magnitude Earthquake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9620A90-708F-0E8C-97BF-1965D3CF5F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7897CE-783D-80F9-A877-4FCF2661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DDF Funded Club Projects: Centerville Rotary Club</a:t>
            </a:r>
          </a:p>
        </p:txBody>
      </p:sp>
      <p:pic>
        <p:nvPicPr>
          <p:cNvPr id="4" name="Content Placeholder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4678C5DC-F826-5B5E-1075-E9D01DAE4CC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1500" y="2965648"/>
            <a:ext cx="3684588" cy="2763441"/>
          </a:xfrm>
        </p:spPr>
      </p:pic>
    </p:spTree>
    <p:extLst>
      <p:ext uri="{BB962C8B-B14F-4D97-AF65-F5344CB8AC3E}">
        <p14:creationId xmlns:p14="http://schemas.microsoft.com/office/powerpoint/2010/main" val="1744806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349588-70BB-AB68-EAA4-481DA6F6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Annual Fund/Available DDF By Rotary Year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552524-C889-4FC3-8009-66EF3781C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DATE</a:t>
            </a:r>
            <a:r>
              <a:rPr lang="en-US" dirty="0"/>
              <a:t>		</a:t>
            </a:r>
            <a:r>
              <a:rPr lang="en-US" u="sng" dirty="0"/>
              <a:t>AF</a:t>
            </a:r>
            <a:r>
              <a:rPr lang="en-US" dirty="0"/>
              <a:t>		</a:t>
            </a:r>
            <a:r>
              <a:rPr lang="en-US" u="sng" dirty="0"/>
              <a:t>DDF to Clubs</a:t>
            </a:r>
            <a:endParaRPr lang="en-US" dirty="0"/>
          </a:p>
          <a:p>
            <a:r>
              <a:rPr lang="en-US" dirty="0"/>
              <a:t>2023-2024	$160,400	$80,200</a:t>
            </a:r>
          </a:p>
          <a:p>
            <a:r>
              <a:rPr lang="en-US" dirty="0"/>
              <a:t>2024-2025	$108,200	$54,100</a:t>
            </a:r>
          </a:p>
          <a:p>
            <a:r>
              <a:rPr lang="en-US" dirty="0"/>
              <a:t>2025-2026	  $94,600	$47,300</a:t>
            </a:r>
          </a:p>
          <a:p>
            <a:r>
              <a:rPr lang="en-US" dirty="0"/>
              <a:t>2026-2027	  $71,400	$35,800</a:t>
            </a:r>
          </a:p>
          <a:p>
            <a:r>
              <a:rPr lang="en-US" dirty="0"/>
              <a:t>2027-2028	  $64,500	$32,300  (Estimated)</a:t>
            </a:r>
          </a:p>
          <a:p>
            <a:r>
              <a:rPr lang="en-US" dirty="0"/>
              <a:t>2028-2029	</a:t>
            </a:r>
            <a:r>
              <a:rPr lang="en-US"/>
              <a:t>  $70,300	$35,150  </a:t>
            </a:r>
            <a:r>
              <a:rPr lang="en-US" dirty="0"/>
              <a:t>(Estimated if no further donations are made to the Annual Fund This Rotary Year)</a:t>
            </a:r>
          </a:p>
        </p:txBody>
      </p:sp>
    </p:spTree>
    <p:extLst>
      <p:ext uri="{BB962C8B-B14F-4D97-AF65-F5344CB8AC3E}">
        <p14:creationId xmlns:p14="http://schemas.microsoft.com/office/powerpoint/2010/main" val="3791171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599</Words>
  <Application>Microsoft Office PowerPoint</Application>
  <PresentationFormat>Widescreen</PresentationFormat>
  <Paragraphs>69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PRESIDENT-ELECT LEARNING SEMINAR (PELS) District 5610 – The Rotary Foundation</vt:lpstr>
      <vt:lpstr>PowerPoint Presentation</vt:lpstr>
      <vt:lpstr>Are Rotary International and The Rotary Foundation one in the same? </vt:lpstr>
      <vt:lpstr>No, they are not. - Differences Between Rotary International and the Rotary Foundation</vt:lpstr>
      <vt:lpstr>From the Perspective of the Rotary Foundation, Your Role as Club President is to spend money! In Fact, You’re a Rock Star if You Spend More Money Than You Bring In!</vt:lpstr>
      <vt:lpstr>Giving to the Annual Fund  – Contributions to the Annual Fund from Year A are returned to the District in the form of District Designated Funds (DDF) in Year C</vt:lpstr>
      <vt:lpstr>Yearly District Contributions to the Annual Fund and Polio Plus  07/01/2020 to 03/31/2026</vt:lpstr>
      <vt:lpstr>Of Annual Fund contributions, about 50% goes to the World Fund and about 50% comes back to the District as DDF.</vt:lpstr>
      <vt:lpstr>Annual Fund/Available DDF By Rotary Year</vt:lpstr>
      <vt:lpstr> Grants Available to Clubs</vt:lpstr>
      <vt:lpstr>Approximately Half of the DDF Coming Back to the District Supports Global Grants (GG) and Half Supports District Grants (DG)</vt:lpstr>
      <vt:lpstr>Approximately Half of the DDF Coming Back to the District Supports Global Grants (GG) and Half Supports District Grants (DG)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 Burns</dc:creator>
  <cp:lastModifiedBy>Linda Liddell</cp:lastModifiedBy>
  <cp:revision>2</cp:revision>
  <dcterms:created xsi:type="dcterms:W3CDTF">2026-04-12T19:01:52Z</dcterms:created>
  <dcterms:modified xsi:type="dcterms:W3CDTF">2026-04-22T17:32:34Z</dcterms:modified>
</cp:coreProperties>
</file>