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DAC787-B062-46D7-9E4A-A342691EDBEF}" v="5" dt="2026-04-07T02:52:48.9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6" d="100"/>
          <a:sy n="106" d="100"/>
        </p:scale>
        <p:origin x="954" y="-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e Sorenson" userId="b35237ef5109b901" providerId="LiveId" clId="{4CA684E0-D130-4B5D-BAF6-A1DFA7A60CE6}"/>
    <pc:docChg chg="custSel modSld">
      <pc:chgData name="Rene Sorenson" userId="b35237ef5109b901" providerId="LiveId" clId="{4CA684E0-D130-4B5D-BAF6-A1DFA7A60CE6}" dt="2026-04-07T02:52:57.542" v="1257" actId="20577"/>
      <pc:docMkLst>
        <pc:docMk/>
      </pc:docMkLst>
      <pc:sldChg chg="modSp mod">
        <pc:chgData name="Rene Sorenson" userId="b35237ef5109b901" providerId="LiveId" clId="{4CA684E0-D130-4B5D-BAF6-A1DFA7A60CE6}" dt="2026-04-07T02:52:31.907" v="1227" actId="20577"/>
        <pc:sldMkLst>
          <pc:docMk/>
          <pc:sldMk cId="0" sldId="256"/>
        </pc:sldMkLst>
        <pc:spChg chg="mod">
          <ac:chgData name="Rene Sorenson" userId="b35237ef5109b901" providerId="LiveId" clId="{4CA684E0-D130-4B5D-BAF6-A1DFA7A60CE6}" dt="2026-04-07T02:42:13.830" v="1126" actId="255"/>
          <ac:spMkLst>
            <pc:docMk/>
            <pc:sldMk cId="0" sldId="256"/>
            <ac:spMk id="6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52:31.907" v="1227" actId="20577"/>
          <ac:spMkLst>
            <pc:docMk/>
            <pc:sldMk cId="0" sldId="256"/>
            <ac:spMk id="10" creationId="{00000000-0000-0000-0000-000000000000}"/>
          </ac:spMkLst>
        </pc:spChg>
      </pc:sldChg>
      <pc:sldChg chg="modSp mod">
        <pc:chgData name="Rene Sorenson" userId="b35237ef5109b901" providerId="LiveId" clId="{4CA684E0-D130-4B5D-BAF6-A1DFA7A60CE6}" dt="2026-04-07T02:31:01.418" v="433" actId="20577"/>
        <pc:sldMkLst>
          <pc:docMk/>
          <pc:sldMk cId="0" sldId="257"/>
        </pc:sldMkLst>
        <pc:spChg chg="mod">
          <ac:chgData name="Rene Sorenson" userId="b35237ef5109b901" providerId="LiveId" clId="{4CA684E0-D130-4B5D-BAF6-A1DFA7A60CE6}" dt="2026-04-07T02:31:01.418" v="433" actId="20577"/>
          <ac:spMkLst>
            <pc:docMk/>
            <pc:sldMk cId="0" sldId="257"/>
            <ac:spMk id="22" creationId="{00000000-0000-0000-0000-000000000000}"/>
          </ac:spMkLst>
        </pc:spChg>
      </pc:sldChg>
      <pc:sldChg chg="modSp mod">
        <pc:chgData name="Rene Sorenson" userId="b35237ef5109b901" providerId="LiveId" clId="{4CA684E0-D130-4B5D-BAF6-A1DFA7A60CE6}" dt="2026-04-07T02:32:42.997" v="543" actId="20577"/>
        <pc:sldMkLst>
          <pc:docMk/>
          <pc:sldMk cId="0" sldId="258"/>
        </pc:sldMkLst>
        <pc:spChg chg="mod">
          <ac:chgData name="Rene Sorenson" userId="b35237ef5109b901" providerId="LiveId" clId="{4CA684E0-D130-4B5D-BAF6-A1DFA7A60CE6}" dt="2026-04-07T02:31:37.734" v="462" actId="20577"/>
          <ac:spMkLst>
            <pc:docMk/>
            <pc:sldMk cId="0" sldId="258"/>
            <ac:spMk id="14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32:42.997" v="543" actId="20577"/>
          <ac:spMkLst>
            <pc:docMk/>
            <pc:sldMk cId="0" sldId="258"/>
            <ac:spMk id="20" creationId="{00000000-0000-0000-0000-000000000000}"/>
          </ac:spMkLst>
        </pc:spChg>
      </pc:sldChg>
      <pc:sldChg chg="addSp delSp modSp mod">
        <pc:chgData name="Rene Sorenson" userId="b35237ef5109b901" providerId="LiveId" clId="{4CA684E0-D130-4B5D-BAF6-A1DFA7A60CE6}" dt="2026-04-07T02:44:32.572" v="1145" actId="20577"/>
        <pc:sldMkLst>
          <pc:docMk/>
          <pc:sldMk cId="0" sldId="260"/>
        </pc:sldMkLst>
        <pc:spChg chg="mod">
          <ac:chgData name="Rene Sorenson" userId="b35237ef5109b901" providerId="LiveId" clId="{4CA684E0-D130-4B5D-BAF6-A1DFA7A60CE6}" dt="2026-04-07T02:43:42.504" v="1134" actId="14100"/>
          <ac:spMkLst>
            <pc:docMk/>
            <pc:sldMk cId="0" sldId="260"/>
            <ac:spMk id="5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3:27.614" v="1131" actId="14100"/>
          <ac:spMkLst>
            <pc:docMk/>
            <pc:sldMk cId="0" sldId="260"/>
            <ac:spMk id="7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3:49.888" v="1136" actId="14100"/>
          <ac:spMkLst>
            <pc:docMk/>
            <pc:sldMk cId="0" sldId="260"/>
            <ac:spMk id="8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3:56.932" v="1137" actId="14100"/>
          <ac:spMkLst>
            <pc:docMk/>
            <pc:sldMk cId="0" sldId="260"/>
            <ac:spMk id="11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4:15.264" v="1140" actId="20577"/>
          <ac:spMkLst>
            <pc:docMk/>
            <pc:sldMk cId="0" sldId="260"/>
            <ac:spMk id="12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3:10.320" v="1129" actId="14100"/>
          <ac:spMkLst>
            <pc:docMk/>
            <pc:sldMk cId="0" sldId="260"/>
            <ac:spMk id="13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4:00.192" v="1138" actId="14100"/>
          <ac:spMkLst>
            <pc:docMk/>
            <pc:sldMk cId="0" sldId="260"/>
            <ac:spMk id="15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4:32.572" v="1145" actId="20577"/>
          <ac:spMkLst>
            <pc:docMk/>
            <pc:sldMk cId="0" sldId="260"/>
            <ac:spMk id="16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33:24.568" v="595" actId="14100"/>
          <ac:spMkLst>
            <pc:docMk/>
            <pc:sldMk cId="0" sldId="260"/>
            <ac:spMk id="17" creationId="{00000000-0000-0000-0000-000000000000}"/>
          </ac:spMkLst>
        </pc:spChg>
        <pc:picChg chg="add del mod">
          <ac:chgData name="Rene Sorenson" userId="b35237ef5109b901" providerId="LiveId" clId="{4CA684E0-D130-4B5D-BAF6-A1DFA7A60CE6}" dt="2026-04-07T02:26:16.215" v="114" actId="478"/>
          <ac:picMkLst>
            <pc:docMk/>
            <pc:sldMk cId="0" sldId="260"/>
            <ac:picMk id="18" creationId="{7B99F63E-0B91-9F12-FEB6-3D3FFBB5A40C}"/>
          </ac:picMkLst>
        </pc:picChg>
        <pc:picChg chg="add mod">
          <ac:chgData name="Rene Sorenson" userId="b35237ef5109b901" providerId="LiveId" clId="{4CA684E0-D130-4B5D-BAF6-A1DFA7A60CE6}" dt="2026-04-07T02:23:29.231" v="14" actId="14100"/>
          <ac:picMkLst>
            <pc:docMk/>
            <pc:sldMk cId="0" sldId="260"/>
            <ac:picMk id="19" creationId="{9DB2E3D5-6B4D-9A9D-EDB8-802FFB083147}"/>
          </ac:picMkLst>
        </pc:picChg>
        <pc:picChg chg="add mod">
          <ac:chgData name="Rene Sorenson" userId="b35237ef5109b901" providerId="LiveId" clId="{4CA684E0-D130-4B5D-BAF6-A1DFA7A60CE6}" dt="2026-04-07T02:25:40.002" v="110" actId="1076"/>
          <ac:picMkLst>
            <pc:docMk/>
            <pc:sldMk cId="0" sldId="260"/>
            <ac:picMk id="20" creationId="{EFD120E9-5AE7-DF95-F3CF-762D9E000889}"/>
          </ac:picMkLst>
        </pc:picChg>
        <pc:picChg chg="add mod">
          <ac:chgData name="Rene Sorenson" userId="b35237ef5109b901" providerId="LiveId" clId="{4CA684E0-D130-4B5D-BAF6-A1DFA7A60CE6}" dt="2026-04-07T02:43:06.929" v="1128" actId="14100"/>
          <ac:picMkLst>
            <pc:docMk/>
            <pc:sldMk cId="0" sldId="260"/>
            <ac:picMk id="21" creationId="{1FF5607C-61D0-73D8-4EF2-798C5B85ABFA}"/>
          </ac:picMkLst>
        </pc:picChg>
      </pc:sldChg>
      <pc:sldChg chg="modSp mod">
        <pc:chgData name="Rene Sorenson" userId="b35237ef5109b901" providerId="LiveId" clId="{4CA684E0-D130-4B5D-BAF6-A1DFA7A60CE6}" dt="2026-04-07T02:49:43.191" v="1199" actId="14100"/>
        <pc:sldMkLst>
          <pc:docMk/>
          <pc:sldMk cId="0" sldId="262"/>
        </pc:sldMkLst>
        <pc:spChg chg="mod">
          <ac:chgData name="Rene Sorenson" userId="b35237ef5109b901" providerId="LiveId" clId="{4CA684E0-D130-4B5D-BAF6-A1DFA7A60CE6}" dt="2026-04-07T02:46:27.334" v="1158" actId="14100"/>
          <ac:spMkLst>
            <pc:docMk/>
            <pc:sldMk cId="0" sldId="262"/>
            <ac:spMk id="7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5:42.032" v="1149" actId="14100"/>
          <ac:spMkLst>
            <pc:docMk/>
            <pc:sldMk cId="0" sldId="262"/>
            <ac:spMk id="8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6:02.496" v="1155" actId="1076"/>
          <ac:spMkLst>
            <pc:docMk/>
            <pc:sldMk cId="0" sldId="262"/>
            <ac:spMk id="9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37:50.849" v="668" actId="20577"/>
          <ac:spMkLst>
            <pc:docMk/>
            <pc:sldMk cId="0" sldId="262"/>
            <ac:spMk id="10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5:48.785" v="1151" actId="1076"/>
          <ac:spMkLst>
            <pc:docMk/>
            <pc:sldMk cId="0" sldId="262"/>
            <ac:spMk id="11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34:53.106" v="616" actId="14100"/>
          <ac:spMkLst>
            <pc:docMk/>
            <pc:sldMk cId="0" sldId="262"/>
            <ac:spMk id="12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9:18.820" v="1195" actId="1076"/>
          <ac:spMkLst>
            <pc:docMk/>
            <pc:sldMk cId="0" sldId="262"/>
            <ac:spMk id="15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39:43.601" v="870" actId="20577"/>
          <ac:spMkLst>
            <pc:docMk/>
            <pc:sldMk cId="0" sldId="262"/>
            <ac:spMk id="18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5:20.521" v="1146" actId="14100"/>
          <ac:spMkLst>
            <pc:docMk/>
            <pc:sldMk cId="0" sldId="262"/>
            <ac:spMk id="20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8:10.101" v="1179" actId="1076"/>
          <ac:spMkLst>
            <pc:docMk/>
            <pc:sldMk cId="0" sldId="262"/>
            <ac:spMk id="21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7:40.983" v="1171" actId="14100"/>
          <ac:spMkLst>
            <pc:docMk/>
            <pc:sldMk cId="0" sldId="262"/>
            <ac:spMk id="22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8:17.595" v="1182" actId="1076"/>
          <ac:spMkLst>
            <pc:docMk/>
            <pc:sldMk cId="0" sldId="262"/>
            <ac:spMk id="23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8:14.060" v="1180" actId="14100"/>
          <ac:spMkLst>
            <pc:docMk/>
            <pc:sldMk cId="0" sldId="262"/>
            <ac:spMk id="24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9:43.191" v="1199" actId="14100"/>
          <ac:spMkLst>
            <pc:docMk/>
            <pc:sldMk cId="0" sldId="262"/>
            <ac:spMk id="25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48:27.338" v="1184" actId="14100"/>
          <ac:spMkLst>
            <pc:docMk/>
            <pc:sldMk cId="0" sldId="262"/>
            <ac:spMk id="26" creationId="{00000000-0000-0000-0000-000000000000}"/>
          </ac:spMkLst>
        </pc:spChg>
      </pc:sldChg>
      <pc:sldChg chg="delSp modSp mod">
        <pc:chgData name="Rene Sorenson" userId="b35237ef5109b901" providerId="LiveId" clId="{4CA684E0-D130-4B5D-BAF6-A1DFA7A60CE6}" dt="2026-04-07T02:35:44.250" v="619" actId="478"/>
        <pc:sldMkLst>
          <pc:docMk/>
          <pc:sldMk cId="0" sldId="263"/>
        </pc:sldMkLst>
        <pc:spChg chg="mod">
          <ac:chgData name="Rene Sorenson" userId="b35237ef5109b901" providerId="LiveId" clId="{4CA684E0-D130-4B5D-BAF6-A1DFA7A60CE6}" dt="2026-04-07T02:28:30.738" v="335" actId="20577"/>
          <ac:spMkLst>
            <pc:docMk/>
            <pc:sldMk cId="0" sldId="263"/>
            <ac:spMk id="4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28:47.120" v="347" actId="20577"/>
          <ac:spMkLst>
            <pc:docMk/>
            <pc:sldMk cId="0" sldId="263"/>
            <ac:spMk id="9" creationId="{00000000-0000-0000-0000-000000000000}"/>
          </ac:spMkLst>
        </pc:spChg>
        <pc:spChg chg="del">
          <ac:chgData name="Rene Sorenson" userId="b35237ef5109b901" providerId="LiveId" clId="{4CA684E0-D130-4B5D-BAF6-A1DFA7A60CE6}" dt="2026-04-07T02:35:44.250" v="619" actId="478"/>
          <ac:spMkLst>
            <pc:docMk/>
            <pc:sldMk cId="0" sldId="263"/>
            <ac:spMk id="10" creationId="{00000000-0000-0000-0000-000000000000}"/>
          </ac:spMkLst>
        </pc:spChg>
        <pc:spChg chg="mod">
          <ac:chgData name="Rene Sorenson" userId="b35237ef5109b901" providerId="LiveId" clId="{4CA684E0-D130-4B5D-BAF6-A1DFA7A60CE6}" dt="2026-04-07T02:29:00.473" v="357" actId="20577"/>
          <ac:spMkLst>
            <pc:docMk/>
            <pc:sldMk cId="0" sldId="263"/>
            <ac:spMk id="23" creationId="{00000000-0000-0000-0000-000000000000}"/>
          </ac:spMkLst>
        </pc:spChg>
      </pc:sldChg>
      <pc:sldChg chg="modSp mod">
        <pc:chgData name="Rene Sorenson" userId="b35237ef5109b901" providerId="LiveId" clId="{4CA684E0-D130-4B5D-BAF6-A1DFA7A60CE6}" dt="2026-04-07T02:52:57.542" v="1257" actId="20577"/>
        <pc:sldMkLst>
          <pc:docMk/>
          <pc:sldMk cId="0" sldId="264"/>
        </pc:sldMkLst>
        <pc:spChg chg="mod">
          <ac:chgData name="Rene Sorenson" userId="b35237ef5109b901" providerId="LiveId" clId="{4CA684E0-D130-4B5D-BAF6-A1DFA7A60CE6}" dt="2026-04-07T02:52:57.542" v="1257" actId="20577"/>
          <ac:spMkLst>
            <pc:docMk/>
            <pc:sldMk cId="0" sldId="264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4843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reneinak@gmail.co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3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669280" y="-914400"/>
            <a:ext cx="5029200" cy="5029200"/>
          </a:xfrm>
          <a:prstGeom prst="ellipse">
            <a:avLst/>
          </a:prstGeom>
          <a:solidFill>
            <a:srgbClr val="F7A81B">
              <a:alpha val="12000"/>
            </a:srgbClr>
          </a:solidFill>
          <a:ln w="12700">
            <a:solidFill>
              <a:srgbClr val="F7A81B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217920" y="-274320"/>
            <a:ext cx="3657600" cy="3657600"/>
          </a:xfrm>
          <a:prstGeom prst="ellipse">
            <a:avLst/>
          </a:prstGeom>
          <a:solidFill>
            <a:srgbClr val="F7A81B">
              <a:alpha val="18000"/>
            </a:srgbClr>
          </a:solidFill>
          <a:ln w="12700">
            <a:solidFill>
              <a:srgbClr val="F7A81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621793"/>
            <a:ext cx="6400800" cy="7971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3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RYLA: ROTARY YOUTH LEADERSHIP AWARD-</a:t>
            </a:r>
          </a:p>
          <a:p>
            <a:pPr marL="0" indent="0" algn="l">
              <a:buNone/>
            </a:pPr>
            <a:r>
              <a:rPr lang="en-US" sz="1600" b="1" kern="0" spc="3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BEYOND LIMITS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1371600"/>
            <a:ext cx="6858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Inspire a Student.</a:t>
            </a:r>
            <a:endParaRPr lang="en-US" sz="4400" dirty="0"/>
          </a:p>
          <a:p>
            <a:pPr marL="0" indent="0" algn="l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Change a Life.</a:t>
            </a:r>
            <a:endParaRPr lang="en-US" sz="4400" dirty="0"/>
          </a:p>
        </p:txBody>
      </p:sp>
      <p:sp>
        <p:nvSpPr>
          <p:cNvPr id="8" name="Shape 6"/>
          <p:cNvSpPr/>
          <p:nvPr/>
        </p:nvSpPr>
        <p:spPr>
          <a:xfrm>
            <a:off x="502920" y="3337560"/>
            <a:ext cx="54864" cy="822960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58368" y="3337560"/>
            <a:ext cx="5486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message to new club presidents</a:t>
            </a:r>
            <a:endParaRPr lang="en-US" sz="150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500" dirty="0">
                <a:solidFill>
                  <a:srgbClr val="E8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your District RYLA Chair, Rene Sorenson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District RYLA Chair  |  Rene Sorenson  | GREATPLAINS RYLA.ORG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8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2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ARE WE HERE?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303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club has the power to unlock a student's potential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2834640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2834640" cy="64008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234440" y="1325880"/>
            <a:ext cx="822960" cy="822960"/>
          </a:xfrm>
          <a:prstGeom prst="ellipse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234440" y="13258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7A81B"/>
                </a:solidFill>
              </a:rPr>
              <a:t>★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11480" y="228600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11480" y="2788920"/>
            <a:ext cx="2560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sophomores &amp; juniors never hear about RYLA. They simply don't know it exists — until a Rotarian tells them.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227832" y="1188720"/>
            <a:ext cx="2834640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27832" y="1188720"/>
            <a:ext cx="2834640" cy="64008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187952" y="1325880"/>
            <a:ext cx="822960" cy="822960"/>
          </a:xfrm>
          <a:prstGeom prst="ellipse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87952" y="13258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7A81B"/>
                </a:solidFill>
              </a:rPr>
              <a:t>♦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364992" y="228600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Solution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364992" y="2788920"/>
            <a:ext cx="2560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You. Your club. A single conversation with a teacher or student can change the entire trajectory of a young person's life.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81344" y="1188720"/>
            <a:ext cx="2834640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181344" y="1188720"/>
            <a:ext cx="2834640" cy="64008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141464" y="1325880"/>
            <a:ext cx="822960" cy="822960"/>
          </a:xfrm>
          <a:prstGeom prst="ellipse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141464" y="13258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7A81B"/>
                </a:solidFill>
              </a:rPr>
              <a:t>✔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318504" y="228600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Goal Today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318504" y="2788920"/>
            <a:ext cx="25603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3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this session with a clear, simple plan to recruit at least one RYLA candidate from your community for the 2027 RYLA camp year.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274320" y="4892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7A81B"/>
                </a:solidFill>
              </a:rPr>
              <a:t>RYLA | Rotary Youth Leadership Awards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3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EA8"/>
          </a:solidFill>
          <a:ln w="12700">
            <a:solidFill>
              <a:srgbClr val="1A5E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RYLA CAMP?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303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I've been there — twice. Here's what actually happens.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3931920" cy="3566160"/>
          </a:xfrm>
          <a:prstGeom prst="rect">
            <a:avLst/>
          </a:prstGeom>
          <a:solidFill>
            <a:srgbClr val="F7A81B">
              <a:alpha val="90000"/>
            </a:srgbClr>
          </a:solidFill>
          <a:ln w="12700">
            <a:solidFill>
              <a:srgbClr val="F7A81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005840"/>
            <a:ext cx="914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502920" y="1691640"/>
            <a:ext cx="3520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RYLA isn't just a camp. It's the moment a teenager realizes they're capable of leading something bigger than themselves.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4114800"/>
            <a:ext cx="3520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Your District RYLA Chair, 2-time attendee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480560" y="1188720"/>
            <a:ext cx="164592" cy="164592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36592" y="1097280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 Challenges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736592" y="1389888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E8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Outdoor and indoor exercises that build trust, communication, and problem-solving under pressure.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480560" y="2121408"/>
            <a:ext cx="164592" cy="164592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736592" y="2029968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Leadership Workshops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736592" y="2322576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E8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Sessions on public speaking, goal-setting, conflict resolution, servant leadership and the 4-Way Test.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480560" y="3054096"/>
            <a:ext cx="164592" cy="164592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36592" y="2962656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Lifelong Friendships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736592" y="3255264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E8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bond across towns and schools — many keep in touch for years.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480560" y="3986784"/>
            <a:ext cx="164592" cy="164592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36592" y="3895344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Rotary Connection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736592" y="4187952"/>
            <a:ext cx="4023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E8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Young people see Rotary values in action and start Interact Clubs, Rotaract Clubs, apply for Rotary Youth Exchange, and become future club members.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74320" y="4892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3F7F"/>
                </a:solidFill>
              </a:rPr>
              <a:t>RYLA | Rotary Youth Leadership Awards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8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SHOULD YOU SPONSOR?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303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Sophomores &amp; juniors with a spark — they don't need to be the obvious leaders yet.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2560320" cy="3520440"/>
          </a:xfrm>
          <a:prstGeom prst="rect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417320"/>
            <a:ext cx="2560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GRADES</a:t>
            </a:r>
            <a:endParaRPr lang="en-US" sz="40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&amp; 11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365760" y="2880360"/>
            <a:ext cx="2377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sweet spot.</a:t>
            </a:r>
            <a:endParaRPr lang="en-US" sz="13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Old enough to lead,</a:t>
            </a:r>
            <a:endParaRPr lang="en-US" sz="13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young enough to</a:t>
            </a:r>
            <a:endParaRPr lang="en-US" sz="13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 into it.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017520" y="1234440"/>
            <a:ext cx="384048" cy="384048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01752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3F7F"/>
                </a:solidFill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493008" y="118872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Natural curiosity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493008" y="1508760"/>
            <a:ext cx="5303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who ask questions, get involved in activities, or care about their community.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017520" y="2057400"/>
            <a:ext cx="5806440" cy="0"/>
          </a:xfrm>
          <a:prstGeom prst="line">
            <a:avLst/>
          </a:prstGeom>
          <a:noFill/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017520" y="2148840"/>
            <a:ext cx="384048" cy="384048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017520" y="21488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3F7F"/>
                </a:solidFill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493008" y="210312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just the star student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493008" y="2423160"/>
            <a:ext cx="5303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RYLA transforms the quiet kid, the athlete, the artist — not just the class president.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017520" y="2971800"/>
            <a:ext cx="5806440" cy="0"/>
          </a:xfrm>
          <a:prstGeom prst="line">
            <a:avLst/>
          </a:prstGeom>
          <a:noFill/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3017520" y="3063240"/>
            <a:ext cx="384048" cy="384048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017520" y="30632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3F7F"/>
                </a:solidFill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493008" y="301752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Recommended by teachers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493008" y="3337560"/>
            <a:ext cx="5303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best source. Ask a school counselor or teacher: 'Who has untapped potential?'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017520" y="3886200"/>
            <a:ext cx="5806440" cy="0"/>
          </a:xfrm>
          <a:prstGeom prst="line">
            <a:avLst/>
          </a:prstGeom>
          <a:noFill/>
          <a:ln w="6350">
            <a:solidFill>
              <a:srgbClr val="D1D9E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3017520" y="3977640"/>
            <a:ext cx="384048" cy="384048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017520" y="39776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3F7F"/>
                </a:solidFill>
              </a:rPr>
              <a:t>4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3493008" y="393192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Willing to step outside comfort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3493008" y="4251960"/>
            <a:ext cx="5303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open to new experiences and meeting people from other schools.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274320" y="4892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7A81B"/>
                </a:solidFill>
              </a:rPr>
              <a:t>RYLA | Rotary Youth Leadership Awards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3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RYLA IN ACTION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5669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003F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students. Real transformation.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124998" y="1303046"/>
            <a:ext cx="2834640" cy="3044952"/>
          </a:xfrm>
          <a:prstGeom prst="rect">
            <a:avLst/>
          </a:prstGeom>
          <a:solidFill>
            <a:srgbClr val="1A5EA8">
              <a:alpha val="60000"/>
            </a:srgbClr>
          </a:solidFill>
          <a:ln w="1905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1024128"/>
            <a:ext cx="283464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📷 INSERT PHOTO 1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28600" y="4626916"/>
            <a:ext cx="2834640" cy="191972"/>
          </a:xfrm>
          <a:prstGeom prst="rect">
            <a:avLst/>
          </a:prstGeom>
          <a:solidFill>
            <a:srgbClr val="003F7F">
              <a:alpha val="80000"/>
            </a:srgbClr>
          </a:solidFill>
          <a:ln w="12700">
            <a:solidFill>
              <a:srgbClr val="003F7F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28600" y="4379976"/>
            <a:ext cx="2834640" cy="370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Above Self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RYLA Camp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46120" y="1024128"/>
            <a:ext cx="2834640" cy="3200400"/>
          </a:xfrm>
          <a:prstGeom prst="rect">
            <a:avLst/>
          </a:prstGeom>
          <a:solidFill>
            <a:srgbClr val="1A5EA8">
              <a:alpha val="60000"/>
            </a:srgbClr>
          </a:solidFill>
          <a:ln w="1905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46120" y="1024128"/>
            <a:ext cx="283464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📷 INSERT PHOTO 2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246120" y="4357142"/>
            <a:ext cx="2834640" cy="461746"/>
          </a:xfrm>
          <a:prstGeom prst="rect">
            <a:avLst/>
          </a:prstGeom>
          <a:solidFill>
            <a:srgbClr val="003F7F">
              <a:alpha val="80000"/>
            </a:srgbClr>
          </a:solidFill>
          <a:ln w="12700">
            <a:solidFill>
              <a:srgbClr val="003F7F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46120" y="425196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Teambuilding Games at RYLA Camp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63640" y="1024128"/>
            <a:ext cx="2834640" cy="3259862"/>
          </a:xfrm>
          <a:prstGeom prst="rect">
            <a:avLst/>
          </a:prstGeom>
          <a:solidFill>
            <a:srgbClr val="1A5EA8">
              <a:alpha val="60000"/>
            </a:srgbClr>
          </a:solidFill>
          <a:ln w="1905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263640" y="1024128"/>
            <a:ext cx="283464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📷 INSERT PHOTO 3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263640" y="4302268"/>
            <a:ext cx="2834640" cy="516619"/>
          </a:xfrm>
          <a:prstGeom prst="rect">
            <a:avLst/>
          </a:prstGeom>
          <a:solidFill>
            <a:srgbClr val="003F7F">
              <a:alpha val="80000"/>
            </a:srgbClr>
          </a:solidFill>
          <a:ln w="12700">
            <a:solidFill>
              <a:srgbClr val="003F7F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63640" y="425196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 Time and Friendship Building</a:t>
            </a:r>
          </a:p>
          <a:p>
            <a:pPr marL="0" indent="0" algn="ctr">
              <a:buNone/>
            </a:pPr>
            <a:r>
              <a:rPr lang="en-US" sz="11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RYLA Camp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74320" y="4924070"/>
            <a:ext cx="8595360" cy="17828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pic>
        <p:nvPicPr>
          <p:cNvPr id="19" name="Picture 18" descr="A group of people cleaning a house&#10;&#10;Description automatically generated">
            <a:extLst>
              <a:ext uri="{FF2B5EF4-FFF2-40B4-BE49-F238E27FC236}">
                <a16:creationId xmlns:a16="http://schemas.microsoft.com/office/drawing/2014/main" id="{9DB2E3D5-6B4D-9A9D-EDB8-802FFB0831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97" y="1335024"/>
            <a:ext cx="2834640" cy="2999232"/>
          </a:xfrm>
          <a:prstGeom prst="rect">
            <a:avLst/>
          </a:prstGeom>
        </p:spPr>
      </p:pic>
      <p:pic>
        <p:nvPicPr>
          <p:cNvPr id="20" name="Picture 19" descr="A person lighting a fire pit&#10;&#10;Description automatically generated">
            <a:extLst>
              <a:ext uri="{FF2B5EF4-FFF2-40B4-BE49-F238E27FC236}">
                <a16:creationId xmlns:a16="http://schemas.microsoft.com/office/drawing/2014/main" id="{EFD120E9-5AE7-DF95-F3CF-762D9E0008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614" y="1776958"/>
            <a:ext cx="2609786" cy="1885231"/>
          </a:xfrm>
          <a:prstGeom prst="rect">
            <a:avLst/>
          </a:prstGeom>
        </p:spPr>
      </p:pic>
      <p:pic>
        <p:nvPicPr>
          <p:cNvPr id="21" name="Picture 20" descr="A person pouring water into a cup&#10;&#10;Description automatically generated">
            <a:extLst>
              <a:ext uri="{FF2B5EF4-FFF2-40B4-BE49-F238E27FC236}">
                <a16:creationId xmlns:a16="http://schemas.microsoft.com/office/drawing/2014/main" id="{1FF5607C-61D0-73D8-4EF2-798C5B85AB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120" y="1069848"/>
            <a:ext cx="2834640" cy="325986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8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YOUR CLUB RECRUITS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303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simple 4-step process any club can follow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28600" y="1143000"/>
            <a:ext cx="205740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22960" y="1261872"/>
            <a:ext cx="868680" cy="868680"/>
          </a:xfrm>
          <a:prstGeom prst="ellipse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22960" y="1261872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320040" y="224028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Connect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338328" y="27432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your local high school counselor or a teacher you know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286000" y="246888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A81B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377440" y="1143000"/>
            <a:ext cx="205740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971800" y="1261872"/>
            <a:ext cx="868680" cy="868680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971800" y="1261872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2468880" y="224028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Nominate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2487168" y="27432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them to recommend 2-3 sophomores or juniors with leadership potential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434840" y="246888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A81B"/>
                </a:solidFill>
              </a:rPr>
              <a:t>→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4526280" y="1143000"/>
            <a:ext cx="205740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120640" y="1261872"/>
            <a:ext cx="868680" cy="868680"/>
          </a:xfrm>
          <a:prstGeom prst="ellipse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120640" y="1261872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4617720" y="224028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Invite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4636008" y="27432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the student (and parents). Share what RYLA is and why you chose them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583680" y="246888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A81B"/>
                </a:solidFill>
              </a:rPr>
              <a:t>→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6675120" y="1143000"/>
            <a:ext cx="2057400" cy="35204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7269480" y="1261872"/>
            <a:ext cx="868680" cy="868680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269480" y="1261872"/>
            <a:ext cx="868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6766560" y="2240280"/>
            <a:ext cx="1874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Sponsor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6784848" y="27432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 camp costs, submit the application, and stay in touch throughout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228600" y="4709160"/>
            <a:ext cx="8686800" cy="365760"/>
          </a:xfrm>
          <a:prstGeom prst="rect">
            <a:avLst/>
          </a:prstGeom>
          <a:solidFill>
            <a:srgbClr val="F7A81B">
              <a:alpha val="85000"/>
            </a:srgbClr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65760" y="472744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03F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Pro tip: The school counselor is your best ally. One email or phone call is often all it takes to find your candidate.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3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5EA8"/>
          </a:solidFill>
          <a:ln w="12700">
            <a:solidFill>
              <a:srgbClr val="1A5E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COSTS &amp; WHAT IT'S WORTH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303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Small investment. Extraordinary return.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3840480" cy="3611880"/>
          </a:xfrm>
          <a:prstGeom prst="rect">
            <a:avLst/>
          </a:prstGeom>
          <a:solidFill>
            <a:srgbClr val="1A5EA8">
              <a:alpha val="40000"/>
            </a:srgbClr>
          </a:solidFill>
          <a:ln w="6350">
            <a:solidFill>
              <a:srgbClr val="F7A81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Investment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457200" y="1769341"/>
            <a:ext cx="149772" cy="137160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" y="1719072"/>
            <a:ext cx="3291840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 registration fee: $500/per student. Once a student </a:t>
            </a:r>
            <a:r>
              <a:rPr lang="en-US" sz="1250" i="1" u="sng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attends</a:t>
            </a: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camp, our District 5610 reimburses your club 50% ($250).</a:t>
            </a:r>
          </a:p>
        </p:txBody>
      </p:sp>
      <p:sp>
        <p:nvSpPr>
          <p:cNvPr id="9" name="Shape 7"/>
          <p:cNvSpPr/>
          <p:nvPr/>
        </p:nvSpPr>
        <p:spPr>
          <a:xfrm>
            <a:off x="469812" y="2524104"/>
            <a:ext cx="137160" cy="137160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85800" y="2523744"/>
            <a:ext cx="3291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Transportation to/from camp. Our District 5610 reimburses drivers A $100 stipend to and from camp. 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57200" y="3293957"/>
            <a:ext cx="137160" cy="137160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85800" y="3227832"/>
            <a:ext cx="3291840" cy="466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few hours of a member's time to nominate &amp; mentor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57200" y="3785616"/>
            <a:ext cx="137160" cy="137160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85800" y="3694176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Optional: small send-off celebration from your club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403196" y="1001268"/>
            <a:ext cx="4480560" cy="3611880"/>
          </a:xfrm>
          <a:prstGeom prst="rect">
            <a:avLst/>
          </a:prstGeom>
          <a:solidFill>
            <a:srgbClr val="F7A81B">
              <a:alpha val="12000"/>
            </a:srgbClr>
          </a:solidFill>
          <a:ln w="6350">
            <a:solidFill>
              <a:srgbClr val="F7A81B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0" y="118872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Return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4572000" y="1810512"/>
            <a:ext cx="137160" cy="137160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00600" y="1719072"/>
            <a:ext cx="3886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young person discovers their leadership voice and your club witnesses the transformation of a youth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4572000" y="2450592"/>
            <a:ext cx="137160" cy="137160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00600" y="2359152"/>
            <a:ext cx="3886200" cy="3615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club is seen as a pillar of community investment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4563667" y="2925027"/>
            <a:ext cx="137160" cy="137160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00600" y="2587753"/>
            <a:ext cx="38862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Service Above Self motto and 4 Way Test are now a part of this youth’s experience and life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4569185" y="3488436"/>
            <a:ext cx="137160" cy="137160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00600" y="3328776"/>
            <a:ext cx="3886200" cy="456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community's next generation of leaders is stronger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 flipV="1">
            <a:off x="4567834" y="3912578"/>
            <a:ext cx="179839" cy="170881"/>
          </a:xfrm>
          <a:prstGeom prst="ellipse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00600" y="3710359"/>
            <a:ext cx="3886200" cy="5416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potential future Rotarian is born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274320" y="4892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03F7F"/>
                </a:solidFill>
              </a:rPr>
              <a:t>RYLA | Rotary Youth Leadership Awards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8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457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7A8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ACTION PLAN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303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things to do during your presidency in February, 2027! 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85953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170432"/>
            <a:ext cx="64008" cy="1115568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170432"/>
            <a:ext cx="54864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1097280" y="1261872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Talk to Your Club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097280" y="1609344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 5 minutes at a meeting sharing what RYLA is. Use your own words — your passion is the best pitch.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766560" y="1463040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3F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week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2423160"/>
            <a:ext cx="85953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423160"/>
            <a:ext cx="64008" cy="1115568"/>
          </a:xfrm>
          <a:prstGeom prst="rect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2423160"/>
            <a:ext cx="54864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1097280" y="2514600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Call a School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97280" y="2862072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a counselor or teacher at your local high school. Ask: 'Do you have a student with leadership potential who could benefit from a free camp experience?'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766560" y="2715768"/>
            <a:ext cx="1828800" cy="438912"/>
          </a:xfrm>
          <a:prstGeom prst="rect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766560" y="2715768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2 weeks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74320" y="3675888"/>
            <a:ext cx="859536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D1D9E6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274320" y="3675888"/>
            <a:ext cx="64008" cy="1115568"/>
          </a:xfrm>
          <a:prstGeom prst="rect">
            <a:avLst/>
          </a:prstGeom>
          <a:solidFill>
            <a:srgbClr val="1A5EA8"/>
          </a:solidFill>
          <a:ln w="12700">
            <a:solidFill>
              <a:srgbClr val="1A5E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3675888"/>
            <a:ext cx="54864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5E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1097280" y="3767328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003F7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Submit a Candidate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097280" y="4114800"/>
            <a:ext cx="5486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your club sponsor at least one sophomore or junior for RYLA next year. I'm here to support you every step of the way.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766560" y="3968496"/>
            <a:ext cx="1828800" cy="438912"/>
          </a:xfrm>
          <a:prstGeom prst="rect">
            <a:avLst/>
          </a:prstGeom>
          <a:solidFill>
            <a:srgbClr val="1A5EA8"/>
          </a:solidFill>
          <a:ln w="12700">
            <a:solidFill>
              <a:srgbClr val="1A5E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766560" y="3968496"/>
            <a:ext cx="1828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3F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[deadline]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0" y="4892040"/>
            <a:ext cx="9144000" cy="256032"/>
          </a:xfrm>
          <a:prstGeom prst="rect">
            <a:avLst/>
          </a:prstGeom>
          <a:solidFill>
            <a:srgbClr val="003F7F"/>
          </a:solidFill>
          <a:ln w="12700">
            <a:solidFill>
              <a:srgbClr val="003F7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74320" y="48920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F7A81B"/>
                </a:solidFill>
              </a:rPr>
              <a:t>RYLA | Rotary Youth Leadership Awards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3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-1371600" y="1371600"/>
            <a:ext cx="5029200" cy="5029200"/>
          </a:xfrm>
          <a:prstGeom prst="ellipse">
            <a:avLst/>
          </a:prstGeom>
          <a:solidFill>
            <a:srgbClr val="F7A81B">
              <a:alpha val="10000"/>
            </a:srgbClr>
          </a:solidFill>
          <a:ln w="12700">
            <a:solidFill>
              <a:srgbClr val="F7A81B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student.</a:t>
            </a:r>
            <a:endParaRPr lang="en-US" sz="4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decision.</a:t>
            </a:r>
            <a:endParaRPr lang="en-US" sz="42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Rotarian.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1371600" y="2834640"/>
            <a:ext cx="6400800" cy="45720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29718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F7A8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That's all it takes to change a young person's life through RYLA.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731520" y="3611880"/>
            <a:ext cx="7680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400" dirty="0">
                <a:solidFill>
                  <a:srgbClr val="E8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I'm your District RYLA Chair. I've lived this experience — twice.</a:t>
            </a:r>
            <a:endParaRPr lang="en-US" sz="14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400" dirty="0">
                <a:solidFill>
                  <a:srgbClr val="E8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out any time and I will help your club find the right candidate.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286000" y="4480560"/>
            <a:ext cx="4572000" cy="502920"/>
          </a:xfrm>
          <a:prstGeom prst="rect">
            <a:avLst/>
          </a:prstGeom>
          <a:solidFill>
            <a:srgbClr val="F7A81B"/>
          </a:solidFill>
          <a:ln w="12700">
            <a:solidFill>
              <a:srgbClr val="F7A8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286000" y="448056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03F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Let's talk. Rene Sorenson / </a:t>
            </a:r>
            <a:r>
              <a:rPr lang="en-US" sz="1200" b="1" dirty="0">
                <a:solidFill>
                  <a:srgbClr val="003F7F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reneinak@gmail.com</a:t>
            </a:r>
            <a:endParaRPr lang="en-US" sz="1200" b="1" dirty="0">
              <a:solidFill>
                <a:srgbClr val="003F7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1200" b="1">
                <a:solidFill>
                  <a:srgbClr val="003F7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GREATPLAINSRYLA.ORG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893</Words>
  <Application>Microsoft Office PowerPoint</Application>
  <PresentationFormat>On-screen Show (16:9)</PresentationFormat>
  <Paragraphs>128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RYLA – Inspire Your Club</dc:title>
  <dc:subject>PptxGenJS Presentation</dc:subject>
  <dc:creator>Rotary District RYLA Chair</dc:creator>
  <cp:lastModifiedBy>Rene Sorenson</cp:lastModifiedBy>
  <cp:revision>2</cp:revision>
  <dcterms:created xsi:type="dcterms:W3CDTF">2026-04-06T23:53:56Z</dcterms:created>
  <dcterms:modified xsi:type="dcterms:W3CDTF">2026-04-07T02:52:57Z</dcterms:modified>
</cp:coreProperties>
</file>