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2" r:id="rId2"/>
    <p:sldId id="344" r:id="rId3"/>
    <p:sldId id="268" r:id="rId4"/>
    <p:sldId id="348" r:id="rId5"/>
    <p:sldId id="351" r:id="rId6"/>
    <p:sldId id="357" r:id="rId7"/>
    <p:sldId id="356" r:id="rId8"/>
    <p:sldId id="349" r:id="rId9"/>
    <p:sldId id="354" r:id="rId10"/>
    <p:sldId id="355" r:id="rId11"/>
    <p:sldId id="330" r:id="rId12"/>
  </p:sldIdLst>
  <p:sldSz cx="12192000" cy="6858000"/>
  <p:notesSz cx="7102475" cy="93884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72" d="100"/>
          <a:sy n="72" d="100"/>
        </p:scale>
        <p:origin x="277" y="2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37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hyperlink" Target="https://form.jotform.com/25257677272806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zones25b-29.org/sitepage/unite-for-water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lubrunner.blob.core.windows.net/00000050186/en-us/files/sitepage/unite-for-water/club-version---unite-for-water-press-release/Club-Version---Unite-for-Water-Press-Release.docx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tary5610.org/sitepage/unite-for-water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zones25b-29.org/sitepage/unite-for-water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hyperlink" Target="https://esrag.org/" TargetMode="External"/><Relationship Id="rId4" Type="http://schemas.openxmlformats.org/officeDocument/2006/relationships/hyperlink" Target="https://www.communityactionforfreshwater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drws.org/" TargetMode="External"/><Relationship Id="rId3" Type="http://schemas.openxmlformats.org/officeDocument/2006/relationships/hyperlink" Target="https://www.inaturalist.org/projects/macroblitz" TargetMode="External"/><Relationship Id="rId7" Type="http://schemas.openxmlformats.org/officeDocument/2006/relationships/hyperlink" Target="https://www.epa.gov/watersense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hyperlink" Target="https://mn.adopt-a-drain.org/" TargetMode="External"/><Relationship Id="rId5" Type="http://schemas.openxmlformats.org/officeDocument/2006/relationships/hyperlink" Target="https://www.mnhum.org/program/we-are-water-mn/" TargetMode="External"/><Relationship Id="rId4" Type="http://schemas.openxmlformats.org/officeDocument/2006/relationships/hyperlink" Target="https://www.sdarw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7C1D-91C9-9F3D-4F63-92B213CC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CF0279-8FDB-CCAC-001F-016C230D060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0E4BC-C270-F531-5047-0135EE917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1CD3F-3214-C5C2-31A8-BEFB32416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C0FEB31-2864-B446-2907-1C36EF7D90D9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D34D5-17DE-5467-E778-647F83D44E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501" y="-102357"/>
            <a:ext cx="12420501" cy="6935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04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3196-861A-6EEC-7576-EB842A8DB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7128DC-C6BA-F161-6318-F2563DE1F3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389" y="0"/>
            <a:ext cx="488322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4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189615"/>
            <a:ext cx="12158869" cy="2635154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4" y="215815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339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FOR WATER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TODAY FOR WATER TOMORROW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44250-E8D8-986C-5134-A8FEC692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34D973-6484-EC9C-DC40-AFF9817CC4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746" y="-21738"/>
            <a:ext cx="8274507" cy="6901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2" y="-70882"/>
            <a:ext cx="11506200" cy="1540042"/>
          </a:xfrm>
        </p:spPr>
        <p:txBody>
          <a:bodyPr/>
          <a:lstStyle/>
          <a:p>
            <a:r>
              <a:rPr lang="en-US" dirty="0"/>
              <a:t>Who is involved?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B861C77-43C3-A75A-C94F-B1E078B2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01905" y="-1307573"/>
            <a:ext cx="232400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F1CCE-6EE4-3928-37B2-6D6C3F3CD9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189" y="1469160"/>
            <a:ext cx="7532401" cy="5193245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9E88BF-BFAA-0D79-ADD4-D2CF3DAD8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360171"/>
              </p:ext>
            </p:extLst>
          </p:nvPr>
        </p:nvGraphicFramePr>
        <p:xfrm>
          <a:off x="6608554" y="3339694"/>
          <a:ext cx="5429472" cy="3285440"/>
        </p:xfrm>
        <a:graphic>
          <a:graphicData uri="http://schemas.openxmlformats.org/drawingml/2006/table">
            <a:tbl>
              <a:tblPr/>
              <a:tblGrid>
                <a:gridCol w="2088657">
                  <a:extLst>
                    <a:ext uri="{9D8B030D-6E8A-4147-A177-3AD203B41FA5}">
                      <a16:colId xmlns:a16="http://schemas.microsoft.com/office/drawing/2014/main" val="1457852021"/>
                    </a:ext>
                  </a:extLst>
                </a:gridCol>
                <a:gridCol w="1356070">
                  <a:extLst>
                    <a:ext uri="{9D8B030D-6E8A-4147-A177-3AD203B41FA5}">
                      <a16:colId xmlns:a16="http://schemas.microsoft.com/office/drawing/2014/main" val="1649401223"/>
                    </a:ext>
                  </a:extLst>
                </a:gridCol>
                <a:gridCol w="1984745">
                  <a:extLst>
                    <a:ext uri="{9D8B030D-6E8A-4147-A177-3AD203B41FA5}">
                      <a16:colId xmlns:a16="http://schemas.microsoft.com/office/drawing/2014/main" val="3436463875"/>
                    </a:ext>
                  </a:extLst>
                </a:gridCol>
              </a:tblGrid>
              <a:tr h="4679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b="1">
                          <a:effectLst/>
                          <a:latin typeface="Aptos" panose="020B0004020202020204" pitchFamily="34" charset="0"/>
                        </a:rPr>
                        <a:t>District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b="1">
                          <a:effectLst/>
                          <a:latin typeface="Aptos" panose="020B0004020202020204" pitchFamily="34" charset="0"/>
                        </a:rPr>
                        <a:t># Clubs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b="1" dirty="0">
                          <a:effectLst/>
                          <a:latin typeface="Aptos" panose="020B0004020202020204" pitchFamily="34" charset="0"/>
                        </a:rPr>
                        <a:t># Rotarians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07764"/>
                  </a:ext>
                </a:extLst>
              </a:tr>
              <a:tr h="4679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  <a:latin typeface="Aptos" panose="020B0004020202020204" pitchFamily="34" charset="0"/>
                        </a:rPr>
                        <a:t>5580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  <a:latin typeface="Aptos" panose="020B0004020202020204" pitchFamily="34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  <a:latin typeface="Aptos" panose="020B0004020202020204" pitchFamily="34" charset="0"/>
                        </a:rPr>
                        <a:t>1925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4033"/>
                  </a:ext>
                </a:extLst>
              </a:tr>
              <a:tr h="4679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5610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1508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18340"/>
                  </a:ext>
                </a:extLst>
              </a:tr>
              <a:tr h="47748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  <a:latin typeface="Aptos" panose="020B0004020202020204" pitchFamily="34" charset="0"/>
                        </a:rPr>
                        <a:t>5950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fi-FI" sz="2800" dirty="0"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  <a:latin typeface="Aptos" panose="020B0004020202020204" pitchFamily="34" charset="0"/>
                        </a:rPr>
                        <a:t>2330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6653"/>
                  </a:ext>
                </a:extLst>
              </a:tr>
              <a:tr h="4679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dirty="0">
                          <a:effectLst/>
                          <a:latin typeface="Aptos" panose="020B0004020202020204" pitchFamily="34" charset="0"/>
                        </a:rPr>
                        <a:t>5960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2140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12752"/>
                  </a:ext>
                </a:extLst>
              </a:tr>
              <a:tr h="4679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5970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  <a:latin typeface="Aptos" panose="020B0004020202020204" pitchFamily="34" charset="0"/>
                        </a:rPr>
                        <a:t>1782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94987"/>
                  </a:ext>
                </a:extLst>
              </a:tr>
              <a:tr h="467993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800" b="1" dirty="0">
                          <a:effectLst/>
                          <a:latin typeface="Engravers MT" panose="02090707080505020304" pitchFamily="18" charset="0"/>
                        </a:rPr>
                        <a:t>Totals</a:t>
                      </a:r>
                      <a:endParaRPr lang="en-US" sz="28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800" b="1" dirty="0">
                          <a:effectLst/>
                          <a:latin typeface="Engravers MT" panose="02090707080505020304" pitchFamily="18" charset="0"/>
                        </a:rPr>
                        <a:t>264</a:t>
                      </a:r>
                      <a:endParaRPr lang="en-US" sz="28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800" b="1" dirty="0">
                          <a:effectLst/>
                          <a:latin typeface="Engravers MT" panose="02090707080505020304" pitchFamily="18" charset="0"/>
                        </a:rPr>
                        <a:t>9,685</a:t>
                      </a:r>
                      <a:endParaRPr lang="en-US" sz="28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309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73FC2-FFA7-ED52-ED72-A39B6D020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9AE6D-9319-4F29-1ED9-01AF2572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" y="6626"/>
            <a:ext cx="11887200" cy="1540042"/>
          </a:xfrm>
        </p:spPr>
        <p:txBody>
          <a:bodyPr>
            <a:normAutofit/>
          </a:bodyPr>
          <a:lstStyle/>
          <a:p>
            <a:r>
              <a:rPr lang="en-US" dirty="0"/>
              <a:t>What are 5610 clubs doing for</a:t>
            </a:r>
            <a:br>
              <a:rPr lang="en-US" dirty="0"/>
            </a:br>
            <a:r>
              <a:rPr lang="en-US" dirty="0"/>
              <a:t>unite for water?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09D72-3454-2694-7B51-31191E7F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0863" y="1503209"/>
            <a:ext cx="12809413" cy="5086044"/>
          </a:xfrm>
        </p:spPr>
        <p:txBody>
          <a:bodyPr>
            <a:noAutofit/>
          </a:bodyPr>
          <a:lstStyle/>
          <a:p>
            <a:pPr lvl="3"/>
            <a:r>
              <a:rPr lang="en-US" sz="1800" dirty="0"/>
              <a:t>Brookings – Highway storm sewer clean-up; awareness of water pollutants</a:t>
            </a:r>
          </a:p>
          <a:p>
            <a:pPr lvl="3"/>
            <a:r>
              <a:rPr lang="en-US" sz="1800" dirty="0"/>
              <a:t>*Centerville – Showing of Dragonfly Pond at Water Festival Sioux Falls West</a:t>
            </a:r>
          </a:p>
          <a:p>
            <a:pPr lvl="3"/>
            <a:r>
              <a:rPr lang="en-US" sz="1800" dirty="0"/>
              <a:t>*Le Mars – Education on actions to improve water quality</a:t>
            </a:r>
          </a:p>
          <a:p>
            <a:pPr lvl="3"/>
            <a:r>
              <a:rPr lang="en-US" sz="1800" dirty="0"/>
              <a:t>Mitchell – Install drinking foundation at City park  </a:t>
            </a:r>
          </a:p>
          <a:p>
            <a:pPr lvl="3"/>
            <a:r>
              <a:rPr lang="en-US" sz="1800" dirty="0"/>
              <a:t>*Madison – Water quality testing </a:t>
            </a:r>
          </a:p>
          <a:p>
            <a:pPr lvl="3"/>
            <a:r>
              <a:rPr lang="en-US" sz="1800" dirty="0"/>
              <a:t>Marshall Noon – Trash pick-up and water test the Redwood River</a:t>
            </a:r>
          </a:p>
          <a:p>
            <a:pPr lvl="3"/>
            <a:r>
              <a:rPr lang="en-US" sz="1800" dirty="0"/>
              <a:t>Mobridge – Plant Flower Garden and Tree </a:t>
            </a:r>
          </a:p>
          <a:p>
            <a:pPr lvl="3"/>
            <a:r>
              <a:rPr lang="en-US" sz="1800" dirty="0"/>
              <a:t>*Rapid City – Creek clean-up, trash pick up, &amp; water testing @ expo</a:t>
            </a:r>
          </a:p>
          <a:p>
            <a:pPr lvl="3"/>
            <a:r>
              <a:rPr lang="en-US" sz="1800" dirty="0"/>
              <a:t>*Rapid City Rushmore – Creek Clean-up, trash pick up, &amp; water testing @ expo</a:t>
            </a:r>
          </a:p>
          <a:p>
            <a:pPr lvl="3"/>
            <a:r>
              <a:rPr lang="en-US" sz="1800" dirty="0"/>
              <a:t>*Rock Valley – Installed drinking station at City park </a:t>
            </a:r>
          </a:p>
          <a:p>
            <a:pPr lvl="3"/>
            <a:r>
              <a:rPr lang="en-US" sz="1800" dirty="0"/>
              <a:t>Sioux City – Adopt-a-Drain</a:t>
            </a:r>
          </a:p>
          <a:p>
            <a:pPr lvl="3"/>
            <a:r>
              <a:rPr lang="en-US" sz="1800" dirty="0"/>
              <a:t>Sioux Falls Downtown – Garbage pick-up at Big Sioux River </a:t>
            </a:r>
          </a:p>
          <a:p>
            <a:pPr lvl="3"/>
            <a:r>
              <a:rPr lang="en-US" sz="1800" dirty="0"/>
              <a:t>Sioux Falls South – Litter pick up</a:t>
            </a:r>
          </a:p>
          <a:p>
            <a:pPr lvl="3"/>
            <a:r>
              <a:rPr lang="en-US" sz="1800" dirty="0"/>
              <a:t>Sioux Falls West - Garbage pick-up at Big Sioux River </a:t>
            </a:r>
          </a:p>
          <a:p>
            <a:pPr lvl="3"/>
            <a:r>
              <a:rPr lang="en-US" sz="1800" dirty="0"/>
              <a:t>Watertown – Trash pick-up at city beach </a:t>
            </a:r>
          </a:p>
          <a:p>
            <a:pPr lvl="3"/>
            <a:r>
              <a:rPr lang="en-US" sz="1800" dirty="0"/>
              <a:t>*Winner – Installed a water dripline for trees</a:t>
            </a:r>
          </a:p>
          <a:p>
            <a:pPr lvl="3"/>
            <a:r>
              <a:rPr lang="en-US" sz="1800" dirty="0"/>
              <a:t>Yankton - River watershed/river clean-up	                       * indicates complete/started at time of this presentation 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6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1674A-FBCC-D03E-9E9B-9F172343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6BA51E1-4B5F-EE71-8FCF-CF4D1E3949E4}"/>
              </a:ext>
            </a:extLst>
          </p:cNvPr>
          <p:cNvSpPr txBox="1">
            <a:spLocks/>
          </p:cNvSpPr>
          <p:nvPr/>
        </p:nvSpPr>
        <p:spPr>
          <a:xfrm>
            <a:off x="194733" y="1"/>
            <a:ext cx="120650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Submit your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46657-A214-9F10-6691-1400E3991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148" y="1458447"/>
            <a:ext cx="6376041" cy="4800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667489-C98F-326E-AAB5-7B75C7A1D79A}"/>
              </a:ext>
            </a:extLst>
          </p:cNvPr>
          <p:cNvSpPr txBox="1"/>
          <p:nvPr/>
        </p:nvSpPr>
        <p:spPr>
          <a:xfrm>
            <a:off x="3794051" y="6259032"/>
            <a:ext cx="4603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https://form.jotform.com/252576772728067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3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65305-5712-88DD-BBE9-2F8B5FD5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40F5940-BCEE-3241-318E-958F8DE2B427}"/>
              </a:ext>
            </a:extLst>
          </p:cNvPr>
          <p:cNvSpPr txBox="1">
            <a:spLocks/>
          </p:cNvSpPr>
          <p:nvPr/>
        </p:nvSpPr>
        <p:spPr>
          <a:xfrm>
            <a:off x="194733" y="1"/>
            <a:ext cx="120650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Promote your project (before)</a:t>
            </a:r>
          </a:p>
          <a:p>
            <a:r>
              <a:rPr lang="en-US" dirty="0"/>
              <a:t>Share your impact (after)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65742-9CDB-50FF-79C2-B98166AED7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7701" y="1378559"/>
            <a:ext cx="3364299" cy="485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55894-E5C7-B262-9652-D3B31B6388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3597" y="1378559"/>
            <a:ext cx="5234287" cy="5446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DE299B-7FE8-60DC-B152-329B049FC8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1" y="1451112"/>
            <a:ext cx="3295397" cy="272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0C42B-1139-3AB2-0FF9-1474EB8672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4" y="4058318"/>
            <a:ext cx="3208223" cy="2753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10B2B-85C3-62C2-BB94-D545CB3B6D9B}"/>
              </a:ext>
            </a:extLst>
          </p:cNvPr>
          <p:cNvSpPr txBox="1"/>
          <p:nvPr/>
        </p:nvSpPr>
        <p:spPr>
          <a:xfrm>
            <a:off x="8871696" y="6351818"/>
            <a:ext cx="306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Welcome | Zones 25B &amp; 29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5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49FE9E1-992F-F0F0-B4EA-EA0C74035E91}"/>
              </a:ext>
            </a:extLst>
          </p:cNvPr>
          <p:cNvSpPr txBox="1"/>
          <p:nvPr/>
        </p:nvSpPr>
        <p:spPr>
          <a:xfrm>
            <a:off x="103666" y="5975092"/>
            <a:ext cx="683356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https://clubrunner.blob.core.windows.net/00000050186/en-us/files/sitepage/unite-for-water/club-version---unite-for-water-press-release/Club-Version---Unite-for-Water-Press-Release.docx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FA019-08EB-E12E-AD04-B78DDA4752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8986" y="17300"/>
            <a:ext cx="5309557" cy="6796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69C4C-F8F1-3854-C184-AC6AB43D7E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6" y="1583845"/>
            <a:ext cx="6265406" cy="4391247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0DAEF676-BC80-9656-8B47-2B3A44EBFBA7}"/>
              </a:ext>
            </a:extLst>
          </p:cNvPr>
          <p:cNvSpPr txBox="1">
            <a:spLocks/>
          </p:cNvSpPr>
          <p:nvPr/>
        </p:nvSpPr>
        <p:spPr>
          <a:xfrm>
            <a:off x="213457" y="43803"/>
            <a:ext cx="120650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 release </a:t>
            </a:r>
          </a:p>
        </p:txBody>
      </p:sp>
    </p:spTree>
    <p:extLst>
      <p:ext uri="{BB962C8B-B14F-4D97-AF65-F5344CB8AC3E}">
        <p14:creationId xmlns:p14="http://schemas.microsoft.com/office/powerpoint/2010/main" val="112440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D8E7E-AC28-499E-26F8-BC7F9871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3A0D3F2C-57EB-440F-BD81-44914F5895D0}"/>
              </a:ext>
            </a:extLst>
          </p:cNvPr>
          <p:cNvSpPr txBox="1">
            <a:spLocks/>
          </p:cNvSpPr>
          <p:nvPr/>
        </p:nvSpPr>
        <p:spPr>
          <a:xfrm>
            <a:off x="194733" y="-13251"/>
            <a:ext cx="120650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resources</a:t>
            </a:r>
            <a:br>
              <a:rPr lang="en-US" dirty="0"/>
            </a:br>
            <a:endParaRPr lang="en-US" sz="32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5A743-D29E-BC8A-41F2-74A12EB68C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189" y="76199"/>
            <a:ext cx="6686876" cy="326003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2A0920-498D-51C0-BC7D-83B6F687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888" y="2995807"/>
            <a:ext cx="7036177" cy="3260035"/>
          </a:xfrm>
        </p:spPr>
        <p:txBody>
          <a:bodyPr>
            <a:noAutofit/>
          </a:bodyPr>
          <a:lstStyle/>
          <a:p>
            <a:pPr lvl="5"/>
            <a:endParaRPr lang="en-US" sz="2800" dirty="0"/>
          </a:p>
          <a:p>
            <a:pPr lvl="3"/>
            <a:r>
              <a:rPr lang="en-US" sz="2800" dirty="0"/>
              <a:t>Map your project! (Rotary and UN Environment Program partnership) </a:t>
            </a:r>
          </a:p>
          <a:p>
            <a:pPr lvl="4"/>
            <a:r>
              <a:rPr lang="en-US" sz="2800" dirty="0">
                <a:hlinkClick r:id="rId4"/>
              </a:rPr>
              <a:t>https://www.communityactionforfreshwater.org/</a:t>
            </a:r>
            <a:endParaRPr lang="en-US" sz="2800" dirty="0"/>
          </a:p>
          <a:p>
            <a:pPr lvl="4"/>
            <a:endParaRPr lang="en-US" sz="2800" dirty="0"/>
          </a:p>
          <a:p>
            <a:pPr lvl="3"/>
            <a:r>
              <a:rPr lang="en-US" sz="2600" dirty="0"/>
              <a:t>Environmental Sustainability          Rotary Action Group</a:t>
            </a:r>
          </a:p>
          <a:p>
            <a:pPr lvl="4"/>
            <a:r>
              <a:rPr lang="en-US" sz="2600" dirty="0"/>
              <a:t> </a:t>
            </a:r>
            <a:r>
              <a:rPr lang="en-US" sz="2800" dirty="0">
                <a:hlinkClick r:id="rId5"/>
              </a:rPr>
              <a:t>https://esrag.org/</a:t>
            </a:r>
            <a:endParaRPr lang="en-US" sz="2800" dirty="0"/>
          </a:p>
          <a:p>
            <a:pPr lvl="4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66D03-84C4-065F-FCE1-8A739B72A1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" y="4141298"/>
            <a:ext cx="5333548" cy="2641744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8C2DF46-0486-D8F1-D9D8-F6AEE0F7FBCA}"/>
              </a:ext>
            </a:extLst>
          </p:cNvPr>
          <p:cNvSpPr txBox="1">
            <a:spLocks/>
          </p:cNvSpPr>
          <p:nvPr/>
        </p:nvSpPr>
        <p:spPr>
          <a:xfrm>
            <a:off x="-463450" y="1706216"/>
            <a:ext cx="5991731" cy="2919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2800" dirty="0">
                <a:hlinkClick r:id="rId7"/>
              </a:rPr>
              <a:t>Welcome | Zones 25B &amp; 29</a:t>
            </a:r>
            <a:endParaRPr lang="en-US" sz="2800" dirty="0"/>
          </a:p>
          <a:p>
            <a:pPr lvl="4"/>
            <a:r>
              <a:rPr lang="en-US" sz="2600" dirty="0"/>
              <a:t>Public Image, </a:t>
            </a:r>
            <a:r>
              <a:rPr lang="en-US" sz="2800" dirty="0"/>
              <a:t>Unite for Water</a:t>
            </a:r>
          </a:p>
          <a:p>
            <a:pPr lvl="4"/>
            <a:endParaRPr lang="en-US" sz="2800" dirty="0"/>
          </a:p>
          <a:p>
            <a:pPr lvl="3"/>
            <a:r>
              <a:rPr lang="en-US" sz="2800" dirty="0">
                <a:hlinkClick r:id="rId8"/>
              </a:rPr>
              <a:t>Welcome | District 5610</a:t>
            </a:r>
            <a:endParaRPr lang="en-US" sz="2800" dirty="0"/>
          </a:p>
          <a:p>
            <a:pPr lvl="4"/>
            <a:r>
              <a:rPr lang="en-US" sz="2600" dirty="0"/>
              <a:t>Events, </a:t>
            </a:r>
            <a:r>
              <a:rPr lang="en-US" sz="2800" dirty="0"/>
              <a:t>Unite for Water</a:t>
            </a:r>
          </a:p>
          <a:p>
            <a:pPr lvl="3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9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962A-1B7E-019C-CD4A-F8C4400BE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2CB041-2EF9-884B-F8E7-39A42941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62609" y="1526791"/>
            <a:ext cx="12922342" cy="5086044"/>
          </a:xfrm>
        </p:spPr>
        <p:txBody>
          <a:bodyPr>
            <a:noAutofit/>
          </a:bodyPr>
          <a:lstStyle/>
          <a:p>
            <a:pPr lvl="4"/>
            <a:r>
              <a:rPr lang="en-US" sz="2800" dirty="0" err="1">
                <a:hlinkClick r:id="rId3"/>
              </a:rPr>
              <a:t>MacroBlitz</a:t>
            </a:r>
            <a:r>
              <a:rPr lang="en-US" sz="2800" dirty="0">
                <a:hlinkClick r:id="rId3"/>
              </a:rPr>
              <a:t>! · iNaturalist</a:t>
            </a:r>
            <a:endParaRPr lang="en-US" sz="2800" dirty="0"/>
          </a:p>
          <a:p>
            <a:pPr lvl="4"/>
            <a:endParaRPr lang="en-US" sz="2800" dirty="0"/>
          </a:p>
          <a:p>
            <a:pPr lvl="4"/>
            <a:r>
              <a:rPr lang="en-US" sz="2800" dirty="0">
                <a:hlinkClick r:id="rId4"/>
              </a:rPr>
              <a:t>South Dakota Association of Rural Water Systems - South Dakota Association of Rural Water Systems</a:t>
            </a:r>
            <a:endParaRPr lang="en-US" sz="2800" dirty="0"/>
          </a:p>
          <a:p>
            <a:pPr lvl="4"/>
            <a:endParaRPr lang="en-US" sz="2800" dirty="0"/>
          </a:p>
          <a:p>
            <a:pPr lvl="4"/>
            <a:r>
              <a:rPr lang="en-US" sz="2800" dirty="0"/>
              <a:t> </a:t>
            </a:r>
            <a:r>
              <a:rPr lang="en-US" sz="2800" dirty="0">
                <a:hlinkClick r:id="rId5"/>
              </a:rPr>
              <a:t>We Are Water MN - Minnesota Humanities Center</a:t>
            </a:r>
            <a:endParaRPr lang="en-US" sz="2800" dirty="0"/>
          </a:p>
          <a:p>
            <a:pPr lvl="4"/>
            <a:endParaRPr lang="en-US" sz="2800" dirty="0"/>
          </a:p>
          <a:p>
            <a:pPr lvl="4"/>
            <a:r>
              <a:rPr lang="en-US" sz="2800" dirty="0">
                <a:hlinkClick r:id="rId6"/>
              </a:rPr>
              <a:t>Adopt-a-Drain – Minnesota</a:t>
            </a:r>
            <a:endParaRPr lang="en-US" sz="2800" dirty="0"/>
          </a:p>
          <a:p>
            <a:pPr lvl="4"/>
            <a:endParaRPr lang="en-US" sz="2800" dirty="0">
              <a:solidFill>
                <a:schemeClr val="tx1"/>
              </a:solidFill>
            </a:endParaRPr>
          </a:p>
          <a:p>
            <a:pPr lvl="4"/>
            <a:r>
              <a:rPr lang="en-US" sz="2800" dirty="0" err="1">
                <a:hlinkClick r:id="rId7"/>
              </a:rPr>
              <a:t>WaterSense</a:t>
            </a:r>
            <a:r>
              <a:rPr lang="en-US" sz="2800" dirty="0">
                <a:hlinkClick r:id="rId7"/>
              </a:rPr>
              <a:t> | US EPA</a:t>
            </a:r>
            <a:endParaRPr lang="en-US" sz="2800" dirty="0"/>
          </a:p>
          <a:p>
            <a:pPr lvl="4"/>
            <a:endParaRPr lang="en-US" sz="2800" dirty="0"/>
          </a:p>
          <a:p>
            <a:pPr lvl="4"/>
            <a:r>
              <a:rPr lang="en-US" sz="2800" dirty="0">
                <a:hlinkClick r:id="rId8"/>
              </a:rPr>
              <a:t>Western Dakota Regional Water System</a:t>
            </a:r>
            <a:endParaRPr lang="en-US" sz="2800" dirty="0"/>
          </a:p>
          <a:p>
            <a:pPr lvl="4"/>
            <a:endParaRPr lang="en-US" sz="2800" dirty="0"/>
          </a:p>
          <a:p>
            <a:pPr marL="914400" lvl="4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4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B179FBB-0FC6-BABA-BBAF-55CC7E625975}"/>
              </a:ext>
            </a:extLst>
          </p:cNvPr>
          <p:cNvSpPr txBox="1">
            <a:spLocks/>
          </p:cNvSpPr>
          <p:nvPr/>
        </p:nvSpPr>
        <p:spPr>
          <a:xfrm>
            <a:off x="194733" y="-13251"/>
            <a:ext cx="120650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Projects still available! </a:t>
            </a:r>
            <a:br>
              <a:rPr lang="en-US" dirty="0"/>
            </a:br>
            <a:endParaRPr lang="en-US" sz="32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6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4739</TotalTime>
  <Words>394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Engravers MT</vt:lpstr>
      <vt:lpstr>Office Theme</vt:lpstr>
      <vt:lpstr>PowerPoint Presentation</vt:lpstr>
      <vt:lpstr>PowerPoint Presentation</vt:lpstr>
      <vt:lpstr>Who is involved?</vt:lpstr>
      <vt:lpstr>What are 5610 clubs doing for unite for water?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Jennifer Rollins</cp:lastModifiedBy>
  <cp:revision>198</cp:revision>
  <cp:lastPrinted>2026-04-11T16:20:00Z</cp:lastPrinted>
  <dcterms:created xsi:type="dcterms:W3CDTF">2019-11-18T03:22:22Z</dcterms:created>
  <dcterms:modified xsi:type="dcterms:W3CDTF">2026-04-21T23:52:41Z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