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0" r:id="rId2"/>
    <p:sldId id="366" r:id="rId3"/>
    <p:sldId id="370" r:id="rId4"/>
    <p:sldId id="344" r:id="rId5"/>
    <p:sldId id="384" r:id="rId6"/>
    <p:sldId id="389" r:id="rId7"/>
    <p:sldId id="260" r:id="rId8"/>
    <p:sldId id="372" r:id="rId9"/>
    <p:sldId id="382" r:id="rId10"/>
    <p:sldId id="385" r:id="rId11"/>
    <p:sldId id="386" r:id="rId12"/>
    <p:sldId id="387" r:id="rId13"/>
    <p:sldId id="381" r:id="rId14"/>
    <p:sldId id="365" r:id="rId15"/>
    <p:sldId id="374" r:id="rId16"/>
    <p:sldId id="388" r:id="rId17"/>
    <p:sldId id="279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56F49D0-92A5-44E2-A17D-A7199410FB2F}">
          <p14:sldIdLst>
            <p14:sldId id="330"/>
            <p14:sldId id="366"/>
            <p14:sldId id="370"/>
            <p14:sldId id="344"/>
            <p14:sldId id="384"/>
            <p14:sldId id="389"/>
            <p14:sldId id="260"/>
            <p14:sldId id="372"/>
            <p14:sldId id="382"/>
            <p14:sldId id="385"/>
            <p14:sldId id="386"/>
            <p14:sldId id="387"/>
            <p14:sldId id="381"/>
            <p14:sldId id="365"/>
            <p14:sldId id="374"/>
            <p14:sldId id="38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95D"/>
    <a:srgbClr val="FFFFFF"/>
    <a:srgbClr val="D9185C"/>
    <a:srgbClr val="06B4E6"/>
    <a:srgbClr val="15458F"/>
    <a:srgbClr val="DA1A5A"/>
    <a:srgbClr val="00B4E6"/>
    <a:srgbClr val="00B4E7"/>
    <a:srgbClr val="16468F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F33CDD-D5A5-401B-855D-93CDE8FB3915}" v="1" dt="2025-05-14T18:34:52.7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69" autoAdjust="0"/>
    <p:restoredTop sz="97866" autoAdjust="0"/>
  </p:normalViewPr>
  <p:slideViewPr>
    <p:cSldViewPr snapToGrid="0" showGuides="1">
      <p:cViewPr varScale="1">
        <p:scale>
          <a:sx n="86" d="100"/>
          <a:sy n="86" d="100"/>
        </p:scale>
        <p:origin x="456" y="60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183BB-10E0-4185-977F-6A436BE539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75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5E32-F778-2B7F-E69D-E7A7931BB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60191-66F8-63C2-7C60-9F2950CF6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D399F-EEC2-8ED3-688E-4C75D968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6C4C-20B6-445A-816B-80919A4640F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5DEA5-6A74-90F1-8CC2-362E57AC2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7D063-807F-1C90-1B70-EC3BF110D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4EDFA-EA9A-4F1E-9064-FE8D6C99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9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5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  <p:sldLayoutId id="2147483684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rotary5610.org/sitepage/district-grants" TargetMode="Externa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tary5610.org/sitepage/district-raffle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hyperlink" Target="mailto:Rotary.Jennifer.Rollins@gmail.com" TargetMode="External"/><Relationship Id="rId4" Type="http://schemas.openxmlformats.org/officeDocument/2006/relationships/hyperlink" Target="https://www.facebook.com/groups/district561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4" Type="http://schemas.openxmlformats.org/officeDocument/2006/relationships/hyperlink" Target="https://my.rotary.org/en/donate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101823" y="4104283"/>
            <a:ext cx="12192000" cy="2176117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-165924" y="489792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5610 2025 Raffle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13, 2025</a:t>
            </a:r>
          </a:p>
          <a:p>
            <a:pPr marL="0" indent="0" algn="ctr">
              <a:buNone/>
            </a:pP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14">
            <a:extLst>
              <a:ext uri="{FF2B5EF4-FFF2-40B4-BE49-F238E27FC236}">
                <a16:creationId xmlns:a16="http://schemas.microsoft.com/office/drawing/2014/main" id="{002C0903-D219-114B-950B-117984639F4E}"/>
              </a:ext>
            </a:extLst>
          </p:cNvPr>
          <p:cNvSpPr txBox="1">
            <a:spLocks/>
          </p:cNvSpPr>
          <p:nvPr/>
        </p:nvSpPr>
        <p:spPr>
          <a:xfrm>
            <a:off x="-165924" y="6268702"/>
            <a:ext cx="12192000" cy="465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5DAA"/>
                </a:solidFill>
              </a:rPr>
              <a:t>DGND Jennifer Rollins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554AFB-6FBB-7625-CFA2-8E999DE99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747" y="192054"/>
            <a:ext cx="4797379" cy="4705875"/>
          </a:xfrm>
          <a:prstGeom prst="rect">
            <a:avLst/>
          </a:prstGeom>
        </p:spPr>
      </p:pic>
      <p:pic>
        <p:nvPicPr>
          <p:cNvPr id="1028" name="Picture 4" descr="4th Annual Club Raffle Tickets on Sale May 17, 2019 | Rotary Club of ...">
            <a:extLst>
              <a:ext uri="{FF2B5EF4-FFF2-40B4-BE49-F238E27FC236}">
                <a16:creationId xmlns:a16="http://schemas.microsoft.com/office/drawing/2014/main" id="{C8513A62-EDF3-DA7D-A564-1D6EABC7F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3" y="567169"/>
            <a:ext cx="6857566" cy="433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303A8-E1EA-C2FA-8712-D4E7B62C6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A22A06-DF00-F857-3DA0-19F07CBD4C3E}"/>
              </a:ext>
            </a:extLst>
          </p:cNvPr>
          <p:cNvSpPr txBox="1">
            <a:spLocks/>
          </p:cNvSpPr>
          <p:nvPr/>
        </p:nvSpPr>
        <p:spPr>
          <a:xfrm>
            <a:off x="198783" y="1663147"/>
            <a:ext cx="11993217" cy="519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28600" lvl="1" indent="0">
              <a:buNone/>
            </a:pPr>
            <a:endParaRPr lang="en-US" dirty="0"/>
          </a:p>
        </p:txBody>
      </p:sp>
      <p:pic>
        <p:nvPicPr>
          <p:cNvPr id="6" name="Picture 5" descr="A box with text on it&#10;&#10;AI-generated content may be incorrect.">
            <a:extLst>
              <a:ext uri="{FF2B5EF4-FFF2-40B4-BE49-F238E27FC236}">
                <a16:creationId xmlns:a16="http://schemas.microsoft.com/office/drawing/2014/main" id="{22DD0135-B95F-0FD2-A420-D09BDCBC3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9" b="8601"/>
          <a:stretch/>
        </p:blipFill>
        <p:spPr>
          <a:xfrm>
            <a:off x="198783" y="443948"/>
            <a:ext cx="4980825" cy="3482804"/>
          </a:xfrm>
          <a:prstGeom prst="rect">
            <a:avLst/>
          </a:prstGeom>
        </p:spPr>
      </p:pic>
      <p:pic>
        <p:nvPicPr>
          <p:cNvPr id="8" name="Picture 7" descr="A cheese board with cheese knives and a black board&#10;&#10;AI-generated content may be incorrect.">
            <a:extLst>
              <a:ext uri="{FF2B5EF4-FFF2-40B4-BE49-F238E27FC236}">
                <a16:creationId xmlns:a16="http://schemas.microsoft.com/office/drawing/2014/main" id="{B4210F6B-9E7A-90A5-70CA-A7083D14F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2" r="31498"/>
          <a:stretch/>
        </p:blipFill>
        <p:spPr>
          <a:xfrm rot="5400000">
            <a:off x="7160313" y="2589973"/>
            <a:ext cx="3213656" cy="5143500"/>
          </a:xfrm>
          <a:prstGeom prst="rect">
            <a:avLst/>
          </a:prstGeom>
        </p:spPr>
      </p:pic>
      <p:pic>
        <p:nvPicPr>
          <p:cNvPr id="10" name="Picture 9" descr="A stack of books with text overlay&#10;&#10;AI-generated content may be incorrect.">
            <a:extLst>
              <a:ext uri="{FF2B5EF4-FFF2-40B4-BE49-F238E27FC236}">
                <a16:creationId xmlns:a16="http://schemas.microsoft.com/office/drawing/2014/main" id="{D2AC4E11-A122-DEBD-8BF5-6EE658EBD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9" b="9274"/>
          <a:stretch/>
        </p:blipFill>
        <p:spPr>
          <a:xfrm>
            <a:off x="1344268" y="4135802"/>
            <a:ext cx="3505200" cy="251314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D3669B0-247C-55A4-F692-BE317CA6A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810429"/>
              </p:ext>
            </p:extLst>
          </p:nvPr>
        </p:nvGraphicFramePr>
        <p:xfrm>
          <a:off x="4699000" y="89449"/>
          <a:ext cx="7366000" cy="4257040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3820377718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941171444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49806730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87763317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73756893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375532214"/>
                    </a:ext>
                  </a:extLst>
                </a:gridCol>
              </a:tblGrid>
              <a:tr h="38544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CLUB that donated the 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VALUE OF 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WINNING NUMBER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WINNER'S NAME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WINNER's CLUB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546312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Rapid City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$100 Amazon gift card to buy an Alexa; 5 + children’s book collection from Storybook Island (total value $150)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3645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George Lapp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Sioux Falls North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95169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Sioux City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$150 Visa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3276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Mark Dady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Mobridge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06029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Tyndall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$150 DeWalt Corded/Cordless Air Inflator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4061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Shane Conger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Watertown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64283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Wagner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UNKNOWN AMOUNT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Rotary Cutting Board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4322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Tony Burg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74886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Watertown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$150 Gift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585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Mindi Miller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077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050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23F8F-F6C9-D0D5-246D-DD862819D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F01EBB-954B-6872-0205-308D7D0B2DD8}"/>
              </a:ext>
            </a:extLst>
          </p:cNvPr>
          <p:cNvSpPr txBox="1">
            <a:spLocks/>
          </p:cNvSpPr>
          <p:nvPr/>
        </p:nvSpPr>
        <p:spPr>
          <a:xfrm>
            <a:off x="198783" y="1663147"/>
            <a:ext cx="11993217" cy="519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28600" lvl="1" indent="0">
              <a:buNone/>
            </a:pPr>
            <a:endParaRPr lang="en-US" dirty="0"/>
          </a:p>
        </p:txBody>
      </p:sp>
      <p:pic>
        <p:nvPicPr>
          <p:cNvPr id="6" name="Picture 5" descr="A basket of candy on a table&#10;&#10;AI-generated content may be incorrect.">
            <a:extLst>
              <a:ext uri="{FF2B5EF4-FFF2-40B4-BE49-F238E27FC236}">
                <a16:creationId xmlns:a16="http://schemas.microsoft.com/office/drawing/2014/main" id="{BE507F25-02CB-BAEB-0DEF-0714295D7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" y="596487"/>
            <a:ext cx="2957724" cy="3140626"/>
          </a:xfrm>
          <a:prstGeom prst="rect">
            <a:avLst/>
          </a:prstGeom>
        </p:spPr>
      </p:pic>
      <p:pic>
        <p:nvPicPr>
          <p:cNvPr id="8" name="Picture 7" descr="A group of products on a table&#10;&#10;AI-generated content may be incorrect.">
            <a:extLst>
              <a:ext uri="{FF2B5EF4-FFF2-40B4-BE49-F238E27FC236}">
                <a16:creationId xmlns:a16="http://schemas.microsoft.com/office/drawing/2014/main" id="{4ADDE024-AB8F-44AC-3042-967DA4769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392" y="4576058"/>
            <a:ext cx="3330083" cy="2221065"/>
          </a:xfrm>
          <a:prstGeom prst="rect">
            <a:avLst/>
          </a:prstGeom>
        </p:spPr>
      </p:pic>
      <p:pic>
        <p:nvPicPr>
          <p:cNvPr id="10" name="Picture 9" descr="A gift card with a picture of a barn and silos&#10;&#10;AI-generated content may be incorrect.">
            <a:extLst>
              <a:ext uri="{FF2B5EF4-FFF2-40B4-BE49-F238E27FC236}">
                <a16:creationId xmlns:a16="http://schemas.microsoft.com/office/drawing/2014/main" id="{EFEDE94D-70E0-FC9A-B586-5E731C988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17"/>
          <a:stretch/>
        </p:blipFill>
        <p:spPr>
          <a:xfrm rot="20666918">
            <a:off x="297660" y="4192376"/>
            <a:ext cx="2810289" cy="232253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57AA328-B907-63BA-D373-E2A8669C4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30835"/>
              </p:ext>
            </p:extLst>
          </p:nvPr>
        </p:nvGraphicFramePr>
        <p:xfrm>
          <a:off x="3006138" y="479550"/>
          <a:ext cx="6855834" cy="5024160"/>
        </p:xfrm>
        <a:graphic>
          <a:graphicData uri="http://schemas.openxmlformats.org/drawingml/2006/table">
            <a:tbl>
              <a:tblPr/>
              <a:tblGrid>
                <a:gridCol w="1985828">
                  <a:extLst>
                    <a:ext uri="{9D8B030D-6E8A-4147-A177-3AD203B41FA5}">
                      <a16:colId xmlns:a16="http://schemas.microsoft.com/office/drawing/2014/main" val="1930875985"/>
                    </a:ext>
                  </a:extLst>
                </a:gridCol>
                <a:gridCol w="661942">
                  <a:extLst>
                    <a:ext uri="{9D8B030D-6E8A-4147-A177-3AD203B41FA5}">
                      <a16:colId xmlns:a16="http://schemas.microsoft.com/office/drawing/2014/main" val="3656008207"/>
                    </a:ext>
                  </a:extLst>
                </a:gridCol>
                <a:gridCol w="1661292">
                  <a:extLst>
                    <a:ext uri="{9D8B030D-6E8A-4147-A177-3AD203B41FA5}">
                      <a16:colId xmlns:a16="http://schemas.microsoft.com/office/drawing/2014/main" val="3699281978"/>
                    </a:ext>
                  </a:extLst>
                </a:gridCol>
                <a:gridCol w="702788">
                  <a:extLst>
                    <a:ext uri="{9D8B030D-6E8A-4147-A177-3AD203B41FA5}">
                      <a16:colId xmlns:a16="http://schemas.microsoft.com/office/drawing/2014/main" val="2715781182"/>
                    </a:ext>
                  </a:extLst>
                </a:gridCol>
                <a:gridCol w="921992">
                  <a:extLst>
                    <a:ext uri="{9D8B030D-6E8A-4147-A177-3AD203B41FA5}">
                      <a16:colId xmlns:a16="http://schemas.microsoft.com/office/drawing/2014/main" val="1188395071"/>
                    </a:ext>
                  </a:extLst>
                </a:gridCol>
                <a:gridCol w="921992">
                  <a:extLst>
                    <a:ext uri="{9D8B030D-6E8A-4147-A177-3AD203B41FA5}">
                      <a16:colId xmlns:a16="http://schemas.microsoft.com/office/drawing/2014/main" val="2173438807"/>
                    </a:ext>
                  </a:extLst>
                </a:gridCol>
              </a:tblGrid>
              <a:tr h="2906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CLUB that donated the 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VALUE OF 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WINNING NUMBER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WINNER'S NAME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WINNER's CLUB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27817"/>
                  </a:ext>
                </a:extLst>
              </a:tr>
              <a:tr h="478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Brookings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$200 Runnings Gift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D'Orsay Winthers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Mitchell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321748"/>
                  </a:ext>
                </a:extLst>
              </a:tr>
              <a:tr h="478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Centerville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$200 Visa 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2309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Kirk Henderson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Canton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149874"/>
                  </a:ext>
                </a:extLst>
              </a:tr>
              <a:tr h="478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Clark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Quarterly Dakota style boxes worth 50$ each total $200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2055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Qadir Aware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Rotary Club of  Sioux Falls Downtown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401433"/>
                  </a:ext>
                </a:extLst>
              </a:tr>
              <a:tr h="478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 Mars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$200 Visa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Todd Loomer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Mitchell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40057"/>
                  </a:ext>
                </a:extLst>
              </a:tr>
              <a:tr h="478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Mapleton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UNKNOWN AMOUNT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Games and Snacks Basket.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3678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Ashli Danilko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Tyndall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349822"/>
                  </a:ext>
                </a:extLst>
              </a:tr>
              <a:tr h="552536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Marshall  Noon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$100 Gift Card plus Brau Brothers Customary Beer, and Speciality Fudge ($200 total value)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Roger Novontny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Pierre/Ft Pierre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893290"/>
                  </a:ext>
                </a:extLst>
              </a:tr>
              <a:tr h="635368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Rock Valley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UNKNOWN AMOUNT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Geometry towel set, gourmet coffees, candle, lotion, magnetic page markers, lemon diffuser, and home décor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Virginia Lambert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Mitchell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126825"/>
                  </a:ext>
                </a:extLst>
              </a:tr>
              <a:tr h="478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Sioux Falls North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$200 Visa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2685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Paul Hankenson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Luverne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580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291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0562D-4FC9-9C19-8FBF-0922D8E4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8E43D1-4903-0241-E96E-2E656BA079D3}"/>
              </a:ext>
            </a:extLst>
          </p:cNvPr>
          <p:cNvSpPr txBox="1">
            <a:spLocks/>
          </p:cNvSpPr>
          <p:nvPr/>
        </p:nvSpPr>
        <p:spPr>
          <a:xfrm>
            <a:off x="198783" y="1663147"/>
            <a:ext cx="11993217" cy="519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28600" lvl="1" indent="0">
              <a:buNone/>
            </a:pPr>
            <a:endParaRPr lang="en-US" dirty="0"/>
          </a:p>
        </p:txBody>
      </p:sp>
      <p:pic>
        <p:nvPicPr>
          <p:cNvPr id="6" name="Picture 5" descr="A table with a couple of stools&#10;&#10;AI-generated content may be incorrect.">
            <a:extLst>
              <a:ext uri="{FF2B5EF4-FFF2-40B4-BE49-F238E27FC236}">
                <a16:creationId xmlns:a16="http://schemas.microsoft.com/office/drawing/2014/main" id="{65FD8687-9A7C-7DB0-6763-AD97B33A9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295"/>
            <a:ext cx="4765143" cy="2981739"/>
          </a:xfrm>
          <a:prstGeom prst="rect">
            <a:avLst/>
          </a:prstGeom>
        </p:spPr>
      </p:pic>
      <p:pic>
        <p:nvPicPr>
          <p:cNvPr id="8" name="Picture 7" descr="A blue and white credit card&#10;&#10;AI-generated content may be incorrect.">
            <a:extLst>
              <a:ext uri="{FF2B5EF4-FFF2-40B4-BE49-F238E27FC236}">
                <a16:creationId xmlns:a16="http://schemas.microsoft.com/office/drawing/2014/main" id="{30C4CF97-5F7E-3BA2-C106-88B596B7D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8" b="19946"/>
          <a:stretch/>
        </p:blipFill>
        <p:spPr>
          <a:xfrm>
            <a:off x="1003883" y="4383019"/>
            <a:ext cx="3183803" cy="1920664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229F9E3-8495-C91D-55C3-36A2127B9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777842"/>
              </p:ext>
            </p:extLst>
          </p:nvPr>
        </p:nvGraphicFramePr>
        <p:xfrm>
          <a:off x="5052913" y="1098032"/>
          <a:ext cx="6509609" cy="4830078"/>
        </p:xfrm>
        <a:graphic>
          <a:graphicData uri="http://schemas.openxmlformats.org/drawingml/2006/table">
            <a:tbl>
              <a:tblPr/>
              <a:tblGrid>
                <a:gridCol w="1885542">
                  <a:extLst>
                    <a:ext uri="{9D8B030D-6E8A-4147-A177-3AD203B41FA5}">
                      <a16:colId xmlns:a16="http://schemas.microsoft.com/office/drawing/2014/main" val="3292365734"/>
                    </a:ext>
                  </a:extLst>
                </a:gridCol>
                <a:gridCol w="628514">
                  <a:extLst>
                    <a:ext uri="{9D8B030D-6E8A-4147-A177-3AD203B41FA5}">
                      <a16:colId xmlns:a16="http://schemas.microsoft.com/office/drawing/2014/main" val="3105281200"/>
                    </a:ext>
                  </a:extLst>
                </a:gridCol>
                <a:gridCol w="1672296">
                  <a:extLst>
                    <a:ext uri="{9D8B030D-6E8A-4147-A177-3AD203B41FA5}">
                      <a16:colId xmlns:a16="http://schemas.microsoft.com/office/drawing/2014/main" val="1067738621"/>
                    </a:ext>
                  </a:extLst>
                </a:gridCol>
                <a:gridCol w="572397">
                  <a:extLst>
                    <a:ext uri="{9D8B030D-6E8A-4147-A177-3AD203B41FA5}">
                      <a16:colId xmlns:a16="http://schemas.microsoft.com/office/drawing/2014/main" val="1788371457"/>
                    </a:ext>
                  </a:extLst>
                </a:gridCol>
                <a:gridCol w="875430">
                  <a:extLst>
                    <a:ext uri="{9D8B030D-6E8A-4147-A177-3AD203B41FA5}">
                      <a16:colId xmlns:a16="http://schemas.microsoft.com/office/drawing/2014/main" val="3750264635"/>
                    </a:ext>
                  </a:extLst>
                </a:gridCol>
                <a:gridCol w="875430">
                  <a:extLst>
                    <a:ext uri="{9D8B030D-6E8A-4147-A177-3AD203B41FA5}">
                      <a16:colId xmlns:a16="http://schemas.microsoft.com/office/drawing/2014/main" val="1679512141"/>
                    </a:ext>
                  </a:extLst>
                </a:gridCol>
              </a:tblGrid>
              <a:tr h="3406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CLUB that donated the 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VALUE OF 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WINNING NUMBER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WINNER'S NAME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WINNER's CLUB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296586"/>
                  </a:ext>
                </a:extLst>
              </a:tr>
              <a:tr h="643666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UNKNOWN AMOUNT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 pair of maple accent tables created by Rotarian Tony L. Berg. One of kind to add to rustic warmth to your space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1695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Morris Nelson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Hot Springs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082673"/>
                  </a:ext>
                </a:extLst>
              </a:tr>
              <a:tr h="56117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Madison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Gift Basket with an estimated value of $250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2598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Jeff Johnson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Gregory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328295"/>
                  </a:ext>
                </a:extLst>
              </a:tr>
              <a:tr h="56117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Sioux Fall West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$250 gift card to Landscape Color Gardens.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3938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Jerry Henke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Wagner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726416"/>
                  </a:ext>
                </a:extLst>
              </a:tr>
              <a:tr h="56117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Vermillion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$250 Gift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Darrel Kaiser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254529"/>
                  </a:ext>
                </a:extLst>
              </a:tr>
              <a:tr h="56117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Yankton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$250 Walmart Gift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Bryan Slaba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Wagner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015625"/>
                  </a:ext>
                </a:extLst>
              </a:tr>
              <a:tr h="56117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Pierre-Fort Pierre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$500 Gift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Patricia Frei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Wagner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206634"/>
                  </a:ext>
                </a:extLst>
              </a:tr>
              <a:tr h="56117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Rotary Club of Sioux Falls Downtown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$500 Visa Gift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4143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Don Goldhorn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Watertown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298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597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C5333-42DC-448C-2D55-3D81229F6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FD76-AE98-FECC-60B1-ADDF949EF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PRIZE !!!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BA7CC0-AC5C-E52D-0E43-6194FB4B0823}"/>
              </a:ext>
            </a:extLst>
          </p:cNvPr>
          <p:cNvSpPr txBox="1">
            <a:spLocks/>
          </p:cNvSpPr>
          <p:nvPr/>
        </p:nvSpPr>
        <p:spPr>
          <a:xfrm>
            <a:off x="198783" y="1676399"/>
            <a:ext cx="11993217" cy="519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Grand  prize (donated by Gregory)</a:t>
            </a:r>
          </a:p>
          <a:p>
            <a:r>
              <a:rPr lang="en-US" sz="2800" dirty="0"/>
              <a:t>98” LG 4K TV on a </a:t>
            </a:r>
          </a:p>
          <a:p>
            <a:pPr marL="0" indent="0">
              <a:buNone/>
            </a:pPr>
            <a:r>
              <a:rPr lang="en-US" sz="2800" dirty="0"/>
              <a:t>   Legends Fireplace Stand, </a:t>
            </a:r>
          </a:p>
          <a:p>
            <a:pPr marL="0" indent="0">
              <a:buNone/>
            </a:pPr>
            <a:r>
              <a:rPr lang="en-US" sz="2800" dirty="0"/>
              <a:t>   $6500 value!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r>
              <a:rPr lang="en-US" dirty="0"/>
              <a:t>Donated by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28600" lvl="1" indent="0">
              <a:buNone/>
            </a:pPr>
            <a:endParaRPr lang="en-US" dirty="0"/>
          </a:p>
        </p:txBody>
      </p:sp>
      <p:pic>
        <p:nvPicPr>
          <p:cNvPr id="7" name="Picture 6" descr="A black and red logo&#10;&#10;Description automatically generated">
            <a:extLst>
              <a:ext uri="{FF2B5EF4-FFF2-40B4-BE49-F238E27FC236}">
                <a16:creationId xmlns:a16="http://schemas.microsoft.com/office/drawing/2014/main" id="{13701E90-C452-7783-EA48-DBCCB2135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80549"/>
            <a:ext cx="5483087" cy="184690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1FBE46-49C5-8956-6152-F72211022B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41" t="9185" r="20124" b="9185"/>
          <a:stretch/>
        </p:blipFill>
        <p:spPr>
          <a:xfrm>
            <a:off x="6195615" y="905910"/>
            <a:ext cx="5863298" cy="5337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221594-888D-6E17-FDF4-16415B604B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01" t="8413" r="16006" b="51104"/>
          <a:stretch/>
        </p:blipFill>
        <p:spPr>
          <a:xfrm>
            <a:off x="7105017" y="1858616"/>
            <a:ext cx="4044493" cy="241520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B0AB52-2F27-9741-504A-37D1082C3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810831"/>
              </p:ext>
            </p:extLst>
          </p:nvPr>
        </p:nvGraphicFramePr>
        <p:xfrm>
          <a:off x="4692913" y="230547"/>
          <a:ext cx="7366000" cy="1275080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21122334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639704513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96324708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43400283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44167164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806575130"/>
                    </a:ext>
                  </a:extLst>
                </a:gridCol>
              </a:tblGrid>
              <a:tr h="38544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CLUB that donated the 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VALUE OF 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WINNING NUMBER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WINNER'S NAME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WINNER's CLUB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16173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Gregory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Grand Prize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1421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Rich Widman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Brookings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014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693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D31F4-BE7B-75E6-6853-735381432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ree Raffle Cliparts, Download Free Raffle Cliparts png images, Free ...">
            <a:extLst>
              <a:ext uri="{FF2B5EF4-FFF2-40B4-BE49-F238E27FC236}">
                <a16:creationId xmlns:a16="http://schemas.microsoft.com/office/drawing/2014/main" id="{03972637-E597-A328-1952-A79480484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0" y="2396402"/>
            <a:ext cx="3610347" cy="365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B85601C-F428-7C79-8BB1-5DEAED04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5" y="0"/>
            <a:ext cx="11827564" cy="1540042"/>
          </a:xfrm>
        </p:spPr>
        <p:txBody>
          <a:bodyPr/>
          <a:lstStyle/>
          <a:p>
            <a:r>
              <a:rPr lang="en-US" dirty="0"/>
              <a:t>What’s next?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9D279-62A6-A0A4-138C-E90AF8C6D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363" y="53009"/>
            <a:ext cx="7628002" cy="6858000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68785CD8-12F5-43B7-A4FF-8929CCED9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33638"/>
            <a:ext cx="4398134" cy="3033500"/>
          </a:xfrm>
        </p:spPr>
        <p:txBody>
          <a:bodyPr>
            <a:normAutofit/>
          </a:bodyPr>
          <a:lstStyle/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48D45F-23BA-BCCD-04F2-40020E450B66}"/>
              </a:ext>
            </a:extLst>
          </p:cNvPr>
          <p:cNvSpPr/>
          <p:nvPr/>
        </p:nvSpPr>
        <p:spPr>
          <a:xfrm>
            <a:off x="4086709" y="5140957"/>
            <a:ext cx="6124217" cy="171704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9877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3C3AD-D307-898B-3BB6-E3E6FE305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CC6B2-FDB0-0A83-081E-E63BF263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01" y="463827"/>
            <a:ext cx="11506200" cy="1540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STARt</a:t>
            </a:r>
            <a:r>
              <a:rPr lang="en-US" dirty="0"/>
              <a:t> thinking about your next</a:t>
            </a:r>
            <a:br>
              <a:rPr lang="en-US" dirty="0"/>
            </a:br>
            <a:r>
              <a:rPr lang="en-US" dirty="0"/>
              <a:t>club project!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6302A6-F875-45BF-A302-5C557B225749}"/>
              </a:ext>
            </a:extLst>
          </p:cNvPr>
          <p:cNvSpPr txBox="1">
            <a:spLocks/>
          </p:cNvSpPr>
          <p:nvPr/>
        </p:nvSpPr>
        <p:spPr>
          <a:xfrm>
            <a:off x="309601" y="1836000"/>
            <a:ext cx="8016591" cy="4340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0637F1-5665-7E6F-01BF-E36F90E5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6" y="1610013"/>
            <a:ext cx="6221897" cy="1925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0A8C9A-E98C-9F98-A58C-6E2C64F02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7" y="3615326"/>
            <a:ext cx="6321288" cy="1795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3834F5-DE52-EB9C-F84B-96E4B779F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942" y="5371936"/>
            <a:ext cx="1778196" cy="148606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1FB072-BB58-B368-C5DE-F9ABDCCE30A6}"/>
              </a:ext>
            </a:extLst>
          </p:cNvPr>
          <p:cNvSpPr txBox="1">
            <a:spLocks/>
          </p:cNvSpPr>
          <p:nvPr/>
        </p:nvSpPr>
        <p:spPr>
          <a:xfrm>
            <a:off x="6579704" y="1729409"/>
            <a:ext cx="5506279" cy="45314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For ideas, training, application form, visit: </a:t>
            </a:r>
          </a:p>
          <a:p>
            <a:r>
              <a:rPr lang="en-US" sz="2800" dirty="0">
                <a:hlinkClick r:id="rId5"/>
              </a:rPr>
              <a:t>https://www.rotary5610.org/sitepage/district-grants</a:t>
            </a: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Contact our District Grants Committee Chair, Brad </a:t>
            </a:r>
            <a:r>
              <a:rPr lang="en-US" sz="2800" dirty="0" err="1"/>
              <a:t>Blahah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4744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89960-1003-7615-7589-FBE219488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reworks lighting up sky at night">
            <a:extLst>
              <a:ext uri="{FF2B5EF4-FFF2-40B4-BE49-F238E27FC236}">
                <a16:creationId xmlns:a16="http://schemas.microsoft.com/office/drawing/2014/main" id="{A22115BF-F177-C15B-EFFB-920B6E0CB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69" y="157688"/>
            <a:ext cx="9574462" cy="6410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01C1F1-B904-2A6E-860C-CADCD3D4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12136">
            <a:off x="1576972" y="5324893"/>
            <a:ext cx="9338448" cy="1537106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Congratulations </a:t>
            </a:r>
            <a:br>
              <a:rPr lang="en-US" sz="6600" dirty="0"/>
            </a:br>
            <a:r>
              <a:rPr lang="en-US" sz="6600" dirty="0"/>
              <a:t>Winners! </a:t>
            </a:r>
            <a:br>
              <a:rPr lang="en-US" sz="6600" dirty="0"/>
            </a:br>
            <a:r>
              <a:rPr lang="en-US" sz="6600" dirty="0"/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A346DA-E479-C53C-4882-5EEC6E63A376}"/>
              </a:ext>
            </a:extLst>
          </p:cNvPr>
          <p:cNvSpPr txBox="1">
            <a:spLocks/>
          </p:cNvSpPr>
          <p:nvPr/>
        </p:nvSpPr>
        <p:spPr>
          <a:xfrm>
            <a:off x="-450574" y="1590260"/>
            <a:ext cx="11993217" cy="519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286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83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C42DF1-87D7-4892-9774-04059B83693F}"/>
              </a:ext>
            </a:extLst>
          </p:cNvPr>
          <p:cNvSpPr txBox="1"/>
          <p:nvPr/>
        </p:nvSpPr>
        <p:spPr>
          <a:xfrm>
            <a:off x="-155621" y="2987670"/>
            <a:ext cx="12069651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Winners will be posted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hlinkClick r:id="rId3"/>
              </a:rPr>
              <a:t>https://www.Rotary5610.org/sitepage/district-raffle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hlinkClick r:id="rId4"/>
              </a:rPr>
              <a:t>Rotary District 5610 | Facebook</a:t>
            </a:r>
            <a:endParaRPr lang="en-US" sz="3600" b="1" dirty="0"/>
          </a:p>
          <a:p>
            <a:pPr algn="ctr"/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hlinkClick r:id="rId5"/>
              </a:rPr>
              <a:t>Rotary.Jennifer.Rollins@gmail.com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E9407F-81C1-8A72-58A1-30A3207C4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19" y="147732"/>
            <a:ext cx="4248481" cy="20904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63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91446-2BB4-BC94-6658-98713BE15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8431FD-BA89-7A7D-F5BD-83C4B846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0"/>
            <a:ext cx="11506200" cy="1540042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/>
              <a:t>Club raffle representatives!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163CDDB-6FFB-1AB5-2913-B6843AABA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139576"/>
              </p:ext>
            </p:extLst>
          </p:nvPr>
        </p:nvGraphicFramePr>
        <p:xfrm>
          <a:off x="6334539" y="1374353"/>
          <a:ext cx="5287616" cy="5483647"/>
        </p:xfrm>
        <a:graphic>
          <a:graphicData uri="http://schemas.openxmlformats.org/drawingml/2006/table">
            <a:tbl>
              <a:tblPr/>
              <a:tblGrid>
                <a:gridCol w="2618741">
                  <a:extLst>
                    <a:ext uri="{9D8B030D-6E8A-4147-A177-3AD203B41FA5}">
                      <a16:colId xmlns:a16="http://schemas.microsoft.com/office/drawing/2014/main" val="4181976732"/>
                    </a:ext>
                  </a:extLst>
                </a:gridCol>
                <a:gridCol w="2668875">
                  <a:extLst>
                    <a:ext uri="{9D8B030D-6E8A-4147-A177-3AD203B41FA5}">
                      <a16:colId xmlns:a16="http://schemas.microsoft.com/office/drawing/2014/main" val="1035221145"/>
                    </a:ext>
                  </a:extLst>
                </a:gridCol>
              </a:tblGrid>
              <a:tr h="20845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Mobridge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Janice Sayler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76275"/>
                  </a:ext>
                </a:extLst>
              </a:tr>
              <a:tr h="60576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Pierre-Fort Pierre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Tom LeFaive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Jay Vogt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Doug Evanstad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900320"/>
                  </a:ext>
                </a:extLst>
              </a:tr>
              <a:tr h="5040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Rapid City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Darrell Sawyer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886152"/>
                  </a:ext>
                </a:extLst>
              </a:tr>
              <a:tr h="20845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Rapid City Rushmore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Terri Davis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0516131"/>
                  </a:ext>
                </a:extLst>
              </a:tr>
              <a:tr h="41692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Rock Valley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Kyle Spaans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313423"/>
                  </a:ext>
                </a:extLst>
              </a:tr>
              <a:tr h="20845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Sibley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Scott Schroeder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630317"/>
                  </a:ext>
                </a:extLst>
              </a:tr>
              <a:tr h="20845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Sioux City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Brenda Bradley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683617"/>
                  </a:ext>
                </a:extLst>
              </a:tr>
              <a:tr h="38350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Rotary Club of Sioux Falls Downtown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Shelly Johnson 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Pam Hanneman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485299"/>
                  </a:ext>
                </a:extLst>
              </a:tr>
              <a:tr h="20845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Sioux Falls North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Shelli Masek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349350"/>
                  </a:ext>
                </a:extLst>
              </a:tr>
              <a:tr h="20845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Sioux Falls South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Rachel Chase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410377"/>
                  </a:ext>
                </a:extLst>
              </a:tr>
              <a:tr h="2956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Sioux Fall West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Henry Evans and Jeanelle Lust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2250268"/>
                  </a:ext>
                </a:extLst>
              </a:tr>
              <a:tr h="20845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Spearfish-Northern Black Hills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Tom Willnard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0187544"/>
                  </a:ext>
                </a:extLst>
              </a:tr>
              <a:tr h="20845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Tyndall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Ernie Bures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585521"/>
                  </a:ext>
                </a:extLst>
              </a:tr>
              <a:tr h="20845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Vermillion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Kathy Chandler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477992"/>
                  </a:ext>
                </a:extLst>
              </a:tr>
              <a:tr h="20845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Wagner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Becky Brunsig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753097"/>
                  </a:ext>
                </a:extLst>
              </a:tr>
              <a:tr h="20845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327189"/>
                  </a:ext>
                </a:extLst>
              </a:tr>
              <a:tr h="22298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Watertown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Carla Roby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133193"/>
                  </a:ext>
                </a:extLst>
              </a:tr>
              <a:tr h="41692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Lana Stickland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583753"/>
                  </a:ext>
                </a:extLst>
              </a:tr>
              <a:tr h="20845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Yankton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Rich Burns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562698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477F6ED-B86C-90C9-ACA2-73E1E0B54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205858"/>
              </p:ext>
            </p:extLst>
          </p:nvPr>
        </p:nvGraphicFramePr>
        <p:xfrm>
          <a:off x="1008407" y="1398112"/>
          <a:ext cx="5206447" cy="5459888"/>
        </p:xfrm>
        <a:graphic>
          <a:graphicData uri="http://schemas.openxmlformats.org/drawingml/2006/table">
            <a:tbl>
              <a:tblPr/>
              <a:tblGrid>
                <a:gridCol w="2598873">
                  <a:extLst>
                    <a:ext uri="{9D8B030D-6E8A-4147-A177-3AD203B41FA5}">
                      <a16:colId xmlns:a16="http://schemas.microsoft.com/office/drawing/2014/main" val="2933847155"/>
                    </a:ext>
                  </a:extLst>
                </a:gridCol>
                <a:gridCol w="2607574">
                  <a:extLst>
                    <a:ext uri="{9D8B030D-6E8A-4147-A177-3AD203B41FA5}">
                      <a16:colId xmlns:a16="http://schemas.microsoft.com/office/drawing/2014/main" val="2812438281"/>
                    </a:ext>
                  </a:extLst>
                </a:gridCol>
              </a:tblGrid>
              <a:tr h="7833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Club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Raffle rep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48378"/>
                  </a:ext>
                </a:extLst>
              </a:tr>
              <a:tr h="493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Brookings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Brad Blaha 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Jennifer Olson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856740"/>
                  </a:ext>
                </a:extLst>
              </a:tr>
              <a:tr h="24690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Canby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James Hiedeman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679658"/>
                  </a:ext>
                </a:extLst>
              </a:tr>
              <a:tr h="24690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(also from Canby)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402572"/>
                  </a:ext>
                </a:extLst>
              </a:tr>
              <a:tr h="24690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Canton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Bryan Launderville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40359"/>
                  </a:ext>
                </a:extLst>
              </a:tr>
              <a:tr h="18146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Centerville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Jan Stevens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581246"/>
                  </a:ext>
                </a:extLst>
              </a:tr>
              <a:tr h="24690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Cherokee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Jennifer Griffin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804742"/>
                  </a:ext>
                </a:extLst>
              </a:tr>
              <a:tr h="35616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Clark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Dala Albright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656683"/>
                  </a:ext>
                </a:extLst>
              </a:tr>
              <a:tr h="24690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Custer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Patrick Argabright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828510"/>
                  </a:ext>
                </a:extLst>
              </a:tr>
              <a:tr h="24690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Gettysburg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Kim Sheehan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791526"/>
                  </a:ext>
                </a:extLst>
              </a:tr>
              <a:tr h="24690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Gregory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Scott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Anchutz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012481"/>
                  </a:ext>
                </a:extLst>
              </a:tr>
              <a:tr h="24690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Hot Springs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Morris Nelson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623103"/>
                  </a:ext>
                </a:extLst>
              </a:tr>
              <a:tr h="24690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 Mars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Robin Willer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653855"/>
                  </a:ext>
                </a:extLst>
              </a:tr>
              <a:tr h="24690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Luverne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Tammy Loosbrock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561463"/>
                  </a:ext>
                </a:extLst>
              </a:tr>
              <a:tr h="24690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Madison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Nancy Moose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446051"/>
                  </a:ext>
                </a:extLst>
              </a:tr>
              <a:tr h="24690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Mapleton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Jeanie Theobold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538569"/>
                  </a:ext>
                </a:extLst>
              </a:tr>
              <a:tr h="493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Marshall  Noon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Dave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Shelkoph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600634"/>
                  </a:ext>
                </a:extLst>
              </a:tr>
              <a:tr h="51313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Marshall Sunrise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David Haen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63318"/>
                  </a:ext>
                </a:extLst>
              </a:tr>
              <a:tr h="11697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Mitchell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Patrick Clark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04371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70852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E689C-7039-6B67-1513-0BD6C4AAA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wAS</a:t>
            </a:r>
            <a:r>
              <a:rPr lang="en-US" dirty="0"/>
              <a:t> </a:t>
            </a:r>
            <a:r>
              <a:rPr lang="en-US" i="1" dirty="0"/>
              <a:t>this year’s </a:t>
            </a:r>
            <a:r>
              <a:rPr lang="en-US" dirty="0"/>
              <a:t>Raffle</a:t>
            </a:r>
            <a:br>
              <a:rPr lang="en-US" dirty="0"/>
            </a:br>
            <a:r>
              <a:rPr lang="en-US" dirty="0"/>
              <a:t>so important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5CA57-D72F-1A29-E956-32EA608E3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601" y="1836000"/>
            <a:ext cx="11577598" cy="4743704"/>
          </a:xfrm>
        </p:spPr>
        <p:txBody>
          <a:bodyPr>
            <a:normAutofit/>
          </a:bodyPr>
          <a:lstStyle/>
          <a:p>
            <a:r>
              <a:rPr lang="en-US" sz="2800" dirty="0"/>
              <a:t>District Designated Funds (DDF) Fund District Grants!  </a:t>
            </a:r>
          </a:p>
          <a:p>
            <a:r>
              <a:rPr lang="en-US" sz="2800" dirty="0"/>
              <a:t>DDF is transferred to us each year from RI based on the amount that is contributed by clubs in the District to Rotary Annual-Fund SHARE 3 years earlier. </a:t>
            </a:r>
          </a:p>
          <a:p>
            <a:pPr lvl="1"/>
            <a:r>
              <a:rPr lang="en-US" dirty="0"/>
              <a:t>50% of DDF is used to fund 50% of every approved District Grant.</a:t>
            </a:r>
          </a:p>
          <a:p>
            <a:pPr lvl="1"/>
            <a:r>
              <a:rPr lang="en-US" dirty="0"/>
              <a:t>30% of DDF is designated to assist in District approved Global Grants</a:t>
            </a:r>
          </a:p>
          <a:p>
            <a:pPr lvl="1"/>
            <a:r>
              <a:rPr lang="en-US" dirty="0"/>
              <a:t>20% of DDF is redirected to Polio Plus</a:t>
            </a:r>
          </a:p>
          <a:p>
            <a:r>
              <a:rPr lang="en-US" sz="2800" dirty="0"/>
              <a:t>Over next two years, RI has directed all DDF is spent.  In other words, </a:t>
            </a:r>
            <a:r>
              <a:rPr lang="en-US" sz="2800" i="1" dirty="0"/>
              <a:t>no </a:t>
            </a:r>
            <a:r>
              <a:rPr lang="en-US" sz="2800" dirty="0"/>
              <a:t>rollover starting </a:t>
            </a:r>
            <a:r>
              <a:rPr lang="en-US" sz="2800" dirty="0">
                <a:solidFill>
                  <a:schemeClr val="tx1"/>
                </a:solidFill>
              </a:rPr>
              <a:t>in July 2026.</a:t>
            </a:r>
          </a:p>
          <a:p>
            <a:r>
              <a:rPr lang="en-US" sz="2800" dirty="0"/>
              <a:t>Donations </a:t>
            </a:r>
            <a:r>
              <a:rPr lang="en-US" sz="2800" i="1" dirty="0"/>
              <a:t>this year </a:t>
            </a:r>
            <a:r>
              <a:rPr lang="en-US" sz="2800" dirty="0"/>
              <a:t>are vital to support any District Grants in 		2027-2028 Rotary year. </a:t>
            </a:r>
          </a:p>
        </p:txBody>
      </p:sp>
    </p:spTree>
    <p:extLst>
      <p:ext uri="{BB962C8B-B14F-4D97-AF65-F5344CB8AC3E}">
        <p14:creationId xmlns:p14="http://schemas.microsoft.com/office/powerpoint/2010/main" val="1494629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This Year’s </a:t>
            </a:r>
            <a:r>
              <a:rPr lang="en-US" dirty="0"/>
              <a:t>Raffle </a:t>
            </a:r>
          </a:p>
        </p:txBody>
      </p:sp>
      <p:pic>
        <p:nvPicPr>
          <p:cNvPr id="5124" name="Picture 4" descr="3d Man Standing in Front of a Road Sign Stock Vector - Illustration of ...">
            <a:extLst>
              <a:ext uri="{FF2B5EF4-FFF2-40B4-BE49-F238E27FC236}">
                <a16:creationId xmlns:a16="http://schemas.microsoft.com/office/drawing/2014/main" id="{87620B5F-D962-997C-15A9-0FE738299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165" y="110724"/>
            <a:ext cx="4326835" cy="432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842" y="2023746"/>
            <a:ext cx="11887801" cy="5317957"/>
          </a:xfrm>
        </p:spPr>
        <p:txBody>
          <a:bodyPr>
            <a:normAutofit/>
          </a:bodyPr>
          <a:lstStyle/>
          <a:p>
            <a:r>
              <a:rPr lang="en-US" dirty="0"/>
              <a:t>What’s new</a:t>
            </a:r>
          </a:p>
          <a:p>
            <a:pPr lvl="1"/>
            <a:r>
              <a:rPr lang="en-US" dirty="0"/>
              <a:t>Ability to electronically pay via online platform</a:t>
            </a:r>
          </a:p>
          <a:p>
            <a:pPr lvl="1"/>
            <a:r>
              <a:rPr lang="en-US" dirty="0"/>
              <a:t>$2000 savings in raffle ticket printing</a:t>
            </a:r>
          </a:p>
          <a:p>
            <a:r>
              <a:rPr lang="en-US" dirty="0"/>
              <a:t>What’s old</a:t>
            </a:r>
          </a:p>
          <a:p>
            <a:pPr lvl="1"/>
            <a:r>
              <a:rPr lang="en-US" dirty="0"/>
              <a:t>Ability to still utilize a paper tickets</a:t>
            </a:r>
          </a:p>
          <a:p>
            <a:pPr lvl="1"/>
            <a:r>
              <a:rPr lang="en-US" dirty="0"/>
              <a:t>Ability to still pay directly via </a:t>
            </a:r>
            <a:r>
              <a:rPr lang="en-US" dirty="0">
                <a:hlinkClick r:id="rId4"/>
              </a:rPr>
              <a:t>https://</a:t>
            </a:r>
            <a:r>
              <a:rPr lang="sv-SE" dirty="0">
                <a:hlinkClick r:id="rId4"/>
              </a:rPr>
              <a:t>my.rotary.org/en/donate</a:t>
            </a:r>
            <a:endParaRPr lang="sv-SE" dirty="0"/>
          </a:p>
          <a:p>
            <a:r>
              <a:rPr lang="en-US" dirty="0"/>
              <a:t>What’s different</a:t>
            </a:r>
          </a:p>
          <a:p>
            <a:pPr lvl="1"/>
            <a:r>
              <a:rPr lang="en-US" dirty="0"/>
              <a:t>No raffle tickets snail mailed, completed hard copy raffle tickets may be emailed</a:t>
            </a:r>
          </a:p>
          <a:p>
            <a:pPr lvl="1"/>
            <a:r>
              <a:rPr lang="en-US" dirty="0"/>
              <a:t>Individual raffle “numbers” assigned automatically via online platform or by hand (by District Raffle staff for hard copy tickets or self-initiated donations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201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D0A8F-12C1-8F20-8EEB-20B3C228A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14663-ACEB-E5DC-E20E-DF21A0CE3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4" y="2905539"/>
            <a:ext cx="10952923" cy="1510748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How did we do?     </a:t>
            </a:r>
          </a:p>
        </p:txBody>
      </p:sp>
    </p:spTree>
    <p:extLst>
      <p:ext uri="{BB962C8B-B14F-4D97-AF65-F5344CB8AC3E}">
        <p14:creationId xmlns:p14="http://schemas.microsoft.com/office/powerpoint/2010/main" val="695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A0A1A-ECD8-AB52-16F0-8A153F28A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4409D-E1BB-5165-55FA-08A6F64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26" y="-9417"/>
            <a:ext cx="3091070" cy="1540042"/>
          </a:xfrm>
        </p:spPr>
        <p:txBody>
          <a:bodyPr>
            <a:normAutofit/>
          </a:bodyPr>
          <a:lstStyle/>
          <a:p>
            <a:r>
              <a:rPr lang="en-US" dirty="0"/>
              <a:t>GRAND TOTAL: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EC3C87-0659-9FF3-0D98-F96C70AAACCC}"/>
              </a:ext>
            </a:extLst>
          </p:cNvPr>
          <p:cNvSpPr txBox="1">
            <a:spLocks/>
          </p:cNvSpPr>
          <p:nvPr/>
        </p:nvSpPr>
        <p:spPr>
          <a:xfrm>
            <a:off x="-26252" y="1586948"/>
            <a:ext cx="6195140" cy="51948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Bragging rights for Top Sales</a:t>
            </a:r>
          </a:p>
          <a:p>
            <a:pPr lvl="1"/>
            <a:r>
              <a:rPr lang="en-US" sz="1600" dirty="0"/>
              <a:t>#1 Rotary Club of Sioux Falls Downtown</a:t>
            </a:r>
          </a:p>
          <a:p>
            <a:pPr lvl="1"/>
            <a:r>
              <a:rPr lang="en-US" sz="1600" dirty="0"/>
              <a:t>#2 Mitchell</a:t>
            </a:r>
          </a:p>
          <a:p>
            <a:pPr lvl="1"/>
            <a:r>
              <a:rPr lang="en-US" sz="1600" dirty="0"/>
              <a:t>#3 Watertown</a:t>
            </a:r>
          </a:p>
          <a:p>
            <a:r>
              <a:rPr lang="en-US" sz="2000" dirty="0"/>
              <a:t>Bragging rights for 100% (or over!) club participation:</a:t>
            </a:r>
          </a:p>
          <a:p>
            <a:pPr lvl="1"/>
            <a:r>
              <a:rPr lang="en-US" sz="1600" dirty="0"/>
              <a:t>Wagner</a:t>
            </a:r>
          </a:p>
          <a:p>
            <a:pPr lvl="1"/>
            <a:r>
              <a:rPr lang="en-US" sz="1600" dirty="0"/>
              <a:t>Tyndall</a:t>
            </a:r>
          </a:p>
          <a:p>
            <a:pPr lvl="1"/>
            <a:r>
              <a:rPr lang="en-US" sz="1600" dirty="0"/>
              <a:t>Mobridge</a:t>
            </a:r>
          </a:p>
          <a:p>
            <a:pPr lvl="1"/>
            <a:r>
              <a:rPr lang="en-US" sz="1600" dirty="0"/>
              <a:t>Yankton</a:t>
            </a:r>
          </a:p>
          <a:p>
            <a:r>
              <a:rPr lang="en-US" sz="2000" dirty="0"/>
              <a:t>Honorable mention for 50%-75% club participation</a:t>
            </a:r>
          </a:p>
          <a:p>
            <a:pPr lvl="1"/>
            <a:r>
              <a:rPr lang="en-US" sz="1600" dirty="0"/>
              <a:t>Winner</a:t>
            </a:r>
          </a:p>
          <a:p>
            <a:pPr lvl="1"/>
            <a:r>
              <a:rPr lang="en-US" sz="1600" dirty="0"/>
              <a:t>Madison</a:t>
            </a:r>
          </a:p>
          <a:p>
            <a:pPr lvl="1"/>
            <a:r>
              <a:rPr lang="en-US" sz="1600" dirty="0"/>
              <a:t>Sibley</a:t>
            </a:r>
          </a:p>
          <a:p>
            <a:pPr lvl="1"/>
            <a:r>
              <a:rPr lang="en-US" sz="1600" dirty="0"/>
              <a:t>Sioux Falls South</a:t>
            </a:r>
          </a:p>
          <a:p>
            <a:pPr lvl="1"/>
            <a:r>
              <a:rPr lang="en-US" sz="1600" dirty="0"/>
              <a:t>Sioux Falls North</a:t>
            </a:r>
          </a:p>
          <a:p>
            <a:pPr lvl="1"/>
            <a:r>
              <a:rPr lang="en-US" sz="1600" dirty="0"/>
              <a:t>Canton</a:t>
            </a:r>
          </a:p>
          <a:p>
            <a:pPr lvl="1"/>
            <a:r>
              <a:rPr lang="en-US" sz="1600" dirty="0"/>
              <a:t>Mapleton </a:t>
            </a:r>
          </a:p>
          <a:p>
            <a:pPr lvl="1"/>
            <a:r>
              <a:rPr lang="en-US" sz="1600" dirty="0"/>
              <a:t>Rock Valley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AF85BB-71C9-8C98-31ED-D459EC660792}"/>
              </a:ext>
            </a:extLst>
          </p:cNvPr>
          <p:cNvGraphicFramePr>
            <a:graphicFrameLocks noGrp="1"/>
          </p:cNvGraphicFramePr>
          <p:nvPr/>
        </p:nvGraphicFramePr>
        <p:xfrm>
          <a:off x="6679095" y="59966"/>
          <a:ext cx="5459896" cy="6738068"/>
        </p:xfrm>
        <a:graphic>
          <a:graphicData uri="http://schemas.openxmlformats.org/drawingml/2006/table">
            <a:tbl>
              <a:tblPr/>
              <a:tblGrid>
                <a:gridCol w="2829339">
                  <a:extLst>
                    <a:ext uri="{9D8B030D-6E8A-4147-A177-3AD203B41FA5}">
                      <a16:colId xmlns:a16="http://schemas.microsoft.com/office/drawing/2014/main" val="2651399210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1226651561"/>
                    </a:ext>
                  </a:extLst>
                </a:gridCol>
                <a:gridCol w="1689653">
                  <a:extLst>
                    <a:ext uri="{9D8B030D-6E8A-4147-A177-3AD203B41FA5}">
                      <a16:colId xmlns:a16="http://schemas.microsoft.com/office/drawing/2014/main" val="1220182849"/>
                    </a:ext>
                  </a:extLst>
                </a:gridCol>
              </a:tblGrid>
              <a:tr h="36774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Club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$ Raised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% of Club Members who participated in the Raffle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610206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Rotary Club of Sioux Falls Downtown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281575"/>
                  </a:ext>
                </a:extLst>
              </a:tr>
              <a:tr h="14173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Mitchell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16500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Watertown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918339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Pierre-Fort Pierre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433126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Rapid City Rushmore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20192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328496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Rapid City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77795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Madison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507892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Wagner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438657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Brookings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745069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Luverne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913550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Vermillion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66601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Sioux City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177052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Centerville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342778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Sibley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93014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Yankton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668999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Rock Valley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525225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Sioux Fall West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3731500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Tyndall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916879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Marshall  Noon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484326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Sioux Falls South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07574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Spearfish-Northern Black Hills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996952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 Mars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739386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Sioux Falls North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463680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Clark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2732424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Canton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762037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Mobridge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032583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Custer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395961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Mapleton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72993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Hot Springs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354604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Cherokee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1578804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Marshall Sunrise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883200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Canby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963319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Gettysburg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849294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Gregory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4782446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Rock Valley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880014"/>
                  </a:ext>
                </a:extLst>
              </a:tr>
              <a:tr h="1479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45695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6538661"/>
                  </a:ext>
                </a:extLst>
              </a:tr>
              <a:tr h="10303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AVERAGE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756913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133746DF-2EF5-BA59-716C-F3A395810A54}"/>
              </a:ext>
            </a:extLst>
          </p:cNvPr>
          <p:cNvSpPr/>
          <p:nvPr/>
        </p:nvSpPr>
        <p:spPr>
          <a:xfrm>
            <a:off x="9336156" y="6347792"/>
            <a:ext cx="1239078" cy="43400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2225">
                <a:solidFill>
                  <a:srgbClr val="FF0000"/>
                </a:solidFill>
              </a:ln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D4F5CC-64C8-2C64-7CFB-67CBB386523D}"/>
              </a:ext>
            </a:extLst>
          </p:cNvPr>
          <p:cNvSpPr txBox="1">
            <a:spLocks/>
          </p:cNvSpPr>
          <p:nvPr/>
        </p:nvSpPr>
        <p:spPr>
          <a:xfrm>
            <a:off x="3511827" y="-9417"/>
            <a:ext cx="2657061" cy="1540042"/>
          </a:xfrm>
          <a:prstGeom prst="rect">
            <a:avLst/>
          </a:prstGeom>
        </p:spPr>
        <p:txBody>
          <a:bodyPr vert="horz" lIns="91440" tIns="0" rIns="91440" bIns="9144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$45,695</a:t>
            </a:r>
          </a:p>
        </p:txBody>
      </p:sp>
    </p:spTree>
    <p:extLst>
      <p:ext uri="{BB962C8B-B14F-4D97-AF65-F5344CB8AC3E}">
        <p14:creationId xmlns:p14="http://schemas.microsoft.com/office/powerpoint/2010/main" val="85059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reveal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3" name="drumroll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8AF15-246C-1A8F-BE83-05D0365A2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BE777569-0387-C824-9B4F-3D123E84E291}"/>
              </a:ext>
            </a:extLst>
          </p:cNvPr>
          <p:cNvSpPr txBox="1">
            <a:spLocks/>
          </p:cNvSpPr>
          <p:nvPr/>
        </p:nvSpPr>
        <p:spPr>
          <a:xfrm>
            <a:off x="6591890" y="161772"/>
            <a:ext cx="5806976" cy="685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dirty="0"/>
              <a:t>Quarterly Dakota style boxes worth 50$ each total $200</a:t>
            </a:r>
          </a:p>
          <a:p>
            <a:pPr algn="l"/>
            <a:r>
              <a:rPr lang="en-US" sz="3800" dirty="0"/>
              <a:t>$100 Visa Card and a SD State Park Pass</a:t>
            </a:r>
          </a:p>
          <a:p>
            <a:pPr algn="l"/>
            <a:r>
              <a:rPr lang="en-US" sz="3800" dirty="0"/>
              <a:t>$150 DeWalt Corded/Cordless Air Inflator</a:t>
            </a:r>
          </a:p>
          <a:p>
            <a:pPr algn="l"/>
            <a:r>
              <a:rPr lang="en-US" sz="3800" dirty="0"/>
              <a:t>$150 Visa Card</a:t>
            </a:r>
          </a:p>
          <a:p>
            <a:pPr algn="l"/>
            <a:r>
              <a:rPr lang="en-US" sz="3800" dirty="0"/>
              <a:t>$150  Amazon Gift Card</a:t>
            </a:r>
          </a:p>
          <a:p>
            <a:pPr algn="l"/>
            <a:r>
              <a:rPr lang="en-US" sz="3800" dirty="0"/>
              <a:t>Amazon Echo $100 Gift Card Show 5 + children’s book collection from Storybook Island (total value $150)</a:t>
            </a:r>
          </a:p>
          <a:p>
            <a:pPr algn="l"/>
            <a:r>
              <a:rPr lang="en-US" sz="3800" dirty="0"/>
              <a:t>$100 Gift Card + Brau Beer &amp; Specialty Fudge ($200 Value)</a:t>
            </a:r>
          </a:p>
          <a:p>
            <a:pPr algn="l"/>
            <a:r>
              <a:rPr lang="en-US" sz="3800" dirty="0"/>
              <a:t>Games and Snack Basket </a:t>
            </a:r>
          </a:p>
          <a:p>
            <a:pPr algn="l"/>
            <a:r>
              <a:rPr lang="en-US" sz="3800" dirty="0"/>
              <a:t>$100 Dairy Queen Gift Card </a:t>
            </a:r>
          </a:p>
          <a:p>
            <a:pPr algn="l"/>
            <a:r>
              <a:rPr lang="en-US" sz="3800" dirty="0"/>
              <a:t>$100 Runnings Gift Card</a:t>
            </a:r>
          </a:p>
          <a:p>
            <a:pPr algn="l"/>
            <a:r>
              <a:rPr lang="en-US" sz="3800" dirty="0"/>
              <a:t>$100 Runnings Gift Card</a:t>
            </a:r>
          </a:p>
          <a:p>
            <a:pPr algn="l"/>
            <a:r>
              <a:rPr lang="en-US" sz="3800" dirty="0"/>
              <a:t>$100 Visa Card</a:t>
            </a:r>
          </a:p>
          <a:p>
            <a:pPr algn="l"/>
            <a:r>
              <a:rPr lang="en-US" sz="3800" dirty="0"/>
              <a:t>$100 Visa Card</a:t>
            </a:r>
          </a:p>
          <a:p>
            <a:pPr algn="l"/>
            <a:r>
              <a:rPr lang="en-US" sz="3800" dirty="0"/>
              <a:t>$100 Visa Card</a:t>
            </a:r>
          </a:p>
          <a:p>
            <a:pPr algn="l"/>
            <a:r>
              <a:rPr lang="en-US" sz="3800" dirty="0"/>
              <a:t>$100 Visa Card</a:t>
            </a:r>
          </a:p>
          <a:p>
            <a:pPr algn="l"/>
            <a:r>
              <a:rPr lang="en-US" sz="3800"/>
              <a:t>$200 Cabela’s </a:t>
            </a:r>
            <a:r>
              <a:rPr lang="en-US" sz="3800" dirty="0"/>
              <a:t>gift card</a:t>
            </a:r>
          </a:p>
          <a:p>
            <a:pPr algn="l"/>
            <a:r>
              <a:rPr lang="en-US" sz="3800" dirty="0"/>
              <a:t>$100 Visa Card</a:t>
            </a:r>
          </a:p>
          <a:p>
            <a:pPr algn="l"/>
            <a:r>
              <a:rPr lang="en-US" sz="3800" dirty="0"/>
              <a:t>$50 Gift Card </a:t>
            </a:r>
          </a:p>
          <a:p>
            <a:pPr algn="l"/>
            <a:r>
              <a:rPr lang="en-US" sz="3800" dirty="0"/>
              <a:t>$50 Cheyenne Crossing Gift Card</a:t>
            </a:r>
          </a:p>
          <a:p>
            <a:pPr algn="l"/>
            <a:r>
              <a:rPr lang="en-US" sz="3800" dirty="0"/>
              <a:t>$50 Cheyenne Crossing Gift Card</a:t>
            </a:r>
          </a:p>
          <a:p>
            <a:pPr algn="l"/>
            <a:endParaRPr lang="en-US" sz="3800" dirty="0"/>
          </a:p>
          <a:p>
            <a:pPr algn="l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E65E88-4FD3-F3B6-5672-0129892D0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257" y="2171500"/>
            <a:ext cx="5815975" cy="4752035"/>
          </a:xfrm>
        </p:spPr>
        <p:txBody>
          <a:bodyPr>
            <a:normAutofit/>
          </a:bodyPr>
          <a:lstStyle/>
          <a:p>
            <a:pPr algn="l"/>
            <a:r>
              <a:rPr lang="en-US" sz="1500" dirty="0"/>
              <a:t>$500 Gift Card</a:t>
            </a:r>
          </a:p>
          <a:p>
            <a:pPr algn="l"/>
            <a:r>
              <a:rPr lang="en-US" sz="1500" dirty="0"/>
              <a:t>$500 Gift Card</a:t>
            </a:r>
          </a:p>
          <a:p>
            <a:pPr algn="l"/>
            <a:r>
              <a:rPr lang="en-US" sz="1500" dirty="0"/>
              <a:t>Geometry towel set, gourmet coffees, candle, lotion, magnetic page markers, lemon diffuser, and home décor</a:t>
            </a:r>
          </a:p>
          <a:p>
            <a:pPr algn="l"/>
            <a:r>
              <a:rPr lang="en-US" sz="1500" dirty="0"/>
              <a:t>A pair of maple accent tables created by Rotarian Tony L. Berg. One of kind to add to rustic warmth to your space</a:t>
            </a:r>
          </a:p>
          <a:p>
            <a:pPr algn="l"/>
            <a:r>
              <a:rPr lang="en-US" sz="1500" dirty="0"/>
              <a:t>Gift Basket with an estimated value of $250</a:t>
            </a:r>
          </a:p>
          <a:p>
            <a:pPr algn="l"/>
            <a:r>
              <a:rPr lang="en-US" sz="1500" dirty="0"/>
              <a:t>$250 gift card to Landscape Color Gardens</a:t>
            </a:r>
          </a:p>
          <a:p>
            <a:pPr algn="l"/>
            <a:r>
              <a:rPr lang="en-US" sz="1500" dirty="0"/>
              <a:t>$250 Gift Card</a:t>
            </a:r>
          </a:p>
          <a:p>
            <a:pPr algn="l"/>
            <a:r>
              <a:rPr lang="en-US" sz="1500" dirty="0"/>
              <a:t>$250 Walmart Gift Card</a:t>
            </a:r>
          </a:p>
          <a:p>
            <a:pPr algn="l"/>
            <a:r>
              <a:rPr lang="en-US" sz="1500" dirty="0"/>
              <a:t>$200 Runnings Gift Card</a:t>
            </a:r>
          </a:p>
          <a:p>
            <a:pPr algn="l"/>
            <a:r>
              <a:rPr lang="en-US" sz="1500" dirty="0"/>
              <a:t> $200 Visa  Card</a:t>
            </a:r>
          </a:p>
          <a:p>
            <a:pPr algn="l"/>
            <a:r>
              <a:rPr lang="en-US" sz="1500" dirty="0"/>
              <a:t> $200 Visa  Card</a:t>
            </a:r>
          </a:p>
          <a:p>
            <a:pPr algn="l"/>
            <a:r>
              <a:rPr lang="en-US" sz="1500" dirty="0"/>
              <a:t> $200 Visa  Card</a:t>
            </a:r>
          </a:p>
          <a:p>
            <a:pPr algn="l"/>
            <a:r>
              <a:rPr lang="en-US" sz="1500" dirty="0"/>
              <a:t>Rotary Cutting Board </a:t>
            </a:r>
            <a:endParaRPr lang="en-US" sz="1800" dirty="0"/>
          </a:p>
          <a:p>
            <a:pPr algn="l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25A1E-0B82-40A0-7FFF-708F239832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378"/>
          <a:stretch/>
        </p:blipFill>
        <p:spPr>
          <a:xfrm>
            <a:off x="2376326" y="5088467"/>
            <a:ext cx="4320807" cy="1607761"/>
          </a:xfrm>
          <a:prstGeom prst="rect">
            <a:avLst/>
          </a:prstGeom>
        </p:spPr>
      </p:pic>
      <p:pic>
        <p:nvPicPr>
          <p:cNvPr id="8" name="Picture 4" descr="4th Annual Club Raffle Tickets on Sale May 17, 2019 | Rotary Club of ...">
            <a:extLst>
              <a:ext uri="{FF2B5EF4-FFF2-40B4-BE49-F238E27FC236}">
                <a16:creationId xmlns:a16="http://schemas.microsoft.com/office/drawing/2014/main" id="{2643CFF9-26B7-9B71-2B89-251E09D0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6" y="-58894"/>
            <a:ext cx="3562915" cy="225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C309B49-2F4D-B918-A3B7-B8F7CD0F86DC}"/>
              </a:ext>
            </a:extLst>
          </p:cNvPr>
          <p:cNvGrpSpPr/>
          <p:nvPr/>
        </p:nvGrpSpPr>
        <p:grpSpPr>
          <a:xfrm>
            <a:off x="3505610" y="-243780"/>
            <a:ext cx="3082461" cy="2909228"/>
            <a:chOff x="3505610" y="-243780"/>
            <a:chExt cx="3082461" cy="2909228"/>
          </a:xfrm>
        </p:grpSpPr>
        <p:pic>
          <p:nvPicPr>
            <p:cNvPr id="7" name="Picture 6" descr="A black and red logo&#10;&#10;Description automatically generated">
              <a:extLst>
                <a:ext uri="{FF2B5EF4-FFF2-40B4-BE49-F238E27FC236}">
                  <a16:creationId xmlns:a16="http://schemas.microsoft.com/office/drawing/2014/main" id="{98DEFB9A-8DBA-29F0-F74E-560BE8F88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2774" y="1828801"/>
              <a:ext cx="2483838" cy="836647"/>
            </a:xfrm>
            <a:prstGeom prst="rect">
              <a:avLst/>
            </a:prstGeom>
            <a:noFill/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A7E2CD-19EF-9E16-26A9-1A3760F0EFE0}"/>
                </a:ext>
              </a:extLst>
            </p:cNvPr>
            <p:cNvSpPr txBox="1"/>
            <p:nvPr/>
          </p:nvSpPr>
          <p:spPr>
            <a:xfrm>
              <a:off x="3505610" y="-243780"/>
              <a:ext cx="3082461" cy="21852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endParaRPr lang="en-US" sz="1800" b="1" dirty="0"/>
            </a:p>
            <a:p>
              <a:pPr algn="ctr"/>
              <a:r>
                <a:rPr lang="en-US" sz="2800" b="1" i="1" u="sng" dirty="0"/>
                <a:t>Grand Prize</a:t>
              </a:r>
            </a:p>
            <a:p>
              <a:pPr algn="ctr"/>
              <a:r>
                <a:rPr lang="en-US" sz="1800" b="1" dirty="0"/>
                <a:t>LG 4K TV on Legends Fireplace Stand </a:t>
              </a:r>
            </a:p>
            <a:p>
              <a:pPr algn="ctr"/>
              <a:r>
                <a:rPr lang="en-US" sz="1800" b="1" dirty="0"/>
                <a:t> </a:t>
              </a:r>
              <a:r>
                <a:rPr lang="en-US" b="1" dirty="0"/>
                <a:t>($6500 value)</a:t>
              </a:r>
            </a:p>
            <a:p>
              <a:pPr algn="ctr"/>
              <a:r>
                <a:rPr lang="en-US" b="1" dirty="0"/>
                <a:t>Donated by:</a:t>
              </a:r>
            </a:p>
            <a:p>
              <a:pPr algn="ctr"/>
              <a:endParaRPr lang="en-US" b="1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C6B8E2B-ABE4-AB44-5EE3-0A6E46995E66}"/>
              </a:ext>
            </a:extLst>
          </p:cNvPr>
          <p:cNvSpPr/>
          <p:nvPr/>
        </p:nvSpPr>
        <p:spPr>
          <a:xfrm>
            <a:off x="3800939" y="76202"/>
            <a:ext cx="2610343" cy="27686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6AD19-2B8E-6E5E-00B5-207336CEA750}"/>
              </a:ext>
            </a:extLst>
          </p:cNvPr>
          <p:cNvSpPr txBox="1"/>
          <p:nvPr/>
        </p:nvSpPr>
        <p:spPr>
          <a:xfrm>
            <a:off x="9292241" y="6321829"/>
            <a:ext cx="2899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List current as of April 13, 2025</a:t>
            </a:r>
          </a:p>
        </p:txBody>
      </p:sp>
    </p:spTree>
    <p:extLst>
      <p:ext uri="{BB962C8B-B14F-4D97-AF65-F5344CB8AC3E}">
        <p14:creationId xmlns:p14="http://schemas.microsoft.com/office/powerpoint/2010/main" val="1548323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3F369-F24C-867A-1528-CA80673B0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375586-9130-DA8C-A36C-9015B445B4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720"/>
          <a:stretch/>
        </p:blipFill>
        <p:spPr>
          <a:xfrm>
            <a:off x="8447500" y="4260573"/>
            <a:ext cx="2922865" cy="2697214"/>
          </a:xfrm>
          <a:prstGeom prst="rect">
            <a:avLst/>
          </a:prstGeom>
        </p:spPr>
      </p:pic>
      <p:pic>
        <p:nvPicPr>
          <p:cNvPr id="5" name="Picture 4" descr="A blue gift card with fireworks&#10;&#10;AI-generated content may be incorrect.">
            <a:extLst>
              <a:ext uri="{FF2B5EF4-FFF2-40B4-BE49-F238E27FC236}">
                <a16:creationId xmlns:a16="http://schemas.microsoft.com/office/drawing/2014/main" id="{05A6BBE8-70FA-A9C3-4352-E5EB980E1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1"/>
          <a:stretch/>
        </p:blipFill>
        <p:spPr>
          <a:xfrm>
            <a:off x="2411896" y="1528708"/>
            <a:ext cx="2882348" cy="23588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F721D2-D317-3C39-C131-C4DCF55FA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95" y="76722"/>
            <a:ext cx="11993217" cy="1540042"/>
          </a:xfrm>
        </p:spPr>
        <p:txBody>
          <a:bodyPr>
            <a:normAutofit/>
          </a:bodyPr>
          <a:lstStyle/>
          <a:p>
            <a:r>
              <a:rPr lang="en-US" dirty="0"/>
              <a:t>Prizes and winners!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2210BB-FD49-1EE1-7236-DA48EC8251EB}"/>
              </a:ext>
            </a:extLst>
          </p:cNvPr>
          <p:cNvSpPr txBox="1">
            <a:spLocks/>
          </p:cNvSpPr>
          <p:nvPr/>
        </p:nvSpPr>
        <p:spPr>
          <a:xfrm>
            <a:off x="198783" y="1663147"/>
            <a:ext cx="11993217" cy="519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28600" lvl="1" indent="0">
              <a:buNone/>
            </a:pPr>
            <a:endParaRPr lang="en-US" dirty="0"/>
          </a:p>
        </p:txBody>
      </p:sp>
      <p:pic>
        <p:nvPicPr>
          <p:cNvPr id="2052" name="Picture 4" descr="Raffle Winners">
            <a:extLst>
              <a:ext uri="{FF2B5EF4-FFF2-40B4-BE49-F238E27FC236}">
                <a16:creationId xmlns:a16="http://schemas.microsoft.com/office/drawing/2014/main" id="{6B64B27A-E59F-CC18-115D-15CA1C819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325" y="-85834"/>
            <a:ext cx="5213557" cy="505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F5E8CD-58FC-B087-3F65-1AB2A99BD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545605"/>
              </p:ext>
            </p:extLst>
          </p:nvPr>
        </p:nvGraphicFramePr>
        <p:xfrm>
          <a:off x="188843" y="3741454"/>
          <a:ext cx="7967868" cy="2805120"/>
        </p:xfrm>
        <a:graphic>
          <a:graphicData uri="http://schemas.openxmlformats.org/drawingml/2006/table">
            <a:tbl>
              <a:tblPr/>
              <a:tblGrid>
                <a:gridCol w="2307934">
                  <a:extLst>
                    <a:ext uri="{9D8B030D-6E8A-4147-A177-3AD203B41FA5}">
                      <a16:colId xmlns:a16="http://schemas.microsoft.com/office/drawing/2014/main" val="2256651100"/>
                    </a:ext>
                  </a:extLst>
                </a:gridCol>
                <a:gridCol w="769311">
                  <a:extLst>
                    <a:ext uri="{9D8B030D-6E8A-4147-A177-3AD203B41FA5}">
                      <a16:colId xmlns:a16="http://schemas.microsoft.com/office/drawing/2014/main" val="3237983277"/>
                    </a:ext>
                  </a:extLst>
                </a:gridCol>
                <a:gridCol w="2046918">
                  <a:extLst>
                    <a:ext uri="{9D8B030D-6E8A-4147-A177-3AD203B41FA5}">
                      <a16:colId xmlns:a16="http://schemas.microsoft.com/office/drawing/2014/main" val="4240909547"/>
                    </a:ext>
                  </a:extLst>
                </a:gridCol>
                <a:gridCol w="802872">
                  <a:extLst>
                    <a:ext uri="{9D8B030D-6E8A-4147-A177-3AD203B41FA5}">
                      <a16:colId xmlns:a16="http://schemas.microsoft.com/office/drawing/2014/main" val="727372476"/>
                    </a:ext>
                  </a:extLst>
                </a:gridCol>
                <a:gridCol w="969292">
                  <a:extLst>
                    <a:ext uri="{9D8B030D-6E8A-4147-A177-3AD203B41FA5}">
                      <a16:colId xmlns:a16="http://schemas.microsoft.com/office/drawing/2014/main" val="3792366397"/>
                    </a:ext>
                  </a:extLst>
                </a:gridCol>
                <a:gridCol w="1071541">
                  <a:extLst>
                    <a:ext uri="{9D8B030D-6E8A-4147-A177-3AD203B41FA5}">
                      <a16:colId xmlns:a16="http://schemas.microsoft.com/office/drawing/2014/main" val="1151186111"/>
                    </a:ext>
                  </a:extLst>
                </a:gridCol>
              </a:tblGrid>
              <a:tr h="9248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CLUB that donated the 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VALUE OF 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WINNING NUMBER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WINNER'S NAME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WINNER's CLUB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775718"/>
                  </a:ext>
                </a:extLst>
              </a:tr>
              <a:tr h="63995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Sibley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$50 Gift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3134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Jeff Logan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Brookings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843414"/>
                  </a:ext>
                </a:extLst>
              </a:tr>
              <a:tr h="53938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Spearfish-Northern Black Hills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$50 Cheyenne Crossing Gift Card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Robert Plastow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Mitchell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157605"/>
                  </a:ext>
                </a:extLst>
              </a:tr>
              <a:tr h="70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Spearfish-Northern Black Hills 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$50 Cheyenne Crossing Gift Card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4029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Larry Keyes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Watertown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702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735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AF038-1576-FCFD-6D5F-92E6E9D26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ift card with a blue bow&#10;&#10;AI-generated content may be incorrect.">
            <a:extLst>
              <a:ext uri="{FF2B5EF4-FFF2-40B4-BE49-F238E27FC236}">
                <a16:creationId xmlns:a16="http://schemas.microsoft.com/office/drawing/2014/main" id="{687A3109-B69D-E648-B706-4BDA3BEFD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3" y="2677793"/>
            <a:ext cx="2789583" cy="2789583"/>
          </a:xfrm>
          <a:prstGeom prst="rect">
            <a:avLst/>
          </a:prstGeom>
        </p:spPr>
      </p:pic>
      <p:pic>
        <p:nvPicPr>
          <p:cNvPr id="11" name="Picture 10" descr="A gift card with red ribbon and a bow&#10;&#10;AI-generated content may be incorrect.">
            <a:extLst>
              <a:ext uri="{FF2B5EF4-FFF2-40B4-BE49-F238E27FC236}">
                <a16:creationId xmlns:a16="http://schemas.microsoft.com/office/drawing/2014/main" id="{0A2BA671-18D8-624A-6868-4050B386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776">
            <a:off x="132775" y="4609876"/>
            <a:ext cx="2857500" cy="1800225"/>
          </a:xfrm>
          <a:prstGeom prst="rect">
            <a:avLst/>
          </a:prstGeom>
        </p:spPr>
      </p:pic>
      <p:pic>
        <p:nvPicPr>
          <p:cNvPr id="9" name="Picture 8" descr="A gift card with a red bow and leaves&#10;&#10;AI-generated content may be incorrect.">
            <a:extLst>
              <a:ext uri="{FF2B5EF4-FFF2-40B4-BE49-F238E27FC236}">
                <a16:creationId xmlns:a16="http://schemas.microsoft.com/office/drawing/2014/main" id="{32820A0E-A052-0F8A-3411-425CD8805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7294">
            <a:off x="8276002" y="3450818"/>
            <a:ext cx="3606270" cy="224236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68F58A-43C8-315B-933E-D862FA4BE585}"/>
              </a:ext>
            </a:extLst>
          </p:cNvPr>
          <p:cNvSpPr txBox="1">
            <a:spLocks/>
          </p:cNvSpPr>
          <p:nvPr/>
        </p:nvSpPr>
        <p:spPr>
          <a:xfrm>
            <a:off x="198783" y="1663147"/>
            <a:ext cx="11993217" cy="519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28600" lvl="1" indent="0">
              <a:buNone/>
            </a:pPr>
            <a:endParaRPr lang="en-US" dirty="0"/>
          </a:p>
        </p:txBody>
      </p:sp>
      <p:pic>
        <p:nvPicPr>
          <p:cNvPr id="15" name="Picture 14" descr="A black and white card with a price tag&#10;&#10;AI-generated content may be incorrect.">
            <a:extLst>
              <a:ext uri="{FF2B5EF4-FFF2-40B4-BE49-F238E27FC236}">
                <a16:creationId xmlns:a16="http://schemas.microsoft.com/office/drawing/2014/main" id="{193E80E1-05B8-D8E5-6B5D-7EBFC3131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92" y="130065"/>
            <a:ext cx="2569265" cy="3425686"/>
          </a:xfrm>
          <a:prstGeom prst="rect">
            <a:avLst/>
          </a:prstGeom>
        </p:spPr>
      </p:pic>
      <p:pic>
        <p:nvPicPr>
          <p:cNvPr id="17" name="Picture 16" descr="A gift card and a card&#10;&#10;AI-generated content may be incorrect.">
            <a:extLst>
              <a:ext uri="{FF2B5EF4-FFF2-40B4-BE49-F238E27FC236}">
                <a16:creationId xmlns:a16="http://schemas.microsoft.com/office/drawing/2014/main" id="{4C129263-929D-9753-8D9A-0E8628940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" y="130065"/>
            <a:ext cx="3270987" cy="245324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A33052-D58E-B933-F11C-C5D66B8F4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191939"/>
              </p:ext>
            </p:extLst>
          </p:nvPr>
        </p:nvGraphicFramePr>
        <p:xfrm>
          <a:off x="2423780" y="1257121"/>
          <a:ext cx="7832218" cy="5470814"/>
        </p:xfrm>
        <a:graphic>
          <a:graphicData uri="http://schemas.openxmlformats.org/drawingml/2006/table">
            <a:tbl>
              <a:tblPr/>
              <a:tblGrid>
                <a:gridCol w="2268643">
                  <a:extLst>
                    <a:ext uri="{9D8B030D-6E8A-4147-A177-3AD203B41FA5}">
                      <a16:colId xmlns:a16="http://schemas.microsoft.com/office/drawing/2014/main" val="3861140809"/>
                    </a:ext>
                  </a:extLst>
                </a:gridCol>
                <a:gridCol w="756214">
                  <a:extLst>
                    <a:ext uri="{9D8B030D-6E8A-4147-A177-3AD203B41FA5}">
                      <a16:colId xmlns:a16="http://schemas.microsoft.com/office/drawing/2014/main" val="2340370337"/>
                    </a:ext>
                  </a:extLst>
                </a:gridCol>
                <a:gridCol w="2012070">
                  <a:extLst>
                    <a:ext uri="{9D8B030D-6E8A-4147-A177-3AD203B41FA5}">
                      <a16:colId xmlns:a16="http://schemas.microsoft.com/office/drawing/2014/main" val="262959593"/>
                    </a:ext>
                  </a:extLst>
                </a:gridCol>
                <a:gridCol w="688695">
                  <a:extLst>
                    <a:ext uri="{9D8B030D-6E8A-4147-A177-3AD203B41FA5}">
                      <a16:colId xmlns:a16="http://schemas.microsoft.com/office/drawing/2014/main" val="2599240308"/>
                    </a:ext>
                  </a:extLst>
                </a:gridCol>
                <a:gridCol w="1053298">
                  <a:extLst>
                    <a:ext uri="{9D8B030D-6E8A-4147-A177-3AD203B41FA5}">
                      <a16:colId xmlns:a16="http://schemas.microsoft.com/office/drawing/2014/main" val="3597994832"/>
                    </a:ext>
                  </a:extLst>
                </a:gridCol>
                <a:gridCol w="1053298">
                  <a:extLst>
                    <a:ext uri="{9D8B030D-6E8A-4147-A177-3AD203B41FA5}">
                      <a16:colId xmlns:a16="http://schemas.microsoft.com/office/drawing/2014/main" val="3663025458"/>
                    </a:ext>
                  </a:extLst>
                </a:gridCol>
              </a:tblGrid>
              <a:tr h="5458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CLUB that donated the 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VALUE OF 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WINNING NUMBER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WINNER'S NAME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WINNER's CLUB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792437"/>
                  </a:ext>
                </a:extLst>
              </a:tr>
              <a:tr h="38397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Canby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$100 Dairy Queen Gift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1161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Jill Ruhd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Madison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561573"/>
                  </a:ext>
                </a:extLst>
              </a:tr>
              <a:tr h="294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Canby 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$100 Running's Gift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Brian Gatzhe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Brookings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896436"/>
                  </a:ext>
                </a:extLst>
              </a:tr>
              <a:tr h="49187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Canton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$100 Visa Card and a SD State Park Pass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4049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Carla Roby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Watertown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141001"/>
                  </a:ext>
                </a:extLst>
              </a:tr>
              <a:tr h="294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Cherokee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$100 Visa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3259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Sheila Moser-Davis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Mobridge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084169"/>
                  </a:ext>
                </a:extLst>
              </a:tr>
              <a:tr h="9351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Luverne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$100 Visa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790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Arin Gonseth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Rotary Club of  Sioux Falls Downtown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202886"/>
                  </a:ext>
                </a:extLst>
              </a:tr>
              <a:tr h="54583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Marshall Sunrise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$100 Running's Gift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Mary Kenner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Rapid City Rushmore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23550"/>
                  </a:ext>
                </a:extLst>
              </a:tr>
              <a:tr h="377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Mitchell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$200 Cabela’s gift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2304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Kirk Henderson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Canton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211250"/>
                  </a:ext>
                </a:extLst>
              </a:tr>
              <a:tr h="28235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Mobridge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$100 Gift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1301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Ruth Schmidt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Centerville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7527"/>
                  </a:ext>
                </a:extLst>
              </a:tr>
              <a:tr h="27606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Rapid City Rushmore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$100 Visa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John Carson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Custer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97077"/>
                  </a:ext>
                </a:extLst>
              </a:tr>
              <a:tr h="76794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Sioux Falls South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$100 Gift Card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1065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Sherri Meyers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Rotary Club of  Sioux Falls Downtown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568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2147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5299</TotalTime>
  <Words>1611</Words>
  <Application>Microsoft Office PowerPoint</Application>
  <PresentationFormat>Widescreen</PresentationFormat>
  <Paragraphs>559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 Narrow</vt:lpstr>
      <vt:lpstr>Arial</vt:lpstr>
      <vt:lpstr>Calibri</vt:lpstr>
      <vt:lpstr>Office Theme</vt:lpstr>
      <vt:lpstr>PowerPoint Presentation</vt:lpstr>
      <vt:lpstr>Thank you Club raffle representatives!</vt:lpstr>
      <vt:lpstr>Why wAS this year’s Raffle so important </vt:lpstr>
      <vt:lpstr>This Year’s Raffle </vt:lpstr>
      <vt:lpstr>How did we do?     </vt:lpstr>
      <vt:lpstr>GRAND TOTAL:</vt:lpstr>
      <vt:lpstr>PowerPoint Presentation</vt:lpstr>
      <vt:lpstr>Prizes and winners! </vt:lpstr>
      <vt:lpstr>PowerPoint Presentation</vt:lpstr>
      <vt:lpstr>PowerPoint Presentation</vt:lpstr>
      <vt:lpstr>PowerPoint Presentation</vt:lpstr>
      <vt:lpstr>PowerPoint Presentation</vt:lpstr>
      <vt:lpstr>GRAND PRIZE !!! </vt:lpstr>
      <vt:lpstr>What’s next?</vt:lpstr>
      <vt:lpstr>STARt thinking about your next club project! </vt:lpstr>
      <vt:lpstr>Congratulations  Winners!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Pam Blankenzee</cp:lastModifiedBy>
  <cp:revision>165</cp:revision>
  <cp:lastPrinted>2019-12-04T20:41:25Z</cp:lastPrinted>
  <dcterms:created xsi:type="dcterms:W3CDTF">2019-11-18T03:22:22Z</dcterms:created>
  <dcterms:modified xsi:type="dcterms:W3CDTF">2025-05-14T20:21:25Z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