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4A7EBB"/>
              </a:solidFill>
              <a:prstDash val="solid"/>
              <a:round/>
            </a:ln>
          </a:left>
          <a:right>
            <a:ln w="9525" cap="flat">
              <a:solidFill>
                <a:srgbClr val="4A7EBB"/>
              </a:solidFill>
              <a:prstDash val="solid"/>
              <a:round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9525" cap="flat">
              <a:solidFill>
                <a:srgbClr val="4A7EBB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9525" cap="flat">
              <a:solidFill>
                <a:srgbClr val="4A7EBB"/>
              </a:solidFill>
              <a:prstDash val="solid"/>
              <a:round/>
            </a:ln>
          </a:top>
          <a:bottom>
            <a:ln w="9525" cap="flat">
              <a:solidFill>
                <a:srgbClr val="4A7EBB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" name="Shape 3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263" y="5926137"/>
            <a:ext cx="1606551" cy="60325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Rectangle 5"/>
          <p:cNvSpPr/>
          <p:nvPr/>
        </p:nvSpPr>
        <p:spPr>
          <a:xfrm>
            <a:off x="0" y="0"/>
            <a:ext cx="9144000" cy="1287463"/>
          </a:xfrm>
          <a:prstGeom prst="rect">
            <a:avLst/>
          </a:prstGeom>
          <a:solidFill>
            <a:srgbClr val="005DAA"/>
          </a:solidFill>
          <a:ln>
            <a:solidFill>
              <a:schemeClr val="accent1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263" y="5926137"/>
            <a:ext cx="1606551" cy="603251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5D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263" y="5926137"/>
            <a:ext cx="1606551" cy="603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17946" y="587663"/>
            <a:ext cx="3679826" cy="367823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/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 txBox="1"/>
          <p:nvPr/>
        </p:nvSpPr>
        <p:spPr>
          <a:xfrm>
            <a:off x="675467" y="1162636"/>
            <a:ext cx="4364937" cy="2419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pc="-150" sz="53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Embracing New Opportunities    for Club Growth</a:t>
            </a:r>
          </a:p>
        </p:txBody>
      </p:sp>
      <p:sp>
        <p:nvSpPr>
          <p:cNvPr id="40" name="Title 1"/>
          <p:cNvSpPr txBox="1"/>
          <p:nvPr/>
        </p:nvSpPr>
        <p:spPr>
          <a:xfrm>
            <a:off x="748037" y="4346476"/>
            <a:ext cx="5252480" cy="2390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9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Dave Cook</a:t>
            </a:r>
          </a:p>
          <a:p>
            <a:pPr>
              <a:defRPr sz="19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District 6000 DGE </a:t>
            </a:r>
          </a:p>
          <a:p>
            <a:pPr>
              <a:defRPr sz="19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April 27, 2024</a:t>
            </a:r>
          </a:p>
          <a:p>
            <a:pPr>
              <a:lnSpc>
                <a:spcPct val="90000"/>
              </a:lnSpc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lnSpc>
                <a:spcPct val="90000"/>
              </a:lnSpc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	 </a:t>
            </a:r>
            <a:endParaRPr b="1" sz="23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/>
          <p:cNvSpPr txBox="1"/>
          <p:nvPr/>
        </p:nvSpPr>
        <p:spPr>
          <a:xfrm>
            <a:off x="234397" y="117010"/>
            <a:ext cx="8673751" cy="1666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430" tIns="45430" rIns="45430" bIns="45430">
            <a:spAutoFit/>
          </a:bodyPr>
          <a:lstStyle/>
          <a:p>
            <a:pPr>
              <a:lnSpc>
                <a:spcPts val="4400"/>
              </a:lnSpc>
              <a:defRPr b="1" sz="48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5:30 to 6:30 is the </a:t>
            </a:r>
            <a:r>
              <a:rPr>
                <a:solidFill>
                  <a:srgbClr val="FFC000"/>
                </a:solidFill>
              </a:rPr>
              <a:t>Golden Hour </a:t>
            </a:r>
            <a:r>
              <a:t>for Club Extensions</a:t>
            </a:r>
          </a:p>
        </p:txBody>
      </p:sp>
      <p:pic>
        <p:nvPicPr>
          <p:cNvPr id="7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4920" y="1912620"/>
            <a:ext cx="3642360" cy="3642360"/>
          </a:xfrm>
          <a:prstGeom prst="rect">
            <a:avLst/>
          </a:prstGeom>
          <a:ln w="19050">
            <a:solidFill>
              <a:srgbClr val="005DAA"/>
            </a:solidFill>
            <a:miter/>
          </a:ln>
        </p:spPr>
      </p:pic>
      <p:sp>
        <p:nvSpPr>
          <p:cNvPr id="75" name="TextBox 7"/>
          <p:cNvSpPr txBox="1"/>
          <p:nvPr/>
        </p:nvSpPr>
        <p:spPr>
          <a:xfrm>
            <a:off x="563880" y="1661899"/>
            <a:ext cx="3961672" cy="393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lnSpc>
                <a:spcPts val="2600"/>
              </a:lnSpc>
              <a:spcBef>
                <a:spcPts val="800"/>
              </a:spcBef>
              <a:buSzPct val="100000"/>
              <a:buFont typeface="Arial"/>
              <a:buChar char="•"/>
              <a:defRPr b="1" sz="24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Members come to Rotary after work and are still home for dinner &amp; evening activities.</a:t>
            </a:r>
          </a:p>
          <a:p>
            <a:pPr marL="285750" indent="-285750">
              <a:lnSpc>
                <a:spcPts val="2600"/>
              </a:lnSpc>
              <a:spcBef>
                <a:spcPts val="800"/>
              </a:spcBef>
              <a:buSzPct val="100000"/>
              <a:buFont typeface="Arial"/>
              <a:buChar char="•"/>
              <a:defRPr b="1" sz="24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It’s preferred meeting time for parents of school-aged children, working moms, teachers, retailers and younger professionals.</a:t>
            </a:r>
          </a:p>
          <a:p>
            <a:pPr marL="285750" indent="-285750">
              <a:lnSpc>
                <a:spcPts val="2600"/>
              </a:lnSpc>
              <a:spcBef>
                <a:spcPts val="800"/>
              </a:spcBef>
              <a:buSzPct val="100000"/>
              <a:buFont typeface="Arial"/>
              <a:buChar char="•"/>
              <a:defRPr b="1" sz="24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No meal is served so membership costs less.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ontent Placeholder 2"/>
          <p:cNvSpPr txBox="1"/>
          <p:nvPr/>
        </p:nvSpPr>
        <p:spPr>
          <a:xfrm>
            <a:off x="266082" y="1431394"/>
            <a:ext cx="8641999" cy="4000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430" tIns="45430" rIns="45430" bIns="45430">
            <a:spAutoFit/>
          </a:bodyPr>
          <a:lstStyle/>
          <a:p>
            <a:pPr marL="457200" indent="-457200">
              <a:lnSpc>
                <a:spcPts val="3000"/>
              </a:lnSpc>
              <a:spcBef>
                <a:spcPts val="800"/>
              </a:spcBef>
              <a:buSzPct val="100000"/>
              <a:buFont typeface="Arial"/>
              <a:buChar char="•"/>
              <a:defRPr sz="28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Because it’s a club extension, members are included in sponsor club membership numbers.</a:t>
            </a:r>
          </a:p>
          <a:p>
            <a:pPr marL="457200" indent="-457200">
              <a:lnSpc>
                <a:spcPts val="3000"/>
              </a:lnSpc>
              <a:spcBef>
                <a:spcPts val="800"/>
              </a:spcBef>
              <a:buSzPct val="100000"/>
              <a:buFont typeface="Arial"/>
              <a:buChar char="•"/>
              <a:defRPr sz="28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Having two meeting time options is a big advantage for prospective members.</a:t>
            </a:r>
          </a:p>
          <a:p>
            <a:pPr marL="457200" indent="-457200">
              <a:lnSpc>
                <a:spcPts val="3000"/>
              </a:lnSpc>
              <a:spcBef>
                <a:spcPts val="800"/>
              </a:spcBef>
              <a:buSzPct val="100000"/>
              <a:buFont typeface="Arial"/>
              <a:buChar char="•"/>
              <a:defRPr sz="28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Snacks are usually provided and beer &amp; wine are often available for purchase.</a:t>
            </a:r>
          </a:p>
          <a:p>
            <a:pPr marL="457200" indent="-457200">
              <a:lnSpc>
                <a:spcPts val="3000"/>
              </a:lnSpc>
              <a:spcBef>
                <a:spcPts val="800"/>
              </a:spcBef>
              <a:buSzPct val="100000"/>
              <a:buFont typeface="Arial"/>
              <a:buChar char="•"/>
              <a:defRPr sz="28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Younger professional couples often attend together.</a:t>
            </a:r>
          </a:p>
          <a:p>
            <a:pPr marL="457200" indent="-457200">
              <a:lnSpc>
                <a:spcPts val="3000"/>
              </a:lnSpc>
              <a:spcBef>
                <a:spcPts val="800"/>
              </a:spcBef>
              <a:buSzPct val="100000"/>
              <a:buFont typeface="Arial"/>
              <a:buChar char="•"/>
              <a:defRPr sz="28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Spouses of current members are among first to join.</a:t>
            </a:r>
          </a:p>
        </p:txBody>
      </p:sp>
      <p:sp>
        <p:nvSpPr>
          <p:cNvPr id="78" name="Title 1"/>
          <p:cNvSpPr txBox="1"/>
          <p:nvPr/>
        </p:nvSpPr>
        <p:spPr>
          <a:xfrm>
            <a:off x="234397" y="389152"/>
            <a:ext cx="8673751" cy="102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430" tIns="45430" rIns="45430" bIns="45430">
            <a:spAutoFit/>
          </a:bodyPr>
          <a:lstStyle>
            <a:lvl1pPr>
              <a:lnSpc>
                <a:spcPct val="80000"/>
              </a:lnSpc>
              <a:defRPr b="1" sz="4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Other Factors Driving Extension Growth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5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500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4" dur="500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ontent Placeholder 2"/>
          <p:cNvSpPr txBox="1"/>
          <p:nvPr/>
        </p:nvSpPr>
        <p:spPr>
          <a:xfrm>
            <a:off x="266082" y="1431394"/>
            <a:ext cx="8641999" cy="4381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430" tIns="45430" rIns="45430" bIns="45430">
            <a:spAutoFit/>
          </a:bodyPr>
          <a:lstStyle/>
          <a:p>
            <a:pPr marL="457200" indent="-457200">
              <a:lnSpc>
                <a:spcPts val="3000"/>
              </a:lnSpc>
              <a:spcBef>
                <a:spcPts val="800"/>
              </a:spcBef>
              <a:buSzPct val="100000"/>
              <a:buFont typeface="Arial"/>
              <a:buChar char="•"/>
              <a:defRPr sz="29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Most club extensions meet twice a month (1</a:t>
            </a:r>
            <a:r>
              <a:rPr baseline="30000"/>
              <a:t>st</a:t>
            </a:r>
            <a:r>
              <a:t> &amp; 3</a:t>
            </a:r>
            <a:r>
              <a:rPr baseline="30000"/>
              <a:t>rd</a:t>
            </a:r>
            <a:r>
              <a:t> Thursday, 2</a:t>
            </a:r>
            <a:r>
              <a:rPr baseline="30000"/>
              <a:t>nd</a:t>
            </a:r>
            <a:r>
              <a:t> &amp; 4</a:t>
            </a:r>
            <a:r>
              <a:rPr baseline="30000"/>
              <a:t>th</a:t>
            </a:r>
            <a:r>
              <a:t> Tuesday, etc.)</a:t>
            </a:r>
          </a:p>
          <a:p>
            <a:pPr marL="457200" indent="-457200">
              <a:lnSpc>
                <a:spcPts val="3000"/>
              </a:lnSpc>
              <a:spcBef>
                <a:spcPts val="800"/>
              </a:spcBef>
              <a:buSzPct val="100000"/>
              <a:buFont typeface="Arial"/>
              <a:buChar char="•"/>
              <a:defRPr sz="29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Common for members to attend both meetings.</a:t>
            </a:r>
          </a:p>
          <a:p>
            <a:pPr marL="457200" indent="-457200">
              <a:lnSpc>
                <a:spcPts val="3000"/>
              </a:lnSpc>
              <a:spcBef>
                <a:spcPts val="800"/>
              </a:spcBef>
              <a:buSzPct val="100000"/>
              <a:buFont typeface="Arial"/>
              <a:buChar char="•"/>
              <a:defRPr sz="29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RI recognizes one </a:t>
            </a:r>
            <a:r>
              <a:rPr i="1"/>
              <a:t>President</a:t>
            </a:r>
            <a:r>
              <a:t> per club.  Leader of extension is often referred to as </a:t>
            </a:r>
            <a:r>
              <a:rPr i="1"/>
              <a:t>The Chair</a:t>
            </a:r>
            <a:r>
              <a:t>. </a:t>
            </a:r>
          </a:p>
          <a:p>
            <a:pPr marL="457200" indent="-457200">
              <a:lnSpc>
                <a:spcPts val="3000"/>
              </a:lnSpc>
              <a:spcBef>
                <a:spcPts val="800"/>
              </a:spcBef>
              <a:buSzPct val="100000"/>
              <a:buFont typeface="Arial"/>
              <a:buChar char="•"/>
              <a:defRPr sz="29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Most clubs maintain one board that includes club extension representation.</a:t>
            </a:r>
          </a:p>
          <a:p>
            <a:pPr marL="457200" indent="-457200">
              <a:lnSpc>
                <a:spcPts val="3000"/>
              </a:lnSpc>
              <a:spcBef>
                <a:spcPts val="800"/>
              </a:spcBef>
              <a:buSzPct val="100000"/>
              <a:buFont typeface="Arial"/>
              <a:buChar char="•"/>
              <a:defRPr sz="29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Decision to start a club extension does not require approval by RI.</a:t>
            </a:r>
          </a:p>
        </p:txBody>
      </p:sp>
      <p:sp>
        <p:nvSpPr>
          <p:cNvPr id="81" name="Title 1"/>
          <p:cNvSpPr txBox="1"/>
          <p:nvPr/>
        </p:nvSpPr>
        <p:spPr>
          <a:xfrm>
            <a:off x="234397" y="389152"/>
            <a:ext cx="8673751" cy="102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430" tIns="45430" rIns="45430" bIns="45430">
            <a:spAutoFit/>
          </a:bodyPr>
          <a:lstStyle>
            <a:lvl1pPr>
              <a:lnSpc>
                <a:spcPct val="80000"/>
              </a:lnSpc>
              <a:defRPr b="1" sz="4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Other Factors Driving Extension Growth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5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500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4" dur="500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1"/>
          <p:cNvSpPr txBox="1"/>
          <p:nvPr/>
        </p:nvSpPr>
        <p:spPr>
          <a:xfrm>
            <a:off x="234397" y="418649"/>
            <a:ext cx="8673751" cy="985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430" tIns="45430" rIns="45430" bIns="45430">
            <a:spAutoFit/>
          </a:bodyPr>
          <a:lstStyle>
            <a:lvl1pPr>
              <a:lnSpc>
                <a:spcPct val="80000"/>
              </a:lnSpc>
              <a:defRPr b="1" sz="37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Typical Member Quarterly Billing Comparison</a:t>
            </a:r>
          </a:p>
        </p:txBody>
      </p:sp>
      <p:graphicFrame>
        <p:nvGraphicFramePr>
          <p:cNvPr id="84" name="Table 1"/>
          <p:cNvGraphicFramePr/>
          <p:nvPr/>
        </p:nvGraphicFramePr>
        <p:xfrm>
          <a:off x="870857" y="1643733"/>
          <a:ext cx="7373385" cy="316702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2395855"/>
                <a:gridCol w="2577748"/>
                <a:gridCol w="2399780"/>
              </a:tblGrid>
              <a:tr h="791755">
                <a:tc>
                  <a:txBody>
                    <a:bodyPr/>
                    <a:lstStyle/>
                    <a:p>
                      <a:pPr algn="l">
                        <a:defRPr sz="2400">
                          <a:solidFill>
                            <a:srgbClr val="000000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45720" marR="45720" marT="45720" marB="45720" anchor="b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i="1" sz="2000">
                          <a:solidFill>
                            <a:srgbClr val="000000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r>
                        <a:t>Sponsor Club</a:t>
                      </a:r>
                    </a:p>
                    <a:p>
                      <a:pPr algn="ctr">
                        <a:defRPr sz="2000">
                          <a:solidFill>
                            <a:srgbClr val="000000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r>
                        <a:t>Quarterly Billing 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i="1" sz="2000">
                          <a:solidFill>
                            <a:srgbClr val="000000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r>
                        <a:t>Club Extension</a:t>
                      </a:r>
                    </a:p>
                    <a:p>
                      <a:pPr algn="ctr">
                        <a:defRPr sz="2000">
                          <a:solidFill>
                            <a:srgbClr val="000000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r>
                        <a:t>Quarterly Billing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8EB4E3"/>
                    </a:solidFill>
                  </a:tcPr>
                </a:tc>
              </a:tr>
              <a:tr h="79175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2000"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RI &amp; District Dues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000"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$40.00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000"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$40.00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79175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2000"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Meals @ $11.00 ea.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000"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$132.00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000"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$0.00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79175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2000"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000"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$172.00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000"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$40.00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85" name="TextBox 2"/>
          <p:cNvSpPr txBox="1"/>
          <p:nvPr/>
        </p:nvSpPr>
        <p:spPr>
          <a:xfrm>
            <a:off x="822466" y="4984953"/>
            <a:ext cx="7444880" cy="709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lnSpc>
                <a:spcPts val="2400"/>
              </a:lnSpc>
              <a:defRPr b="1" sz="2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For most clubs, only difference between quarterly billing for traditional members and extension members is cost of meals.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0" t="7161" r="0" b="0"/>
          <a:stretch>
            <a:fillRect/>
          </a:stretch>
        </p:blipFill>
        <p:spPr>
          <a:xfrm>
            <a:off x="596900" y="1574799"/>
            <a:ext cx="8015869" cy="4178302"/>
          </a:xfrm>
          <a:prstGeom prst="rect">
            <a:avLst/>
          </a:prstGeom>
          <a:ln>
            <a:solidFill>
              <a:srgbClr val="0033CC"/>
            </a:solidFill>
            <a:miter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ontent Placeholder 2"/>
          <p:cNvSpPr txBox="1"/>
          <p:nvPr/>
        </p:nvSpPr>
        <p:spPr>
          <a:xfrm>
            <a:off x="327143" y="1770908"/>
            <a:ext cx="8436839" cy="3477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571500" indent="-571500">
              <a:lnSpc>
                <a:spcPts val="4200"/>
              </a:lnSpc>
              <a:spcBef>
                <a:spcPts val="1200"/>
              </a:spcBef>
              <a:buSzPct val="100000"/>
              <a:buFont typeface="Calibri"/>
              <a:buChar char="•"/>
              <a:defRPr sz="44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Each of us is being challenged to help grow our clubs.</a:t>
            </a:r>
          </a:p>
          <a:p>
            <a:pPr marL="571500" indent="-571500">
              <a:lnSpc>
                <a:spcPts val="4200"/>
              </a:lnSpc>
              <a:spcBef>
                <a:spcPts val="1200"/>
              </a:spcBef>
              <a:buSzPct val="100000"/>
              <a:buFont typeface="Calibri"/>
              <a:buChar char="•"/>
              <a:defRPr sz="44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Club Extensions are a proven way to help clubs grow by providing an alternate meeting time that allows more people to join.</a:t>
            </a:r>
          </a:p>
        </p:txBody>
      </p:sp>
      <p:sp>
        <p:nvSpPr>
          <p:cNvPr id="43" name="Title 1"/>
          <p:cNvSpPr txBox="1"/>
          <p:nvPr/>
        </p:nvSpPr>
        <p:spPr>
          <a:xfrm>
            <a:off x="234632" y="257878"/>
            <a:ext cx="8673149" cy="789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80000"/>
              </a:lnSpc>
              <a:defRPr b="1" sz="48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Overview of Our Discussion Today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2"/>
          <p:cNvSpPr txBox="1"/>
          <p:nvPr/>
        </p:nvSpPr>
        <p:spPr>
          <a:xfrm>
            <a:off x="250973" y="69619"/>
            <a:ext cx="8707786" cy="1236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ts val="4400"/>
              </a:lnSpc>
              <a:defRPr b="1" sz="4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Many of District 6000’s faster growing clubs have started Club </a:t>
            </a:r>
            <a:r>
              <a:rPr sz="4400"/>
              <a:t>Extensions</a:t>
            </a:r>
          </a:p>
        </p:txBody>
      </p:sp>
      <p:graphicFrame>
        <p:nvGraphicFramePr>
          <p:cNvPr id="46" name="Table 1"/>
          <p:cNvGraphicFramePr/>
          <p:nvPr/>
        </p:nvGraphicFramePr>
        <p:xfrm>
          <a:off x="1025191" y="1635759"/>
          <a:ext cx="7161518" cy="380148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2583248"/>
                <a:gridCol w="900852"/>
                <a:gridCol w="240030"/>
                <a:gridCol w="2624873"/>
                <a:gridCol w="812514"/>
              </a:tblGrid>
              <a:tr h="633580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   Winterset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+47%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000"/>
                      </a:pP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7.  Perry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+14%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63358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2200"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   Bettendorf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200"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+23%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000"/>
                      </a:pP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2200"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8.  Mt. Pleasant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200"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+13%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63358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2200"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   North Scott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200"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+18%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000"/>
                      </a:pP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2200"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9.  Boone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200"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+13%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</a:tr>
              <a:tr h="63358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2200"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   Iowa City Dntwn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200"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+17%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000"/>
                      </a:pP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2200"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10.  Marengo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200"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+10%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63358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2200"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   Nevada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200"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+17%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000"/>
                      </a:pP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2200"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11.  Ankeny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200"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+10%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</a:tr>
              <a:tr h="63358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2200"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   Keosauqua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200"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+15%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000"/>
                      </a:pP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2200"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12.  Marshalltown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200"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+9%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47" name="TextBox 3"/>
          <p:cNvSpPr txBox="1"/>
          <p:nvPr/>
        </p:nvSpPr>
        <p:spPr>
          <a:xfrm>
            <a:off x="6636773" y="5771285"/>
            <a:ext cx="1537043" cy="278766"/>
          </a:xfrm>
          <a:prstGeom prst="rect">
            <a:avLst/>
          </a:prstGeom>
          <a:solidFill>
            <a:srgbClr val="FFFF99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1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Have Club Extension</a:t>
            </a:r>
          </a:p>
        </p:txBody>
      </p:sp>
      <p:sp>
        <p:nvSpPr>
          <p:cNvPr id="48" name="TextBox 5"/>
          <p:cNvSpPr txBox="1"/>
          <p:nvPr/>
        </p:nvSpPr>
        <p:spPr>
          <a:xfrm>
            <a:off x="4987309" y="5429780"/>
            <a:ext cx="3218469" cy="205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900"/>
            </a:lvl1pPr>
          </a:lstStyle>
          <a:p>
            <a:pPr/>
            <a:r>
              <a:t>Membership Growth 7/1/20 to 1/1/24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ontent Placeholder 2"/>
          <p:cNvSpPr txBox="1"/>
          <p:nvPr/>
        </p:nvSpPr>
        <p:spPr>
          <a:xfrm>
            <a:off x="248489" y="1669977"/>
            <a:ext cx="8544992" cy="4582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42950" indent="-742950">
              <a:lnSpc>
                <a:spcPts val="3500"/>
              </a:lnSpc>
              <a:spcBef>
                <a:spcPts val="1200"/>
              </a:spcBef>
              <a:buSzPct val="100000"/>
              <a:buAutoNum type="arabicPeriod" startAt="1"/>
              <a:defRPr sz="31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Striving for greater membership parity among men and women is key to our future. Growth among adults 25 to 49 is especially important.</a:t>
            </a:r>
          </a:p>
          <a:p>
            <a:pPr marL="742950" indent="-742950">
              <a:lnSpc>
                <a:spcPts val="3500"/>
              </a:lnSpc>
              <a:spcBef>
                <a:spcPts val="1200"/>
              </a:spcBef>
              <a:buSzPct val="100000"/>
              <a:buAutoNum type="arabicPeriod" startAt="1"/>
              <a:defRPr sz="31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Clubs offering more than one meeting time are more likely to grow these key demographics because it helps them accommodate differing work schedules and family responsibilities.</a:t>
            </a:r>
          </a:p>
          <a:p>
            <a:pPr marL="742950" indent="-742950">
              <a:lnSpc>
                <a:spcPts val="3500"/>
              </a:lnSpc>
              <a:spcBef>
                <a:spcPts val="800"/>
              </a:spcBef>
              <a:buSzPct val="100000"/>
              <a:buAutoNum type="arabicPeriod" startAt="1"/>
              <a:defRPr sz="29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</a:p>
        </p:txBody>
      </p:sp>
      <p:sp>
        <p:nvSpPr>
          <p:cNvPr id="51" name="Title 1"/>
          <p:cNvSpPr txBox="1"/>
          <p:nvPr/>
        </p:nvSpPr>
        <p:spPr>
          <a:xfrm>
            <a:off x="234632" y="74957"/>
            <a:ext cx="8673149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8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Two fundamental truths will grow and strengthen clubs into the future.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5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Table 3"/>
          <p:cNvGraphicFramePr/>
          <p:nvPr/>
        </p:nvGraphicFramePr>
        <p:xfrm>
          <a:off x="1219196" y="1654182"/>
          <a:ext cx="6768467" cy="3507754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3297186"/>
                <a:gridCol w="1735640"/>
                <a:gridCol w="1735640"/>
              </a:tblGrid>
              <a:tr h="597135">
                <a:tc>
                  <a:txBody>
                    <a:bodyPr/>
                    <a:lstStyle/>
                    <a:p>
                      <a:pPr>
                        <a:defRPr sz="2800"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38100">
                      <a:solidFill>
                        <a:srgbClr val="FFFFFF"/>
                      </a:solidFill>
                    </a:lnL>
                    <a:lnR w="381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8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Women</a:t>
                      </a:r>
                    </a:p>
                  </a:txBody>
                  <a:tcPr marL="45720" marR="45720" marT="45720" marB="45720" anchor="ctr" anchorCtr="0" horzOverflow="overflow">
                    <a:lnL w="38100">
                      <a:solidFill>
                        <a:srgbClr val="FFFFFF"/>
                      </a:solidFill>
                    </a:lnL>
                    <a:lnR w="381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8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Men</a:t>
                      </a:r>
                    </a:p>
                  </a:txBody>
                  <a:tcPr marL="45720" marR="45720" marT="45720" marB="45720" anchor="ctr" anchorCtr="0" horzOverflow="overflow">
                    <a:lnL w="38100">
                      <a:solidFill>
                        <a:srgbClr val="FFFFFF"/>
                      </a:solidFill>
                    </a:lnL>
                    <a:lnR w="381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solidFill>
                      <a:srgbClr val="005DAA"/>
                    </a:solidFill>
                  </a:tcPr>
                </a:tc>
              </a:tr>
              <a:tr h="970206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3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Worldwide </a:t>
                      </a:r>
                    </a:p>
                  </a:txBody>
                  <a:tcPr marL="45720" marR="45720" marT="45720" marB="45720" anchor="ctr" anchorCtr="0" horzOverflow="overflow">
                    <a:lnL w="38100">
                      <a:solidFill>
                        <a:srgbClr val="FFFFFF"/>
                      </a:solidFill>
                    </a:lnL>
                    <a:lnR w="38100">
                      <a:solidFill>
                        <a:srgbClr val="FFFFFF"/>
                      </a:solidFill>
                    </a:lnR>
                    <a:lnB w="38100">
                      <a:solidFill>
                        <a:srgbClr val="FFFFFF"/>
                      </a:solidFill>
                    </a:lnB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3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26%</a:t>
                      </a:r>
                    </a:p>
                  </a:txBody>
                  <a:tcPr marL="45720" marR="45720" marT="45720" marB="45720" anchor="ctr" anchorCtr="0" horzOverflow="overflow">
                    <a:lnL w="38100">
                      <a:solidFill>
                        <a:srgbClr val="FFFFFF"/>
                      </a:solidFill>
                    </a:lnL>
                    <a:lnR w="38100">
                      <a:solidFill>
                        <a:srgbClr val="FFFFFF"/>
                      </a:solidFill>
                    </a:lnR>
                    <a:lnB w="38100">
                      <a:solidFill>
                        <a:srgbClr val="FFFFFF"/>
                      </a:solidFill>
                    </a:lnB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3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74%</a:t>
                      </a:r>
                    </a:p>
                  </a:txBody>
                  <a:tcPr marL="45720" marR="45720" marT="45720" marB="45720" anchor="ctr" anchorCtr="0" horzOverflow="overflow">
                    <a:lnL w="38100">
                      <a:solidFill>
                        <a:srgbClr val="FFFFFF"/>
                      </a:solidFill>
                    </a:lnL>
                    <a:lnR w="38100">
                      <a:solidFill>
                        <a:srgbClr val="FFFFFF"/>
                      </a:solidFill>
                    </a:lnR>
                    <a:lnB w="38100">
                      <a:solidFill>
                        <a:srgbClr val="FFFFFF"/>
                      </a:solidFill>
                    </a:lnB>
                    <a:solidFill>
                      <a:srgbClr val="005DAA"/>
                    </a:solidFill>
                  </a:tcPr>
                </a:tc>
              </a:tr>
              <a:tr h="970206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3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United States</a:t>
                      </a:r>
                    </a:p>
                  </a:txBody>
                  <a:tcPr marL="45720" marR="45720" marT="45720" marB="45720" anchor="ctr" anchorCtr="0" horzOverflow="overflow">
                    <a:lnL w="38100">
                      <a:solidFill>
                        <a:srgbClr val="FFFFFF"/>
                      </a:solidFill>
                    </a:lnL>
                    <a:lnR w="381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3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37%</a:t>
                      </a:r>
                    </a:p>
                  </a:txBody>
                  <a:tcPr marL="45720" marR="45720" marT="45720" marB="45720" anchor="ctr" anchorCtr="0" horzOverflow="overflow">
                    <a:lnL w="38100">
                      <a:solidFill>
                        <a:srgbClr val="FFFFFF"/>
                      </a:solidFill>
                    </a:lnL>
                    <a:lnR w="381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3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63%</a:t>
                      </a:r>
                    </a:p>
                  </a:txBody>
                  <a:tcPr marL="45720" marR="45720" marT="45720" marB="45720" anchor="ctr" anchorCtr="0" horzOverflow="overflow">
                    <a:lnL w="38100">
                      <a:solidFill>
                        <a:srgbClr val="FFFFFF"/>
                      </a:solidFill>
                    </a:lnL>
                    <a:lnR w="381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005DAA"/>
                    </a:solidFill>
                  </a:tcPr>
                </a:tc>
              </a:tr>
              <a:tr h="970206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3600">
                          <a:solidFill>
                            <a:srgbClr val="FFCC00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District 5610</a:t>
                      </a:r>
                    </a:p>
                  </a:txBody>
                  <a:tcPr marL="45720" marR="45720" marT="45720" marB="45720" anchor="ctr" anchorCtr="0" horzOverflow="overflow">
                    <a:lnL w="38100">
                      <a:solidFill>
                        <a:srgbClr val="FFFFFF"/>
                      </a:solidFill>
                    </a:lnL>
                    <a:lnR w="381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3600">
                          <a:solidFill>
                            <a:srgbClr val="FFCC00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34%</a:t>
                      </a:r>
                    </a:p>
                  </a:txBody>
                  <a:tcPr marL="45720" marR="45720" marT="45720" marB="45720" anchor="ctr" anchorCtr="0" horzOverflow="overflow">
                    <a:lnL w="38100">
                      <a:solidFill>
                        <a:srgbClr val="FFFFFF"/>
                      </a:solidFill>
                    </a:lnL>
                    <a:lnR w="381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3600">
                          <a:solidFill>
                            <a:srgbClr val="FFCC00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66%</a:t>
                      </a:r>
                    </a:p>
                  </a:txBody>
                  <a:tcPr marL="45720" marR="45720" marT="45720" marB="45720" anchor="ctr" anchorCtr="0" horzOverflow="overflow">
                    <a:lnL w="38100">
                      <a:solidFill>
                        <a:srgbClr val="FFFFFF"/>
                      </a:solidFill>
                    </a:lnL>
                    <a:lnR w="381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005DAA"/>
                    </a:solidFill>
                  </a:tcPr>
                </a:tc>
              </a:tr>
            </a:tbl>
          </a:graphicData>
        </a:graphic>
      </p:graphicFrame>
      <p:sp>
        <p:nvSpPr>
          <p:cNvPr id="54" name="TextBox 5"/>
          <p:cNvSpPr txBox="1"/>
          <p:nvPr/>
        </p:nvSpPr>
        <p:spPr>
          <a:xfrm>
            <a:off x="477903" y="274157"/>
            <a:ext cx="8448928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Membership Among Men &amp; Women</a:t>
            </a:r>
          </a:p>
        </p:txBody>
      </p:sp>
      <p:sp>
        <p:nvSpPr>
          <p:cNvPr id="55" name="TextBox 1"/>
          <p:cNvSpPr txBox="1"/>
          <p:nvPr/>
        </p:nvSpPr>
        <p:spPr>
          <a:xfrm>
            <a:off x="7228331" y="5158647"/>
            <a:ext cx="1020528" cy="20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/>
            </a:lvl1pPr>
          </a:lstStyle>
          <a:p>
            <a:pPr/>
            <a:r>
              <a:t>Data as of 4/24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Table 3"/>
          <p:cNvGraphicFramePr/>
          <p:nvPr/>
        </p:nvGraphicFramePr>
        <p:xfrm>
          <a:off x="1219202" y="1654183"/>
          <a:ext cx="6766560" cy="3511296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3296258"/>
                <a:gridCol w="1735151"/>
                <a:gridCol w="1735151"/>
              </a:tblGrid>
              <a:tr h="597740">
                <a:tc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7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Rotary Region</a:t>
                      </a:r>
                    </a:p>
                  </a:txBody>
                  <a:tcPr marL="45720" marR="45720" marT="45720" marB="45720" anchor="ctr" anchorCtr="0" horzOverflow="overflow">
                    <a:lnL w="38100">
                      <a:solidFill>
                        <a:srgbClr val="FFFFFF"/>
                      </a:solidFill>
                    </a:lnL>
                    <a:lnR w="381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7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Under 50</a:t>
                      </a:r>
                    </a:p>
                  </a:txBody>
                  <a:tcPr marL="45720" marR="45720" marT="45720" marB="45720" anchor="ctr" anchorCtr="0" horzOverflow="overflow">
                    <a:lnL w="38100">
                      <a:solidFill>
                        <a:srgbClr val="FFFFFF"/>
                      </a:solidFill>
                    </a:lnL>
                    <a:lnR w="381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7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50+</a:t>
                      </a:r>
                    </a:p>
                  </a:txBody>
                  <a:tcPr marL="45720" marR="45720" marT="45720" marB="45720" anchor="ctr" anchorCtr="0" horzOverflow="overflow">
                    <a:lnL w="38100">
                      <a:solidFill>
                        <a:srgbClr val="FFFFFF"/>
                      </a:solidFill>
                    </a:lnL>
                    <a:lnR w="381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solidFill>
                      <a:srgbClr val="005DAA"/>
                    </a:solidFill>
                  </a:tcPr>
                </a:tc>
              </a:tr>
              <a:tr h="971185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3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Worldwide  </a:t>
                      </a:r>
                    </a:p>
                  </a:txBody>
                  <a:tcPr marL="45720" marR="45720" marT="45720" marB="45720" anchor="ctr" anchorCtr="0" horzOverflow="overflow">
                    <a:lnL w="38100">
                      <a:solidFill>
                        <a:srgbClr val="FFFFFF"/>
                      </a:solidFill>
                    </a:lnL>
                    <a:lnR w="38100">
                      <a:solidFill>
                        <a:srgbClr val="FFFFFF"/>
                      </a:solidFill>
                    </a:lnR>
                    <a:lnB w="38100">
                      <a:solidFill>
                        <a:srgbClr val="FFFFFF"/>
                      </a:solidFill>
                    </a:lnB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3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30%</a:t>
                      </a:r>
                    </a:p>
                  </a:txBody>
                  <a:tcPr marL="45720" marR="45720" marT="45720" marB="45720" anchor="ctr" anchorCtr="0" horzOverflow="overflow">
                    <a:lnL w="38100">
                      <a:solidFill>
                        <a:srgbClr val="FFFFFF"/>
                      </a:solidFill>
                    </a:lnL>
                    <a:lnR w="38100">
                      <a:solidFill>
                        <a:srgbClr val="FFFFFF"/>
                      </a:solidFill>
                    </a:lnR>
                    <a:lnB w="38100">
                      <a:solidFill>
                        <a:srgbClr val="FFFFFF"/>
                      </a:solidFill>
                    </a:lnB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3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70%</a:t>
                      </a:r>
                    </a:p>
                  </a:txBody>
                  <a:tcPr marL="45720" marR="45720" marT="45720" marB="45720" anchor="ctr" anchorCtr="0" horzOverflow="overflow">
                    <a:lnL w="38100">
                      <a:solidFill>
                        <a:srgbClr val="FFFFFF"/>
                      </a:solidFill>
                    </a:lnL>
                    <a:lnR w="38100">
                      <a:solidFill>
                        <a:srgbClr val="FFFFFF"/>
                      </a:solidFill>
                    </a:lnR>
                    <a:lnB w="38100">
                      <a:solidFill>
                        <a:srgbClr val="FFFFFF"/>
                      </a:solidFill>
                    </a:lnB>
                    <a:solidFill>
                      <a:srgbClr val="005DAA"/>
                    </a:solidFill>
                  </a:tcPr>
                </a:tc>
              </a:tr>
              <a:tr h="971185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3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U.S. Zone 29 </a:t>
                      </a:r>
                    </a:p>
                  </a:txBody>
                  <a:tcPr marL="45720" marR="45720" marT="45720" marB="45720" anchor="ctr" anchorCtr="0" horzOverflow="overflow">
                    <a:lnL w="38100">
                      <a:solidFill>
                        <a:srgbClr val="FFFFFF"/>
                      </a:solidFill>
                    </a:lnL>
                    <a:lnR w="381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3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24%</a:t>
                      </a:r>
                    </a:p>
                  </a:txBody>
                  <a:tcPr marL="45720" marR="45720" marT="45720" marB="45720" anchor="ctr" anchorCtr="0" horzOverflow="overflow">
                    <a:lnL w="38100">
                      <a:solidFill>
                        <a:srgbClr val="FFFFFF"/>
                      </a:solidFill>
                    </a:lnL>
                    <a:lnR w="381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3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76%</a:t>
                      </a:r>
                    </a:p>
                  </a:txBody>
                  <a:tcPr marL="45720" marR="45720" marT="45720" marB="45720" anchor="ctr" anchorCtr="0" horzOverflow="overflow">
                    <a:lnL w="38100">
                      <a:solidFill>
                        <a:srgbClr val="FFFFFF"/>
                      </a:solidFill>
                    </a:lnL>
                    <a:lnR w="381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005DAA"/>
                    </a:solidFill>
                  </a:tcPr>
                </a:tc>
              </a:tr>
              <a:tr h="971185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3600">
                          <a:solidFill>
                            <a:srgbClr val="FFCC00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District 5610 </a:t>
                      </a:r>
                    </a:p>
                  </a:txBody>
                  <a:tcPr marL="45720" marR="45720" marT="45720" marB="45720" anchor="ctr" anchorCtr="0" horzOverflow="overflow">
                    <a:lnL w="38100">
                      <a:solidFill>
                        <a:srgbClr val="FFFFFF"/>
                      </a:solidFill>
                    </a:lnL>
                    <a:lnR w="381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3600">
                          <a:solidFill>
                            <a:srgbClr val="FFCC00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27%</a:t>
                      </a:r>
                    </a:p>
                  </a:txBody>
                  <a:tcPr marL="45720" marR="45720" marT="45720" marB="45720" anchor="ctr" anchorCtr="0" horzOverflow="overflow">
                    <a:lnL w="38100">
                      <a:solidFill>
                        <a:srgbClr val="FFFFFF"/>
                      </a:solidFill>
                    </a:lnL>
                    <a:lnR w="381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3600">
                          <a:solidFill>
                            <a:srgbClr val="FFCC00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73%</a:t>
                      </a:r>
                    </a:p>
                  </a:txBody>
                  <a:tcPr marL="45720" marR="45720" marT="45720" marB="45720" anchor="ctr" anchorCtr="0" horzOverflow="overflow">
                    <a:lnL w="38100">
                      <a:solidFill>
                        <a:srgbClr val="FFFFFF"/>
                      </a:solidFill>
                    </a:lnL>
                    <a:lnR w="381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005DAA"/>
                    </a:solidFill>
                  </a:tcPr>
                </a:tc>
              </a:tr>
            </a:tbl>
          </a:graphicData>
        </a:graphic>
      </p:graphicFrame>
      <p:sp>
        <p:nvSpPr>
          <p:cNvPr id="58" name="TextBox 5"/>
          <p:cNvSpPr txBox="1"/>
          <p:nvPr/>
        </p:nvSpPr>
        <p:spPr>
          <a:xfrm>
            <a:off x="477903" y="274157"/>
            <a:ext cx="8448928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Membership Among Younger Adults</a:t>
            </a:r>
          </a:p>
        </p:txBody>
      </p:sp>
      <p:sp>
        <p:nvSpPr>
          <p:cNvPr id="59" name="TextBox 1"/>
          <p:cNvSpPr txBox="1"/>
          <p:nvPr/>
        </p:nvSpPr>
        <p:spPr>
          <a:xfrm>
            <a:off x="5990478" y="5178309"/>
            <a:ext cx="1993000" cy="205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900"/>
            </a:lvl1pPr>
          </a:lstStyle>
          <a:p>
            <a:pPr/>
            <a:r>
              <a:t>Data among those reporting.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ontent Placeholder 2"/>
          <p:cNvSpPr txBox="1"/>
          <p:nvPr/>
        </p:nvSpPr>
        <p:spPr>
          <a:xfrm>
            <a:off x="248488" y="1573615"/>
            <a:ext cx="8641397" cy="4697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571500" indent="-571500">
              <a:lnSpc>
                <a:spcPts val="3400"/>
              </a:lnSpc>
              <a:spcBef>
                <a:spcPts val="800"/>
              </a:spcBef>
              <a:buSzPct val="100000"/>
              <a:buFont typeface="Calibri"/>
              <a:buChar char="•"/>
              <a:defRPr sz="36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In the past, a satellite was a short-term, transitional club the sponsor believed would charter to become a independent Rotary club within 3 years.</a:t>
            </a:r>
          </a:p>
          <a:p>
            <a:pPr marL="571500" indent="-571500">
              <a:lnSpc>
                <a:spcPts val="3400"/>
              </a:lnSpc>
              <a:spcBef>
                <a:spcPts val="800"/>
              </a:spcBef>
              <a:buSzPct val="100000"/>
              <a:buFont typeface="Calibri"/>
              <a:buChar char="•"/>
              <a:defRPr sz="36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Today, a satellite or club extension is simply an alternate meeting time for a club. Members are full Rotarians in the sponsor club and many extensions have  no future plan to charter.</a:t>
            </a:r>
          </a:p>
        </p:txBody>
      </p:sp>
      <p:sp>
        <p:nvSpPr>
          <p:cNvPr id="62" name="Title 1"/>
          <p:cNvSpPr txBox="1"/>
          <p:nvPr/>
        </p:nvSpPr>
        <p:spPr>
          <a:xfrm>
            <a:off x="234632" y="300074"/>
            <a:ext cx="867314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80000"/>
              </a:lnSpc>
              <a:defRPr b="1" sz="46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Definition of a Satellite has Changed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1"/>
          <p:cNvSpPr txBox="1"/>
          <p:nvPr/>
        </p:nvSpPr>
        <p:spPr>
          <a:xfrm>
            <a:off x="234397" y="97345"/>
            <a:ext cx="8673751" cy="1225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430" tIns="45430" rIns="45430" bIns="45430">
            <a:spAutoFit/>
          </a:bodyPr>
          <a:lstStyle>
            <a:lvl1pPr>
              <a:lnSpc>
                <a:spcPts val="4400"/>
              </a:lnSpc>
              <a:defRPr b="1" sz="48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What’s the difference between a Satellite Club and Club Extension?</a:t>
            </a:r>
          </a:p>
        </p:txBody>
      </p:sp>
      <p:sp>
        <p:nvSpPr>
          <p:cNvPr id="65" name="TextBox 7"/>
          <p:cNvSpPr txBox="1"/>
          <p:nvPr/>
        </p:nvSpPr>
        <p:spPr>
          <a:xfrm>
            <a:off x="1055480" y="1760226"/>
            <a:ext cx="3755934" cy="3989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ts val="3800"/>
              </a:lnSpc>
              <a:spcBef>
                <a:spcPts val="800"/>
              </a:spcBef>
              <a:defRPr sz="4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Satellites and club extensions are the same;  an alternate meeting time that allows more people to join your club.</a:t>
            </a:r>
          </a:p>
        </p:txBody>
      </p:sp>
      <p:pic>
        <p:nvPicPr>
          <p:cNvPr id="6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1851" y="3834831"/>
            <a:ext cx="2640462" cy="1768495"/>
          </a:xfrm>
          <a:prstGeom prst="rect">
            <a:avLst/>
          </a:prstGeom>
          <a:ln w="12700">
            <a:solidFill>
              <a:srgbClr val="1B2EBB"/>
            </a:solidFill>
          </a:ln>
        </p:spPr>
      </p:pic>
      <p:pic>
        <p:nvPicPr>
          <p:cNvPr id="67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82017" y="1877188"/>
            <a:ext cx="2642618" cy="1817565"/>
          </a:xfrm>
          <a:prstGeom prst="rect">
            <a:avLst/>
          </a:prstGeom>
          <a:ln w="12700">
            <a:solidFill>
              <a:srgbClr val="1B2EBB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1"/>
          <p:cNvSpPr txBox="1"/>
          <p:nvPr/>
        </p:nvSpPr>
        <p:spPr>
          <a:xfrm>
            <a:off x="480809" y="2203007"/>
            <a:ext cx="5507503" cy="3326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ts val="6500"/>
              </a:lnSpc>
              <a:defRPr b="1" sz="6000"/>
            </a:pPr>
            <a:r>
              <a:t>One club that meets at </a:t>
            </a:r>
            <a:r>
              <a:rPr i="1"/>
              <a:t>two different times.</a:t>
            </a:r>
          </a:p>
        </p:txBody>
      </p:sp>
      <p:sp>
        <p:nvSpPr>
          <p:cNvPr id="70" name="Title 1"/>
          <p:cNvSpPr txBox="1"/>
          <p:nvPr/>
        </p:nvSpPr>
        <p:spPr>
          <a:xfrm>
            <a:off x="234632" y="-37196"/>
            <a:ext cx="8673149" cy="1340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ts val="4900"/>
              </a:lnSpc>
              <a:defRPr b="1" sz="4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Popular extension strategy quickly gaining momentum in the U.S.</a:t>
            </a:r>
          </a:p>
        </p:txBody>
      </p:sp>
      <p:pic>
        <p:nvPicPr>
          <p:cNvPr id="7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66089" y="2082293"/>
            <a:ext cx="2912496" cy="2912496"/>
          </a:xfrm>
          <a:prstGeom prst="rect">
            <a:avLst/>
          </a:prstGeom>
          <a:ln w="19050">
            <a:solidFill>
              <a:srgbClr val="005DAA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LeadDev-Master_2013-NEW">
  <a:themeElements>
    <a:clrScheme name="LeadDev-Master_2013-NEW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LeadDev-Master_2013-NEW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LeadDev-Master_2013-NEW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eadDev-Master_2013-NEW">
  <a:themeElements>
    <a:clrScheme name="LeadDev-Master_2013-NEW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LeadDev-Master_2013-NEW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LeadDev-Master_2013-NEW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