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257" r:id="rId3"/>
    <p:sldId id="259" r:id="rId4"/>
    <p:sldId id="371" r:id="rId5"/>
    <p:sldId id="369" r:id="rId6"/>
    <p:sldId id="370" r:id="rId7"/>
    <p:sldId id="372" r:id="rId8"/>
    <p:sldId id="373" r:id="rId9"/>
    <p:sldId id="374" r:id="rId10"/>
    <p:sldId id="375" r:id="rId11"/>
    <p:sldId id="376" r:id="rId12"/>
    <p:sldId id="378" r:id="rId13"/>
    <p:sldId id="368" r:id="rId14"/>
    <p:sldId id="26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E02927"/>
    <a:srgbClr val="F7A8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p:restoredTop sz="94694"/>
  </p:normalViewPr>
  <p:slideViewPr>
    <p:cSldViewPr snapToGrid="0">
      <p:cViewPr varScale="1">
        <p:scale>
          <a:sx n="105" d="100"/>
          <a:sy n="105"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74E23-0967-F94C-886B-B9184426E053}"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D418A-38D3-ED49-91B3-F3E75FF8C7BA}" type="slidenum">
              <a:rPr lang="en-US" smtClean="0"/>
              <a:t>‹#›</a:t>
            </a:fld>
            <a:endParaRPr lang="en-US"/>
          </a:p>
        </p:txBody>
      </p:sp>
    </p:spTree>
    <p:extLst>
      <p:ext uri="{BB962C8B-B14F-4D97-AF65-F5344CB8AC3E}">
        <p14:creationId xmlns:p14="http://schemas.microsoft.com/office/powerpoint/2010/main" val="235791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D418A-38D3-ED49-91B3-F3E75FF8C7BA}" type="slidenum">
              <a:rPr lang="en-US" smtClean="0"/>
              <a:t>1</a:t>
            </a:fld>
            <a:endParaRPr lang="en-US"/>
          </a:p>
        </p:txBody>
      </p:sp>
    </p:spTree>
    <p:extLst>
      <p:ext uri="{BB962C8B-B14F-4D97-AF65-F5344CB8AC3E}">
        <p14:creationId xmlns:p14="http://schemas.microsoft.com/office/powerpoint/2010/main" val="108782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8A11-9856-7716-CBEC-B90BE960D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6D13B-9A00-8B27-C1A4-D85429FAA4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9699C-C875-02F7-DF00-14E3B5B589D2}"/>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1483A9A7-EE5B-DC25-8C1F-8A9CF8F96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2EB85-179E-146D-B9C8-9426CDC962F3}"/>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774686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B158-0392-4C3D-8CBD-62DE38EBB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A44FB-74F3-6AA6-64DE-DA1CBC43B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06B19-67A3-F2EE-33BB-466BC18896E7}"/>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4A95A0EC-1330-EC3A-5039-62BC2F43D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B1260-0CD0-D648-9C39-57C6AF84A924}"/>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96956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13EFA-A3A5-33D4-DDD2-13957AB56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7BB3D4-E030-05ED-A76E-353665DB4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4180D-12D4-A891-ED44-379BD81AE2C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A38B3CA9-489C-2A67-882E-28145355A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C15D7-639C-DFF1-44E7-026EF61E1547}"/>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056877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108679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51816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1383679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1113451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71667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2275426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7011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7693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2729-ECA7-60AA-E0D0-CDDE8D7B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C5A32-0838-4DA0-26C6-F27EF5806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F1A42-E6A7-ED58-D53F-F91DD672CA47}"/>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4955A302-C26B-E5E2-0A9C-EA1F45B4D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501CC-150E-4DB6-3E1A-66CCD660DD28}"/>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058996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4056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27589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34754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3616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39665532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8941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05076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50849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5019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5557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2B80-F748-D6C3-241A-58128095E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C21730-1B6E-F9A6-89B6-9EB54A1F0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FBF71C-1E08-3AFA-F1D4-9319DAF72A2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15D62642-792D-AC39-8B3C-E8524B081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10D97-F038-BDE6-19D9-D02B60F98F7C}"/>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551679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3744012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56778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47578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5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D4ED-7E12-9D80-3CEB-60F87B183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171F9-90C0-A7F3-5D40-C249A8FA5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AAF0F-65F0-33DF-2AE8-CCA41FAE1E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ADA25-9C62-E234-67F3-410A7FF82981}"/>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03221996-5753-ED6D-55BE-021AD8F6B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52513-3E7C-AA62-B36D-60DDD245A57B}"/>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372570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5CDF-D654-5D14-1265-26F257DB4C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E2F0A-5440-7E45-7C7A-8028CBADA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33CB8-2953-3CBB-61D7-9B073E8AF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05AD5-F65F-A7C0-6801-7F9D4EEA2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A90E07-A0A9-F228-3E53-4776ECD2A9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AB5EA5-0255-EB9F-96D8-C1CF609AEF86}"/>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8" name="Footer Placeholder 7">
            <a:extLst>
              <a:ext uri="{FF2B5EF4-FFF2-40B4-BE49-F238E27FC236}">
                <a16:creationId xmlns:a16="http://schemas.microsoft.com/office/drawing/2014/main" id="{5215ECC4-033C-5DEC-C1CF-B2A66CB2A3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993C8-5BBC-D519-D7A1-5A03610F196A}"/>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78761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411BA-EBA5-4AD0-EAC2-DBF4BD7166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27C499-A93C-7D7B-440B-9793B1256139}"/>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4" name="Footer Placeholder 3">
            <a:extLst>
              <a:ext uri="{FF2B5EF4-FFF2-40B4-BE49-F238E27FC236}">
                <a16:creationId xmlns:a16="http://schemas.microsoft.com/office/drawing/2014/main" id="{3B1B0C4C-E1F7-CA98-969A-E0BD61B80E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82092-268F-CFC9-C70C-0DC2C054204F}"/>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248703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AE08D2-687F-143A-94A0-67FDF943CC5D}"/>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3" name="Footer Placeholder 2">
            <a:extLst>
              <a:ext uri="{FF2B5EF4-FFF2-40B4-BE49-F238E27FC236}">
                <a16:creationId xmlns:a16="http://schemas.microsoft.com/office/drawing/2014/main" id="{A3F29A38-D629-AFBE-21DA-0F00AF1E8E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AE1AB9-0EC7-C11B-9FED-923C103B1D29}"/>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57776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620C-5AFF-A83C-50F6-EE71C0406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2CE62-3A9C-EF41-5187-4D0E63CA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FD05E0-4B32-6F90-7629-DF2600BD9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459EA-4711-9DFD-B0B2-103817D4F13A}"/>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55AE7B56-3DE2-3BD1-B258-C1A985097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11CA8-C40B-8005-A597-5E7F0C58551F}"/>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63482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1853-0ABA-FB85-9875-BAFA092C0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F7064-7BD6-304D-371E-BB6A349E2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9AFAEE-1765-7EDA-A0EF-DBB37A025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97DA87-84BA-D753-B9F3-74C964087A0B}"/>
              </a:ext>
            </a:extLst>
          </p:cNvPr>
          <p:cNvSpPr>
            <a:spLocks noGrp="1"/>
          </p:cNvSpPr>
          <p:nvPr>
            <p:ph type="dt" sz="half" idx="10"/>
          </p:nvPr>
        </p:nvSpPr>
        <p:spPr/>
        <p:txBody>
          <a:bodyPr/>
          <a:lstStyle/>
          <a:p>
            <a:fld id="{0FB47072-D7A5-0C43-B310-FBF2ABF6AECE}" type="datetimeFigureOut">
              <a:rPr lang="en-US" smtClean="0"/>
              <a:t>8/12/2024</a:t>
            </a:fld>
            <a:endParaRPr lang="en-US"/>
          </a:p>
        </p:txBody>
      </p:sp>
      <p:sp>
        <p:nvSpPr>
          <p:cNvPr id="6" name="Footer Placeholder 5">
            <a:extLst>
              <a:ext uri="{FF2B5EF4-FFF2-40B4-BE49-F238E27FC236}">
                <a16:creationId xmlns:a16="http://schemas.microsoft.com/office/drawing/2014/main" id="{FA5CB236-2DC8-164F-12CD-71F342854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3F452-BB0C-91DD-F88C-70E24EE5F34C}"/>
              </a:ext>
            </a:extLst>
          </p:cNvPr>
          <p:cNvSpPr>
            <a:spLocks noGrp="1"/>
          </p:cNvSpPr>
          <p:nvPr>
            <p:ph type="sldNum" sz="quarter" idx="12"/>
          </p:nvPr>
        </p:nvSpPr>
        <p:spPr/>
        <p:txBody>
          <a:bodyPr/>
          <a:lstStyle/>
          <a:p>
            <a:fld id="{348A0D94-D517-3448-BC3A-399D5424F967}" type="slidenum">
              <a:rPr lang="en-US" smtClean="0"/>
              <a:t>‹#›</a:t>
            </a:fld>
            <a:endParaRPr lang="en-US"/>
          </a:p>
        </p:txBody>
      </p:sp>
    </p:spTree>
    <p:extLst>
      <p:ext uri="{BB962C8B-B14F-4D97-AF65-F5344CB8AC3E}">
        <p14:creationId xmlns:p14="http://schemas.microsoft.com/office/powerpoint/2010/main" val="168081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5CAE1-DD89-0C5E-D4E7-41ACD73BE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A6CE5-12A2-F53E-B4C2-9516058AA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0D56A-FA9C-5122-0D9E-7DACEC1D7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B47072-D7A5-0C43-B310-FBF2ABF6AECE}" type="datetimeFigureOut">
              <a:rPr lang="en-US" smtClean="0"/>
              <a:t>8/12/2024</a:t>
            </a:fld>
            <a:endParaRPr lang="en-US"/>
          </a:p>
        </p:txBody>
      </p:sp>
      <p:sp>
        <p:nvSpPr>
          <p:cNvPr id="5" name="Footer Placeholder 4">
            <a:extLst>
              <a:ext uri="{FF2B5EF4-FFF2-40B4-BE49-F238E27FC236}">
                <a16:creationId xmlns:a16="http://schemas.microsoft.com/office/drawing/2014/main" id="{B6146512-DD04-C1D6-285B-A8AE6F40F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652007F-CB1E-ADC1-8534-40DB87CA1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8A0D94-D517-3448-BC3A-399D5424F967}" type="slidenum">
              <a:rPr lang="en-US" smtClean="0"/>
              <a:t>‹#›</a:t>
            </a:fld>
            <a:endParaRPr lang="en-US"/>
          </a:p>
        </p:txBody>
      </p:sp>
    </p:spTree>
    <p:extLst>
      <p:ext uri="{BB962C8B-B14F-4D97-AF65-F5344CB8AC3E}">
        <p14:creationId xmlns:p14="http://schemas.microsoft.com/office/powerpoint/2010/main" val="138700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765128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colorful circles&#10;&#10;Description automatically generated">
            <a:extLst>
              <a:ext uri="{FF2B5EF4-FFF2-40B4-BE49-F238E27FC236}">
                <a16:creationId xmlns:a16="http://schemas.microsoft.com/office/drawing/2014/main" id="{7D566970-6976-B44B-5696-71FF8E4C65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89026"/>
            <a:ext cx="12743193" cy="7168046"/>
          </a:xfrm>
          <a:prstGeom prst="rect">
            <a:avLst/>
          </a:prstGeom>
        </p:spPr>
      </p:pic>
      <p:sp>
        <p:nvSpPr>
          <p:cNvPr id="8" name="TextBox 7">
            <a:extLst>
              <a:ext uri="{FF2B5EF4-FFF2-40B4-BE49-F238E27FC236}">
                <a16:creationId xmlns:a16="http://schemas.microsoft.com/office/drawing/2014/main" id="{E5ACF80D-5F08-F423-C59E-AAB30E0C1C9E}"/>
              </a:ext>
            </a:extLst>
          </p:cNvPr>
          <p:cNvSpPr txBox="1"/>
          <p:nvPr/>
        </p:nvSpPr>
        <p:spPr>
          <a:xfrm>
            <a:off x="310054" y="1653906"/>
            <a:ext cx="4645574" cy="2481961"/>
          </a:xfrm>
          <a:prstGeom prst="rect">
            <a:avLst/>
          </a:prstGeom>
          <a:noFill/>
        </p:spPr>
        <p:txBody>
          <a:bodyPr wrap="square" rtlCol="0">
            <a:spAutoFit/>
          </a:bodyPr>
          <a:lstStyle/>
          <a:p>
            <a:pPr>
              <a:lnSpc>
                <a:spcPts val="6140"/>
              </a:lnSpc>
            </a:pPr>
            <a:r>
              <a:rPr lang="en-US" sz="72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MAGIC</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F7A81B"/>
                </a:solidFill>
                <a:latin typeface="Open Sans Semibold" panose="020B0606030504020204" pitchFamily="34" charset="0"/>
                <a:ea typeface="Open Sans Semibold" panose="020B0606030504020204" pitchFamily="34" charset="0"/>
                <a:cs typeface="Open Sans Semibold" panose="020B0606030504020204" pitchFamily="34" charset="0"/>
              </a:rPr>
              <a:t>ALL</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rPr>
              <a:t>AROUND</a:t>
            </a:r>
          </a:p>
        </p:txBody>
      </p:sp>
      <p:pic>
        <p:nvPicPr>
          <p:cNvPr id="5" name="Picture 4" descr="A black background with a yellow object in the middle&#10;&#10;Description automatically generated with medium confidence">
            <a:extLst>
              <a:ext uri="{FF2B5EF4-FFF2-40B4-BE49-F238E27FC236}">
                <a16:creationId xmlns:a16="http://schemas.microsoft.com/office/drawing/2014/main" id="{3B10EB28-09A4-91B0-A079-35710B26C1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902" y="4731237"/>
            <a:ext cx="3475758" cy="576500"/>
          </a:xfrm>
          <a:prstGeom prst="rect">
            <a:avLst/>
          </a:prstGeom>
        </p:spPr>
      </p:pic>
      <p:sp>
        <p:nvSpPr>
          <p:cNvPr id="6" name="TextBox 5">
            <a:extLst>
              <a:ext uri="{FF2B5EF4-FFF2-40B4-BE49-F238E27FC236}">
                <a16:creationId xmlns:a16="http://schemas.microsoft.com/office/drawing/2014/main" id="{A24BB9C1-7443-BD5A-E1C9-FD10FBC5249F}"/>
              </a:ext>
            </a:extLst>
          </p:cNvPr>
          <p:cNvSpPr txBox="1"/>
          <p:nvPr/>
        </p:nvSpPr>
        <p:spPr>
          <a:xfrm>
            <a:off x="310054" y="3977852"/>
            <a:ext cx="4845269" cy="400110"/>
          </a:xfrm>
          <a:prstGeom prst="rect">
            <a:avLst/>
          </a:prstGeom>
          <a:noFill/>
        </p:spPr>
        <p:txBody>
          <a:bodyPr wrap="square" rtlCol="0">
            <a:spAutoFit/>
          </a:bodyPr>
          <a:lstStyle/>
          <a:p>
            <a:r>
              <a:rPr lang="en-US" sz="20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spTree>
    <p:custDataLst>
      <p:tags r:id="rId1"/>
    </p:custDataLst>
    <p:extLst>
      <p:ext uri="{BB962C8B-B14F-4D97-AF65-F5344CB8AC3E}">
        <p14:creationId xmlns:p14="http://schemas.microsoft.com/office/powerpoint/2010/main" val="109917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3BCB-4C66-7BB6-BD51-B901D6CD3EF9}"/>
              </a:ext>
            </a:extLst>
          </p:cNvPr>
          <p:cNvSpPr>
            <a:spLocks noGrp="1"/>
          </p:cNvSpPr>
          <p:nvPr>
            <p:ph type="title"/>
          </p:nvPr>
        </p:nvSpPr>
        <p:spPr/>
        <p:txBody>
          <a:bodyPr/>
          <a:lstStyle/>
          <a:p>
            <a:r>
              <a:rPr lang="en-US" dirty="0"/>
              <a:t>Calgary information</a:t>
            </a:r>
          </a:p>
        </p:txBody>
      </p:sp>
      <p:sp>
        <p:nvSpPr>
          <p:cNvPr id="3" name="Slide Number Placeholder 2">
            <a:extLst>
              <a:ext uri="{FF2B5EF4-FFF2-40B4-BE49-F238E27FC236}">
                <a16:creationId xmlns:a16="http://schemas.microsoft.com/office/drawing/2014/main" id="{9762140E-B410-C172-4358-1B4456755F9B}"/>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5" name="Picture 4">
            <a:extLst>
              <a:ext uri="{FF2B5EF4-FFF2-40B4-BE49-F238E27FC236}">
                <a16:creationId xmlns:a16="http://schemas.microsoft.com/office/drawing/2014/main" id="{B6C11D03-2B3F-3CE6-B46B-24FB12CBDD39}"/>
              </a:ext>
            </a:extLst>
          </p:cNvPr>
          <p:cNvPicPr>
            <a:picLocks noChangeAspect="1"/>
          </p:cNvPicPr>
          <p:nvPr/>
        </p:nvPicPr>
        <p:blipFill>
          <a:blip r:embed="rId2"/>
          <a:stretch>
            <a:fillRect/>
          </a:stretch>
        </p:blipFill>
        <p:spPr>
          <a:xfrm>
            <a:off x="0" y="426222"/>
            <a:ext cx="12192000" cy="6005555"/>
          </a:xfrm>
          <a:prstGeom prst="rect">
            <a:avLst/>
          </a:prstGeom>
        </p:spPr>
      </p:pic>
      <p:sp>
        <p:nvSpPr>
          <p:cNvPr id="6" name="Arrow: Down 5">
            <a:extLst>
              <a:ext uri="{FF2B5EF4-FFF2-40B4-BE49-F238E27FC236}">
                <a16:creationId xmlns:a16="http://schemas.microsoft.com/office/drawing/2014/main" id="{319540BF-C0DF-6D62-A7C7-EDD825C57FE3}"/>
              </a:ext>
            </a:extLst>
          </p:cNvPr>
          <p:cNvSpPr/>
          <p:nvPr/>
        </p:nvSpPr>
        <p:spPr>
          <a:xfrm>
            <a:off x="3690943" y="872287"/>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37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B345-7045-04BD-03D5-BD27CFD2C3E3}"/>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9C77A4B-4862-8B6F-2A5A-F9131056CFF5}"/>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5" name="Picture 4">
            <a:extLst>
              <a:ext uri="{FF2B5EF4-FFF2-40B4-BE49-F238E27FC236}">
                <a16:creationId xmlns:a16="http://schemas.microsoft.com/office/drawing/2014/main" id="{5EEAB4C8-5C60-DF52-B497-B21B3ABFDD9B}"/>
              </a:ext>
            </a:extLst>
          </p:cNvPr>
          <p:cNvPicPr>
            <a:picLocks noChangeAspect="1"/>
          </p:cNvPicPr>
          <p:nvPr/>
        </p:nvPicPr>
        <p:blipFill>
          <a:blip r:embed="rId2"/>
          <a:stretch>
            <a:fillRect/>
          </a:stretch>
        </p:blipFill>
        <p:spPr>
          <a:xfrm>
            <a:off x="0" y="97933"/>
            <a:ext cx="6639852" cy="2781688"/>
          </a:xfrm>
          <a:prstGeom prst="rect">
            <a:avLst/>
          </a:prstGeom>
        </p:spPr>
      </p:pic>
      <p:pic>
        <p:nvPicPr>
          <p:cNvPr id="7" name="Picture 6">
            <a:extLst>
              <a:ext uri="{FF2B5EF4-FFF2-40B4-BE49-F238E27FC236}">
                <a16:creationId xmlns:a16="http://schemas.microsoft.com/office/drawing/2014/main" id="{D3AEA243-AD66-B9C6-459F-5A2F52877374}"/>
              </a:ext>
            </a:extLst>
          </p:cNvPr>
          <p:cNvPicPr>
            <a:picLocks noChangeAspect="1"/>
          </p:cNvPicPr>
          <p:nvPr/>
        </p:nvPicPr>
        <p:blipFill>
          <a:blip r:embed="rId3"/>
          <a:stretch>
            <a:fillRect/>
          </a:stretch>
        </p:blipFill>
        <p:spPr>
          <a:xfrm>
            <a:off x="0" y="3426546"/>
            <a:ext cx="6630325" cy="2705478"/>
          </a:xfrm>
          <a:prstGeom prst="rect">
            <a:avLst/>
          </a:prstGeom>
        </p:spPr>
      </p:pic>
      <p:pic>
        <p:nvPicPr>
          <p:cNvPr id="9" name="Picture 8">
            <a:extLst>
              <a:ext uri="{FF2B5EF4-FFF2-40B4-BE49-F238E27FC236}">
                <a16:creationId xmlns:a16="http://schemas.microsoft.com/office/drawing/2014/main" id="{AB9804C5-3F60-1AFE-4645-631998DFE395}"/>
              </a:ext>
            </a:extLst>
          </p:cNvPr>
          <p:cNvPicPr>
            <a:picLocks noChangeAspect="1"/>
          </p:cNvPicPr>
          <p:nvPr/>
        </p:nvPicPr>
        <p:blipFill>
          <a:blip r:embed="rId4"/>
          <a:stretch>
            <a:fillRect/>
          </a:stretch>
        </p:blipFill>
        <p:spPr>
          <a:xfrm>
            <a:off x="6408521" y="942185"/>
            <a:ext cx="5710010" cy="2444705"/>
          </a:xfrm>
          <a:prstGeom prst="rect">
            <a:avLst/>
          </a:prstGeom>
        </p:spPr>
      </p:pic>
      <p:pic>
        <p:nvPicPr>
          <p:cNvPr id="11" name="Picture 10">
            <a:extLst>
              <a:ext uri="{FF2B5EF4-FFF2-40B4-BE49-F238E27FC236}">
                <a16:creationId xmlns:a16="http://schemas.microsoft.com/office/drawing/2014/main" id="{031FAC69-935A-6EEE-7D71-6B8A6B17BF58}"/>
              </a:ext>
            </a:extLst>
          </p:cNvPr>
          <p:cNvPicPr>
            <a:picLocks noChangeAspect="1"/>
          </p:cNvPicPr>
          <p:nvPr/>
        </p:nvPicPr>
        <p:blipFill>
          <a:blip r:embed="rId5"/>
          <a:stretch>
            <a:fillRect/>
          </a:stretch>
        </p:blipFill>
        <p:spPr>
          <a:xfrm>
            <a:off x="6491900" y="3471111"/>
            <a:ext cx="5581567" cy="2013442"/>
          </a:xfrm>
          <a:prstGeom prst="rect">
            <a:avLst/>
          </a:prstGeom>
        </p:spPr>
      </p:pic>
      <p:sp>
        <p:nvSpPr>
          <p:cNvPr id="15" name="TextBox 14">
            <a:extLst>
              <a:ext uri="{FF2B5EF4-FFF2-40B4-BE49-F238E27FC236}">
                <a16:creationId xmlns:a16="http://schemas.microsoft.com/office/drawing/2014/main" id="{A7117A0A-5035-BB97-E3AA-5E48FC6AFD73}"/>
              </a:ext>
            </a:extLst>
          </p:cNvPr>
          <p:cNvSpPr txBox="1"/>
          <p:nvPr/>
        </p:nvSpPr>
        <p:spPr>
          <a:xfrm>
            <a:off x="6225702" y="6132024"/>
            <a:ext cx="6226404" cy="338554"/>
          </a:xfrm>
          <a:prstGeom prst="rect">
            <a:avLst/>
          </a:prstGeom>
          <a:noFill/>
        </p:spPr>
        <p:txBody>
          <a:bodyPr wrap="square">
            <a:spAutoFit/>
          </a:bodyPr>
          <a:lstStyle/>
          <a:p>
            <a:r>
              <a:rPr lang="en-US" sz="1600" dirty="0"/>
              <a:t>https://www.andersonvacation.com/calgary-rotary-convention</a:t>
            </a:r>
          </a:p>
        </p:txBody>
      </p:sp>
    </p:spTree>
    <p:extLst>
      <p:ext uri="{BB962C8B-B14F-4D97-AF65-F5344CB8AC3E}">
        <p14:creationId xmlns:p14="http://schemas.microsoft.com/office/powerpoint/2010/main" val="205628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52FC-A763-43EA-83AD-1FB8F102DAEF}"/>
              </a:ext>
            </a:extLst>
          </p:cNvPr>
          <p:cNvSpPr>
            <a:spLocks noGrp="1"/>
          </p:cNvSpPr>
          <p:nvPr>
            <p:ph type="title"/>
          </p:nvPr>
        </p:nvSpPr>
        <p:spPr>
          <a:xfrm>
            <a:off x="500919" y="-374071"/>
            <a:ext cx="11954934" cy="1540042"/>
          </a:xfrm>
        </p:spPr>
        <p:txBody>
          <a:bodyPr>
            <a:normAutofit/>
          </a:bodyPr>
          <a:lstStyle/>
          <a:p>
            <a:r>
              <a:rPr lang="en-US" sz="4000" dirty="0"/>
              <a:t>THE ROTARY INTERNATIONAL CONVENTION</a:t>
            </a:r>
          </a:p>
        </p:txBody>
      </p:sp>
      <p:sp>
        <p:nvSpPr>
          <p:cNvPr id="3" name="Slide Number Placeholder 2">
            <a:extLst>
              <a:ext uri="{FF2B5EF4-FFF2-40B4-BE49-F238E27FC236}">
                <a16:creationId xmlns:a16="http://schemas.microsoft.com/office/drawing/2014/main" id="{F7E4A031-D98E-4292-9D09-E0C06C15D2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D08352A-3091-432F-86FC-827B76A32E1D}"/>
              </a:ext>
            </a:extLst>
          </p:cNvPr>
          <p:cNvSpPr txBox="1"/>
          <p:nvPr/>
        </p:nvSpPr>
        <p:spPr>
          <a:xfrm>
            <a:off x="473823" y="1714314"/>
            <a:ext cx="11718177"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The Rotary International Convention takes place each May or June and welcomes all members and their families. It’s generally held in a different world city each year and is attended by 15,000 to 40,000 people. The convention is an opportunity to celebrate Rotary and to network and connect with Rotarians from around the world.  Future conventions: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2025 -  Calgary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2026 -  Taipei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2027 -  Honolulu!</a:t>
            </a:r>
          </a:p>
        </p:txBody>
      </p:sp>
    </p:spTree>
    <p:extLst>
      <p:ext uri="{BB962C8B-B14F-4D97-AF65-F5344CB8AC3E}">
        <p14:creationId xmlns:p14="http://schemas.microsoft.com/office/powerpoint/2010/main" val="278696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84540-B6CE-2914-8637-339DC7C5CF95}"/>
              </a:ext>
            </a:extLst>
          </p:cNvPr>
          <p:cNvSpPr txBox="1"/>
          <p:nvPr/>
        </p:nvSpPr>
        <p:spPr>
          <a:xfrm>
            <a:off x="392242" y="2625510"/>
            <a:ext cx="11407515" cy="917431"/>
          </a:xfrm>
          <a:prstGeom prst="rect">
            <a:avLst/>
          </a:prstGeom>
          <a:noFill/>
        </p:spPr>
        <p:txBody>
          <a:bodyPr wrap="square" rtlCol="0">
            <a:spAutoFit/>
          </a:bodyPr>
          <a:lstStyle/>
          <a:p>
            <a:pPr algn="ctr">
              <a:lnSpc>
                <a:spcPts val="6140"/>
              </a:lnSpc>
            </a:pPr>
            <a:r>
              <a:rPr lang="en-US" sz="72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MAGIC</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F7A81B"/>
                </a:solidFill>
                <a:latin typeface="Open Sans Semibold" panose="020B0606030504020204" pitchFamily="34" charset="0"/>
                <a:ea typeface="Open Sans Semibold" panose="020B0606030504020204" pitchFamily="34" charset="0"/>
                <a:cs typeface="Open Sans Semibold" panose="020B0606030504020204" pitchFamily="34" charset="0"/>
              </a:rPr>
              <a:t>ALL</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72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rPr>
              <a:t>AROUND</a:t>
            </a:r>
          </a:p>
        </p:txBody>
      </p:sp>
      <p:pic>
        <p:nvPicPr>
          <p:cNvPr id="3" name="Picture 2" descr="A black background with a yellow object in the middle&#10;&#10;Description automatically generated with medium confidence">
            <a:extLst>
              <a:ext uri="{FF2B5EF4-FFF2-40B4-BE49-F238E27FC236}">
                <a16:creationId xmlns:a16="http://schemas.microsoft.com/office/drawing/2014/main" id="{4938518D-FDF6-39EB-D838-ACBBAF0A70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6132" y="5361537"/>
            <a:ext cx="4659734" cy="772878"/>
          </a:xfrm>
          <a:prstGeom prst="rect">
            <a:avLst/>
          </a:prstGeom>
        </p:spPr>
      </p:pic>
      <p:sp>
        <p:nvSpPr>
          <p:cNvPr id="4" name="TextBox 3">
            <a:extLst>
              <a:ext uri="{FF2B5EF4-FFF2-40B4-BE49-F238E27FC236}">
                <a16:creationId xmlns:a16="http://schemas.microsoft.com/office/drawing/2014/main" id="{61BED678-0554-45CC-9DE9-33A6200CFD66}"/>
              </a:ext>
            </a:extLst>
          </p:cNvPr>
          <p:cNvSpPr txBox="1"/>
          <p:nvPr/>
        </p:nvSpPr>
        <p:spPr>
          <a:xfrm>
            <a:off x="1628930" y="3438010"/>
            <a:ext cx="8934138" cy="646331"/>
          </a:xfrm>
          <a:prstGeom prst="rect">
            <a:avLst/>
          </a:prstGeom>
          <a:noFill/>
        </p:spPr>
        <p:txBody>
          <a:bodyPr wrap="square" rtlCol="0">
            <a:spAutoFit/>
          </a:bodyPr>
          <a:lstStyle/>
          <a:p>
            <a:pPr algn="ctr"/>
            <a:r>
              <a:rPr lang="en-US" sz="3600" b="1" dirty="0">
                <a:solidFill>
                  <a:srgbClr val="17458F"/>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sp>
        <p:nvSpPr>
          <p:cNvPr id="5" name="TextBox 4">
            <a:extLst>
              <a:ext uri="{FF2B5EF4-FFF2-40B4-BE49-F238E27FC236}">
                <a16:creationId xmlns:a16="http://schemas.microsoft.com/office/drawing/2014/main" id="{CD7C83BC-2337-DAD3-6D5D-D0EAC92722BE}"/>
              </a:ext>
            </a:extLst>
          </p:cNvPr>
          <p:cNvSpPr txBox="1"/>
          <p:nvPr/>
        </p:nvSpPr>
        <p:spPr>
          <a:xfrm>
            <a:off x="4153444" y="4257526"/>
            <a:ext cx="3885112" cy="461665"/>
          </a:xfrm>
          <a:prstGeom prst="rect">
            <a:avLst/>
          </a:prstGeom>
          <a:noFill/>
        </p:spPr>
        <p:txBody>
          <a:bodyPr wrap="square" rtlCol="0">
            <a:spAutoFit/>
          </a:bodyPr>
          <a:lstStyle/>
          <a:p>
            <a:pPr algn="ctr"/>
            <a:r>
              <a:rPr lang="en-US" sz="2400" b="1" dirty="0" err="1">
                <a:solidFill>
                  <a:srgbClr val="E02927"/>
                </a:solidFill>
                <a:effectLst/>
                <a:latin typeface="Open Sans Semibold" panose="020B0606030504020204" pitchFamily="34" charset="0"/>
                <a:ea typeface="Open Sans Semibold" panose="020B0606030504020204" pitchFamily="34" charset="0"/>
                <a:cs typeface="Open Sans Semibold" panose="020B0606030504020204" pitchFamily="34" charset="0"/>
              </a:rPr>
              <a:t>convention.rotary.org</a:t>
            </a:r>
            <a:r>
              <a:rPr lang="en-US" sz="2400" b="1" dirty="0">
                <a:solidFill>
                  <a:srgbClr val="E02927"/>
                </a:solidFill>
                <a:effectLst/>
                <a:latin typeface="Open Sans Semibold" panose="020B0606030504020204" pitchFamily="34" charset="0"/>
                <a:ea typeface="Open Sans Semibold" panose="020B0606030504020204" pitchFamily="34" charset="0"/>
                <a:cs typeface="Open Sans Semibold" panose="020B0606030504020204" pitchFamily="34" charset="0"/>
              </a:rPr>
              <a:t> </a:t>
            </a:r>
            <a:endParaRPr lang="en-US" sz="2400" b="1" dirty="0">
              <a:solidFill>
                <a:srgbClr val="E02927"/>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custDataLst>
      <p:tags r:id="rId1"/>
    </p:custDataLst>
    <p:extLst>
      <p:ext uri="{BB962C8B-B14F-4D97-AF65-F5344CB8AC3E}">
        <p14:creationId xmlns:p14="http://schemas.microsoft.com/office/powerpoint/2010/main" val="118218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E1B3FF-5AF6-AB8A-8640-3CEDC940B32B}"/>
              </a:ext>
            </a:extLst>
          </p:cNvPr>
          <p:cNvSpPr/>
          <p:nvPr/>
        </p:nvSpPr>
        <p:spPr>
          <a:xfrm>
            <a:off x="1" y="0"/>
            <a:ext cx="12192000" cy="6858000"/>
          </a:xfrm>
          <a:prstGeom prst="rect">
            <a:avLst/>
          </a:prstGeom>
          <a:solidFill>
            <a:srgbClr val="17458F"/>
          </a:solidFill>
          <a:ln>
            <a:solidFill>
              <a:srgbClr val="174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image of a cogwheel and a firework&#10;&#10;Description automatically generated">
            <a:extLst>
              <a:ext uri="{FF2B5EF4-FFF2-40B4-BE49-F238E27FC236}">
                <a16:creationId xmlns:a16="http://schemas.microsoft.com/office/drawing/2014/main" id="{7CC262C2-64E3-6960-1F71-D25D394B7C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874" y="6047694"/>
            <a:ext cx="2844714" cy="471833"/>
          </a:xfrm>
          <a:prstGeom prst="rect">
            <a:avLst/>
          </a:prstGeom>
        </p:spPr>
      </p:pic>
      <p:sp>
        <p:nvSpPr>
          <p:cNvPr id="2" name="TextBox 1">
            <a:extLst>
              <a:ext uri="{FF2B5EF4-FFF2-40B4-BE49-F238E27FC236}">
                <a16:creationId xmlns:a16="http://schemas.microsoft.com/office/drawing/2014/main" id="{493A5C47-A19D-B0BE-CCB3-D9C25FB11383}"/>
              </a:ext>
            </a:extLst>
          </p:cNvPr>
          <p:cNvSpPr txBox="1"/>
          <p:nvPr/>
        </p:nvSpPr>
        <p:spPr>
          <a:xfrm>
            <a:off x="9293087" y="6311347"/>
            <a:ext cx="2683565" cy="338554"/>
          </a:xfrm>
          <a:prstGeom prst="rect">
            <a:avLst/>
          </a:prstGeom>
          <a:noFill/>
        </p:spPr>
        <p:txBody>
          <a:bodyPr wrap="square" rtlCol="0">
            <a:spAutoFit/>
          </a:bodyPr>
          <a:lstStyle/>
          <a:p>
            <a:pPr algn="r"/>
            <a:r>
              <a:rPr lang="en-US" sz="1600" b="1" dirty="0" err="1">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convention.rotary.org</a:t>
            </a:r>
            <a:r>
              <a:rPr lang="en-US" sz="16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 </a:t>
            </a:r>
            <a:endParaRPr lang="en-US" sz="1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 name="TextBox 2">
            <a:extLst>
              <a:ext uri="{FF2B5EF4-FFF2-40B4-BE49-F238E27FC236}">
                <a16:creationId xmlns:a16="http://schemas.microsoft.com/office/drawing/2014/main" id="{A1326AC4-4C8B-1DBA-C827-A82F1422DCCD}"/>
              </a:ext>
            </a:extLst>
          </p:cNvPr>
          <p:cNvSpPr txBox="1"/>
          <p:nvPr/>
        </p:nvSpPr>
        <p:spPr>
          <a:xfrm>
            <a:off x="7131383" y="6051344"/>
            <a:ext cx="4845269" cy="338554"/>
          </a:xfrm>
          <a:prstGeom prst="rect">
            <a:avLst/>
          </a:prstGeom>
          <a:noFill/>
        </p:spPr>
        <p:txBody>
          <a:bodyPr wrap="square" rtlCol="0">
            <a:spAutoFit/>
          </a:bodyPr>
          <a:lstStyle/>
          <a:p>
            <a:pPr algn="r"/>
            <a:r>
              <a:rPr lang="en-US" sz="1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21-25 JUNE 2025 • CALGARY, CANADA</a:t>
            </a:r>
          </a:p>
        </p:txBody>
      </p:sp>
      <p:pic>
        <p:nvPicPr>
          <p:cNvPr id="4" name="Picture 3">
            <a:extLst>
              <a:ext uri="{FF2B5EF4-FFF2-40B4-BE49-F238E27FC236}">
                <a16:creationId xmlns:a16="http://schemas.microsoft.com/office/drawing/2014/main" id="{B30D214E-AA90-16FE-66ED-C6B502F4F644}"/>
              </a:ext>
            </a:extLst>
          </p:cNvPr>
          <p:cNvPicPr>
            <a:picLocks noChangeAspect="1"/>
          </p:cNvPicPr>
          <p:nvPr/>
        </p:nvPicPr>
        <p:blipFill>
          <a:blip r:embed="rId4"/>
          <a:stretch>
            <a:fillRect/>
          </a:stretch>
        </p:blipFill>
        <p:spPr>
          <a:xfrm>
            <a:off x="1410829" y="-276381"/>
            <a:ext cx="9114310" cy="6194073"/>
          </a:xfrm>
          <a:prstGeom prst="rect">
            <a:avLst/>
          </a:prstGeom>
        </p:spPr>
      </p:pic>
    </p:spTree>
    <p:custDataLst>
      <p:tags r:id="rId1"/>
    </p:custDataLst>
    <p:extLst>
      <p:ext uri="{BB962C8B-B14F-4D97-AF65-F5344CB8AC3E}">
        <p14:creationId xmlns:p14="http://schemas.microsoft.com/office/powerpoint/2010/main" val="265329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6952-CEE2-587C-2D84-C27C5547DFCD}"/>
              </a:ext>
            </a:extLst>
          </p:cNvPr>
          <p:cNvSpPr>
            <a:spLocks noGrp="1"/>
          </p:cNvSpPr>
          <p:nvPr>
            <p:ph type="title"/>
          </p:nvPr>
        </p:nvSpPr>
        <p:spPr/>
        <p:txBody>
          <a:bodyPr/>
          <a:lstStyle/>
          <a:p>
            <a:r>
              <a:rPr lang="en-US" dirty="0"/>
              <a:t>program</a:t>
            </a:r>
          </a:p>
        </p:txBody>
      </p:sp>
      <p:sp>
        <p:nvSpPr>
          <p:cNvPr id="3" name="Content Placeholder 2">
            <a:extLst>
              <a:ext uri="{FF2B5EF4-FFF2-40B4-BE49-F238E27FC236}">
                <a16:creationId xmlns:a16="http://schemas.microsoft.com/office/drawing/2014/main" id="{8B7BDDE1-FD35-D3E2-3E48-82CCF4ED5B1A}"/>
              </a:ext>
            </a:extLst>
          </p:cNvPr>
          <p:cNvSpPr>
            <a:spLocks noGrp="1"/>
          </p:cNvSpPr>
          <p:nvPr>
            <p:ph idx="1"/>
          </p:nvPr>
        </p:nvSpPr>
        <p:spPr/>
        <p:txBody>
          <a:bodyPr/>
          <a:lstStyle/>
          <a:p>
            <a:pPr marL="0" indent="0">
              <a:buNone/>
            </a:pPr>
            <a:r>
              <a:rPr lang="en-US" i="0" dirty="0">
                <a:solidFill>
                  <a:srgbClr val="39424A"/>
                </a:solidFill>
                <a:effectLst/>
                <a:latin typeface="Open Sans" panose="020B0606030504020204" pitchFamily="34" charset="0"/>
              </a:rPr>
              <a:t>All RI events take place at BMO Center at Stampede Park, Calgary, Alberta, Canada, unless otherwise indicated.</a:t>
            </a:r>
          </a:p>
          <a:p>
            <a:pPr algn="l">
              <a:buFont typeface="Arial" panose="020B0604020202020204" pitchFamily="34" charset="0"/>
              <a:buChar char="•"/>
            </a:pPr>
            <a:r>
              <a:rPr lang="en-US" b="0" i="0" dirty="0">
                <a:solidFill>
                  <a:srgbClr val="39424A"/>
                </a:solidFill>
                <a:effectLst/>
                <a:latin typeface="Open Sans" panose="020B0606030504020204" pitchFamily="34" charset="0"/>
              </a:rPr>
              <a:t>General Sessions will take place Sunday-Wednesday, 22-25 June 2025</a:t>
            </a:r>
          </a:p>
          <a:p>
            <a:pPr algn="l">
              <a:buFont typeface="Arial" panose="020B0604020202020204" pitchFamily="34" charset="0"/>
              <a:buChar char="•"/>
            </a:pPr>
            <a:r>
              <a:rPr lang="en-US" b="0" i="0" dirty="0">
                <a:solidFill>
                  <a:srgbClr val="39424A"/>
                </a:solidFill>
                <a:effectLst/>
                <a:latin typeface="Open Sans" panose="020B0606030504020204" pitchFamily="34" charset="0"/>
              </a:rPr>
              <a:t>Breakout Sessions will take place Monday-Wednesday, 23-25 June 2025</a:t>
            </a:r>
          </a:p>
          <a:p>
            <a:pPr algn="l">
              <a:buFont typeface="Arial" panose="020B0604020202020204" pitchFamily="34" charset="0"/>
              <a:buChar char="•"/>
            </a:pPr>
            <a:r>
              <a:rPr lang="en-US" b="0" i="0" dirty="0">
                <a:solidFill>
                  <a:srgbClr val="39424A"/>
                </a:solidFill>
                <a:effectLst/>
                <a:latin typeface="Open Sans" panose="020B0606030504020204" pitchFamily="34" charset="0"/>
              </a:rPr>
              <a:t>The House of Friendship will be open Saturday-Wednesday, 21-25 June 2025</a:t>
            </a:r>
          </a:p>
          <a:p>
            <a:pPr marL="0" indent="0">
              <a:buNone/>
            </a:pPr>
            <a:endParaRPr lang="en-US" dirty="0"/>
          </a:p>
        </p:txBody>
      </p:sp>
    </p:spTree>
    <p:extLst>
      <p:ext uri="{BB962C8B-B14F-4D97-AF65-F5344CB8AC3E}">
        <p14:creationId xmlns:p14="http://schemas.microsoft.com/office/powerpoint/2010/main" val="214707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A6BB-5BFD-9758-AA4E-04793824A92C}"/>
              </a:ext>
            </a:extLst>
          </p:cNvPr>
          <p:cNvSpPr>
            <a:spLocks noGrp="1"/>
          </p:cNvSpPr>
          <p:nvPr>
            <p:ph type="title"/>
          </p:nvPr>
        </p:nvSpPr>
        <p:spPr/>
        <p:txBody>
          <a:bodyPr/>
          <a:lstStyle/>
          <a:p>
            <a:r>
              <a:rPr lang="en-US" dirty="0"/>
              <a:t>D5000 Hotel room block</a:t>
            </a:r>
          </a:p>
        </p:txBody>
      </p:sp>
      <p:sp>
        <p:nvSpPr>
          <p:cNvPr id="3" name="Slide Number Placeholder 2">
            <a:extLst>
              <a:ext uri="{FF2B5EF4-FFF2-40B4-BE49-F238E27FC236}">
                <a16:creationId xmlns:a16="http://schemas.microsoft.com/office/drawing/2014/main" id="{2E16AFF4-5410-E248-FE63-2CA5A7754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83DF9A4-5E57-2CE3-5E88-F9334A81B000}"/>
              </a:ext>
            </a:extLst>
          </p:cNvPr>
          <p:cNvPicPr>
            <a:picLocks noChangeAspect="1"/>
          </p:cNvPicPr>
          <p:nvPr/>
        </p:nvPicPr>
        <p:blipFill>
          <a:blip r:embed="rId2"/>
          <a:stretch>
            <a:fillRect/>
          </a:stretch>
        </p:blipFill>
        <p:spPr>
          <a:xfrm>
            <a:off x="381000" y="1533260"/>
            <a:ext cx="4220164" cy="1600423"/>
          </a:xfrm>
          <a:prstGeom prst="rect">
            <a:avLst/>
          </a:prstGeom>
        </p:spPr>
      </p:pic>
      <p:pic>
        <p:nvPicPr>
          <p:cNvPr id="9" name="Picture 8">
            <a:extLst>
              <a:ext uri="{FF2B5EF4-FFF2-40B4-BE49-F238E27FC236}">
                <a16:creationId xmlns:a16="http://schemas.microsoft.com/office/drawing/2014/main" id="{E3A92003-EEF8-AC2A-48E2-D6065937A39B}"/>
              </a:ext>
            </a:extLst>
          </p:cNvPr>
          <p:cNvPicPr>
            <a:picLocks noChangeAspect="1"/>
          </p:cNvPicPr>
          <p:nvPr/>
        </p:nvPicPr>
        <p:blipFill>
          <a:blip r:embed="rId3"/>
          <a:stretch>
            <a:fillRect/>
          </a:stretch>
        </p:blipFill>
        <p:spPr>
          <a:xfrm>
            <a:off x="348540" y="4666942"/>
            <a:ext cx="5725324" cy="1962424"/>
          </a:xfrm>
          <a:prstGeom prst="rect">
            <a:avLst/>
          </a:prstGeom>
        </p:spPr>
      </p:pic>
      <p:pic>
        <p:nvPicPr>
          <p:cNvPr id="11" name="Picture 10">
            <a:extLst>
              <a:ext uri="{FF2B5EF4-FFF2-40B4-BE49-F238E27FC236}">
                <a16:creationId xmlns:a16="http://schemas.microsoft.com/office/drawing/2014/main" id="{2A15F5E1-0525-B1E3-4A37-81D79D77E8C1}"/>
              </a:ext>
            </a:extLst>
          </p:cNvPr>
          <p:cNvPicPr>
            <a:picLocks noChangeAspect="1"/>
          </p:cNvPicPr>
          <p:nvPr/>
        </p:nvPicPr>
        <p:blipFill>
          <a:blip r:embed="rId4"/>
          <a:stretch>
            <a:fillRect/>
          </a:stretch>
        </p:blipFill>
        <p:spPr>
          <a:xfrm>
            <a:off x="392814" y="3247311"/>
            <a:ext cx="5725324" cy="1419631"/>
          </a:xfrm>
          <a:prstGeom prst="rect">
            <a:avLst/>
          </a:prstGeom>
        </p:spPr>
      </p:pic>
      <p:pic>
        <p:nvPicPr>
          <p:cNvPr id="13" name="Picture 12">
            <a:extLst>
              <a:ext uri="{FF2B5EF4-FFF2-40B4-BE49-F238E27FC236}">
                <a16:creationId xmlns:a16="http://schemas.microsoft.com/office/drawing/2014/main" id="{48B17464-AAF2-20A8-0232-EC24479E2AD7}"/>
              </a:ext>
            </a:extLst>
          </p:cNvPr>
          <p:cNvPicPr>
            <a:picLocks noChangeAspect="1"/>
          </p:cNvPicPr>
          <p:nvPr/>
        </p:nvPicPr>
        <p:blipFill>
          <a:blip r:embed="rId5"/>
          <a:stretch>
            <a:fillRect/>
          </a:stretch>
        </p:blipFill>
        <p:spPr>
          <a:xfrm>
            <a:off x="6921060" y="1956513"/>
            <a:ext cx="3811595" cy="3811595"/>
          </a:xfrm>
          <a:prstGeom prst="rect">
            <a:avLst/>
          </a:prstGeom>
        </p:spPr>
      </p:pic>
    </p:spTree>
    <p:extLst>
      <p:ext uri="{BB962C8B-B14F-4D97-AF65-F5344CB8AC3E}">
        <p14:creationId xmlns:p14="http://schemas.microsoft.com/office/powerpoint/2010/main" val="321124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5FC1-EE77-3719-926B-C1AF7EE59709}"/>
              </a:ext>
            </a:extLst>
          </p:cNvPr>
          <p:cNvSpPr>
            <a:spLocks noGrp="1"/>
          </p:cNvSpPr>
          <p:nvPr>
            <p:ph type="title"/>
          </p:nvPr>
        </p:nvSpPr>
        <p:spPr/>
        <p:txBody>
          <a:bodyPr/>
          <a:lstStyle/>
          <a:p>
            <a:r>
              <a:rPr lang="en-US" dirty="0"/>
              <a:t>Group housing deadlines</a:t>
            </a:r>
          </a:p>
        </p:txBody>
      </p:sp>
      <p:sp>
        <p:nvSpPr>
          <p:cNvPr id="3" name="Slide Number Placeholder 2">
            <a:extLst>
              <a:ext uri="{FF2B5EF4-FFF2-40B4-BE49-F238E27FC236}">
                <a16:creationId xmlns:a16="http://schemas.microsoft.com/office/drawing/2014/main" id="{25869D4B-1C27-382E-8154-4DAB395C64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EBE26E6-2B9E-D9F9-8D15-2FAB58F26876}"/>
              </a:ext>
            </a:extLst>
          </p:cNvPr>
          <p:cNvSpPr txBox="1"/>
          <p:nvPr/>
        </p:nvSpPr>
        <p:spPr>
          <a:xfrm>
            <a:off x="2322576" y="2202793"/>
            <a:ext cx="716889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25 October 2024: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Last day to submit check in and check-out dates to reserve your room without penalty.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1 November 2024: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A two night room &amp; tax deposit will be required for each of the held rooms within the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               CAD$162.40 x 2 = US$236 </a:t>
            </a:r>
            <a:r>
              <a:rPr kumimoji="0" lang="en-US" sz="1800" b="1" i="0" u="none" strike="noStrike" kern="1200" cap="none" spc="0" normalizeH="0" baseline="0" noProof="0" dirty="0" err="1">
                <a:ln>
                  <a:noFill/>
                </a:ln>
                <a:solidFill>
                  <a:srgbClr val="39424A"/>
                </a:solidFill>
                <a:effectLst/>
                <a:uLnTx/>
                <a:uFillTx/>
                <a:latin typeface="Open Sans" panose="020B0606030504020204" pitchFamily="34" charset="0"/>
                <a:ea typeface="+mn-ea"/>
                <a:cs typeface="+mn-cs"/>
              </a:rPr>
              <a:t>approx</a:t>
            </a:r>
            <a:endPar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23 May 2025: </a:t>
            </a:r>
            <a:r>
              <a:rPr kumimoji="0" lang="en-US" sz="1800" b="0" i="0" u="none" strike="noStrike" kern="1200" cap="none" spc="0" normalizeH="0" baseline="0" noProof="0" dirty="0">
                <a:ln>
                  <a:noFill/>
                </a:ln>
                <a:solidFill>
                  <a:srgbClr val="39424A"/>
                </a:solidFill>
                <a:effectLst/>
                <a:uLnTx/>
                <a:uFillTx/>
                <a:latin typeface="Open Sans" panose="020B0606030504020204" pitchFamily="34" charset="0"/>
                <a:ea typeface="+mn-ea"/>
                <a:cs typeface="+mn-cs"/>
              </a:rPr>
              <a:t>Last day to change names on reserved rooms.</a:t>
            </a:r>
          </a:p>
        </p:txBody>
      </p:sp>
    </p:spTree>
    <p:extLst>
      <p:ext uri="{BB962C8B-B14F-4D97-AF65-F5344CB8AC3E}">
        <p14:creationId xmlns:p14="http://schemas.microsoft.com/office/powerpoint/2010/main" val="273149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9F47-684D-298E-6102-5BF5AE1C4402}"/>
              </a:ext>
            </a:extLst>
          </p:cNvPr>
          <p:cNvSpPr>
            <a:spLocks noGrp="1"/>
          </p:cNvSpPr>
          <p:nvPr>
            <p:ph type="title"/>
          </p:nvPr>
        </p:nvSpPr>
        <p:spPr/>
        <p:txBody>
          <a:bodyPr/>
          <a:lstStyle/>
          <a:p>
            <a:r>
              <a:rPr lang="en-US" dirty="0"/>
              <a:t>Rotary ticketed events</a:t>
            </a:r>
          </a:p>
        </p:txBody>
      </p:sp>
      <p:sp>
        <p:nvSpPr>
          <p:cNvPr id="3" name="Content Placeholder 2">
            <a:extLst>
              <a:ext uri="{FF2B5EF4-FFF2-40B4-BE49-F238E27FC236}">
                <a16:creationId xmlns:a16="http://schemas.microsoft.com/office/drawing/2014/main" id="{8385EE3E-C5C6-391B-4159-34D5720BA3A5}"/>
              </a:ext>
            </a:extLst>
          </p:cNvPr>
          <p:cNvSpPr>
            <a:spLocks noGrp="1"/>
          </p:cNvSpPr>
          <p:nvPr>
            <p:ph idx="1"/>
          </p:nvPr>
        </p:nvSpPr>
        <p:spPr>
          <a:xfrm>
            <a:off x="381000" y="1840315"/>
            <a:ext cx="10372345" cy="4034896"/>
          </a:xfrm>
        </p:spPr>
        <p:txBody>
          <a:bodyPr>
            <a:normAutofit fontScale="92500" lnSpcReduction="20000"/>
          </a:bodyPr>
          <a:lstStyle/>
          <a:p>
            <a:pPr algn="l"/>
            <a:r>
              <a:rPr lang="en-US" b="1" i="1" dirty="0">
                <a:solidFill>
                  <a:srgbClr val="39424A"/>
                </a:solidFill>
                <a:effectLst/>
                <a:latin typeface="Arial" panose="020B0604020202020204" pitchFamily="34" charset="0"/>
                <a:cs typeface="Arial" panose="020B0604020202020204" pitchFamily="34" charset="0"/>
              </a:rPr>
              <a:t>President’s Recognition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Come celebrate a successful and productive 2024-25 Rotary year with RI President Stephanie </a:t>
            </a:r>
            <a:r>
              <a:rPr lang="en-US" b="0" i="0" dirty="0" err="1">
                <a:solidFill>
                  <a:srgbClr val="39424A"/>
                </a:solidFill>
                <a:effectLst/>
                <a:latin typeface="Arial" panose="020B0604020202020204" pitchFamily="34" charset="0"/>
                <a:cs typeface="Arial" panose="020B0604020202020204" pitchFamily="34" charset="0"/>
              </a:rPr>
              <a:t>Urchick</a:t>
            </a:r>
            <a:r>
              <a:rPr lang="en-US" b="0" i="0" dirty="0">
                <a:solidFill>
                  <a:srgbClr val="39424A"/>
                </a:solidFill>
                <a:effectLst/>
                <a:latin typeface="Arial" panose="020B0604020202020204" pitchFamily="34" charset="0"/>
                <a:cs typeface="Arial" panose="020B0604020202020204" pitchFamily="34" charset="0"/>
              </a:rPr>
              <a:t>.</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Monday, 23 June | $75</a:t>
            </a:r>
            <a:endParaRPr lang="en-US" b="0" i="0" dirty="0">
              <a:solidFill>
                <a:srgbClr val="39424A"/>
              </a:solidFill>
              <a:effectLst/>
              <a:latin typeface="Arial" panose="020B0604020202020204" pitchFamily="34" charset="0"/>
              <a:cs typeface="Arial" panose="020B0604020202020204" pitchFamily="34" charset="0"/>
            </a:endParaRPr>
          </a:p>
          <a:p>
            <a:pPr algn="l"/>
            <a:r>
              <a:rPr lang="en-US" b="1" i="1" dirty="0">
                <a:solidFill>
                  <a:srgbClr val="39424A"/>
                </a:solidFill>
                <a:effectLst/>
                <a:latin typeface="Arial" panose="020B0604020202020204" pitchFamily="34" charset="0"/>
                <a:cs typeface="Arial" panose="020B0604020202020204" pitchFamily="34" charset="0"/>
              </a:rPr>
              <a:t>President-elect’s Leadership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Join RI President-elect Mário César Martins de Camargo as we look forward to the coming Rotary year and the 2026 International Convention in Taipei.</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Tuesday, 24 June | $75</a:t>
            </a:r>
            <a:endParaRPr lang="en-US" b="0" i="0" dirty="0">
              <a:solidFill>
                <a:srgbClr val="39424A"/>
              </a:solidFill>
              <a:effectLst/>
              <a:latin typeface="Arial" panose="020B0604020202020204" pitchFamily="34" charset="0"/>
              <a:cs typeface="Arial" panose="020B0604020202020204" pitchFamily="34" charset="0"/>
            </a:endParaRPr>
          </a:p>
          <a:p>
            <a:pPr algn="l"/>
            <a:r>
              <a:rPr lang="en-US" b="1" i="1" dirty="0">
                <a:solidFill>
                  <a:srgbClr val="39424A"/>
                </a:solidFill>
                <a:effectLst/>
                <a:latin typeface="Arial" panose="020B0604020202020204" pitchFamily="34" charset="0"/>
                <a:cs typeface="Arial" panose="020B0604020202020204" pitchFamily="34" charset="0"/>
              </a:rPr>
              <a:t>Celebrating Rotary’s Endowment: Your Legacy, Rotary’s Promise Luncheon</a:t>
            </a:r>
            <a:br>
              <a:rPr lang="en-US" b="0" i="0" dirty="0">
                <a:solidFill>
                  <a:srgbClr val="39424A"/>
                </a:solidFill>
                <a:effectLst/>
                <a:latin typeface="Arial" panose="020B0604020202020204" pitchFamily="34" charset="0"/>
                <a:cs typeface="Arial" panose="020B0604020202020204" pitchFamily="34" charset="0"/>
              </a:rPr>
            </a:br>
            <a:r>
              <a:rPr lang="en-US" b="0" i="0" dirty="0">
                <a:solidFill>
                  <a:srgbClr val="39424A"/>
                </a:solidFill>
                <a:effectLst/>
                <a:latin typeface="Arial" panose="020B0604020202020204" pitchFamily="34" charset="0"/>
                <a:cs typeface="Arial" panose="020B0604020202020204" pitchFamily="34" charset="0"/>
              </a:rPr>
              <a:t>Join The Rotary Foundation Trustee Chair Mark Daniel Maloney as we applaud the efforts to achieve the goal to grow the Foundation’s Endowment to $2.025 billion by 2025. Commemorate the accomplishment of this campaign and celebrate the impact of your legacy.</a:t>
            </a:r>
            <a:br>
              <a:rPr lang="en-US" b="0" i="0" dirty="0">
                <a:solidFill>
                  <a:srgbClr val="39424A"/>
                </a:solidFill>
                <a:effectLst/>
                <a:latin typeface="Arial" panose="020B0604020202020204" pitchFamily="34" charset="0"/>
                <a:cs typeface="Arial" panose="020B0604020202020204" pitchFamily="34" charset="0"/>
              </a:rPr>
            </a:br>
            <a:r>
              <a:rPr lang="en-US" b="1" i="0" dirty="0">
                <a:solidFill>
                  <a:srgbClr val="39424A"/>
                </a:solidFill>
                <a:effectLst/>
                <a:latin typeface="Arial" panose="020B0604020202020204" pitchFamily="34" charset="0"/>
                <a:cs typeface="Arial" panose="020B0604020202020204" pitchFamily="34" charset="0"/>
              </a:rPr>
              <a:t>Wednesday, 25 June | $75</a:t>
            </a:r>
            <a:endParaRPr lang="en-US" b="0" i="0" dirty="0">
              <a:solidFill>
                <a:srgbClr val="39424A"/>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CCB4F94-5B98-8495-AF03-CBCECE2E7A14}"/>
              </a:ext>
            </a:extLst>
          </p:cNvPr>
          <p:cNvSpPr>
            <a:spLocks noGrp="1"/>
          </p:cNvSpPr>
          <p:nvPr>
            <p:ph type="sldNum" sz="quarter" idx="12"/>
          </p:nvPr>
        </p:nvSpPr>
        <p:spPr/>
        <p:txBody>
          <a:bodyPr/>
          <a:lstStyle/>
          <a:p>
            <a:fld id="{97A94E25-127B-4C48-AF96-44BA7B823777}" type="slidenum">
              <a:rPr lang="en-US" smtClean="0"/>
              <a:pPr/>
              <a:t>6</a:t>
            </a:fld>
            <a:endParaRPr lang="en-US" dirty="0"/>
          </a:p>
        </p:txBody>
      </p:sp>
    </p:spTree>
    <p:extLst>
      <p:ext uri="{BB962C8B-B14F-4D97-AF65-F5344CB8AC3E}">
        <p14:creationId xmlns:p14="http://schemas.microsoft.com/office/powerpoint/2010/main" val="239365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198B-527D-57A0-8CEA-A9640B554AED}"/>
              </a:ext>
            </a:extLst>
          </p:cNvPr>
          <p:cNvSpPr>
            <a:spLocks noGrp="1"/>
          </p:cNvSpPr>
          <p:nvPr>
            <p:ph type="title"/>
          </p:nvPr>
        </p:nvSpPr>
        <p:spPr/>
        <p:txBody>
          <a:bodyPr/>
          <a:lstStyle/>
          <a:p>
            <a:r>
              <a:rPr lang="en-US" dirty="0"/>
              <a:t>Rotary Donor events</a:t>
            </a:r>
          </a:p>
        </p:txBody>
      </p:sp>
      <p:sp>
        <p:nvSpPr>
          <p:cNvPr id="3" name="Content Placeholder 2">
            <a:extLst>
              <a:ext uri="{FF2B5EF4-FFF2-40B4-BE49-F238E27FC236}">
                <a16:creationId xmlns:a16="http://schemas.microsoft.com/office/drawing/2014/main" id="{E7916A99-8EE9-80D8-7E56-472B0DA590EE}"/>
              </a:ext>
            </a:extLst>
          </p:cNvPr>
          <p:cNvSpPr>
            <a:spLocks noGrp="1"/>
          </p:cNvSpPr>
          <p:nvPr>
            <p:ph idx="1"/>
          </p:nvPr>
        </p:nvSpPr>
        <p:spPr/>
        <p:txBody>
          <a:bodyPr>
            <a:normAutofit/>
          </a:bodyPr>
          <a:lstStyle/>
          <a:p>
            <a:pPr algn="l"/>
            <a:r>
              <a:rPr lang="en-US" b="1" i="1" dirty="0">
                <a:solidFill>
                  <a:srgbClr val="39424A"/>
                </a:solidFill>
                <a:effectLst/>
                <a:latin typeface="Open Sans" panose="020B0606030504020204" pitchFamily="34" charset="0"/>
              </a:rPr>
              <a:t>The Rotary Foundation Donor Summit</a:t>
            </a:r>
            <a:br>
              <a:rPr lang="en-US" b="0" i="0" dirty="0">
                <a:solidFill>
                  <a:srgbClr val="39424A"/>
                </a:solidFill>
                <a:effectLst/>
                <a:latin typeface="Open Sans" panose="020B0606030504020204" pitchFamily="34" charset="0"/>
              </a:rPr>
            </a:br>
            <a:r>
              <a:rPr lang="en-US" b="0" i="0" dirty="0">
                <a:solidFill>
                  <a:srgbClr val="39424A"/>
                </a:solidFill>
                <a:effectLst/>
                <a:latin typeface="Open Sans" panose="020B0606030504020204" pitchFamily="34" charset="0"/>
              </a:rPr>
              <a:t>Monday, 23 June 2025</a:t>
            </a:r>
          </a:p>
          <a:p>
            <a:pPr algn="l"/>
            <a:r>
              <a:rPr lang="en-US" b="0" i="0" dirty="0">
                <a:solidFill>
                  <a:srgbClr val="39424A"/>
                </a:solidFill>
                <a:effectLst/>
                <a:latin typeface="Open Sans" panose="020B0606030504020204" pitchFamily="34" charset="0"/>
              </a:rPr>
              <a:t>The Rotary Foundation Donor Summit is the largest annual gathering of Foundation donors. This general session-style event features stories and updates about the impact donors make through their support of Rotary’s programs. This session includes an Arch </a:t>
            </a:r>
            <a:r>
              <a:rPr lang="en-US" b="0" i="0" dirty="0" err="1">
                <a:solidFill>
                  <a:srgbClr val="39424A"/>
                </a:solidFill>
                <a:effectLst/>
                <a:latin typeface="Open Sans" panose="020B0606030504020204" pitchFamily="34" charset="0"/>
              </a:rPr>
              <a:t>Klumph</a:t>
            </a:r>
            <a:r>
              <a:rPr lang="en-US" b="0" i="0" dirty="0">
                <a:solidFill>
                  <a:srgbClr val="39424A"/>
                </a:solidFill>
                <a:effectLst/>
                <a:latin typeface="Open Sans" panose="020B0606030504020204" pitchFamily="34" charset="0"/>
              </a:rPr>
              <a:t> Society ceremony, keynote messages from Rotary leaders, and entertainment.</a:t>
            </a:r>
          </a:p>
          <a:p>
            <a:pPr algn="l"/>
            <a:r>
              <a:rPr lang="en-US" b="0" i="0" dirty="0">
                <a:solidFill>
                  <a:srgbClr val="39424A"/>
                </a:solidFill>
                <a:effectLst/>
                <a:latin typeface="Open Sans" panose="020B0606030504020204" pitchFamily="34" charset="0"/>
              </a:rPr>
              <a:t>Arch </a:t>
            </a:r>
            <a:r>
              <a:rPr lang="en-US" b="0" i="0" dirty="0" err="1">
                <a:solidFill>
                  <a:srgbClr val="39424A"/>
                </a:solidFill>
                <a:effectLst/>
                <a:latin typeface="Open Sans" panose="020B0606030504020204" pitchFamily="34" charset="0"/>
              </a:rPr>
              <a:t>Klumph</a:t>
            </a:r>
            <a:r>
              <a:rPr lang="en-US" b="0" i="0" dirty="0">
                <a:solidFill>
                  <a:srgbClr val="39424A"/>
                </a:solidFill>
                <a:effectLst/>
                <a:latin typeface="Open Sans" panose="020B0606030504020204" pitchFamily="34" charset="0"/>
              </a:rPr>
              <a:t> Society members, Legacy Society members, Major Donors, Bequest Society members, and Paul Harris Society members are eligible to attend.</a:t>
            </a:r>
          </a:p>
          <a:p>
            <a:endParaRPr lang="en-US" dirty="0"/>
          </a:p>
        </p:txBody>
      </p:sp>
      <p:sp>
        <p:nvSpPr>
          <p:cNvPr id="4" name="Slide Number Placeholder 3">
            <a:extLst>
              <a:ext uri="{FF2B5EF4-FFF2-40B4-BE49-F238E27FC236}">
                <a16:creationId xmlns:a16="http://schemas.microsoft.com/office/drawing/2014/main" id="{E1C6D70E-E8DA-B103-B147-703929AE3CDC}"/>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Tree>
    <p:extLst>
      <p:ext uri="{BB962C8B-B14F-4D97-AF65-F5344CB8AC3E}">
        <p14:creationId xmlns:p14="http://schemas.microsoft.com/office/powerpoint/2010/main" val="86027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507B-E2D5-9CA5-CF75-2423BFF920B2}"/>
              </a:ext>
            </a:extLst>
          </p:cNvPr>
          <p:cNvSpPr>
            <a:spLocks noGrp="1"/>
          </p:cNvSpPr>
          <p:nvPr>
            <p:ph type="title"/>
          </p:nvPr>
        </p:nvSpPr>
        <p:spPr/>
        <p:txBody>
          <a:bodyPr/>
          <a:lstStyle/>
          <a:p>
            <a:r>
              <a:rPr lang="en-US" dirty="0"/>
              <a:t>HOC Signature events (US $)</a:t>
            </a:r>
          </a:p>
        </p:txBody>
      </p:sp>
      <p:sp>
        <p:nvSpPr>
          <p:cNvPr id="3" name="Content Placeholder 2">
            <a:extLst>
              <a:ext uri="{FF2B5EF4-FFF2-40B4-BE49-F238E27FC236}">
                <a16:creationId xmlns:a16="http://schemas.microsoft.com/office/drawing/2014/main" id="{94BEFA9A-C81E-BEB7-E4B8-888001674207}"/>
              </a:ext>
            </a:extLst>
          </p:cNvPr>
          <p:cNvSpPr>
            <a:spLocks noGrp="1"/>
          </p:cNvSpPr>
          <p:nvPr>
            <p:ph idx="1"/>
          </p:nvPr>
        </p:nvSpPr>
        <p:spPr>
          <a:xfrm>
            <a:off x="454890" y="1665408"/>
            <a:ext cx="6463146" cy="4034896"/>
          </a:xfrm>
        </p:spPr>
        <p:txBody>
          <a:bodyPr>
            <a:normAutofit fontScale="85000" lnSpcReduction="20000"/>
          </a:bodyPr>
          <a:lstStyle/>
          <a:p>
            <a:r>
              <a:rPr lang="en-US" dirty="0"/>
              <a:t>Sat June 21, 8-10:30pm, Grandstand Spectacular at GMC Stadium $95</a:t>
            </a:r>
          </a:p>
          <a:p>
            <a:endParaRPr lang="en-US" dirty="0"/>
          </a:p>
          <a:p>
            <a:r>
              <a:rPr lang="en-US" dirty="0"/>
              <a:t>Sun June 22, 7-10pm, </a:t>
            </a:r>
            <a:r>
              <a:rPr lang="en-US" dirty="0" err="1"/>
              <a:t>Rockin</a:t>
            </a:r>
            <a:r>
              <a:rPr lang="en-US" dirty="0"/>
              <a:t>’ the Big Tent at Nashville North Tent $60</a:t>
            </a:r>
          </a:p>
          <a:p>
            <a:endParaRPr lang="en-US" dirty="0"/>
          </a:p>
          <a:p>
            <a:r>
              <a:rPr lang="en-US" dirty="0"/>
              <a:t>Sun June 22, 7-9pm, New Blood with the Calgary Civic Orchestra $65</a:t>
            </a:r>
          </a:p>
          <a:p>
            <a:endParaRPr lang="en-US" dirty="0"/>
          </a:p>
          <a:p>
            <a:r>
              <a:rPr lang="en-US" dirty="0"/>
              <a:t>Tues June 24, 7-9:30pm, Western Ranch Showcase $60</a:t>
            </a:r>
          </a:p>
          <a:p>
            <a:endParaRPr lang="en-US" dirty="0"/>
          </a:p>
          <a:p>
            <a:r>
              <a:rPr lang="en-US" dirty="0"/>
              <a:t>Go to :  rotarycalgary2025.org</a:t>
            </a:r>
          </a:p>
        </p:txBody>
      </p:sp>
      <p:sp>
        <p:nvSpPr>
          <p:cNvPr id="4" name="Slide Number Placeholder 3">
            <a:extLst>
              <a:ext uri="{FF2B5EF4-FFF2-40B4-BE49-F238E27FC236}">
                <a16:creationId xmlns:a16="http://schemas.microsoft.com/office/drawing/2014/main" id="{37F15D08-6A38-0447-D4EB-FC2409AEC894}"/>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6" name="Picture 5">
            <a:extLst>
              <a:ext uri="{FF2B5EF4-FFF2-40B4-BE49-F238E27FC236}">
                <a16:creationId xmlns:a16="http://schemas.microsoft.com/office/drawing/2014/main" id="{7CAEFFB1-CA39-1BD9-C346-2986F732162C}"/>
              </a:ext>
            </a:extLst>
          </p:cNvPr>
          <p:cNvPicPr>
            <a:picLocks noChangeAspect="1"/>
          </p:cNvPicPr>
          <p:nvPr/>
        </p:nvPicPr>
        <p:blipFill>
          <a:blip r:embed="rId2"/>
          <a:stretch>
            <a:fillRect/>
          </a:stretch>
        </p:blipFill>
        <p:spPr>
          <a:xfrm>
            <a:off x="7688061" y="1890713"/>
            <a:ext cx="4286250" cy="4286250"/>
          </a:xfrm>
          <a:prstGeom prst="rect">
            <a:avLst/>
          </a:prstGeom>
        </p:spPr>
      </p:pic>
    </p:spTree>
    <p:extLst>
      <p:ext uri="{BB962C8B-B14F-4D97-AF65-F5344CB8AC3E}">
        <p14:creationId xmlns:p14="http://schemas.microsoft.com/office/powerpoint/2010/main" val="133983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BDCE-BF04-A284-6D1C-99EFD8D12A30}"/>
              </a:ext>
            </a:extLst>
          </p:cNvPr>
          <p:cNvSpPr>
            <a:spLocks noGrp="1"/>
          </p:cNvSpPr>
          <p:nvPr>
            <p:ph type="title"/>
          </p:nvPr>
        </p:nvSpPr>
        <p:spPr/>
        <p:txBody>
          <a:bodyPr/>
          <a:lstStyle/>
          <a:p>
            <a:r>
              <a:rPr lang="en-US" dirty="0"/>
              <a:t>HOC Host Hospitality Night</a:t>
            </a:r>
            <a:br>
              <a:rPr lang="en-US" dirty="0"/>
            </a:br>
            <a:r>
              <a:rPr lang="en-US" dirty="0"/>
              <a:t>Monday, June 23  USD $50</a:t>
            </a:r>
          </a:p>
        </p:txBody>
      </p:sp>
      <p:sp>
        <p:nvSpPr>
          <p:cNvPr id="4" name="Slide Number Placeholder 3">
            <a:extLst>
              <a:ext uri="{FF2B5EF4-FFF2-40B4-BE49-F238E27FC236}">
                <a16:creationId xmlns:a16="http://schemas.microsoft.com/office/drawing/2014/main" id="{342A309B-8ADB-F4E5-FA6A-CA2D624B759F}"/>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11" name="Content Placeholder 10">
            <a:extLst>
              <a:ext uri="{FF2B5EF4-FFF2-40B4-BE49-F238E27FC236}">
                <a16:creationId xmlns:a16="http://schemas.microsoft.com/office/drawing/2014/main" id="{7EA6ED1B-C047-C79A-DD68-45A189B248DE}"/>
              </a:ext>
            </a:extLst>
          </p:cNvPr>
          <p:cNvPicPr>
            <a:picLocks noGrp="1" noChangeAspect="1"/>
          </p:cNvPicPr>
          <p:nvPr>
            <p:ph idx="1"/>
          </p:nvPr>
        </p:nvPicPr>
        <p:blipFill>
          <a:blip r:embed="rId2"/>
          <a:stretch>
            <a:fillRect/>
          </a:stretch>
        </p:blipFill>
        <p:spPr>
          <a:xfrm>
            <a:off x="7472512" y="2094894"/>
            <a:ext cx="4035425" cy="4035425"/>
          </a:xfrm>
        </p:spPr>
      </p:pic>
      <p:sp>
        <p:nvSpPr>
          <p:cNvPr id="12" name="TextBox 11">
            <a:extLst>
              <a:ext uri="{FF2B5EF4-FFF2-40B4-BE49-F238E27FC236}">
                <a16:creationId xmlns:a16="http://schemas.microsoft.com/office/drawing/2014/main" id="{F6835A3F-DD1B-371C-938A-2E6C5D17F3E2}"/>
              </a:ext>
            </a:extLst>
          </p:cNvPr>
          <p:cNvSpPr txBox="1"/>
          <p:nvPr/>
        </p:nvSpPr>
        <p:spPr>
          <a:xfrm>
            <a:off x="841248" y="2661822"/>
            <a:ext cx="5586984" cy="2677656"/>
          </a:xfrm>
          <a:prstGeom prst="rect">
            <a:avLst/>
          </a:prstGeom>
          <a:noFill/>
        </p:spPr>
        <p:txBody>
          <a:bodyPr wrap="square" rtlCol="0">
            <a:spAutoFit/>
          </a:bodyPr>
          <a:lstStyle/>
          <a:p>
            <a:pPr algn="l"/>
            <a:r>
              <a:rPr lang="en-US" sz="2400" b="1" i="0" dirty="0">
                <a:solidFill>
                  <a:srgbClr val="212529"/>
                </a:solidFill>
                <a:effectLst/>
                <a:highlight>
                  <a:srgbClr val="FFFFFF"/>
                </a:highlight>
                <a:latin typeface="Titillium Web" panose="00000500000000000000" pitchFamily="2" charset="0"/>
              </a:rPr>
              <a:t>Host Hospitality Night</a:t>
            </a:r>
            <a:r>
              <a:rPr lang="en-US" sz="2400" b="0" i="0" dirty="0">
                <a:solidFill>
                  <a:srgbClr val="212529"/>
                </a:solidFill>
                <a:effectLst/>
                <a:highlight>
                  <a:srgbClr val="FFFFFF"/>
                </a:highlight>
                <a:latin typeface="Titillium Web" panose="00000500000000000000" pitchFamily="2" charset="0"/>
              </a:rPr>
              <a:t> is an RI Convention tradition in which registrants are given a memorable evening of local hospitality and international fellowship. Local customs and interaction between guests and hosts are the integral part of this Experience.</a:t>
            </a:r>
          </a:p>
        </p:txBody>
      </p:sp>
    </p:spTree>
    <p:extLst>
      <p:ext uri="{BB962C8B-B14F-4D97-AF65-F5344CB8AC3E}">
        <p14:creationId xmlns:p14="http://schemas.microsoft.com/office/powerpoint/2010/main" val="2634214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347</TotalTime>
  <Words>603</Words>
  <Application>Microsoft Office PowerPoint</Application>
  <PresentationFormat>Widescreen</PresentationFormat>
  <Paragraphs>59</Paragraphs>
  <Slides>13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Aptos</vt:lpstr>
      <vt:lpstr>Aptos Display</vt:lpstr>
      <vt:lpstr>Arial</vt:lpstr>
      <vt:lpstr>Open Sans</vt:lpstr>
      <vt:lpstr>Open Sans Semibold</vt:lpstr>
      <vt:lpstr>Titillium Web</vt:lpstr>
      <vt:lpstr>Office Theme</vt:lpstr>
      <vt:lpstr>1_Office Theme</vt:lpstr>
      <vt:lpstr>PowerPoint Presentation</vt:lpstr>
      <vt:lpstr>PowerPoint Presentation</vt:lpstr>
      <vt:lpstr>program</vt:lpstr>
      <vt:lpstr>D5000 Hotel room block</vt:lpstr>
      <vt:lpstr>Group housing deadlines</vt:lpstr>
      <vt:lpstr>Rotary ticketed events</vt:lpstr>
      <vt:lpstr>Rotary Donor events</vt:lpstr>
      <vt:lpstr>HOC Signature events (US $)</vt:lpstr>
      <vt:lpstr>HOC Host Hospitality Night Monday, June 23  USD $50</vt:lpstr>
      <vt:lpstr>Calgary information</vt:lpstr>
      <vt:lpstr>PowerPoint Presentation</vt:lpstr>
      <vt:lpstr>THE ROTARY INTERNATIONAL CONVENTION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Brown</dc:creator>
  <cp:lastModifiedBy>Naomi Masuno</cp:lastModifiedBy>
  <cp:revision>8</cp:revision>
  <dcterms:created xsi:type="dcterms:W3CDTF">2024-03-26T15:08:25Z</dcterms:created>
  <dcterms:modified xsi:type="dcterms:W3CDTF">2024-08-13T03:09:57Z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0C954440-9D6F-4E19-A17C-0CEE9FC6FCDA</vt:lpwstr>
  </property>
  <property fmtid="{D5CDD505-2E9C-101B-9397-08002B2CF9AE}" pid="3" name="ArticulatePath">
    <vt:lpwstr>Toolkit IC25 - PPT Template FF RequestMTG_20240123-011_QC1</vt:lpwstr>
  </property>
</Properties>
</file>