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83" r:id="rId3"/>
    <p:sldId id="267" r:id="rId4"/>
    <p:sldId id="268" r:id="rId5"/>
    <p:sldId id="269" r:id="rId6"/>
    <p:sldId id="270" r:id="rId7"/>
    <p:sldId id="258" r:id="rId8"/>
    <p:sldId id="257" r:id="rId9"/>
    <p:sldId id="264" r:id="rId10"/>
    <p:sldId id="265" r:id="rId11"/>
    <p:sldId id="271" r:id="rId12"/>
    <p:sldId id="266" r:id="rId13"/>
    <p:sldId id="272" r:id="rId14"/>
    <p:sldId id="273" r:id="rId15"/>
    <p:sldId id="274" r:id="rId16"/>
    <p:sldId id="276" r:id="rId17"/>
    <p:sldId id="275" r:id="rId18"/>
    <p:sldId id="277" r:id="rId19"/>
    <p:sldId id="280" r:id="rId20"/>
    <p:sldId id="278" r:id="rId21"/>
    <p:sldId id="279" r:id="rId22"/>
    <p:sldId id="281" r:id="rId23"/>
    <p:sldId id="282" r:id="rId24"/>
  </p:sldIdLst>
  <p:sldSz cx="18288000" cy="10287000"/>
  <p:notesSz cx="7102475" cy="9388475"/>
  <p:embeddedFontLst>
    <p:embeddedFont>
      <p:font typeface="Alegreya Sans Bold" panose="020B0604020202020204" charset="0"/>
      <p:regular r:id="rId26"/>
    </p:embeddedFont>
    <p:embeddedFont>
      <p:font typeface="Frutiger" panose="020B0604020202020204" charset="0"/>
      <p:regular r:id="rId27"/>
    </p:embeddedFont>
    <p:embeddedFont>
      <p:font typeface="Frutiger Bold" panose="020B0604020202020204" charset="0"/>
      <p:regular r:id="rId28"/>
    </p:embeddedFont>
    <p:embeddedFont>
      <p:font typeface="Open Sans Condensed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5" d="100"/>
          <a:sy n="65" d="100"/>
        </p:scale>
        <p:origin x="1074"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9" tIns="47114" rIns="94229" bIns="47114" rtlCol="0"/>
          <a:lstStyle>
            <a:lvl1pPr algn="l">
              <a:defRPr sz="1200"/>
            </a:lvl1pPr>
          </a:lstStyle>
          <a:p>
            <a:endParaRPr lang="cs-CZ"/>
          </a:p>
        </p:txBody>
      </p:sp>
      <p:sp>
        <p:nvSpPr>
          <p:cNvPr id="3" name="Date Placeholder 2"/>
          <p:cNvSpPr>
            <a:spLocks noGrp="1"/>
          </p:cNvSpPr>
          <p:nvPr>
            <p:ph type="dt" idx="1"/>
          </p:nvPr>
        </p:nvSpPr>
        <p:spPr>
          <a:xfrm>
            <a:off x="5364671" y="0"/>
            <a:ext cx="4103652" cy="352068"/>
          </a:xfrm>
          <a:prstGeom prst="rect">
            <a:avLst/>
          </a:prstGeom>
        </p:spPr>
        <p:txBody>
          <a:bodyPr vert="horz" lIns="94229" tIns="47114" rIns="94229" bIns="47114" rtlCol="0"/>
          <a:lstStyle>
            <a:lvl1pPr algn="r">
              <a:defRPr sz="1200"/>
            </a:lvl1pPr>
          </a:lstStyle>
          <a:p>
            <a:fld id="{B7268E1E-0E44-426D-905E-8AD9B19D2182}" type="datetimeFigureOut">
              <a:rPr lang="cs-CZ" smtClean="0"/>
              <a:t>30.01.2026</a:t>
            </a:fld>
            <a:endParaRPr lang="cs-CZ"/>
          </a:p>
        </p:txBody>
      </p:sp>
      <p:sp>
        <p:nvSpPr>
          <p:cNvPr id="4" name="Slide Image Placeholder 3"/>
          <p:cNvSpPr>
            <a:spLocks noGrp="1" noRot="1" noChangeAspect="1"/>
          </p:cNvSpPr>
          <p:nvPr>
            <p:ph type="sldImg" idx="2"/>
          </p:nvPr>
        </p:nvSpPr>
        <p:spPr>
          <a:xfrm>
            <a:off x="2392363" y="527050"/>
            <a:ext cx="4684712" cy="2635250"/>
          </a:xfrm>
          <a:prstGeom prst="rect">
            <a:avLst/>
          </a:prstGeom>
          <a:noFill/>
          <a:ln w="12700">
            <a:solidFill>
              <a:prstClr val="black"/>
            </a:solidFill>
          </a:ln>
        </p:spPr>
        <p:txBody>
          <a:bodyPr vert="horz" lIns="94229" tIns="47114" rIns="94229" bIns="47114" rtlCol="0" anchor="ctr"/>
          <a:lstStyle/>
          <a:p>
            <a:endParaRPr lang="cs-CZ"/>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676250"/>
            <a:ext cx="4103652" cy="350438"/>
          </a:xfrm>
          <a:prstGeom prst="rect">
            <a:avLst/>
          </a:prstGeom>
        </p:spPr>
        <p:txBody>
          <a:bodyPr vert="horz" lIns="94229" tIns="47114" rIns="94229" bIns="47114" rtlCol="0" anchor="b"/>
          <a:lstStyle>
            <a:lvl1pPr algn="l">
              <a:defRPr sz="1200"/>
            </a:lvl1pPr>
          </a:lstStyle>
          <a:p>
            <a:endParaRPr lang="cs-CZ"/>
          </a:p>
        </p:txBody>
      </p:sp>
      <p:sp>
        <p:nvSpPr>
          <p:cNvPr id="7" name="Slide Number Placeholder 6"/>
          <p:cNvSpPr>
            <a:spLocks noGrp="1"/>
          </p:cNvSpPr>
          <p:nvPr>
            <p:ph type="sldNum" sz="quarter" idx="5"/>
          </p:nvPr>
        </p:nvSpPr>
        <p:spPr>
          <a:xfrm>
            <a:off x="5364671" y="6676250"/>
            <a:ext cx="4103652" cy="350438"/>
          </a:xfrm>
          <a:prstGeom prst="rect">
            <a:avLst/>
          </a:prstGeom>
        </p:spPr>
        <p:txBody>
          <a:bodyPr vert="horz" lIns="94229" tIns="47114" rIns="94229" bIns="47114"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5364671" y="0"/>
            <a:ext cx="4103652" cy="352068"/>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92363" y="527050"/>
            <a:ext cx="4684712" cy="26352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9" tIns="47114" rIns="94229" bIns="47114" rtlCol="0"/>
          <a:lstStyle/>
          <a:p>
            <a:r>
              <a:rPr lang="en-US"/>
              <a:t>Asks audience to sit with someone they do not know.  </a:t>
            </a:r>
          </a:p>
          <a:p>
            <a:endParaRPr lang="en-US"/>
          </a:p>
          <a:p>
            <a:r>
              <a:rPr lang="en-US"/>
              <a:t>Have them sit by club size.  </a:t>
            </a:r>
          </a:p>
          <a:p>
            <a:endParaRPr lang="en-US"/>
          </a:p>
          <a:p>
            <a:r>
              <a:rPr lang="en-US"/>
              <a:t>If you club is 80 people or more, sit at these tables</a:t>
            </a:r>
          </a:p>
          <a:p>
            <a:endParaRPr lang="en-US"/>
          </a:p>
          <a:p>
            <a:r>
              <a:rPr lang="en-US"/>
              <a:t>If your club has 15 or fewer sit at these tables.</a:t>
            </a:r>
          </a:p>
          <a:p>
            <a:endParaRPr lang="en-US"/>
          </a:p>
          <a:p>
            <a:r>
              <a:rPr lang="en-US"/>
              <a:t>If your club is on the cusp, you're welcome to choose to sit where you feel you'll get the most value.</a:t>
            </a:r>
          </a:p>
        </p:txBody>
      </p:sp>
      <p:sp>
        <p:nvSpPr>
          <p:cNvPr id="6" name="Footer Placeholder 5"/>
          <p:cNvSpPr>
            <a:spLocks noGrp="1"/>
          </p:cNvSpPr>
          <p:nvPr>
            <p:ph type="ftr" sz="quarter" idx="4"/>
          </p:nvPr>
        </p:nvSpPr>
        <p:spPr>
          <a:xfrm>
            <a:off x="0" y="6676250"/>
            <a:ext cx="4103652" cy="350438"/>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5364671" y="6676250"/>
            <a:ext cx="4103652" cy="350438"/>
          </a:xfrm>
          <a:prstGeom prst="rect">
            <a:avLst/>
          </a:prstGeom>
        </p:spPr>
        <p:txBody>
          <a:bodyPr vert="horz" lIns="94229" tIns="47114" rIns="94229" bIns="47114"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5364671" y="0"/>
            <a:ext cx="4103652" cy="352068"/>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92363" y="527050"/>
            <a:ext cx="4684712" cy="26352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9" tIns="47114" rIns="94229" bIns="47114" rtlCol="0"/>
          <a:lstStyle/>
          <a:p>
            <a:r>
              <a:rPr lang="en-US"/>
              <a:t>NO MORE THAN 5 Minutes!</a:t>
            </a:r>
          </a:p>
          <a:p>
            <a:endParaRPr lang="en-US"/>
          </a:p>
          <a:p>
            <a:r>
              <a:rPr lang="en-US"/>
              <a:t>The action plan isn't just something Rotary International created that doesn't pertain to you.  Everything you'll be learning about this weekend has its place within the action plan and our goal is that by the end of this session you'll see how everything you do to improve your club has it's roots in the action plan.</a:t>
            </a:r>
          </a:p>
          <a:p>
            <a:endParaRPr lang="en-US"/>
          </a:p>
          <a:p>
            <a:r>
              <a:rPr lang="en-US"/>
              <a:t>That's why on the sheet you have in front of you it says Personal Action Plan.</a:t>
            </a:r>
          </a:p>
          <a:p>
            <a:endParaRPr lang="en-US"/>
          </a:p>
          <a:p>
            <a:r>
              <a:rPr lang="en-US"/>
              <a:t>So lets take a look at the 4 parts to the action plan:</a:t>
            </a:r>
          </a:p>
          <a:p>
            <a:endParaRPr lang="en-US"/>
          </a:p>
          <a:p>
            <a:r>
              <a:rPr lang="en-US"/>
              <a:t>First we have:</a:t>
            </a:r>
          </a:p>
          <a:p>
            <a:endParaRPr lang="en-US"/>
          </a:p>
          <a:p>
            <a:r>
              <a:rPr lang="en-US"/>
              <a:t>Increase our Impact: </a:t>
            </a:r>
          </a:p>
          <a:p>
            <a:r>
              <a:rPr lang="en-US"/>
              <a:t>We want to build practices and infrastructure to define, measure, track, and analyze data from our service projects.</a:t>
            </a:r>
          </a:p>
          <a:p>
            <a:endParaRPr lang="en-US"/>
          </a:p>
          <a:p>
            <a:r>
              <a:rPr lang="en-US"/>
              <a:t>Next, we have</a:t>
            </a:r>
          </a:p>
          <a:p>
            <a:endParaRPr lang="en-US"/>
          </a:p>
          <a:p>
            <a:r>
              <a:rPr lang="en-US"/>
              <a:t>Expand our Reach:</a:t>
            </a:r>
          </a:p>
          <a:p>
            <a:r>
              <a:rPr lang="en-US"/>
              <a:t>We want to share our values with new audiences and creating new ways to bring people together to experience the power of Rotary.</a:t>
            </a:r>
          </a:p>
          <a:p>
            <a:endParaRPr lang="en-US"/>
          </a:p>
          <a:p>
            <a:r>
              <a:rPr lang="en-US"/>
              <a:t>Third, we have:</a:t>
            </a:r>
          </a:p>
          <a:p>
            <a:endParaRPr lang="en-US"/>
          </a:p>
          <a:p>
            <a:r>
              <a:rPr lang="en-US"/>
              <a:t>Enhance Participant Engagement:</a:t>
            </a:r>
          </a:p>
          <a:p>
            <a:r>
              <a:rPr lang="en-US"/>
              <a:t>We want to use every encounter as an opportunity to show people what Rotary can do for them as individuals and as members of our communities.</a:t>
            </a:r>
          </a:p>
          <a:p>
            <a:endParaRPr lang="en-US"/>
          </a:p>
          <a:p>
            <a:r>
              <a:rPr lang="en-US"/>
              <a:t>Last but not least, and possibly the hardest depending on your club, we have:</a:t>
            </a:r>
          </a:p>
          <a:p>
            <a:endParaRPr lang="en-US"/>
          </a:p>
          <a:p>
            <a:r>
              <a:rPr lang="en-US"/>
              <a:t>Increase our Ability to Adapt:</a:t>
            </a:r>
          </a:p>
          <a:p>
            <a:r>
              <a:rPr lang="en-US"/>
              <a:t>We need to work to create a culture of research, innovation, and willingness to take risks in your club to better serve your community.</a:t>
            </a:r>
          </a:p>
        </p:txBody>
      </p:sp>
      <p:sp>
        <p:nvSpPr>
          <p:cNvPr id="6" name="Footer Placeholder 5"/>
          <p:cNvSpPr>
            <a:spLocks noGrp="1"/>
          </p:cNvSpPr>
          <p:nvPr>
            <p:ph type="ftr" sz="quarter" idx="4"/>
          </p:nvPr>
        </p:nvSpPr>
        <p:spPr>
          <a:xfrm>
            <a:off x="0" y="6676250"/>
            <a:ext cx="4103652" cy="350438"/>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5364671" y="6676250"/>
            <a:ext cx="4103652" cy="350438"/>
          </a:xfrm>
          <a:prstGeom prst="rect">
            <a:avLst/>
          </a:prstGeom>
        </p:spPr>
        <p:txBody>
          <a:bodyPr vert="horz" lIns="94229" tIns="47114" rIns="94229" bIns="47114"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5364671" y="0"/>
            <a:ext cx="4103652" cy="352068"/>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92363" y="527050"/>
            <a:ext cx="4684712" cy="26352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9" tIns="47114" rIns="94229" bIns="47114" rtlCol="0"/>
          <a:lstStyle/>
          <a:p>
            <a:r>
              <a:rPr lang="en-US"/>
              <a:t>Introduce yourself</a:t>
            </a:r>
          </a:p>
        </p:txBody>
      </p:sp>
      <p:sp>
        <p:nvSpPr>
          <p:cNvPr id="6" name="Footer Placeholder 5"/>
          <p:cNvSpPr>
            <a:spLocks noGrp="1"/>
          </p:cNvSpPr>
          <p:nvPr>
            <p:ph type="ftr" sz="quarter" idx="4"/>
          </p:nvPr>
        </p:nvSpPr>
        <p:spPr>
          <a:xfrm>
            <a:off x="0" y="6676250"/>
            <a:ext cx="4103652" cy="350438"/>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5364671" y="6676250"/>
            <a:ext cx="4103652" cy="350438"/>
          </a:xfrm>
          <a:prstGeom prst="rect">
            <a:avLst/>
          </a:prstGeom>
        </p:spPr>
        <p:txBody>
          <a:bodyPr vert="horz" lIns="94229" tIns="47114" rIns="94229" bIns="47114"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5364671" y="0"/>
            <a:ext cx="4103652" cy="352068"/>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92363" y="527050"/>
            <a:ext cx="4684712" cy="26352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9" tIns="47114" rIns="94229" bIns="47114" rtlCol="0"/>
          <a:lstStyle/>
          <a:p>
            <a:r>
              <a:rPr lang="en-US"/>
              <a:t>Before we leave today, I want to make sure you know that there are so many resources available to you. On the Southwest PETS Website, links are up to some of our favorites.  </a:t>
            </a:r>
          </a:p>
        </p:txBody>
      </p:sp>
      <p:sp>
        <p:nvSpPr>
          <p:cNvPr id="6" name="Footer Placeholder 5"/>
          <p:cNvSpPr>
            <a:spLocks noGrp="1"/>
          </p:cNvSpPr>
          <p:nvPr>
            <p:ph type="ftr" sz="quarter" idx="4"/>
          </p:nvPr>
        </p:nvSpPr>
        <p:spPr>
          <a:xfrm>
            <a:off x="0" y="6676250"/>
            <a:ext cx="4103652" cy="350438"/>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5364671" y="6676250"/>
            <a:ext cx="4103652" cy="350438"/>
          </a:xfrm>
          <a:prstGeom prst="rect">
            <a:avLst/>
          </a:prstGeom>
        </p:spPr>
        <p:txBody>
          <a:bodyPr vert="horz" lIns="94229" tIns="47114" rIns="94229" bIns="47114"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wTVSoB0LO9A?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5810"/>
            <a:ext cx="18288000" cy="10309860"/>
          </a:xfrm>
          <a:custGeom>
            <a:avLst/>
            <a:gdLst/>
            <a:ahLst/>
            <a:cxnLst/>
            <a:rect l="l" t="t" r="r" b="b"/>
            <a:pathLst>
              <a:path w="18288000" h="10309860">
                <a:moveTo>
                  <a:pt x="0" y="0"/>
                </a:moveTo>
                <a:lnTo>
                  <a:pt x="18288000" y="0"/>
                </a:lnTo>
                <a:lnTo>
                  <a:pt x="18288000" y="10309860"/>
                </a:lnTo>
                <a:lnTo>
                  <a:pt x="0" y="10309860"/>
                </a:lnTo>
                <a:lnTo>
                  <a:pt x="0" y="0"/>
                </a:lnTo>
                <a:close/>
              </a:path>
            </a:pathLst>
          </a:custGeom>
          <a:blipFill>
            <a:blip r:embed="rId3"/>
            <a:stretch>
              <a:fillRect/>
            </a:stretch>
          </a:blipFill>
        </p:spPr>
        <p:txBody>
          <a:bodyPr/>
          <a:lstStyle/>
          <a:p>
            <a:endParaRPr lang="en-US"/>
          </a:p>
        </p:txBody>
      </p:sp>
      <p:sp>
        <p:nvSpPr>
          <p:cNvPr id="3" name="Freeform 3"/>
          <p:cNvSpPr/>
          <p:nvPr/>
        </p:nvSpPr>
        <p:spPr>
          <a:xfrm>
            <a:off x="0" y="2231831"/>
            <a:ext cx="18288000" cy="5846199"/>
          </a:xfrm>
          <a:custGeom>
            <a:avLst/>
            <a:gdLst/>
            <a:ahLst/>
            <a:cxnLst/>
            <a:rect l="l" t="t" r="r" b="b"/>
            <a:pathLst>
              <a:path w="18288000" h="5846199">
                <a:moveTo>
                  <a:pt x="0" y="0"/>
                </a:moveTo>
                <a:lnTo>
                  <a:pt x="18288000" y="0"/>
                </a:lnTo>
                <a:lnTo>
                  <a:pt x="18288000" y="5846198"/>
                </a:lnTo>
                <a:lnTo>
                  <a:pt x="0" y="5846198"/>
                </a:lnTo>
                <a:lnTo>
                  <a:pt x="0" y="0"/>
                </a:lnTo>
                <a:close/>
              </a:path>
            </a:pathLst>
          </a:custGeom>
          <a:blipFill>
            <a:blip r:embed="rId4"/>
            <a:stretch>
              <a:fillRect t="-23167" b="-52402"/>
            </a:stretch>
          </a:blipFill>
        </p:spPr>
        <p:txBody>
          <a:bodyPr/>
          <a:lstStyle/>
          <a:p>
            <a:endParaRPr lang="en-US"/>
          </a:p>
        </p:txBody>
      </p:sp>
      <p:pic>
        <p:nvPicPr>
          <p:cNvPr id="5" name="Picture 4">
            <a:extLst>
              <a:ext uri="{FF2B5EF4-FFF2-40B4-BE49-F238E27FC236}">
                <a16:creationId xmlns:a16="http://schemas.microsoft.com/office/drawing/2014/main" id="{A4EC4E30-F2B4-D785-6797-973187BF6F56}"/>
              </a:ext>
            </a:extLst>
          </p:cNvPr>
          <p:cNvPicPr>
            <a:picLocks noChangeAspect="1"/>
          </p:cNvPicPr>
          <p:nvPr/>
        </p:nvPicPr>
        <p:blipFill>
          <a:blip r:embed="rId5"/>
          <a:stretch>
            <a:fillRect/>
          </a:stretch>
        </p:blipFill>
        <p:spPr>
          <a:xfrm>
            <a:off x="4916" y="536450"/>
            <a:ext cx="18283084" cy="7620000"/>
          </a:xfrm>
          <a:prstGeom prst="rect">
            <a:avLst/>
          </a:prstGeom>
        </p:spPr>
      </p:pic>
      <p:sp>
        <p:nvSpPr>
          <p:cNvPr id="4" name="TextBox 3">
            <a:extLst>
              <a:ext uri="{FF2B5EF4-FFF2-40B4-BE49-F238E27FC236}">
                <a16:creationId xmlns:a16="http://schemas.microsoft.com/office/drawing/2014/main" id="{0C8B12CB-B99E-C307-7197-FB4ACB00D104}"/>
              </a:ext>
            </a:extLst>
          </p:cNvPr>
          <p:cNvSpPr txBox="1"/>
          <p:nvPr/>
        </p:nvSpPr>
        <p:spPr>
          <a:xfrm>
            <a:off x="4800600" y="8648699"/>
            <a:ext cx="8458200" cy="1107996"/>
          </a:xfrm>
          <a:prstGeom prst="rect">
            <a:avLst/>
          </a:prstGeom>
          <a:solidFill>
            <a:schemeClr val="bg1"/>
          </a:solidFill>
        </p:spPr>
        <p:txBody>
          <a:bodyPr wrap="square" rtlCol="0">
            <a:spAutoFit/>
          </a:bodyPr>
          <a:lstStyle/>
          <a:p>
            <a:pPr algn="ctr"/>
            <a:r>
              <a:rPr lang="en-US" sz="6600" dirty="0"/>
              <a:t>The Vision Statement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410738" cy="10287000"/>
          </a:xfrm>
          <a:custGeom>
            <a:avLst/>
            <a:gdLst/>
            <a:ahLst/>
            <a:cxnLst/>
            <a:rect l="l" t="t" r="r" b="b"/>
            <a:pathLst>
              <a:path w="18410738" h="10287000">
                <a:moveTo>
                  <a:pt x="0" y="0"/>
                </a:moveTo>
                <a:lnTo>
                  <a:pt x="18410738" y="0"/>
                </a:lnTo>
                <a:lnTo>
                  <a:pt x="18410738"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rot="5400000">
            <a:off x="-5143500" y="3048966"/>
            <a:ext cx="10287000" cy="4189069"/>
          </a:xfrm>
          <a:custGeom>
            <a:avLst/>
            <a:gdLst/>
            <a:ahLst/>
            <a:cxnLst/>
            <a:rect l="l" t="t" r="r" b="b"/>
            <a:pathLst>
              <a:path w="10287000" h="4189069">
                <a:moveTo>
                  <a:pt x="0" y="0"/>
                </a:moveTo>
                <a:lnTo>
                  <a:pt x="10287000" y="0"/>
                </a:lnTo>
                <a:lnTo>
                  <a:pt x="10287000" y="4189068"/>
                </a:lnTo>
                <a:lnTo>
                  <a:pt x="0" y="4189068"/>
                </a:lnTo>
                <a:lnTo>
                  <a:pt x="0" y="0"/>
                </a:lnTo>
                <a:close/>
              </a:path>
            </a:pathLst>
          </a:custGeom>
          <a:blipFill>
            <a:blip r:embed="rId3"/>
            <a:stretch>
              <a:fillRect b="-37824"/>
            </a:stretch>
          </a:blipFill>
        </p:spPr>
        <p:txBody>
          <a:bodyPr/>
          <a:lstStyle/>
          <a:p>
            <a:endParaRPr lang="en-US"/>
          </a:p>
        </p:txBody>
      </p:sp>
      <p:sp>
        <p:nvSpPr>
          <p:cNvPr id="4" name="Freeform 4"/>
          <p:cNvSpPr/>
          <p:nvPr/>
        </p:nvSpPr>
        <p:spPr>
          <a:xfrm>
            <a:off x="8821367" y="4248742"/>
            <a:ext cx="8306098" cy="2174783"/>
          </a:xfrm>
          <a:custGeom>
            <a:avLst/>
            <a:gdLst/>
            <a:ahLst/>
            <a:cxnLst/>
            <a:rect l="l" t="t" r="r" b="b"/>
            <a:pathLst>
              <a:path w="8306098" h="2174783">
                <a:moveTo>
                  <a:pt x="0" y="0"/>
                </a:moveTo>
                <a:lnTo>
                  <a:pt x="8306098" y="0"/>
                </a:lnTo>
                <a:lnTo>
                  <a:pt x="8306098" y="2174783"/>
                </a:lnTo>
                <a:lnTo>
                  <a:pt x="0" y="2174783"/>
                </a:lnTo>
                <a:lnTo>
                  <a:pt x="0" y="0"/>
                </a:lnTo>
                <a:close/>
              </a:path>
            </a:pathLst>
          </a:custGeom>
          <a:blipFill>
            <a:blip r:embed="rId4"/>
            <a:stretch>
              <a:fillRect/>
            </a:stretch>
          </a:blipFill>
        </p:spPr>
        <p:txBody>
          <a:bodyPr/>
          <a:lstStyle/>
          <a:p>
            <a:endParaRPr lang="en-US"/>
          </a:p>
        </p:txBody>
      </p:sp>
      <p:sp>
        <p:nvSpPr>
          <p:cNvPr id="5" name="Freeform 5"/>
          <p:cNvSpPr/>
          <p:nvPr/>
        </p:nvSpPr>
        <p:spPr>
          <a:xfrm>
            <a:off x="8754657" y="1891103"/>
            <a:ext cx="8372808" cy="2048666"/>
          </a:xfrm>
          <a:custGeom>
            <a:avLst/>
            <a:gdLst/>
            <a:ahLst/>
            <a:cxnLst/>
            <a:rect l="l" t="t" r="r" b="b"/>
            <a:pathLst>
              <a:path w="8372808" h="2048666">
                <a:moveTo>
                  <a:pt x="0" y="0"/>
                </a:moveTo>
                <a:lnTo>
                  <a:pt x="8372808" y="0"/>
                </a:lnTo>
                <a:lnTo>
                  <a:pt x="8372808" y="2048666"/>
                </a:lnTo>
                <a:lnTo>
                  <a:pt x="0" y="2048666"/>
                </a:lnTo>
                <a:lnTo>
                  <a:pt x="0" y="0"/>
                </a:lnTo>
                <a:close/>
              </a:path>
            </a:pathLst>
          </a:custGeom>
          <a:blipFill>
            <a:blip r:embed="rId5"/>
            <a:stretch>
              <a:fillRect/>
            </a:stretch>
          </a:blipFill>
        </p:spPr>
        <p:txBody>
          <a:bodyPr/>
          <a:lstStyle/>
          <a:p>
            <a:endParaRPr lang="en-US"/>
          </a:p>
        </p:txBody>
      </p:sp>
      <p:sp>
        <p:nvSpPr>
          <p:cNvPr id="6" name="Freeform 6"/>
          <p:cNvSpPr/>
          <p:nvPr/>
        </p:nvSpPr>
        <p:spPr>
          <a:xfrm>
            <a:off x="8821367" y="6813123"/>
            <a:ext cx="8361787" cy="2186339"/>
          </a:xfrm>
          <a:custGeom>
            <a:avLst/>
            <a:gdLst/>
            <a:ahLst/>
            <a:cxnLst/>
            <a:rect l="l" t="t" r="r" b="b"/>
            <a:pathLst>
              <a:path w="8361787" h="2186339">
                <a:moveTo>
                  <a:pt x="0" y="0"/>
                </a:moveTo>
                <a:lnTo>
                  <a:pt x="8361786" y="0"/>
                </a:lnTo>
                <a:lnTo>
                  <a:pt x="8361786" y="2186338"/>
                </a:lnTo>
                <a:lnTo>
                  <a:pt x="0" y="2186338"/>
                </a:lnTo>
                <a:lnTo>
                  <a:pt x="0" y="0"/>
                </a:lnTo>
                <a:close/>
              </a:path>
            </a:pathLst>
          </a:custGeom>
          <a:blipFill>
            <a:blip r:embed="rId6"/>
            <a:stretch>
              <a:fillRect/>
            </a:stretch>
          </a:blipFill>
        </p:spPr>
        <p:txBody>
          <a:bodyPr/>
          <a:lstStyle/>
          <a:p>
            <a:endParaRPr lang="en-US"/>
          </a:p>
        </p:txBody>
      </p:sp>
      <p:sp>
        <p:nvSpPr>
          <p:cNvPr id="7" name="TextBox 7"/>
          <p:cNvSpPr txBox="1"/>
          <p:nvPr/>
        </p:nvSpPr>
        <p:spPr>
          <a:xfrm>
            <a:off x="2166708" y="2179992"/>
            <a:ext cx="5360152" cy="523875"/>
          </a:xfrm>
          <a:prstGeom prst="rect">
            <a:avLst/>
          </a:prstGeom>
        </p:spPr>
        <p:txBody>
          <a:bodyPr lIns="0" tIns="0" rIns="0" bIns="0" rtlCol="0" anchor="t">
            <a:spAutoFit/>
          </a:bodyPr>
          <a:lstStyle/>
          <a:p>
            <a:pPr algn="just">
              <a:lnSpc>
                <a:spcPts val="4200"/>
              </a:lnSpc>
            </a:pPr>
            <a:r>
              <a:rPr lang="en-US" sz="3000" b="1">
                <a:solidFill>
                  <a:srgbClr val="000000"/>
                </a:solidFill>
                <a:latin typeface="Frutiger Bold"/>
                <a:ea typeface="Frutiger Bold"/>
                <a:cs typeface="Frutiger Bold"/>
                <a:sym typeface="Frutiger Bold"/>
              </a:rPr>
              <a:t>PolioPlus Fund contributions</a:t>
            </a:r>
          </a:p>
        </p:txBody>
      </p:sp>
      <p:sp>
        <p:nvSpPr>
          <p:cNvPr id="8" name="TextBox 8"/>
          <p:cNvSpPr txBox="1"/>
          <p:nvPr/>
        </p:nvSpPr>
        <p:spPr>
          <a:xfrm>
            <a:off x="2166708" y="4607340"/>
            <a:ext cx="5646259" cy="523875"/>
          </a:xfrm>
          <a:prstGeom prst="rect">
            <a:avLst/>
          </a:prstGeom>
        </p:spPr>
        <p:txBody>
          <a:bodyPr lIns="0" tIns="0" rIns="0" bIns="0" rtlCol="0" anchor="t">
            <a:spAutoFit/>
          </a:bodyPr>
          <a:lstStyle/>
          <a:p>
            <a:pPr algn="just">
              <a:lnSpc>
                <a:spcPts val="4200"/>
              </a:lnSpc>
            </a:pPr>
            <a:r>
              <a:rPr lang="en-US" sz="3000" b="1">
                <a:solidFill>
                  <a:srgbClr val="000000"/>
                </a:solidFill>
                <a:latin typeface="Frutiger Bold"/>
                <a:ea typeface="Frutiger Bold"/>
                <a:cs typeface="Frutiger Bold"/>
                <a:sym typeface="Frutiger Bold"/>
              </a:rPr>
              <a:t>Annual Fund contributions</a:t>
            </a:r>
          </a:p>
        </p:txBody>
      </p:sp>
      <p:sp>
        <p:nvSpPr>
          <p:cNvPr id="9" name="TextBox 9"/>
          <p:cNvSpPr txBox="1"/>
          <p:nvPr/>
        </p:nvSpPr>
        <p:spPr>
          <a:xfrm>
            <a:off x="2166708" y="7036215"/>
            <a:ext cx="3918169" cy="523875"/>
          </a:xfrm>
          <a:prstGeom prst="rect">
            <a:avLst/>
          </a:prstGeom>
        </p:spPr>
        <p:txBody>
          <a:bodyPr lIns="0" tIns="0" rIns="0" bIns="0" rtlCol="0" anchor="t">
            <a:spAutoFit/>
          </a:bodyPr>
          <a:lstStyle/>
          <a:p>
            <a:pPr algn="just">
              <a:lnSpc>
                <a:spcPts val="4200"/>
              </a:lnSpc>
            </a:pPr>
            <a:r>
              <a:rPr lang="en-US" sz="3000" b="1">
                <a:solidFill>
                  <a:srgbClr val="000000"/>
                </a:solidFill>
                <a:latin typeface="Frutiger Bold"/>
                <a:ea typeface="Frutiger Bold"/>
                <a:cs typeface="Frutiger Bold"/>
                <a:sym typeface="Frutiger Bold"/>
              </a:rPr>
              <a:t>Benefactors</a:t>
            </a:r>
          </a:p>
        </p:txBody>
      </p:sp>
      <p:sp>
        <p:nvSpPr>
          <p:cNvPr id="10" name="TextBox 10"/>
          <p:cNvSpPr txBox="1"/>
          <p:nvPr/>
        </p:nvSpPr>
        <p:spPr>
          <a:xfrm>
            <a:off x="2536550" y="2802546"/>
            <a:ext cx="5623371" cy="701675"/>
          </a:xfrm>
          <a:prstGeom prst="rect">
            <a:avLst/>
          </a:prstGeom>
        </p:spPr>
        <p:txBody>
          <a:bodyPr lIns="0" tIns="0" rIns="0" bIns="0" rtlCol="0" anchor="t">
            <a:spAutoFit/>
          </a:bodyPr>
          <a:lstStyle/>
          <a:p>
            <a:pPr algn="l">
              <a:lnSpc>
                <a:spcPts val="2800"/>
              </a:lnSpc>
            </a:pPr>
            <a:r>
              <a:rPr lang="en-US" sz="2000">
                <a:solidFill>
                  <a:srgbClr val="000000"/>
                </a:solidFill>
                <a:latin typeface="Frutiger"/>
                <a:ea typeface="Frutiger"/>
                <a:cs typeface="Frutiger"/>
                <a:sym typeface="Frutiger"/>
              </a:rPr>
              <a:t>How much would you like to see your club members donate to the PolioPlus Fund?</a:t>
            </a:r>
          </a:p>
        </p:txBody>
      </p:sp>
      <p:sp>
        <p:nvSpPr>
          <p:cNvPr id="11" name="TextBox 11"/>
          <p:cNvSpPr txBox="1"/>
          <p:nvPr/>
        </p:nvSpPr>
        <p:spPr>
          <a:xfrm>
            <a:off x="2693136" y="7715591"/>
            <a:ext cx="5623371" cy="701675"/>
          </a:xfrm>
          <a:prstGeom prst="rect">
            <a:avLst/>
          </a:prstGeom>
        </p:spPr>
        <p:txBody>
          <a:bodyPr lIns="0" tIns="0" rIns="0" bIns="0" rtlCol="0" anchor="t">
            <a:spAutoFit/>
          </a:bodyPr>
          <a:lstStyle/>
          <a:p>
            <a:pPr algn="l">
              <a:lnSpc>
                <a:spcPts val="2800"/>
              </a:lnSpc>
            </a:pPr>
            <a:r>
              <a:rPr lang="en-US" sz="2000">
                <a:solidFill>
                  <a:srgbClr val="000000"/>
                </a:solidFill>
                <a:latin typeface="Frutiger"/>
                <a:ea typeface="Frutiger"/>
                <a:cs typeface="Frutiger"/>
                <a:sym typeface="Frutiger"/>
              </a:rPr>
              <a:t>This one may seem daunting!  Make a goal that makes sense for your club. </a:t>
            </a:r>
          </a:p>
        </p:txBody>
      </p:sp>
      <p:sp>
        <p:nvSpPr>
          <p:cNvPr id="12" name="TextBox 12"/>
          <p:cNvSpPr txBox="1"/>
          <p:nvPr/>
        </p:nvSpPr>
        <p:spPr>
          <a:xfrm>
            <a:off x="1945642" y="783763"/>
            <a:ext cx="12741729" cy="728950"/>
          </a:xfrm>
          <a:prstGeom prst="rect">
            <a:avLst/>
          </a:prstGeom>
        </p:spPr>
        <p:txBody>
          <a:bodyPr lIns="0" tIns="0" rIns="0" bIns="0" rtlCol="0" anchor="t">
            <a:spAutoFit/>
          </a:bodyPr>
          <a:lstStyle/>
          <a:p>
            <a:pPr algn="just">
              <a:lnSpc>
                <a:spcPts val="5968"/>
              </a:lnSpc>
            </a:pPr>
            <a:r>
              <a:rPr lang="en-US" sz="4263" b="1">
                <a:solidFill>
                  <a:srgbClr val="000000"/>
                </a:solidFill>
                <a:latin typeface="Frutiger Bold"/>
                <a:ea typeface="Frutiger Bold"/>
                <a:cs typeface="Frutiger Bold"/>
                <a:sym typeface="Frutiger Bold"/>
              </a:rPr>
              <a:t>Three-year Rolling Goals: 6 Priority Goals</a:t>
            </a:r>
          </a:p>
        </p:txBody>
      </p:sp>
      <p:sp>
        <p:nvSpPr>
          <p:cNvPr id="13" name="TextBox 13"/>
          <p:cNvSpPr txBox="1"/>
          <p:nvPr/>
        </p:nvSpPr>
        <p:spPr>
          <a:xfrm>
            <a:off x="2536550" y="5226465"/>
            <a:ext cx="5623371" cy="701675"/>
          </a:xfrm>
          <a:prstGeom prst="rect">
            <a:avLst/>
          </a:prstGeom>
        </p:spPr>
        <p:txBody>
          <a:bodyPr lIns="0" tIns="0" rIns="0" bIns="0" rtlCol="0" anchor="t">
            <a:spAutoFit/>
          </a:bodyPr>
          <a:lstStyle/>
          <a:p>
            <a:pPr algn="l">
              <a:lnSpc>
                <a:spcPts val="2800"/>
              </a:lnSpc>
            </a:pPr>
            <a:r>
              <a:rPr lang="en-US" sz="2000">
                <a:solidFill>
                  <a:srgbClr val="000000"/>
                </a:solidFill>
                <a:latin typeface="Frutiger"/>
                <a:ea typeface="Frutiger"/>
                <a:cs typeface="Frutiger"/>
                <a:sym typeface="Frutiger"/>
              </a:rPr>
              <a:t>How much would you like to see your club members donate to the Annual Fund?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CD2B82A-466B-CCAB-6D42-AF171020DC53}"/>
              </a:ext>
            </a:extLst>
          </p:cNvPr>
          <p:cNvPicPr>
            <a:picLocks noChangeAspect="1"/>
          </p:cNvPicPr>
          <p:nvPr/>
        </p:nvPicPr>
        <p:blipFill>
          <a:blip r:embed="rId2"/>
          <a:srcRect b="2402"/>
          <a:stretch>
            <a:fillRect/>
          </a:stretch>
        </p:blipFill>
        <p:spPr>
          <a:xfrm>
            <a:off x="685800" y="685800"/>
            <a:ext cx="16916400" cy="8915400"/>
          </a:xfrm>
          <a:prstGeom prst="rect">
            <a:avLst/>
          </a:prstGeom>
        </p:spPr>
      </p:pic>
    </p:spTree>
    <p:extLst>
      <p:ext uri="{BB962C8B-B14F-4D97-AF65-F5344CB8AC3E}">
        <p14:creationId xmlns:p14="http://schemas.microsoft.com/office/powerpoint/2010/main" val="82558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694917"/>
            <a:ext cx="18288000" cy="7447233"/>
          </a:xfrm>
          <a:custGeom>
            <a:avLst/>
            <a:gdLst/>
            <a:ahLst/>
            <a:cxnLst/>
            <a:rect l="l" t="t" r="r" b="b"/>
            <a:pathLst>
              <a:path w="18288000" h="7447233">
                <a:moveTo>
                  <a:pt x="0" y="0"/>
                </a:moveTo>
                <a:lnTo>
                  <a:pt x="18288000" y="0"/>
                </a:lnTo>
                <a:lnTo>
                  <a:pt x="18288000" y="7447234"/>
                </a:lnTo>
                <a:lnTo>
                  <a:pt x="0" y="7447234"/>
                </a:lnTo>
                <a:lnTo>
                  <a:pt x="0" y="0"/>
                </a:lnTo>
                <a:close/>
              </a:path>
            </a:pathLst>
          </a:custGeom>
          <a:blipFill>
            <a:blip r:embed="rId3"/>
            <a:stretch>
              <a:fillRect b="-37824"/>
            </a:stretch>
          </a:blipFill>
        </p:spPr>
        <p:txBody>
          <a:bodyPr/>
          <a:lstStyle/>
          <a:p>
            <a:endParaRPr lang="en-US"/>
          </a:p>
        </p:txBody>
      </p:sp>
      <p:pic>
        <p:nvPicPr>
          <p:cNvPr id="3" name="Picture 3"/>
          <p:cNvPicPr>
            <a:picLocks noChangeAspect="1"/>
          </p:cNvPicPr>
          <p:nvPr/>
        </p:nvPicPr>
        <p:blipFill>
          <a:blip r:embed="rId4"/>
          <a:stretch>
            <a:fillRect/>
          </a:stretch>
        </p:blipFill>
        <p:spPr>
          <a:xfrm>
            <a:off x="3096566" y="6274778"/>
            <a:ext cx="3713698" cy="3713698"/>
          </a:xfrm>
          <a:prstGeom prst="rect">
            <a:avLst/>
          </a:prstGeom>
        </p:spPr>
      </p:pic>
      <p:pic>
        <p:nvPicPr>
          <p:cNvPr id="4" name="Picture 4"/>
          <p:cNvPicPr>
            <a:picLocks noChangeAspect="1"/>
          </p:cNvPicPr>
          <p:nvPr/>
        </p:nvPicPr>
        <p:blipFill>
          <a:blip r:embed="rId5"/>
          <a:stretch>
            <a:fillRect/>
          </a:stretch>
        </p:blipFill>
        <p:spPr>
          <a:xfrm>
            <a:off x="11658703" y="6332776"/>
            <a:ext cx="3650429" cy="3650429"/>
          </a:xfrm>
          <a:prstGeom prst="rect">
            <a:avLst/>
          </a:prstGeom>
        </p:spPr>
      </p:pic>
      <p:sp>
        <p:nvSpPr>
          <p:cNvPr id="5" name="Freeform 5"/>
          <p:cNvSpPr/>
          <p:nvPr/>
        </p:nvSpPr>
        <p:spPr>
          <a:xfrm>
            <a:off x="1609051" y="7389227"/>
            <a:ext cx="1326555" cy="1432076"/>
          </a:xfrm>
          <a:custGeom>
            <a:avLst/>
            <a:gdLst/>
            <a:ahLst/>
            <a:cxnLst/>
            <a:rect l="l" t="t" r="r" b="b"/>
            <a:pathLst>
              <a:path w="1326555" h="1432076">
                <a:moveTo>
                  <a:pt x="0" y="0"/>
                </a:moveTo>
                <a:lnTo>
                  <a:pt x="1326555" y="0"/>
                </a:lnTo>
                <a:lnTo>
                  <a:pt x="1326555" y="1432077"/>
                </a:lnTo>
                <a:lnTo>
                  <a:pt x="0" y="1432077"/>
                </a:lnTo>
                <a:lnTo>
                  <a:pt x="0" y="0"/>
                </a:lnTo>
                <a:close/>
              </a:path>
            </a:pathLst>
          </a:custGeom>
          <a:blipFill>
            <a:blip r:embed="rId6"/>
            <a:stretch>
              <a:fillRect/>
            </a:stretch>
          </a:blipFill>
        </p:spPr>
        <p:txBody>
          <a:bodyPr/>
          <a:lstStyle/>
          <a:p>
            <a:endParaRPr lang="en-US"/>
          </a:p>
        </p:txBody>
      </p:sp>
      <p:sp>
        <p:nvSpPr>
          <p:cNvPr id="6" name="Freeform 6"/>
          <p:cNvSpPr/>
          <p:nvPr/>
        </p:nvSpPr>
        <p:spPr>
          <a:xfrm>
            <a:off x="9862409" y="6882091"/>
            <a:ext cx="1949196" cy="2034875"/>
          </a:xfrm>
          <a:custGeom>
            <a:avLst/>
            <a:gdLst/>
            <a:ahLst/>
            <a:cxnLst/>
            <a:rect l="l" t="t" r="r" b="b"/>
            <a:pathLst>
              <a:path w="1949196" h="2034875">
                <a:moveTo>
                  <a:pt x="0" y="0"/>
                </a:moveTo>
                <a:lnTo>
                  <a:pt x="1949196" y="0"/>
                </a:lnTo>
                <a:lnTo>
                  <a:pt x="1949196" y="2034875"/>
                </a:lnTo>
                <a:lnTo>
                  <a:pt x="0" y="2034875"/>
                </a:lnTo>
                <a:lnTo>
                  <a:pt x="0" y="0"/>
                </a:lnTo>
                <a:close/>
              </a:path>
            </a:pathLst>
          </a:custGeom>
          <a:blipFill>
            <a:blip r:embed="rId7"/>
            <a:stretch>
              <a:fillRect/>
            </a:stretch>
          </a:blipFill>
        </p:spPr>
        <p:txBody>
          <a:bodyPr/>
          <a:lstStyle/>
          <a:p>
            <a:endParaRPr lang="en-US"/>
          </a:p>
        </p:txBody>
      </p:sp>
      <p:sp>
        <p:nvSpPr>
          <p:cNvPr id="7" name="TextBox 7"/>
          <p:cNvSpPr txBox="1"/>
          <p:nvPr/>
        </p:nvSpPr>
        <p:spPr>
          <a:xfrm>
            <a:off x="2935606" y="5121382"/>
            <a:ext cx="4035618" cy="1123950"/>
          </a:xfrm>
          <a:prstGeom prst="rect">
            <a:avLst/>
          </a:prstGeom>
        </p:spPr>
        <p:txBody>
          <a:bodyPr lIns="0" tIns="0" rIns="0" bIns="0" rtlCol="0" anchor="t">
            <a:spAutoFit/>
          </a:bodyPr>
          <a:lstStyle/>
          <a:p>
            <a:pPr algn="ctr">
              <a:lnSpc>
                <a:spcPts val="4200"/>
              </a:lnSpc>
            </a:pPr>
            <a:r>
              <a:rPr lang="en-US" sz="3000" b="1">
                <a:solidFill>
                  <a:srgbClr val="083B8A"/>
                </a:solidFill>
                <a:latin typeface="Alegreya Sans Bold"/>
                <a:ea typeface="Alegreya Sans Bold"/>
                <a:cs typeface="Alegreya Sans Bold"/>
                <a:sym typeface="Alegreya Sans Bold"/>
              </a:rPr>
              <a:t>What Clubs Can Do:</a:t>
            </a:r>
          </a:p>
          <a:p>
            <a:pPr algn="ctr">
              <a:lnSpc>
                <a:spcPts val="4200"/>
              </a:lnSpc>
            </a:pPr>
            <a:r>
              <a:rPr lang="en-US" sz="3000" b="1">
                <a:solidFill>
                  <a:srgbClr val="083B8A"/>
                </a:solidFill>
                <a:latin typeface="Alegreya Sans Bold"/>
                <a:ea typeface="Alegreya Sans Bold"/>
                <a:cs typeface="Alegreya Sans Bold"/>
                <a:sym typeface="Alegreya Sans Bold"/>
              </a:rPr>
              <a:t>Action Plan</a:t>
            </a:r>
          </a:p>
        </p:txBody>
      </p:sp>
      <p:sp>
        <p:nvSpPr>
          <p:cNvPr id="8" name="TextBox 8"/>
          <p:cNvSpPr txBox="1"/>
          <p:nvPr/>
        </p:nvSpPr>
        <p:spPr>
          <a:xfrm>
            <a:off x="10837007" y="5200635"/>
            <a:ext cx="5293820" cy="1100431"/>
          </a:xfrm>
          <a:prstGeom prst="rect">
            <a:avLst/>
          </a:prstGeom>
        </p:spPr>
        <p:txBody>
          <a:bodyPr lIns="0" tIns="0" rIns="0" bIns="0" rtlCol="0" anchor="t">
            <a:spAutoFit/>
          </a:bodyPr>
          <a:lstStyle/>
          <a:p>
            <a:pPr algn="ctr">
              <a:lnSpc>
                <a:spcPts val="4200"/>
              </a:lnSpc>
            </a:pPr>
            <a:r>
              <a:rPr lang="en-US" sz="3000" b="1">
                <a:solidFill>
                  <a:srgbClr val="083B8A"/>
                </a:solidFill>
                <a:latin typeface="Alegreya Sans Bold"/>
                <a:ea typeface="Alegreya Sans Bold"/>
                <a:cs typeface="Alegreya Sans Bold"/>
                <a:sym typeface="Alegreya Sans Bold"/>
              </a:rPr>
              <a:t>Strengthening Your </a:t>
            </a:r>
          </a:p>
          <a:p>
            <a:pPr algn="ctr">
              <a:lnSpc>
                <a:spcPts val="4200"/>
              </a:lnSpc>
            </a:pPr>
            <a:r>
              <a:rPr lang="en-US" sz="3000" b="1">
                <a:solidFill>
                  <a:srgbClr val="083B8A"/>
                </a:solidFill>
                <a:latin typeface="Alegreya Sans Bold"/>
                <a:ea typeface="Alegreya Sans Bold"/>
                <a:cs typeface="Alegreya Sans Bold"/>
                <a:sym typeface="Alegreya Sans Bold"/>
              </a:rPr>
              <a:t>Membership: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16856964" cy="88468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199" y="965202"/>
            <a:ext cx="16357600" cy="83565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7C94E29-F659-D473-256E-12B948FBC01D}"/>
              </a:ext>
            </a:extLst>
          </p:cNvPr>
          <p:cNvPicPr>
            <a:picLocks noChangeAspect="1"/>
          </p:cNvPicPr>
          <p:nvPr/>
        </p:nvPicPr>
        <p:blipFill>
          <a:blip r:embed="rId2"/>
          <a:stretch>
            <a:fillRect/>
          </a:stretch>
        </p:blipFill>
        <p:spPr>
          <a:xfrm>
            <a:off x="1680718" y="2857500"/>
            <a:ext cx="14926562" cy="3237477"/>
          </a:xfrm>
          <a:prstGeom prst="rect">
            <a:avLst/>
          </a:prstGeom>
        </p:spPr>
      </p:pic>
    </p:spTree>
    <p:extLst>
      <p:ext uri="{BB962C8B-B14F-4D97-AF65-F5344CB8AC3E}">
        <p14:creationId xmlns:p14="http://schemas.microsoft.com/office/powerpoint/2010/main" val="90689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2942" y="2112944"/>
            <a:ext cx="10287000" cy="6061116"/>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9348" y="3989748"/>
            <a:ext cx="6533391" cy="606111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770"/>
            <a:ext cx="10286358" cy="5372102"/>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AC4FF28-20C9-4959-236B-E2C661C931B6}"/>
              </a:ext>
            </a:extLst>
          </p:cNvPr>
          <p:cNvSpPr txBox="1"/>
          <p:nvPr/>
        </p:nvSpPr>
        <p:spPr>
          <a:xfrm>
            <a:off x="990062" y="4417764"/>
            <a:ext cx="4801137" cy="4136962"/>
          </a:xfrm>
          <a:prstGeom prst="rect">
            <a:avLst/>
          </a:prstGeom>
        </p:spPr>
        <p:txBody>
          <a:bodyPr vert="horz" lIns="91440" tIns="45720" rIns="91440" bIns="45720" rtlCol="0" anchor="t">
            <a:normAutofit fontScale="77500" lnSpcReduction="20000"/>
          </a:bodyPr>
          <a:lstStyle/>
          <a:p>
            <a:pPr marL="0" marR="0">
              <a:lnSpc>
                <a:spcPct val="90000"/>
              </a:lnSpc>
              <a:spcBef>
                <a:spcPct val="0"/>
              </a:spcBef>
              <a:spcAft>
                <a:spcPts val="800"/>
              </a:spcAft>
            </a:pPr>
            <a:r>
              <a:rPr lang="en-US" sz="3800" b="1" u="sng" dirty="0">
                <a:solidFill>
                  <a:srgbClr val="FFFFFF"/>
                </a:solidFill>
                <a:effectLst/>
                <a:latin typeface="+mj-lt"/>
                <a:ea typeface="+mj-ea"/>
                <a:cs typeface="+mj-cs"/>
              </a:rPr>
              <a:t>Before you go</a:t>
            </a:r>
            <a:r>
              <a:rPr lang="en-US" sz="3800" dirty="0">
                <a:solidFill>
                  <a:srgbClr val="FFFFFF"/>
                </a:solidFill>
                <a:effectLst/>
                <a:latin typeface="+mj-lt"/>
                <a:ea typeface="+mj-ea"/>
                <a:cs typeface="+mj-cs"/>
              </a:rPr>
              <a:t>:  download </a:t>
            </a:r>
            <a:endParaRPr lang="en-US" sz="3800" dirty="0">
              <a:solidFill>
                <a:srgbClr val="FFFFFF"/>
              </a:solidFill>
              <a:latin typeface="+mj-lt"/>
              <a:ea typeface="+mj-ea"/>
              <a:cs typeface="+mj-cs"/>
            </a:endParaRPr>
          </a:p>
          <a:p>
            <a:pPr marL="0" marR="0">
              <a:lnSpc>
                <a:spcPct val="90000"/>
              </a:lnSpc>
              <a:spcBef>
                <a:spcPct val="0"/>
              </a:spcBef>
              <a:spcAft>
                <a:spcPts val="800"/>
              </a:spcAft>
            </a:pPr>
            <a:r>
              <a:rPr lang="en-US" sz="3800" dirty="0">
                <a:solidFill>
                  <a:srgbClr val="FFFFFF"/>
                </a:solidFill>
                <a:effectLst/>
                <a:latin typeface="+mj-lt"/>
                <a:ea typeface="+mj-ea"/>
                <a:cs typeface="+mj-cs"/>
              </a:rPr>
              <a:t> </a:t>
            </a:r>
          </a:p>
          <a:p>
            <a:pPr marL="0" marR="0" algn="ctr">
              <a:lnSpc>
                <a:spcPct val="90000"/>
              </a:lnSpc>
              <a:spcBef>
                <a:spcPct val="0"/>
              </a:spcBef>
              <a:spcAft>
                <a:spcPts val="800"/>
              </a:spcAft>
            </a:pPr>
            <a:r>
              <a:rPr lang="en-US" sz="5600" b="1" dirty="0" err="1">
                <a:solidFill>
                  <a:srgbClr val="FFFFFF"/>
                </a:solidFill>
                <a:effectLst/>
                <a:latin typeface="+mj-lt"/>
                <a:ea typeface="+mj-ea"/>
                <a:cs typeface="+mj-cs"/>
              </a:rPr>
              <a:t>MyEvent</a:t>
            </a:r>
            <a:r>
              <a:rPr lang="en-US" sz="5600" b="1" dirty="0">
                <a:solidFill>
                  <a:srgbClr val="FFFFFF"/>
                </a:solidFill>
                <a:effectLst/>
                <a:latin typeface="+mj-lt"/>
                <a:ea typeface="+mj-ea"/>
                <a:cs typeface="+mj-cs"/>
              </a:rPr>
              <a:t> app</a:t>
            </a:r>
          </a:p>
          <a:p>
            <a:pPr marL="0" marR="0">
              <a:lnSpc>
                <a:spcPct val="90000"/>
              </a:lnSpc>
              <a:spcBef>
                <a:spcPct val="0"/>
              </a:spcBef>
              <a:spcAft>
                <a:spcPts val="800"/>
              </a:spcAft>
            </a:pPr>
            <a:endParaRPr lang="en-US" sz="3800" dirty="0">
              <a:solidFill>
                <a:srgbClr val="FFFFFF"/>
              </a:solidFill>
              <a:effectLst/>
              <a:latin typeface="+mj-lt"/>
              <a:ea typeface="+mj-ea"/>
              <a:cs typeface="+mj-cs"/>
            </a:endParaRPr>
          </a:p>
          <a:p>
            <a:pPr marL="0" marR="0">
              <a:lnSpc>
                <a:spcPct val="90000"/>
              </a:lnSpc>
              <a:spcBef>
                <a:spcPct val="0"/>
              </a:spcBef>
              <a:spcAft>
                <a:spcPts val="800"/>
              </a:spcAft>
            </a:pPr>
            <a:r>
              <a:rPr lang="en-US" sz="3800" dirty="0">
                <a:solidFill>
                  <a:srgbClr val="FFFFFF"/>
                </a:solidFill>
                <a:effectLst/>
                <a:latin typeface="+mj-lt"/>
                <a:ea typeface="+mj-ea"/>
                <a:cs typeface="+mj-cs"/>
              </a:rPr>
              <a:t>Use your email address  </a:t>
            </a:r>
          </a:p>
          <a:p>
            <a:pPr marL="0" marR="0">
              <a:lnSpc>
                <a:spcPct val="90000"/>
              </a:lnSpc>
              <a:spcBef>
                <a:spcPct val="0"/>
              </a:spcBef>
              <a:spcAft>
                <a:spcPts val="800"/>
              </a:spcAft>
            </a:pPr>
            <a:endParaRPr lang="en-US" sz="3800" dirty="0">
              <a:solidFill>
                <a:srgbClr val="FFFFFF"/>
              </a:solidFill>
              <a:effectLst/>
              <a:latin typeface="+mj-lt"/>
              <a:ea typeface="+mj-ea"/>
              <a:cs typeface="+mj-cs"/>
            </a:endParaRPr>
          </a:p>
          <a:p>
            <a:pPr marL="0" marR="0">
              <a:lnSpc>
                <a:spcPct val="90000"/>
              </a:lnSpc>
              <a:spcBef>
                <a:spcPct val="0"/>
              </a:spcBef>
              <a:spcAft>
                <a:spcPts val="800"/>
              </a:spcAft>
            </a:pPr>
            <a:r>
              <a:rPr lang="en-US" sz="3800" dirty="0">
                <a:solidFill>
                  <a:srgbClr val="FFFFFF"/>
                </a:solidFill>
                <a:effectLst/>
                <a:latin typeface="+mj-lt"/>
                <a:ea typeface="+mj-ea"/>
                <a:cs typeface="+mj-cs"/>
              </a:rPr>
              <a:t>Password: ROTARY2026 </a:t>
            </a:r>
          </a:p>
          <a:p>
            <a:pPr marL="0" marR="0">
              <a:lnSpc>
                <a:spcPct val="90000"/>
              </a:lnSpc>
              <a:spcBef>
                <a:spcPct val="0"/>
              </a:spcBef>
              <a:spcAft>
                <a:spcPts val="800"/>
              </a:spcAft>
            </a:pPr>
            <a:endParaRPr lang="en-US" sz="3800" dirty="0">
              <a:solidFill>
                <a:srgbClr val="FFFFFF"/>
              </a:solidFill>
              <a:effectLst/>
              <a:latin typeface="+mj-lt"/>
              <a:ea typeface="+mj-ea"/>
              <a:cs typeface="+mj-cs"/>
            </a:endParaRPr>
          </a:p>
          <a:p>
            <a:pPr marL="0" marR="0">
              <a:lnSpc>
                <a:spcPct val="90000"/>
              </a:lnSpc>
              <a:spcBef>
                <a:spcPct val="0"/>
              </a:spcBef>
              <a:spcAft>
                <a:spcPts val="800"/>
              </a:spcAft>
            </a:pPr>
            <a:r>
              <a:rPr lang="en-US" sz="3800" dirty="0">
                <a:solidFill>
                  <a:srgbClr val="FFFFFF"/>
                </a:solidFill>
                <a:effectLst/>
                <a:latin typeface="+mj-lt"/>
                <a:ea typeface="+mj-ea"/>
                <a:cs typeface="+mj-cs"/>
              </a:rPr>
              <a:t>Event is SWPELS2026 </a:t>
            </a:r>
          </a:p>
        </p:txBody>
      </p:sp>
      <p:pic>
        <p:nvPicPr>
          <p:cNvPr id="7" name="Picture 6">
            <a:extLst>
              <a:ext uri="{FF2B5EF4-FFF2-40B4-BE49-F238E27FC236}">
                <a16:creationId xmlns:a16="http://schemas.microsoft.com/office/drawing/2014/main" id="{F6D5AECC-FAEF-4FB3-3AC9-E6768EF8A4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5463" y="1104555"/>
            <a:ext cx="3735844" cy="8077501"/>
          </a:xfrm>
          <a:prstGeom prst="rect">
            <a:avLst/>
          </a:prstGeom>
        </p:spPr>
      </p:pic>
      <p:pic>
        <p:nvPicPr>
          <p:cNvPr id="5" name="Picture 4">
            <a:extLst>
              <a:ext uri="{FF2B5EF4-FFF2-40B4-BE49-F238E27FC236}">
                <a16:creationId xmlns:a16="http://schemas.microsoft.com/office/drawing/2014/main" id="{344D874C-B4B3-3239-0934-2755BCAB27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88088" y="1104555"/>
            <a:ext cx="3736025" cy="8077893"/>
          </a:xfrm>
          <a:prstGeom prst="rect">
            <a:avLst/>
          </a:prstGeom>
        </p:spPr>
      </p:pic>
    </p:spTree>
    <p:extLst>
      <p:ext uri="{BB962C8B-B14F-4D97-AF65-F5344CB8AC3E}">
        <p14:creationId xmlns:p14="http://schemas.microsoft.com/office/powerpoint/2010/main" val="320178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542" cy="10287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7345" y="-12250"/>
            <a:ext cx="7251105" cy="3732224"/>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18ABB3D5-C82B-85F3-8157-587126408655}"/>
              </a:ext>
            </a:extLst>
          </p:cNvPr>
          <p:cNvSpPr txBox="1"/>
          <p:nvPr/>
        </p:nvSpPr>
        <p:spPr>
          <a:xfrm>
            <a:off x="1981200" y="1885765"/>
            <a:ext cx="14782799" cy="7742467"/>
          </a:xfrm>
          <a:prstGeom prst="rect">
            <a:avLst/>
          </a:prstGeom>
        </p:spPr>
        <p:txBody>
          <a:bodyPr vert="horz" lIns="91440" tIns="45720" rIns="91440" bIns="45720" rtlCol="0" anchor="t">
            <a:normAutofit/>
          </a:bodyPr>
          <a:lstStyle/>
          <a:p>
            <a:pPr marR="0">
              <a:lnSpc>
                <a:spcPct val="90000"/>
              </a:lnSpc>
              <a:spcAft>
                <a:spcPts val="800"/>
              </a:spcAft>
            </a:pPr>
            <a:r>
              <a:rPr lang="en-US" sz="4000" b="1" u="sng" dirty="0">
                <a:solidFill>
                  <a:schemeClr val="tx2"/>
                </a:solidFill>
                <a:effectLst/>
              </a:rPr>
              <a:t>Thursday, Feb 20</a:t>
            </a:r>
            <a:r>
              <a:rPr lang="en-US" sz="4000" dirty="0">
                <a:solidFill>
                  <a:schemeClr val="tx2"/>
                </a:solidFill>
                <a:effectLst/>
              </a:rPr>
              <a:t>:</a:t>
            </a:r>
          </a:p>
          <a:p>
            <a:pPr marL="0" marR="0" indent="-228600">
              <a:lnSpc>
                <a:spcPct val="90000"/>
              </a:lnSpc>
              <a:spcAft>
                <a:spcPts val="800"/>
              </a:spcAft>
              <a:buFont typeface="Arial" panose="020B0604020202020204" pitchFamily="34" charset="0"/>
              <a:buChar char="•"/>
            </a:pPr>
            <a:r>
              <a:rPr lang="en-US" sz="4000" dirty="0">
                <a:solidFill>
                  <a:schemeClr val="tx2"/>
                </a:solidFill>
                <a:effectLst/>
              </a:rPr>
              <a:t>Airport Shuttle Free 24-hour shuttle bus to the hotel, proceed to the red designated curbside waiting area. Blue/Black LAX Marriott Hotel shuttles arrive every 20-25 minutes. Shuttle Phone: +1 310 338-9466</a:t>
            </a:r>
          </a:p>
          <a:p>
            <a:pPr marL="0" marR="0" indent="-228600">
              <a:lnSpc>
                <a:spcPct val="90000"/>
              </a:lnSpc>
              <a:spcAft>
                <a:spcPts val="800"/>
              </a:spcAft>
              <a:buFont typeface="Arial" panose="020B0604020202020204" pitchFamily="34" charset="0"/>
              <a:buChar char="•"/>
            </a:pPr>
            <a:endParaRPr lang="en-US" sz="4000" dirty="0">
              <a:solidFill>
                <a:schemeClr val="tx2"/>
              </a:solidFill>
              <a:effectLst/>
            </a:endParaRPr>
          </a:p>
          <a:p>
            <a:pPr marL="0" marR="0" indent="-228600">
              <a:lnSpc>
                <a:spcPct val="90000"/>
              </a:lnSpc>
              <a:spcAft>
                <a:spcPts val="800"/>
              </a:spcAft>
              <a:buFont typeface="Arial" panose="020B0604020202020204" pitchFamily="34" charset="0"/>
              <a:buChar char="•"/>
            </a:pPr>
            <a:r>
              <a:rPr lang="en-US" sz="4000" dirty="0">
                <a:solidFill>
                  <a:schemeClr val="tx2"/>
                </a:solidFill>
                <a:effectLst/>
              </a:rPr>
              <a:t>All get room keys from the front desk.  PELS registration booth on the Ballroom level is open Noon-5pm on Thursday. If arriving after 5pm, go to the District’s Suite # 104.   All go to the District’s Suite #104 to get your bag, portfolio and kukui nut lei. </a:t>
            </a:r>
          </a:p>
          <a:p>
            <a:pPr marL="0" marR="0" indent="-228600">
              <a:lnSpc>
                <a:spcPct val="90000"/>
              </a:lnSpc>
              <a:spcAft>
                <a:spcPts val="800"/>
              </a:spcAft>
              <a:buFont typeface="Arial" panose="020B0604020202020204" pitchFamily="34" charset="0"/>
              <a:buChar char="•"/>
            </a:pPr>
            <a:endParaRPr lang="en-US" sz="2300" dirty="0">
              <a:solidFill>
                <a:schemeClr val="tx2"/>
              </a:solidFill>
              <a:effectLst/>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3587412" y="6219465"/>
            <a:ext cx="4713600" cy="4075207"/>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21010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83A146-AC70-EBA6-A8EE-3968E7AFC51A}"/>
              </a:ext>
            </a:extLst>
          </p:cNvPr>
          <p:cNvPicPr>
            <a:picLocks noChangeAspect="1"/>
          </p:cNvPicPr>
          <p:nvPr/>
        </p:nvPicPr>
        <p:blipFill>
          <a:blip r:embed="rId2">
            <a:extLst>
              <a:ext uri="{28A0092B-C50C-407E-A947-70E740481C1C}">
                <a14:useLocalDpi xmlns:a14="http://schemas.microsoft.com/office/drawing/2010/main" val="0"/>
              </a:ext>
            </a:extLst>
          </a:blip>
          <a:srcRect r="-1" b="24710"/>
          <a:stretch>
            <a:fillRect/>
          </a:stretch>
        </p:blipFill>
        <p:spPr>
          <a:xfrm>
            <a:off x="20" y="-1"/>
            <a:ext cx="5963176" cy="6459889"/>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p:spPr>
      </p:pic>
      <p:pic>
        <p:nvPicPr>
          <p:cNvPr id="9" name="Picture 8">
            <a:extLst>
              <a:ext uri="{FF2B5EF4-FFF2-40B4-BE49-F238E27FC236}">
                <a16:creationId xmlns:a16="http://schemas.microsoft.com/office/drawing/2014/main" id="{DF85EA7B-F308-F599-9F5D-274EA97D3749}"/>
              </a:ext>
            </a:extLst>
          </p:cNvPr>
          <p:cNvPicPr>
            <a:picLocks noChangeAspect="1"/>
          </p:cNvPicPr>
          <p:nvPr/>
        </p:nvPicPr>
        <p:blipFill>
          <a:blip r:embed="rId3">
            <a:extLst>
              <a:ext uri="{28A0092B-C50C-407E-A947-70E740481C1C}">
                <a14:useLocalDpi xmlns:a14="http://schemas.microsoft.com/office/drawing/2010/main" val="0"/>
              </a:ext>
            </a:extLst>
          </a:blip>
          <a:srcRect t="1011" r="-2" b="24758"/>
          <a:stretch>
            <a:fillRect/>
          </a:stretch>
        </p:blipFill>
        <p:spPr>
          <a:xfrm>
            <a:off x="6223321" y="-1"/>
            <a:ext cx="5808984" cy="6459890"/>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p:spPr>
      </p:pic>
      <p:pic>
        <p:nvPicPr>
          <p:cNvPr id="5" name="Picture 4">
            <a:extLst>
              <a:ext uri="{FF2B5EF4-FFF2-40B4-BE49-F238E27FC236}">
                <a16:creationId xmlns:a16="http://schemas.microsoft.com/office/drawing/2014/main" id="{E6066084-756A-A8FA-7111-A28718BFF630}"/>
              </a:ext>
            </a:extLst>
          </p:cNvPr>
          <p:cNvPicPr>
            <a:picLocks noChangeAspect="1"/>
          </p:cNvPicPr>
          <p:nvPr/>
        </p:nvPicPr>
        <p:blipFill>
          <a:blip r:embed="rId4">
            <a:extLst>
              <a:ext uri="{28A0092B-C50C-407E-A947-70E740481C1C}">
                <a14:useLocalDpi xmlns:a14="http://schemas.microsoft.com/office/drawing/2010/main" val="0"/>
              </a:ext>
            </a:extLst>
          </a:blip>
          <a:srcRect r="2" b="24311"/>
          <a:stretch>
            <a:fillRect/>
          </a:stretch>
        </p:blipFill>
        <p:spPr>
          <a:xfrm>
            <a:off x="12292429" y="-1"/>
            <a:ext cx="5995571" cy="6459889"/>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p:spPr>
      </p:pic>
      <p:sp>
        <p:nvSpPr>
          <p:cNvPr id="16"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34356" y="8120651"/>
            <a:ext cx="2331720" cy="27432"/>
          </a:xfrm>
          <a:custGeom>
            <a:avLst/>
            <a:gdLst>
              <a:gd name="csX0" fmla="*/ 0 w 2331720"/>
              <a:gd name="csY0" fmla="*/ 0 h 27432"/>
              <a:gd name="csX1" fmla="*/ 559613 w 2331720"/>
              <a:gd name="csY1" fmla="*/ 0 h 27432"/>
              <a:gd name="csX2" fmla="*/ 1142543 w 2331720"/>
              <a:gd name="csY2" fmla="*/ 0 h 27432"/>
              <a:gd name="csX3" fmla="*/ 1725473 w 2331720"/>
              <a:gd name="csY3" fmla="*/ 0 h 27432"/>
              <a:gd name="csX4" fmla="*/ 2331720 w 2331720"/>
              <a:gd name="csY4" fmla="*/ 0 h 27432"/>
              <a:gd name="csX5" fmla="*/ 2331720 w 2331720"/>
              <a:gd name="csY5" fmla="*/ 27432 h 27432"/>
              <a:gd name="csX6" fmla="*/ 1748790 w 2331720"/>
              <a:gd name="csY6" fmla="*/ 27432 h 27432"/>
              <a:gd name="csX7" fmla="*/ 1212494 w 2331720"/>
              <a:gd name="csY7" fmla="*/ 27432 h 27432"/>
              <a:gd name="csX8" fmla="*/ 676199 w 2331720"/>
              <a:gd name="csY8" fmla="*/ 27432 h 27432"/>
              <a:gd name="csX9" fmla="*/ 0 w 2331720"/>
              <a:gd name="csY9" fmla="*/ 27432 h 27432"/>
              <a:gd name="csX10" fmla="*/ 0 w 2331720"/>
              <a:gd name="csY10"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331720" h="27432" fill="none" extrusionOk="0">
                <a:moveTo>
                  <a:pt x="0" y="0"/>
                </a:moveTo>
                <a:cubicBezTo>
                  <a:pt x="193316" y="-14286"/>
                  <a:pt x="386509" y="-1125"/>
                  <a:pt x="559613" y="0"/>
                </a:cubicBezTo>
                <a:cubicBezTo>
                  <a:pt x="732717" y="1125"/>
                  <a:pt x="909882" y="-9285"/>
                  <a:pt x="1142543" y="0"/>
                </a:cubicBezTo>
                <a:cubicBezTo>
                  <a:pt x="1375204" y="9285"/>
                  <a:pt x="1490929" y="16422"/>
                  <a:pt x="1725473" y="0"/>
                </a:cubicBezTo>
                <a:cubicBezTo>
                  <a:pt x="1960017" y="-16422"/>
                  <a:pt x="2090698" y="-22558"/>
                  <a:pt x="2331720" y="0"/>
                </a:cubicBezTo>
                <a:cubicBezTo>
                  <a:pt x="2332023" y="11145"/>
                  <a:pt x="2331293" y="14758"/>
                  <a:pt x="2331720" y="27432"/>
                </a:cubicBezTo>
                <a:cubicBezTo>
                  <a:pt x="2105542" y="52313"/>
                  <a:pt x="2039251" y="32774"/>
                  <a:pt x="1748790" y="27432"/>
                </a:cubicBezTo>
                <a:cubicBezTo>
                  <a:pt x="1458329" y="22091"/>
                  <a:pt x="1436072" y="17457"/>
                  <a:pt x="1212494" y="27432"/>
                </a:cubicBezTo>
                <a:cubicBezTo>
                  <a:pt x="988916" y="37407"/>
                  <a:pt x="936768" y="34014"/>
                  <a:pt x="676199" y="27432"/>
                </a:cubicBezTo>
                <a:cubicBezTo>
                  <a:pt x="415630" y="20850"/>
                  <a:pt x="187181" y="2482"/>
                  <a:pt x="0" y="27432"/>
                </a:cubicBezTo>
                <a:cubicBezTo>
                  <a:pt x="-1145" y="17399"/>
                  <a:pt x="-496" y="9484"/>
                  <a:pt x="0" y="0"/>
                </a:cubicBezTo>
                <a:close/>
              </a:path>
              <a:path w="2331720" h="27432" stroke="0" extrusionOk="0">
                <a:moveTo>
                  <a:pt x="0" y="0"/>
                </a:moveTo>
                <a:cubicBezTo>
                  <a:pt x="139991" y="7893"/>
                  <a:pt x="383267" y="9775"/>
                  <a:pt x="559613" y="0"/>
                </a:cubicBezTo>
                <a:cubicBezTo>
                  <a:pt x="735959" y="-9775"/>
                  <a:pt x="830019" y="19030"/>
                  <a:pt x="1072591" y="0"/>
                </a:cubicBezTo>
                <a:cubicBezTo>
                  <a:pt x="1315163" y="-19030"/>
                  <a:pt x="1496242" y="-320"/>
                  <a:pt x="1702156" y="0"/>
                </a:cubicBezTo>
                <a:cubicBezTo>
                  <a:pt x="1908071" y="320"/>
                  <a:pt x="2097549" y="18703"/>
                  <a:pt x="2331720" y="0"/>
                </a:cubicBezTo>
                <a:cubicBezTo>
                  <a:pt x="2332591" y="6699"/>
                  <a:pt x="2332407" y="13731"/>
                  <a:pt x="2331720" y="27432"/>
                </a:cubicBezTo>
                <a:cubicBezTo>
                  <a:pt x="2093003" y="17823"/>
                  <a:pt x="1999036" y="42677"/>
                  <a:pt x="1795424" y="27432"/>
                </a:cubicBezTo>
                <a:cubicBezTo>
                  <a:pt x="1591812" y="12187"/>
                  <a:pt x="1414520" y="21492"/>
                  <a:pt x="1259129" y="27432"/>
                </a:cubicBezTo>
                <a:cubicBezTo>
                  <a:pt x="1103738" y="33372"/>
                  <a:pt x="912643" y="24838"/>
                  <a:pt x="629564" y="27432"/>
                </a:cubicBezTo>
                <a:cubicBezTo>
                  <a:pt x="346485" y="30026"/>
                  <a:pt x="198767" y="35305"/>
                  <a:pt x="0" y="27432"/>
                </a:cubicBezTo>
                <a:cubicBezTo>
                  <a:pt x="-806" y="19304"/>
                  <a:pt x="1360" y="903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A7F8484-A77D-8982-0CF8-3036ACA7EA8E}"/>
              </a:ext>
            </a:extLst>
          </p:cNvPr>
          <p:cNvSpPr txBox="1"/>
          <p:nvPr/>
        </p:nvSpPr>
        <p:spPr>
          <a:xfrm>
            <a:off x="6620373" y="6816855"/>
            <a:ext cx="11439027" cy="2555745"/>
          </a:xfrm>
          <a:prstGeom prst="rect">
            <a:avLst/>
          </a:prstGeom>
        </p:spPr>
        <p:txBody>
          <a:bodyPr vert="horz" lIns="91440" tIns="45720" rIns="91440" bIns="45720" rtlCol="0" anchor="ctr">
            <a:noAutofit/>
          </a:bodyPr>
          <a:lstStyle/>
          <a:p>
            <a:pPr marL="0" marR="0" indent="-228600">
              <a:lnSpc>
                <a:spcPct val="90000"/>
              </a:lnSpc>
              <a:spcAft>
                <a:spcPts val="800"/>
              </a:spcAft>
              <a:buFont typeface="Arial" panose="020B0604020202020204" pitchFamily="34" charset="0"/>
              <a:buChar char="•"/>
            </a:pPr>
            <a:r>
              <a:rPr lang="en-US" sz="4000" dirty="0">
                <a:effectLst/>
              </a:rPr>
              <a:t>Don’t forget to take Individual photos</a:t>
            </a:r>
          </a:p>
          <a:p>
            <a:pPr marL="0" marR="0" indent="-228600">
              <a:lnSpc>
                <a:spcPct val="90000"/>
              </a:lnSpc>
              <a:spcAft>
                <a:spcPts val="800"/>
              </a:spcAft>
              <a:buFont typeface="Arial" panose="020B0604020202020204" pitchFamily="34" charset="0"/>
              <a:buChar char="•"/>
            </a:pPr>
            <a:r>
              <a:rPr lang="en-US" sz="4000" dirty="0">
                <a:effectLst/>
              </a:rPr>
              <a:t>Wear </a:t>
            </a:r>
            <a:r>
              <a:rPr lang="en-US" sz="4000" dirty="0">
                <a:effectLst/>
                <a:highlight>
                  <a:srgbClr val="FFFF00"/>
                </a:highlight>
              </a:rPr>
              <a:t>District shirt with kukui nut lei</a:t>
            </a:r>
            <a:r>
              <a:rPr lang="en-US" sz="4000" dirty="0">
                <a:effectLst/>
              </a:rPr>
              <a:t>. </a:t>
            </a:r>
          </a:p>
          <a:p>
            <a:pPr marL="0" marR="0" indent="-228600">
              <a:lnSpc>
                <a:spcPct val="90000"/>
              </a:lnSpc>
              <a:spcAft>
                <a:spcPts val="800"/>
              </a:spcAft>
              <a:buFont typeface="Arial" panose="020B0604020202020204" pitchFamily="34" charset="0"/>
              <a:buChar char="•"/>
            </a:pPr>
            <a:r>
              <a:rPr lang="en-US" sz="4000" dirty="0">
                <a:effectLst/>
              </a:rPr>
              <a:t>Fri 8am-5pm, Sat 7:30am-6:30pm, Sun 8:30am-11am  </a:t>
            </a:r>
          </a:p>
          <a:p>
            <a:pPr marL="0" marR="0" indent="-228600">
              <a:lnSpc>
                <a:spcPct val="90000"/>
              </a:lnSpc>
              <a:spcAft>
                <a:spcPts val="800"/>
              </a:spcAft>
              <a:buFont typeface="Arial" panose="020B0604020202020204" pitchFamily="34" charset="0"/>
              <a:buChar char="•"/>
            </a:pPr>
            <a:r>
              <a:rPr lang="en-US" sz="4000" dirty="0">
                <a:effectLst/>
              </a:rPr>
              <a:t>Los Angeles Room 1</a:t>
            </a:r>
          </a:p>
        </p:txBody>
      </p:sp>
    </p:spTree>
    <p:extLst>
      <p:ext uri="{BB962C8B-B14F-4D97-AF65-F5344CB8AC3E}">
        <p14:creationId xmlns:p14="http://schemas.microsoft.com/office/powerpoint/2010/main" val="3144692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99A4EE-FD0C-39AD-CB47-7A19773CF29B}"/>
              </a:ext>
            </a:extLst>
          </p:cNvPr>
          <p:cNvSpPr txBox="1"/>
          <p:nvPr/>
        </p:nvSpPr>
        <p:spPr>
          <a:xfrm>
            <a:off x="1066800" y="647700"/>
            <a:ext cx="16383000" cy="9446176"/>
          </a:xfrm>
          <a:prstGeom prst="rect">
            <a:avLst/>
          </a:prstGeom>
          <a:noFill/>
        </p:spPr>
        <p:txBody>
          <a:bodyPr wrap="square">
            <a:spAutoFit/>
          </a:bodyPr>
          <a:lstStyle/>
          <a:p>
            <a:pPr marL="0" marR="0">
              <a:lnSpc>
                <a:spcPct val="107000"/>
              </a:lnSpc>
              <a:spcAft>
                <a:spcPts val="800"/>
              </a:spcAft>
              <a:buNone/>
            </a:pPr>
            <a:r>
              <a:rPr lang="en-US" sz="4000" b="1" u="sng" dirty="0">
                <a:effectLst/>
                <a:latin typeface="Calibri" panose="020F0502020204030204" pitchFamily="34" charset="0"/>
                <a:ea typeface="Calibri" panose="020F0502020204030204" pitchFamily="34" charset="0"/>
                <a:cs typeface="Calibri" panose="020F0502020204030204" pitchFamily="34" charset="0"/>
              </a:rPr>
              <a:t>Friday, Feb 21</a:t>
            </a:r>
            <a:r>
              <a:rPr lang="en-US" sz="4000" u="sng" dirty="0">
                <a:effectLst/>
                <a:latin typeface="Calibri" panose="020F0502020204030204" pitchFamily="34" charset="0"/>
                <a:ea typeface="Calibri" panose="020F0502020204030204" pitchFamily="34" charset="0"/>
                <a:cs typeface="Calibri" panose="020F0502020204030204" pitchFamily="34" charset="0"/>
              </a:rPr>
              <a:t>:  Remember to wear name badges to all sessions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Calibri" panose="020F0502020204030204" pitchFamily="34" charset="0"/>
              </a:rPr>
              <a:t>Breakfast on your own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Calibri" panose="020F0502020204030204" pitchFamily="34" charset="0"/>
              </a:rPr>
              <a:t>8:30-9:30am District meeting, Imperial A&amp;B</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Calibri" panose="020F0502020204030204" pitchFamily="34" charset="0"/>
              </a:rPr>
              <a:t>Elective breakout session at 9:45am and 10:45am. Schedule on your badge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Calibri" panose="020F0502020204030204" pitchFamily="34" charset="0"/>
              </a:rPr>
              <a:t>11:40am </a:t>
            </a:r>
            <a:r>
              <a:rPr lang="en-US" sz="4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Be prompt</a:t>
            </a:r>
            <a:r>
              <a:rPr lang="en-US" sz="4000" dirty="0">
                <a:effectLst/>
                <a:latin typeface="Calibri" panose="020F0502020204030204" pitchFamily="34" charset="0"/>
                <a:ea typeface="Calibri" panose="020F0502020204030204" pitchFamily="34" charset="0"/>
                <a:cs typeface="Calibri" panose="020F0502020204030204" pitchFamily="34" charset="0"/>
              </a:rPr>
              <a:t>. Assemble inside Marquis Ballroom. Scan badge, find seat </a:t>
            </a:r>
            <a:r>
              <a:rPr lang="en-US" sz="4000" u="sng"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Wear District 5000</a:t>
            </a:r>
            <a:r>
              <a:rPr lang="en-US" sz="4000" u="sng" dirty="0">
                <a:effectLst/>
                <a:latin typeface="Calibri" panose="020F0502020204030204" pitchFamily="34" charset="0"/>
                <a:ea typeface="Calibri" panose="020F0502020204030204" pitchFamily="34" charset="0"/>
                <a:cs typeface="Calibri" panose="020F0502020204030204" pitchFamily="34" charset="0"/>
              </a:rPr>
              <a:t> </a:t>
            </a:r>
            <a:r>
              <a:rPr lang="en-US" sz="4000" u="sng"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shirt</a:t>
            </a:r>
            <a:r>
              <a:rPr lang="en-US" sz="4000" u="sng" dirty="0">
                <a:effectLst/>
                <a:latin typeface="Calibri" panose="020F0502020204030204" pitchFamily="34" charset="0"/>
                <a:ea typeface="Calibri" panose="020F0502020204030204" pitchFamily="34" charset="0"/>
                <a:cs typeface="Calibri" panose="020F0502020204030204" pitchFamily="34" charset="0"/>
              </a:rPr>
              <a:t>/ kukui lei</a:t>
            </a:r>
            <a:r>
              <a:rPr lang="en-US" sz="4000" dirty="0">
                <a:effectLst/>
                <a:latin typeface="Calibri" panose="020F0502020204030204" pitchFamily="34" charset="0"/>
                <a:ea typeface="Calibri" panose="020F0502020204030204" pitchFamily="34" charset="0"/>
                <a:cs typeface="Calibri" panose="020F0502020204030204" pitchFamily="34" charset="0"/>
              </a:rPr>
              <a:t>. Get silk lei to pass out.  Group picture in front of stage, with silk lei on arms.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Calibri" panose="020F0502020204030204" pitchFamily="34" charset="0"/>
              </a:rPr>
              <a:t>Noon General Session 1 &amp;  lunch (11:45am doors open) D5000 marches in, distribute lei</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Calibri" panose="020F0502020204030204" pitchFamily="34" charset="0"/>
              </a:rPr>
              <a:t>Core Sessions 1:45pm, 2:55pm, 4:05pm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Calibri" panose="020F0502020204030204" pitchFamily="34" charset="0"/>
              </a:rPr>
              <a:t>6:30pm General Session 2-dinner (Reception 5:40pm, 6:15pm doors open)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Calibri" panose="020F0502020204030204" pitchFamily="34" charset="0"/>
              </a:rPr>
              <a:t>8-10pm D5000 Hospitality Room in Suite 104.  Clean up crew.  Aloha attire. </a:t>
            </a:r>
            <a:r>
              <a:rPr lang="en-US" sz="4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District Members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only</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5345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67C1056-36E8-307A-A07C-3A7D4444598B}"/>
              </a:ext>
            </a:extLst>
          </p:cNvPr>
          <p:cNvPicPr>
            <a:picLocks noChangeAspect="1"/>
          </p:cNvPicPr>
          <p:nvPr/>
        </p:nvPicPr>
        <p:blipFill>
          <a:blip r:embed="rId2">
            <a:extLst>
              <a:ext uri="{28A0092B-C50C-407E-A947-70E740481C1C}">
                <a14:useLocalDpi xmlns:a14="http://schemas.microsoft.com/office/drawing/2010/main" val="0"/>
              </a:ext>
            </a:extLst>
          </a:blip>
          <a:srcRect t="12211" b="8834"/>
          <a:stretch>
            <a:fillRect/>
          </a:stretch>
        </p:blipFill>
        <p:spPr>
          <a:xfrm>
            <a:off x="685800" y="685800"/>
            <a:ext cx="16916400" cy="8915400"/>
          </a:xfrm>
          <a:prstGeom prst="rect">
            <a:avLst/>
          </a:prstGeom>
        </p:spPr>
      </p:pic>
    </p:spTree>
    <p:extLst>
      <p:ext uri="{BB962C8B-B14F-4D97-AF65-F5344CB8AC3E}">
        <p14:creationId xmlns:p14="http://schemas.microsoft.com/office/powerpoint/2010/main" val="198874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6A2CD36-27F7-5563-FECF-D20BBB4752C6}"/>
              </a:ext>
            </a:extLst>
          </p:cNvPr>
          <p:cNvPicPr>
            <a:picLocks noChangeAspect="1"/>
          </p:cNvPicPr>
          <p:nvPr/>
        </p:nvPicPr>
        <p:blipFill>
          <a:blip r:embed="rId2">
            <a:extLst>
              <a:ext uri="{28A0092B-C50C-407E-A947-70E740481C1C}">
                <a14:useLocalDpi xmlns:a14="http://schemas.microsoft.com/office/drawing/2010/main" val="0"/>
              </a:ext>
            </a:extLst>
          </a:blip>
          <a:srcRect l="1333" r="1" b="1"/>
          <a:stretch>
            <a:fillRect/>
          </a:stretch>
        </p:blipFill>
        <p:spPr>
          <a:xfrm>
            <a:off x="685800" y="685800"/>
            <a:ext cx="16916400" cy="8915400"/>
          </a:xfrm>
          <a:prstGeom prst="rect">
            <a:avLst/>
          </a:prstGeom>
        </p:spPr>
      </p:pic>
    </p:spTree>
    <p:extLst>
      <p:ext uri="{BB962C8B-B14F-4D97-AF65-F5344CB8AC3E}">
        <p14:creationId xmlns:p14="http://schemas.microsoft.com/office/powerpoint/2010/main" val="415957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Rotary Action Plan">
            <a:hlinkClick r:id="" action="ppaction://media"/>
            <a:extLst>
              <a:ext uri="{FF2B5EF4-FFF2-40B4-BE49-F238E27FC236}">
                <a16:creationId xmlns:a16="http://schemas.microsoft.com/office/drawing/2014/main" id="{384F752C-ED5D-5BDC-A0B7-26A26768A806}"/>
              </a:ext>
            </a:extLst>
          </p:cNvPr>
          <p:cNvPicPr>
            <a:picLocks noRot="1" noChangeAspect="1"/>
          </p:cNvPicPr>
          <p:nvPr>
            <a:videoFile r:link="rId1"/>
          </p:nvPr>
        </p:nvPicPr>
        <p:blipFill>
          <a:blip r:embed="rId3"/>
          <a:stretch>
            <a:fillRect/>
          </a:stretch>
        </p:blipFill>
        <p:spPr>
          <a:xfrm>
            <a:off x="1254265" y="685800"/>
            <a:ext cx="15779469" cy="8915400"/>
          </a:xfrm>
          <a:prstGeom prst="rect">
            <a:avLst/>
          </a:prstGeom>
        </p:spPr>
      </p:pic>
    </p:spTree>
    <p:extLst>
      <p:ext uri="{BB962C8B-B14F-4D97-AF65-F5344CB8AC3E}">
        <p14:creationId xmlns:p14="http://schemas.microsoft.com/office/powerpoint/2010/main" val="6254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542" cy="10287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7345" y="-12250"/>
            <a:ext cx="7251105" cy="3732224"/>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3F6A49C-FB9B-3830-C463-6E2AF482FBA0}"/>
              </a:ext>
            </a:extLst>
          </p:cNvPr>
          <p:cNvSpPr txBox="1"/>
          <p:nvPr/>
        </p:nvSpPr>
        <p:spPr>
          <a:xfrm>
            <a:off x="1072524" y="1234494"/>
            <a:ext cx="16142494" cy="9060179"/>
          </a:xfrm>
          <a:prstGeom prst="rect">
            <a:avLst/>
          </a:prstGeom>
        </p:spPr>
        <p:txBody>
          <a:bodyPr vert="horz" lIns="91440" tIns="45720" rIns="91440" bIns="45720" rtlCol="0" anchor="t">
            <a:noAutofit/>
          </a:bodyPr>
          <a:lstStyle/>
          <a:p>
            <a:pPr marL="0" marR="0" indent="-228600">
              <a:lnSpc>
                <a:spcPct val="90000"/>
              </a:lnSpc>
              <a:spcAft>
                <a:spcPts val="800"/>
              </a:spcAft>
              <a:buFont typeface="Arial" panose="020B0604020202020204" pitchFamily="34" charset="0"/>
              <a:buChar char="•"/>
            </a:pPr>
            <a:r>
              <a:rPr lang="en-US" sz="4000" b="1" u="sng" dirty="0">
                <a:solidFill>
                  <a:schemeClr val="tx2"/>
                </a:solidFill>
                <a:effectLst/>
              </a:rPr>
              <a:t>Saturday</a:t>
            </a:r>
            <a:r>
              <a:rPr lang="en-US" sz="4000" u="sng" dirty="0">
                <a:solidFill>
                  <a:schemeClr val="tx2"/>
                </a:solidFill>
                <a:effectLst/>
              </a:rPr>
              <a:t>: Remember to wear name badges to all sessions</a:t>
            </a:r>
            <a:endParaRPr lang="en-US" sz="4000" dirty="0">
              <a:solidFill>
                <a:schemeClr val="tx2"/>
              </a:solidFill>
              <a:effectLst/>
            </a:endParaRPr>
          </a:p>
          <a:p>
            <a:pPr marL="342900" marR="0" lvl="0" indent="-228600">
              <a:lnSpc>
                <a:spcPct val="90000"/>
              </a:lnSpc>
              <a:spcAft>
                <a:spcPts val="800"/>
              </a:spcAft>
              <a:buFont typeface="Arial" panose="020B0604020202020204" pitchFamily="34" charset="0"/>
              <a:buChar char="•"/>
            </a:pPr>
            <a:r>
              <a:rPr lang="en-US" sz="4000" dirty="0">
                <a:solidFill>
                  <a:schemeClr val="tx2"/>
                </a:solidFill>
                <a:effectLst/>
              </a:rPr>
              <a:t>7:00-8:30 General Session 3 and breakfast (Doors open 6:45am)</a:t>
            </a:r>
          </a:p>
          <a:p>
            <a:pPr marL="342900" marR="0" lvl="0" indent="-228600">
              <a:lnSpc>
                <a:spcPct val="90000"/>
              </a:lnSpc>
              <a:spcAft>
                <a:spcPts val="800"/>
              </a:spcAft>
              <a:buFont typeface="Arial" panose="020B0604020202020204" pitchFamily="34" charset="0"/>
              <a:buChar char="•"/>
            </a:pPr>
            <a:r>
              <a:rPr lang="en-US" sz="4000" dirty="0">
                <a:solidFill>
                  <a:schemeClr val="tx2"/>
                </a:solidFill>
                <a:effectLst/>
              </a:rPr>
              <a:t>8:45am, 9:50am and 10:55am Core Sessions</a:t>
            </a:r>
          </a:p>
          <a:p>
            <a:pPr marL="342900" marR="0" lvl="0" indent="-228600">
              <a:lnSpc>
                <a:spcPct val="90000"/>
              </a:lnSpc>
              <a:spcAft>
                <a:spcPts val="800"/>
              </a:spcAft>
              <a:buFont typeface="Arial" panose="020B0604020202020204" pitchFamily="34" charset="0"/>
              <a:buChar char="•"/>
            </a:pPr>
            <a:r>
              <a:rPr lang="en-US" sz="4000" dirty="0">
                <a:solidFill>
                  <a:schemeClr val="tx2"/>
                </a:solidFill>
                <a:effectLst/>
              </a:rPr>
              <a:t>Noon-1:30pm General Session 4-lunch (Doors open 11:45am)</a:t>
            </a:r>
          </a:p>
          <a:p>
            <a:pPr marL="342900" marR="0" lvl="0" indent="-228600">
              <a:lnSpc>
                <a:spcPct val="90000"/>
              </a:lnSpc>
              <a:spcAft>
                <a:spcPts val="800"/>
              </a:spcAft>
              <a:buFont typeface="Arial" panose="020B0604020202020204" pitchFamily="34" charset="0"/>
              <a:buChar char="•"/>
            </a:pPr>
            <a:r>
              <a:rPr lang="en-US" sz="4000" dirty="0">
                <a:solidFill>
                  <a:schemeClr val="tx2"/>
                </a:solidFill>
                <a:effectLst/>
              </a:rPr>
              <a:t>2-5pm District Training in Imperial A&amp;B</a:t>
            </a:r>
          </a:p>
          <a:p>
            <a:pPr marL="342900" marR="0" lvl="0" indent="-228600">
              <a:lnSpc>
                <a:spcPct val="90000"/>
              </a:lnSpc>
              <a:spcAft>
                <a:spcPts val="800"/>
              </a:spcAft>
              <a:buFont typeface="Arial" panose="020B0604020202020204" pitchFamily="34" charset="0"/>
              <a:buChar char="•"/>
            </a:pPr>
            <a:r>
              <a:rPr lang="en-US" sz="4000" dirty="0">
                <a:solidFill>
                  <a:schemeClr val="tx2"/>
                </a:solidFill>
                <a:effectLst/>
              </a:rPr>
              <a:t>5:30pm reception – </a:t>
            </a:r>
            <a:r>
              <a:rPr lang="en-US" sz="4000" spc="-25" dirty="0">
                <a:solidFill>
                  <a:schemeClr val="tx2"/>
                </a:solidFill>
                <a:effectLst/>
              </a:rPr>
              <a:t>Saturday night attire is semi-formal.  </a:t>
            </a:r>
          </a:p>
          <a:p>
            <a:pPr marL="800100" lvl="1" indent="-228600">
              <a:lnSpc>
                <a:spcPct val="90000"/>
              </a:lnSpc>
              <a:spcAft>
                <a:spcPts val="800"/>
              </a:spcAft>
              <a:buFont typeface="Arial" panose="020B0604020202020204" pitchFamily="34" charset="0"/>
              <a:buChar char="•"/>
            </a:pPr>
            <a:r>
              <a:rPr lang="en-US" sz="4000" spc="-25" dirty="0">
                <a:solidFill>
                  <a:schemeClr val="tx2"/>
                </a:solidFill>
                <a:effectLst/>
              </a:rPr>
              <a:t>Dress for the ladies and tie and jacket for the men.</a:t>
            </a:r>
            <a:endParaRPr lang="en-US" sz="4000" dirty="0">
              <a:solidFill>
                <a:schemeClr val="tx2"/>
              </a:solidFill>
              <a:effectLst/>
            </a:endParaRPr>
          </a:p>
          <a:p>
            <a:pPr marL="342900" marR="0" lvl="0" indent="-228600">
              <a:lnSpc>
                <a:spcPct val="90000"/>
              </a:lnSpc>
              <a:spcAft>
                <a:spcPts val="800"/>
              </a:spcAft>
              <a:buFont typeface="Arial" panose="020B0604020202020204" pitchFamily="34" charset="0"/>
              <a:buChar char="•"/>
            </a:pPr>
            <a:r>
              <a:rPr lang="en-US" sz="4000" dirty="0">
                <a:solidFill>
                  <a:schemeClr val="tx2"/>
                </a:solidFill>
                <a:effectLst/>
              </a:rPr>
              <a:t>6-7:30pm General Session 5-Dinner (Doors open 5:45pm)</a:t>
            </a:r>
          </a:p>
          <a:p>
            <a:pPr marL="342900" marR="0" lvl="0" indent="-228600">
              <a:lnSpc>
                <a:spcPct val="90000"/>
              </a:lnSpc>
              <a:spcAft>
                <a:spcPts val="800"/>
              </a:spcAft>
              <a:buFont typeface="Arial" panose="020B0604020202020204" pitchFamily="34" charset="0"/>
              <a:buChar char="•"/>
            </a:pPr>
            <a:r>
              <a:rPr lang="en-US" sz="4000" dirty="0">
                <a:solidFill>
                  <a:schemeClr val="tx2"/>
                </a:solidFill>
                <a:effectLst/>
              </a:rPr>
              <a:t>7:30-10pm Hospitality in Suite 104.  </a:t>
            </a:r>
          </a:p>
          <a:p>
            <a:pPr marL="800100" lvl="1" indent="-228600">
              <a:lnSpc>
                <a:spcPct val="90000"/>
              </a:lnSpc>
              <a:spcAft>
                <a:spcPts val="800"/>
              </a:spcAft>
              <a:buFont typeface="Arial" panose="020B0604020202020204" pitchFamily="34" charset="0"/>
              <a:buChar char="•"/>
            </a:pPr>
            <a:r>
              <a:rPr lang="en-US" sz="4000" dirty="0">
                <a:solidFill>
                  <a:schemeClr val="tx2"/>
                </a:solidFill>
                <a:effectLst/>
              </a:rPr>
              <a:t>Aloha attire. Open to everyone</a:t>
            </a:r>
          </a:p>
          <a:p>
            <a:pPr marL="800100" lvl="1" indent="-228600">
              <a:lnSpc>
                <a:spcPct val="90000"/>
              </a:lnSpc>
              <a:spcAft>
                <a:spcPts val="800"/>
              </a:spcAft>
              <a:buFont typeface="Arial" panose="020B0604020202020204" pitchFamily="34" charset="0"/>
              <a:buChar char="•"/>
            </a:pPr>
            <a:r>
              <a:rPr lang="en-US" sz="4000" dirty="0">
                <a:solidFill>
                  <a:schemeClr val="tx2"/>
                </a:solidFill>
              </a:rPr>
              <a:t>AGs to clean up. Pack up room.</a:t>
            </a:r>
            <a:endParaRPr lang="en-US" sz="4000" dirty="0">
              <a:solidFill>
                <a:schemeClr val="tx2"/>
              </a:solidFill>
              <a:effectLst/>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3587412" y="6219465"/>
            <a:ext cx="4713600" cy="4075207"/>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20096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E55B3F-4634-4A41-B146-E6251581E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752472"/>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AB47765-652B-E9BC-5253-754539A50CD1}"/>
              </a:ext>
            </a:extLst>
          </p:cNvPr>
          <p:cNvPicPr>
            <a:picLocks noChangeAspect="1"/>
          </p:cNvPicPr>
          <p:nvPr/>
        </p:nvPicPr>
        <p:blipFill>
          <a:blip r:embed="rId2">
            <a:extLst>
              <a:ext uri="{28A0092B-C50C-407E-A947-70E740481C1C}">
                <a14:useLocalDpi xmlns:a14="http://schemas.microsoft.com/office/drawing/2010/main" val="0"/>
              </a:ext>
            </a:extLst>
          </a:blip>
          <a:srcRect l="42748" r="16706" b="-1"/>
          <a:stretch>
            <a:fillRect/>
          </a:stretch>
        </p:blipFill>
        <p:spPr>
          <a:xfrm>
            <a:off x="20" y="957265"/>
            <a:ext cx="4526260" cy="8372466"/>
          </a:xfrm>
          <a:prstGeom prst="rect">
            <a:avLst/>
          </a:prstGeom>
        </p:spPr>
      </p:pic>
      <p:pic>
        <p:nvPicPr>
          <p:cNvPr id="5" name="Picture 4">
            <a:extLst>
              <a:ext uri="{FF2B5EF4-FFF2-40B4-BE49-F238E27FC236}">
                <a16:creationId xmlns:a16="http://schemas.microsoft.com/office/drawing/2014/main" id="{C10A6582-F0DE-1869-44D0-864ABD15E191}"/>
              </a:ext>
            </a:extLst>
          </p:cNvPr>
          <p:cNvPicPr>
            <a:picLocks noChangeAspect="1"/>
          </p:cNvPicPr>
          <p:nvPr/>
        </p:nvPicPr>
        <p:blipFill>
          <a:blip r:embed="rId3">
            <a:extLst>
              <a:ext uri="{28A0092B-C50C-407E-A947-70E740481C1C}">
                <a14:useLocalDpi xmlns:a14="http://schemas.microsoft.com/office/drawing/2010/main" val="0"/>
              </a:ext>
            </a:extLst>
          </a:blip>
          <a:srcRect l="19421" r="1980" b="-1"/>
          <a:stretch>
            <a:fillRect/>
          </a:stretch>
        </p:blipFill>
        <p:spPr>
          <a:xfrm>
            <a:off x="4756908" y="957268"/>
            <a:ext cx="8774184" cy="8372466"/>
          </a:xfrm>
          <a:prstGeom prst="rect">
            <a:avLst/>
          </a:prstGeom>
        </p:spPr>
      </p:pic>
      <p:pic>
        <p:nvPicPr>
          <p:cNvPr id="7" name="Picture 6">
            <a:extLst>
              <a:ext uri="{FF2B5EF4-FFF2-40B4-BE49-F238E27FC236}">
                <a16:creationId xmlns:a16="http://schemas.microsoft.com/office/drawing/2014/main" id="{A1FB6F5A-279A-C131-5FFE-3E6A987CE4A4}"/>
              </a:ext>
            </a:extLst>
          </p:cNvPr>
          <p:cNvPicPr>
            <a:picLocks noChangeAspect="1"/>
          </p:cNvPicPr>
          <p:nvPr/>
        </p:nvPicPr>
        <p:blipFill>
          <a:blip r:embed="rId4">
            <a:extLst>
              <a:ext uri="{28A0092B-C50C-407E-A947-70E740481C1C}">
                <a14:useLocalDpi xmlns:a14="http://schemas.microsoft.com/office/drawing/2010/main" val="0"/>
              </a:ext>
            </a:extLst>
          </a:blip>
          <a:srcRect l="8052" r="51402" b="-1"/>
          <a:stretch>
            <a:fillRect/>
          </a:stretch>
        </p:blipFill>
        <p:spPr>
          <a:xfrm>
            <a:off x="13761720" y="957267"/>
            <a:ext cx="4526280" cy="8372466"/>
          </a:xfrm>
          <a:prstGeom prst="rect">
            <a:avLst/>
          </a:prstGeom>
        </p:spPr>
      </p:pic>
      <p:sp>
        <p:nvSpPr>
          <p:cNvPr id="14" name="Rectangle 13">
            <a:extLst>
              <a:ext uri="{FF2B5EF4-FFF2-40B4-BE49-F238E27FC236}">
                <a16:creationId xmlns:a16="http://schemas.microsoft.com/office/drawing/2014/main" id="{5CD271E5-55BF-4266-A3A7-CFCC3051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34528"/>
            <a:ext cx="18288000" cy="752472"/>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736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542" cy="10287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7345" y="-12250"/>
            <a:ext cx="7251105" cy="3732224"/>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5EC37544-3614-1B98-2398-472D418F4C78}"/>
              </a:ext>
            </a:extLst>
          </p:cNvPr>
          <p:cNvSpPr txBox="1"/>
          <p:nvPr/>
        </p:nvSpPr>
        <p:spPr>
          <a:xfrm>
            <a:off x="1981200" y="1497204"/>
            <a:ext cx="13258800" cy="7684896"/>
          </a:xfrm>
          <a:prstGeom prst="rect">
            <a:avLst/>
          </a:prstGeom>
        </p:spPr>
        <p:txBody>
          <a:bodyPr vert="horz" lIns="91440" tIns="45720" rIns="91440" bIns="45720" rtlCol="0" anchor="t">
            <a:normAutofit/>
          </a:bodyPr>
          <a:lstStyle/>
          <a:p>
            <a:pPr marL="0" marR="0" indent="-228600">
              <a:lnSpc>
                <a:spcPct val="90000"/>
              </a:lnSpc>
              <a:spcAft>
                <a:spcPts val="800"/>
              </a:spcAft>
              <a:buFont typeface="Arial" panose="020B0604020202020204" pitchFamily="34" charset="0"/>
              <a:buChar char="•"/>
            </a:pPr>
            <a:r>
              <a:rPr lang="en-US" sz="4000" b="1" u="sng" dirty="0">
                <a:solidFill>
                  <a:schemeClr val="tx2"/>
                </a:solidFill>
                <a:effectLst/>
              </a:rPr>
              <a:t>Sunday</a:t>
            </a:r>
            <a:r>
              <a:rPr lang="en-US" sz="4000" u="sng" dirty="0">
                <a:solidFill>
                  <a:schemeClr val="tx2"/>
                </a:solidFill>
                <a:effectLst/>
              </a:rPr>
              <a:t>: Remember to wear name badges to all sessions</a:t>
            </a:r>
            <a:endParaRPr lang="en-US" sz="4000" dirty="0">
              <a:solidFill>
                <a:schemeClr val="tx2"/>
              </a:solidFill>
              <a:effectLst/>
            </a:endParaRPr>
          </a:p>
          <a:p>
            <a:pPr marL="342900" marR="0" lvl="0" indent="-228600">
              <a:lnSpc>
                <a:spcPct val="90000"/>
              </a:lnSpc>
              <a:spcAft>
                <a:spcPts val="800"/>
              </a:spcAft>
              <a:buFont typeface="Arial" panose="020B0604020202020204" pitchFamily="34" charset="0"/>
              <a:buChar char="•"/>
            </a:pPr>
            <a:r>
              <a:rPr lang="en-US" sz="4000" dirty="0">
                <a:solidFill>
                  <a:schemeClr val="tx2"/>
                </a:solidFill>
                <a:effectLst/>
              </a:rPr>
              <a:t>Hotel check out time is 11am. </a:t>
            </a:r>
          </a:p>
          <a:p>
            <a:pPr marL="800100" lvl="1" indent="-228600">
              <a:lnSpc>
                <a:spcPct val="90000"/>
              </a:lnSpc>
              <a:spcAft>
                <a:spcPts val="800"/>
              </a:spcAft>
              <a:buFont typeface="Arial" panose="020B0604020202020204" pitchFamily="34" charset="0"/>
              <a:buChar char="•"/>
            </a:pPr>
            <a:r>
              <a:rPr lang="en-US" sz="4000" dirty="0">
                <a:solidFill>
                  <a:schemeClr val="tx2"/>
                </a:solidFill>
                <a:effectLst/>
              </a:rPr>
              <a:t>Check out and leave your bag with the Bell desk.</a:t>
            </a:r>
          </a:p>
          <a:p>
            <a:pPr marL="342900" marR="0" lvl="0" indent="-228600">
              <a:lnSpc>
                <a:spcPct val="90000"/>
              </a:lnSpc>
              <a:spcAft>
                <a:spcPts val="800"/>
              </a:spcAft>
              <a:buFont typeface="Arial" panose="020B0604020202020204" pitchFamily="34" charset="0"/>
              <a:buChar char="•"/>
            </a:pPr>
            <a:r>
              <a:rPr lang="en-US" sz="4000" dirty="0">
                <a:solidFill>
                  <a:schemeClr val="tx2"/>
                </a:solidFill>
                <a:effectLst/>
              </a:rPr>
              <a:t>8:00-10:00am District session in Imperial A&amp;B</a:t>
            </a:r>
          </a:p>
          <a:p>
            <a:pPr marL="342900" marR="0" lvl="0" indent="-228600">
              <a:lnSpc>
                <a:spcPct val="90000"/>
              </a:lnSpc>
              <a:spcAft>
                <a:spcPts val="800"/>
              </a:spcAft>
              <a:buFont typeface="Arial" panose="020B0604020202020204" pitchFamily="34" charset="0"/>
              <a:buChar char="•"/>
            </a:pPr>
            <a:r>
              <a:rPr lang="en-US" sz="4000" dirty="0">
                <a:solidFill>
                  <a:schemeClr val="tx2"/>
                </a:solidFill>
                <a:effectLst/>
              </a:rPr>
              <a:t>10:30am-Noon General Session 6- brunch, Marquis Ballroom </a:t>
            </a:r>
          </a:p>
          <a:p>
            <a:pPr marL="800100" lvl="1" indent="-228600">
              <a:lnSpc>
                <a:spcPct val="90000"/>
              </a:lnSpc>
              <a:spcAft>
                <a:spcPts val="800"/>
              </a:spcAft>
              <a:buFont typeface="Arial" panose="020B0604020202020204" pitchFamily="34" charset="0"/>
              <a:buChar char="•"/>
            </a:pPr>
            <a:r>
              <a:rPr lang="en-US" sz="4000" dirty="0">
                <a:solidFill>
                  <a:schemeClr val="tx2"/>
                </a:solidFill>
                <a:effectLst/>
              </a:rPr>
              <a:t>Give your kukui nut lei to someone special</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3587412" y="6219465"/>
            <a:ext cx="4713600" cy="4075207"/>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41814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16856964" cy="8846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C87A61-3B51-3E24-0795-07098558DACD}"/>
              </a:ext>
            </a:extLst>
          </p:cNvPr>
          <p:cNvSpPr txBox="1"/>
          <p:nvPr/>
        </p:nvSpPr>
        <p:spPr>
          <a:xfrm>
            <a:off x="2590800" y="1627555"/>
            <a:ext cx="13792200" cy="6606424"/>
          </a:xfrm>
          <a:prstGeom prst="rect">
            <a:avLst/>
          </a:prstGeom>
          <a:noFill/>
        </p:spPr>
        <p:txBody>
          <a:bodyPr wrap="square">
            <a:spAutoFit/>
          </a:bodyPr>
          <a:lstStyle/>
          <a:p>
            <a:pPr marL="0" marR="0">
              <a:lnSpc>
                <a:spcPct val="107000"/>
              </a:lnSpc>
              <a:spcAft>
                <a:spcPts val="800"/>
              </a:spcAft>
              <a:buNone/>
            </a:pPr>
            <a:r>
              <a:rPr lang="en-US" sz="4000" u="sng" dirty="0">
                <a:effectLst/>
                <a:latin typeface="Calibri" panose="020F0502020204030204" pitchFamily="34" charset="0"/>
                <a:ea typeface="Calibri" panose="020F0502020204030204" pitchFamily="34" charset="0"/>
                <a:cs typeface="Calibri" panose="020F0502020204030204" pitchFamily="34" charset="0"/>
              </a:rPr>
              <a:t>Reminders:</a:t>
            </a:r>
            <a:r>
              <a:rPr lang="en-US" sz="40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Aft>
                <a:spcPts val="800"/>
              </a:spcAft>
              <a:buNone/>
            </a:pPr>
            <a:r>
              <a:rPr lang="en-US" sz="4000" dirty="0">
                <a:effectLst/>
                <a:latin typeface="Calibri" panose="020F0502020204030204" pitchFamily="34" charset="0"/>
                <a:ea typeface="Calibri" panose="020F0502020204030204" pitchFamily="34" charset="0"/>
                <a:cs typeface="Calibri" panose="020F0502020204030204" pitchFamily="34" charset="0"/>
              </a:rPr>
              <a:t>Wear badges at all times, </a:t>
            </a:r>
          </a:p>
          <a:p>
            <a:pPr marL="0" marR="0">
              <a:lnSpc>
                <a:spcPct val="107000"/>
              </a:lnSpc>
              <a:spcAft>
                <a:spcPts val="800"/>
              </a:spcAft>
              <a:buNone/>
            </a:pPr>
            <a:r>
              <a:rPr lang="en-US" sz="4000" dirty="0">
                <a:effectLst/>
                <a:latin typeface="Calibri" panose="020F0502020204030204" pitchFamily="34" charset="0"/>
                <a:ea typeface="Calibri" panose="020F0502020204030204" pitchFamily="34" charset="0"/>
                <a:cs typeface="Calibri" panose="020F0502020204030204" pitchFamily="34" charset="0"/>
              </a:rPr>
              <a:t>Emergencies: see Sergeants with vest, </a:t>
            </a:r>
          </a:p>
          <a:p>
            <a:pPr marL="0" marR="0">
              <a:lnSpc>
                <a:spcPct val="107000"/>
              </a:lnSpc>
              <a:spcAft>
                <a:spcPts val="800"/>
              </a:spcAft>
              <a:buNone/>
            </a:pPr>
            <a:r>
              <a:rPr lang="en-US" sz="4000" dirty="0">
                <a:latin typeface="Calibri" panose="020F0502020204030204" pitchFamily="34" charset="0"/>
                <a:ea typeface="Calibri" panose="020F0502020204030204" pitchFamily="34" charset="0"/>
                <a:cs typeface="Calibri" panose="020F0502020204030204" pitchFamily="34" charset="0"/>
              </a:rPr>
              <a:t>B</a:t>
            </a:r>
            <a:r>
              <a:rPr lang="en-US" sz="4000" dirty="0">
                <a:effectLst/>
                <a:latin typeface="Calibri" panose="020F0502020204030204" pitchFamily="34" charset="0"/>
                <a:ea typeface="Calibri" panose="020F0502020204030204" pitchFamily="34" charset="0"/>
                <a:cs typeface="Calibri" panose="020F0502020204030204" pitchFamily="34" charset="0"/>
              </a:rPr>
              <a:t>ring jackets (may be cold in rooms), </a:t>
            </a:r>
          </a:p>
          <a:p>
            <a:pPr marL="0" marR="0">
              <a:lnSpc>
                <a:spcPct val="107000"/>
              </a:lnSpc>
              <a:spcAft>
                <a:spcPts val="800"/>
              </a:spcAft>
              <a:buNone/>
            </a:pPr>
            <a:r>
              <a:rPr lang="en-US" sz="4000" dirty="0">
                <a:latin typeface="Calibri" panose="020F0502020204030204" pitchFamily="34" charset="0"/>
                <a:ea typeface="Calibri" panose="020F0502020204030204" pitchFamily="34" charset="0"/>
                <a:cs typeface="Calibri" panose="020F0502020204030204" pitchFamily="34" charset="0"/>
              </a:rPr>
              <a:t>A</a:t>
            </a:r>
            <a:r>
              <a:rPr lang="en-US" sz="4000" dirty="0">
                <a:effectLst/>
                <a:latin typeface="Calibri" panose="020F0502020204030204" pitchFamily="34" charset="0"/>
                <a:ea typeface="Calibri" panose="020F0502020204030204" pitchFamily="34" charset="0"/>
                <a:cs typeface="Calibri" panose="020F0502020204030204" pitchFamily="34" charset="0"/>
              </a:rPr>
              <a:t>ttire: business casual with kukui nut lei, bring business cards</a:t>
            </a:r>
            <a:r>
              <a:rPr lang="en-US" sz="4000" dirty="0">
                <a:effectLst/>
                <a:latin typeface="Calibri" panose="020F0502020204030204" pitchFamily="34" charset="0"/>
                <a:ea typeface="Calibri" panose="020F0502020204030204" pitchFamily="34" charset="0"/>
                <a:cs typeface="Times New Roman" panose="02020603050405020304" pitchFamily="18" charset="0"/>
              </a:rPr>
              <a:t>.  Visit the vendors on Friday and Saturday to purchase all the Rotary paraphernalia you want.  </a:t>
            </a:r>
          </a:p>
          <a:p>
            <a:pPr marL="0" marR="0">
              <a:lnSpc>
                <a:spcPct val="107000"/>
              </a:lnSpc>
              <a:spcAft>
                <a:spcPts val="800"/>
              </a:spcAft>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Attire is business casual. Saturday night is semi-formal.</a:t>
            </a:r>
          </a:p>
          <a:p>
            <a:pPr marL="0" marR="0">
              <a:lnSpc>
                <a:spcPct val="107000"/>
              </a:lnSpc>
              <a:spcAft>
                <a:spcPts val="800"/>
              </a:spcAft>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Don’t forget to see the photographer for your photo.</a:t>
            </a:r>
          </a:p>
        </p:txBody>
      </p:sp>
    </p:spTree>
    <p:extLst>
      <p:ext uri="{BB962C8B-B14F-4D97-AF65-F5344CB8AC3E}">
        <p14:creationId xmlns:p14="http://schemas.microsoft.com/office/powerpoint/2010/main" val="323994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7" y="-1"/>
            <a:ext cx="5043104" cy="3784270"/>
            <a:chOff x="-305" y="-1"/>
            <a:chExt cx="3832880" cy="2876136"/>
          </a:xfrm>
        </p:grpSpPr>
        <p:sp>
          <p:nvSpPr>
            <p:cNvPr id="15" name="Freeform: Shape 14">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4FD6DB23-654F-4334-EDBD-F54DB618F3E9}"/>
              </a:ext>
            </a:extLst>
          </p:cNvPr>
          <p:cNvPicPr>
            <a:picLocks noChangeAspect="1"/>
          </p:cNvPicPr>
          <p:nvPr/>
        </p:nvPicPr>
        <p:blipFill>
          <a:blip r:embed="rId2"/>
          <a:stretch>
            <a:fillRect/>
          </a:stretch>
        </p:blipFill>
        <p:spPr>
          <a:xfrm>
            <a:off x="4695070" y="848650"/>
            <a:ext cx="7432040" cy="4142450"/>
          </a:xfrm>
          <a:prstGeom prst="rect">
            <a:avLst/>
          </a:prstGeom>
        </p:spPr>
      </p:pic>
      <p:sp>
        <p:nvSpPr>
          <p:cNvPr id="5" name="TextBox 4">
            <a:extLst>
              <a:ext uri="{FF2B5EF4-FFF2-40B4-BE49-F238E27FC236}">
                <a16:creationId xmlns:a16="http://schemas.microsoft.com/office/drawing/2014/main" id="{90E3A77D-D9A8-90C1-486E-65AE03331F22}"/>
              </a:ext>
            </a:extLst>
          </p:cNvPr>
          <p:cNvSpPr txBox="1"/>
          <p:nvPr/>
        </p:nvSpPr>
        <p:spPr>
          <a:xfrm>
            <a:off x="4836737" y="4656561"/>
            <a:ext cx="7543800" cy="4841439"/>
          </a:xfrm>
          <a:prstGeom prst="rect">
            <a:avLst/>
          </a:prstGeom>
        </p:spPr>
        <p:txBody>
          <a:bodyPr vert="horz" lIns="91440" tIns="45720" rIns="91440" bIns="45720" rtlCol="0" anchor="ctr">
            <a:normAutofit/>
          </a:bodyPr>
          <a:lstStyle/>
          <a:p>
            <a:pPr algn="ctr">
              <a:lnSpc>
                <a:spcPct val="90000"/>
              </a:lnSpc>
              <a:spcAft>
                <a:spcPts val="600"/>
              </a:spcAft>
            </a:pPr>
            <a:r>
              <a:rPr lang="en-US" sz="4000" b="0" i="0" u="none" strike="noStrike" baseline="0" dirty="0">
                <a:solidFill>
                  <a:schemeClr val="tx2"/>
                </a:solidFill>
              </a:rPr>
              <a:t>Develop service projects that reflect the needs of your community and are more effective.</a:t>
            </a:r>
            <a:endParaRPr lang="en-US" sz="4000" dirty="0">
              <a:solidFill>
                <a:schemeClr val="tx2"/>
              </a:solidFill>
            </a:endParaRPr>
          </a:p>
        </p:txBody>
      </p:sp>
      <p:grpSp>
        <p:nvGrpSpPr>
          <p:cNvPr id="20" name="Group 19">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5279056" y="7278056"/>
            <a:ext cx="3227505" cy="2790384"/>
            <a:chOff x="-305" y="-4155"/>
            <a:chExt cx="2514948" cy="2174333"/>
          </a:xfrm>
        </p:grpSpPr>
        <p:sp>
          <p:nvSpPr>
            <p:cNvPr id="21" name="Freeform: Shape 20">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9457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72A6AC3-A5EB-4E50-B460-8B0A428F3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8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3AB74F4-2C66-DA45-C9E9-47D51CC6EF38}"/>
              </a:ext>
            </a:extLst>
          </p:cNvPr>
          <p:cNvPicPr>
            <a:picLocks noChangeAspect="1"/>
          </p:cNvPicPr>
          <p:nvPr/>
        </p:nvPicPr>
        <p:blipFill>
          <a:blip r:embed="rId2"/>
          <a:stretch>
            <a:fillRect/>
          </a:stretch>
        </p:blipFill>
        <p:spPr>
          <a:xfrm>
            <a:off x="5410200" y="1135626"/>
            <a:ext cx="8562685" cy="3031758"/>
          </a:xfrm>
          <a:prstGeom prst="rect">
            <a:avLst/>
          </a:prstGeom>
        </p:spPr>
      </p:pic>
      <p:sp>
        <p:nvSpPr>
          <p:cNvPr id="5" name="TextBox 4">
            <a:extLst>
              <a:ext uri="{FF2B5EF4-FFF2-40B4-BE49-F238E27FC236}">
                <a16:creationId xmlns:a16="http://schemas.microsoft.com/office/drawing/2014/main" id="{4A05AC29-3B76-96AA-0C4B-41FEE0D667A0}"/>
              </a:ext>
            </a:extLst>
          </p:cNvPr>
          <p:cNvSpPr txBox="1"/>
          <p:nvPr/>
        </p:nvSpPr>
        <p:spPr>
          <a:xfrm>
            <a:off x="1797271" y="5272282"/>
            <a:ext cx="14688704" cy="3909818"/>
          </a:xfrm>
          <a:prstGeom prst="rect">
            <a:avLst/>
          </a:prstGeom>
        </p:spPr>
        <p:txBody>
          <a:bodyPr vert="horz" lIns="91440" tIns="45720" rIns="91440" bIns="45720" rtlCol="0" anchor="t">
            <a:normAutofit/>
          </a:bodyPr>
          <a:lstStyle/>
          <a:p>
            <a:pPr algn="ctr">
              <a:lnSpc>
                <a:spcPct val="90000"/>
              </a:lnSpc>
            </a:pPr>
            <a:r>
              <a:rPr lang="en-US" sz="4000" b="0" i="0" u="none" strike="noStrike" baseline="0" dirty="0"/>
              <a:t>Work with groups, organizations, and community leaders that you haven’t partnered with before.</a:t>
            </a:r>
            <a:r>
              <a:rPr lang="en-US" sz="4000" dirty="0"/>
              <a:t> Show that we’re inclusive, engaging, compassionate, and ambitious about making change.</a:t>
            </a:r>
            <a:endParaRPr lang="en-US" sz="4000" b="0" i="0" u="none" strike="noStrike" baseline="0" dirty="0"/>
          </a:p>
          <a:p>
            <a:pPr indent="-228600" algn="ctr">
              <a:lnSpc>
                <a:spcPct val="90000"/>
              </a:lnSpc>
              <a:spcAft>
                <a:spcPts val="600"/>
              </a:spcAft>
              <a:buFont typeface="Arial" panose="020B0604020202020204" pitchFamily="34" charset="0"/>
              <a:buChar char="•"/>
            </a:pPr>
            <a:endParaRPr lang="en-US" sz="3000" dirty="0"/>
          </a:p>
        </p:txBody>
      </p:sp>
    </p:spTree>
    <p:extLst>
      <p:ext uri="{BB962C8B-B14F-4D97-AF65-F5344CB8AC3E}">
        <p14:creationId xmlns:p14="http://schemas.microsoft.com/office/powerpoint/2010/main" val="2911941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811073-89F5-46D6-83D8-BA764464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8000" cy="5164283"/>
          </a:xfrm>
          <a:custGeom>
            <a:avLst/>
            <a:gdLst>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304043 w 12192000"/>
              <a:gd name="connsiteY45" fmla="*/ 3152858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763355 w 12192000"/>
              <a:gd name="connsiteY53" fmla="*/ 3224928 h 3442855"/>
              <a:gd name="connsiteX54" fmla="*/ 1654444 w 12192000"/>
              <a:gd name="connsiteY54" fmla="*/ 3229661 h 3442855"/>
              <a:gd name="connsiteX55" fmla="*/ 1629483 w 12192000"/>
              <a:gd name="connsiteY55" fmla="*/ 3232675 h 3442855"/>
              <a:gd name="connsiteX56" fmla="*/ 1573012 w 12192000"/>
              <a:gd name="connsiteY56" fmla="*/ 3250275 h 3442855"/>
              <a:gd name="connsiteX57" fmla="*/ 1525936 w 12192000"/>
              <a:gd name="connsiteY57" fmla="*/ 3243056 h 3442855"/>
              <a:gd name="connsiteX58" fmla="*/ 1515932 w 12192000"/>
              <a:gd name="connsiteY58" fmla="*/ 3243699 h 3442855"/>
              <a:gd name="connsiteX59" fmla="*/ 1418247 w 12192000"/>
              <a:gd name="connsiteY59" fmla="*/ 3236042 h 3442855"/>
              <a:gd name="connsiteX60" fmla="*/ 1311781 w 12192000"/>
              <a:gd name="connsiteY60" fmla="*/ 3207733 h 3442855"/>
              <a:gd name="connsiteX61" fmla="*/ 1287526 w 12192000"/>
              <a:gd name="connsiteY61" fmla="*/ 3195564 h 3442855"/>
              <a:gd name="connsiteX62" fmla="*/ 1275912 w 12192000"/>
              <a:gd name="connsiteY62" fmla="*/ 3202348 h 3442855"/>
              <a:gd name="connsiteX63" fmla="*/ 1160923 w 12192000"/>
              <a:gd name="connsiteY63" fmla="*/ 3219676 h 3442855"/>
              <a:gd name="connsiteX64" fmla="*/ 909690 w 12192000"/>
              <a:gd name="connsiteY64" fmla="*/ 3216919 h 3442855"/>
              <a:gd name="connsiteX65" fmla="*/ 764020 w 12192000"/>
              <a:gd name="connsiteY65" fmla="*/ 3235844 h 3442855"/>
              <a:gd name="connsiteX66" fmla="*/ 701915 w 12192000"/>
              <a:gd name="connsiteY66" fmla="*/ 3250223 h 3442855"/>
              <a:gd name="connsiteX67" fmla="*/ 463292 w 12192000"/>
              <a:gd name="connsiteY67" fmla="*/ 3316636 h 3442855"/>
              <a:gd name="connsiteX68" fmla="*/ 369865 w 12192000"/>
              <a:gd name="connsiteY68" fmla="*/ 3339094 h 3442855"/>
              <a:gd name="connsiteX69" fmla="*/ 318911 w 12192000"/>
              <a:gd name="connsiteY69" fmla="*/ 3367912 h 3442855"/>
              <a:gd name="connsiteX70" fmla="*/ 119548 w 12192000"/>
              <a:gd name="connsiteY70" fmla="*/ 3404651 h 3442855"/>
              <a:gd name="connsiteX71" fmla="*/ 0 w 12192000"/>
              <a:gd name="connsiteY71" fmla="*/ 3414000 h 3442855"/>
              <a:gd name="connsiteX72" fmla="*/ 0 w 12192000"/>
              <a:gd name="connsiteY72" fmla="*/ 2 h 3442855"/>
              <a:gd name="connsiteX73" fmla="*/ 3459904 w 12192000"/>
              <a:gd name="connsiteY73" fmla="*/ 1 h 3442855"/>
              <a:gd name="connsiteX74" fmla="*/ 3459907 w 12192000"/>
              <a:gd name="connsiteY74"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629483 w 12192000"/>
              <a:gd name="connsiteY53" fmla="*/ 3232675 h 3442855"/>
              <a:gd name="connsiteX54" fmla="*/ 1573012 w 12192000"/>
              <a:gd name="connsiteY54" fmla="*/ 3250275 h 3442855"/>
              <a:gd name="connsiteX55" fmla="*/ 1525936 w 12192000"/>
              <a:gd name="connsiteY55" fmla="*/ 3243056 h 3442855"/>
              <a:gd name="connsiteX56" fmla="*/ 1515932 w 12192000"/>
              <a:gd name="connsiteY56" fmla="*/ 3243699 h 3442855"/>
              <a:gd name="connsiteX57" fmla="*/ 1418247 w 12192000"/>
              <a:gd name="connsiteY57" fmla="*/ 3236042 h 3442855"/>
              <a:gd name="connsiteX58" fmla="*/ 1311781 w 12192000"/>
              <a:gd name="connsiteY58" fmla="*/ 3207733 h 3442855"/>
              <a:gd name="connsiteX59" fmla="*/ 1287526 w 12192000"/>
              <a:gd name="connsiteY59" fmla="*/ 3195564 h 3442855"/>
              <a:gd name="connsiteX60" fmla="*/ 1275912 w 12192000"/>
              <a:gd name="connsiteY60" fmla="*/ 3202348 h 3442855"/>
              <a:gd name="connsiteX61" fmla="*/ 1160923 w 12192000"/>
              <a:gd name="connsiteY61" fmla="*/ 3219676 h 3442855"/>
              <a:gd name="connsiteX62" fmla="*/ 909690 w 12192000"/>
              <a:gd name="connsiteY62" fmla="*/ 3216919 h 3442855"/>
              <a:gd name="connsiteX63" fmla="*/ 764020 w 12192000"/>
              <a:gd name="connsiteY63" fmla="*/ 3235844 h 3442855"/>
              <a:gd name="connsiteX64" fmla="*/ 701915 w 12192000"/>
              <a:gd name="connsiteY64" fmla="*/ 3250223 h 3442855"/>
              <a:gd name="connsiteX65" fmla="*/ 463292 w 12192000"/>
              <a:gd name="connsiteY65" fmla="*/ 3316636 h 3442855"/>
              <a:gd name="connsiteX66" fmla="*/ 369865 w 12192000"/>
              <a:gd name="connsiteY66" fmla="*/ 3339094 h 3442855"/>
              <a:gd name="connsiteX67" fmla="*/ 318911 w 12192000"/>
              <a:gd name="connsiteY67" fmla="*/ 3367912 h 3442855"/>
              <a:gd name="connsiteX68" fmla="*/ 119548 w 12192000"/>
              <a:gd name="connsiteY68" fmla="*/ 3404651 h 3442855"/>
              <a:gd name="connsiteX69" fmla="*/ 0 w 12192000"/>
              <a:gd name="connsiteY69" fmla="*/ 3414000 h 3442855"/>
              <a:gd name="connsiteX70" fmla="*/ 0 w 12192000"/>
              <a:gd name="connsiteY70" fmla="*/ 2 h 3442855"/>
              <a:gd name="connsiteX71" fmla="*/ 3459904 w 12192000"/>
              <a:gd name="connsiteY71" fmla="*/ 1 h 3442855"/>
              <a:gd name="connsiteX72" fmla="*/ 3459907 w 12192000"/>
              <a:gd name="connsiteY72"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15859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32874 w 12192000"/>
              <a:gd name="connsiteY33" fmla="*/ 2826106 h 3442855"/>
              <a:gd name="connsiteX34" fmla="*/ 9340481 w 12192000"/>
              <a:gd name="connsiteY34" fmla="*/ 2831628 h 3442855"/>
              <a:gd name="connsiteX35" fmla="*/ 9191002 w 12192000"/>
              <a:gd name="connsiteY35" fmla="*/ 2776544 h 3442855"/>
              <a:gd name="connsiteX36" fmla="*/ 9181756 w 12192000"/>
              <a:gd name="connsiteY36" fmla="*/ 2773801 h 3442855"/>
              <a:gd name="connsiteX37" fmla="*/ 8912415 w 12192000"/>
              <a:gd name="connsiteY37" fmla="*/ 2765023 h 3442855"/>
              <a:gd name="connsiteX38" fmla="*/ 7709716 w 12192000"/>
              <a:gd name="connsiteY38" fmla="*/ 2795956 h 3442855"/>
              <a:gd name="connsiteX39" fmla="*/ 6923164 w 12192000"/>
              <a:gd name="connsiteY39" fmla="*/ 2920980 h 3442855"/>
              <a:gd name="connsiteX40" fmla="*/ 3308915 w 12192000"/>
              <a:gd name="connsiteY40" fmla="*/ 3049912 h 3442855"/>
              <a:gd name="connsiteX41" fmla="*/ 2643050 w 12192000"/>
              <a:gd name="connsiteY41" fmla="*/ 3112559 h 3442855"/>
              <a:gd name="connsiteX42" fmla="*/ 2426006 w 12192000"/>
              <a:gd name="connsiteY42" fmla="*/ 3161942 h 3442855"/>
              <a:gd name="connsiteX43" fmla="*/ 2291811 w 12192000"/>
              <a:gd name="connsiteY43" fmla="*/ 3176941 h 3442855"/>
              <a:gd name="connsiteX44" fmla="*/ 2201685 w 12192000"/>
              <a:gd name="connsiteY44" fmla="*/ 3200625 h 3442855"/>
              <a:gd name="connsiteX45" fmla="*/ 2046141 w 12192000"/>
              <a:gd name="connsiteY45" fmla="*/ 3203263 h 3442855"/>
              <a:gd name="connsiteX46" fmla="*/ 1953987 w 12192000"/>
              <a:gd name="connsiteY46" fmla="*/ 3176250 h 3442855"/>
              <a:gd name="connsiteX47" fmla="*/ 1924440 w 12192000"/>
              <a:gd name="connsiteY47" fmla="*/ 3170393 h 3442855"/>
              <a:gd name="connsiteX48" fmla="*/ 1907653 w 12192000"/>
              <a:gd name="connsiteY48" fmla="*/ 3175484 h 3442855"/>
              <a:gd name="connsiteX49" fmla="*/ 1856828 w 12192000"/>
              <a:gd name="connsiteY49" fmla="*/ 3184705 h 3442855"/>
              <a:gd name="connsiteX50" fmla="*/ 1831611 w 12192000"/>
              <a:gd name="connsiteY50" fmla="*/ 3205201 h 3442855"/>
              <a:gd name="connsiteX51" fmla="*/ 1715859 w 12192000"/>
              <a:gd name="connsiteY51" fmla="*/ 3229661 h 3442855"/>
              <a:gd name="connsiteX52" fmla="*/ 1573012 w 12192000"/>
              <a:gd name="connsiteY52" fmla="*/ 3250275 h 3442855"/>
              <a:gd name="connsiteX53" fmla="*/ 1525936 w 12192000"/>
              <a:gd name="connsiteY53" fmla="*/ 3243056 h 3442855"/>
              <a:gd name="connsiteX54" fmla="*/ 1515932 w 12192000"/>
              <a:gd name="connsiteY54" fmla="*/ 3243699 h 3442855"/>
              <a:gd name="connsiteX55" fmla="*/ 1418247 w 12192000"/>
              <a:gd name="connsiteY55" fmla="*/ 3236042 h 3442855"/>
              <a:gd name="connsiteX56" fmla="*/ 1311781 w 12192000"/>
              <a:gd name="connsiteY56" fmla="*/ 3207733 h 3442855"/>
              <a:gd name="connsiteX57" fmla="*/ 1287526 w 12192000"/>
              <a:gd name="connsiteY57" fmla="*/ 3195564 h 3442855"/>
              <a:gd name="connsiteX58" fmla="*/ 1275912 w 12192000"/>
              <a:gd name="connsiteY58" fmla="*/ 3202348 h 3442855"/>
              <a:gd name="connsiteX59" fmla="*/ 1160923 w 12192000"/>
              <a:gd name="connsiteY59" fmla="*/ 3219676 h 3442855"/>
              <a:gd name="connsiteX60" fmla="*/ 909690 w 12192000"/>
              <a:gd name="connsiteY60" fmla="*/ 3216919 h 3442855"/>
              <a:gd name="connsiteX61" fmla="*/ 764020 w 12192000"/>
              <a:gd name="connsiteY61" fmla="*/ 3235844 h 3442855"/>
              <a:gd name="connsiteX62" fmla="*/ 701915 w 12192000"/>
              <a:gd name="connsiteY62" fmla="*/ 3250223 h 3442855"/>
              <a:gd name="connsiteX63" fmla="*/ 463292 w 12192000"/>
              <a:gd name="connsiteY63" fmla="*/ 3316636 h 3442855"/>
              <a:gd name="connsiteX64" fmla="*/ 369865 w 12192000"/>
              <a:gd name="connsiteY64" fmla="*/ 3339094 h 3442855"/>
              <a:gd name="connsiteX65" fmla="*/ 318911 w 12192000"/>
              <a:gd name="connsiteY65" fmla="*/ 3367912 h 3442855"/>
              <a:gd name="connsiteX66" fmla="*/ 119548 w 12192000"/>
              <a:gd name="connsiteY66" fmla="*/ 3404651 h 3442855"/>
              <a:gd name="connsiteX67" fmla="*/ 0 w 12192000"/>
              <a:gd name="connsiteY67" fmla="*/ 3414000 h 3442855"/>
              <a:gd name="connsiteX68" fmla="*/ 0 w 12192000"/>
              <a:gd name="connsiteY68" fmla="*/ 2 h 3442855"/>
              <a:gd name="connsiteX69" fmla="*/ 3459904 w 12192000"/>
              <a:gd name="connsiteY69" fmla="*/ 1 h 3442855"/>
              <a:gd name="connsiteX70" fmla="*/ 3459907 w 12192000"/>
              <a:gd name="connsiteY70"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71588 w 12192000"/>
              <a:gd name="connsiteY11" fmla="*/ 3113441 h 3442855"/>
              <a:gd name="connsiteX12" fmla="*/ 11270977 w 12192000"/>
              <a:gd name="connsiteY12" fmla="*/ 3100396 h 3442855"/>
              <a:gd name="connsiteX13" fmla="*/ 11250574 w 12192000"/>
              <a:gd name="connsiteY13" fmla="*/ 3091174 h 3442855"/>
              <a:gd name="connsiteX14" fmla="*/ 11246505 w 12192000"/>
              <a:gd name="connsiteY14" fmla="*/ 3086783 h 3442855"/>
              <a:gd name="connsiteX15" fmla="*/ 11221805 w 12192000"/>
              <a:gd name="connsiteY15" fmla="*/ 3063540 h 3442855"/>
              <a:gd name="connsiteX16" fmla="*/ 11135382 w 12192000"/>
              <a:gd name="connsiteY16" fmla="*/ 3062095 h 3442855"/>
              <a:gd name="connsiteX17" fmla="*/ 11056771 w 12192000"/>
              <a:gd name="connsiteY17" fmla="*/ 3020684 h 3442855"/>
              <a:gd name="connsiteX18" fmla="*/ 10800887 w 12192000"/>
              <a:gd name="connsiteY18" fmla="*/ 2963080 h 3442855"/>
              <a:gd name="connsiteX19" fmla="*/ 10701230 w 12192000"/>
              <a:gd name="connsiteY19" fmla="*/ 2935785 h 3442855"/>
              <a:gd name="connsiteX20" fmla="*/ 10529686 w 12192000"/>
              <a:gd name="connsiteY20" fmla="*/ 2918071 h 3442855"/>
              <a:gd name="connsiteX21" fmla="*/ 10337584 w 12192000"/>
              <a:gd name="connsiteY21" fmla="*/ 2926238 h 3442855"/>
              <a:gd name="connsiteX22" fmla="*/ 10179941 w 12192000"/>
              <a:gd name="connsiteY22" fmla="*/ 2930174 h 3442855"/>
              <a:gd name="connsiteX23" fmla="*/ 10129038 w 12192000"/>
              <a:gd name="connsiteY23" fmla="*/ 2929992 h 3442855"/>
              <a:gd name="connsiteX24" fmla="*/ 10044809 w 12192000"/>
              <a:gd name="connsiteY24" fmla="*/ 2932587 h 3442855"/>
              <a:gd name="connsiteX25" fmla="*/ 9923926 w 12192000"/>
              <a:gd name="connsiteY25" fmla="*/ 2936679 h 3442855"/>
              <a:gd name="connsiteX26" fmla="*/ 9825938 w 12192000"/>
              <a:gd name="connsiteY26" fmla="*/ 2915287 h 3442855"/>
              <a:gd name="connsiteX27" fmla="*/ 9761662 w 12192000"/>
              <a:gd name="connsiteY27" fmla="*/ 2916695 h 3442855"/>
              <a:gd name="connsiteX28" fmla="*/ 9688436 w 12192000"/>
              <a:gd name="connsiteY28" fmla="*/ 2894364 h 3442855"/>
              <a:gd name="connsiteX29" fmla="*/ 9626359 w 12192000"/>
              <a:gd name="connsiteY29" fmla="*/ 2876388 h 3442855"/>
              <a:gd name="connsiteX30" fmla="*/ 9536686 w 12192000"/>
              <a:gd name="connsiteY30" fmla="*/ 2845662 h 3442855"/>
              <a:gd name="connsiteX31" fmla="*/ 9500517 w 12192000"/>
              <a:gd name="connsiteY31" fmla="*/ 2847197 h 3442855"/>
              <a:gd name="connsiteX32" fmla="*/ 9432874 w 12192000"/>
              <a:gd name="connsiteY32" fmla="*/ 2826106 h 3442855"/>
              <a:gd name="connsiteX33" fmla="*/ 9340481 w 12192000"/>
              <a:gd name="connsiteY33" fmla="*/ 2831628 h 3442855"/>
              <a:gd name="connsiteX34" fmla="*/ 9191002 w 12192000"/>
              <a:gd name="connsiteY34" fmla="*/ 2776544 h 3442855"/>
              <a:gd name="connsiteX35" fmla="*/ 9181756 w 12192000"/>
              <a:gd name="connsiteY35" fmla="*/ 2773801 h 3442855"/>
              <a:gd name="connsiteX36" fmla="*/ 8912415 w 12192000"/>
              <a:gd name="connsiteY36" fmla="*/ 2765023 h 3442855"/>
              <a:gd name="connsiteX37" fmla="*/ 7709716 w 12192000"/>
              <a:gd name="connsiteY37" fmla="*/ 2795956 h 3442855"/>
              <a:gd name="connsiteX38" fmla="*/ 6923164 w 12192000"/>
              <a:gd name="connsiteY38" fmla="*/ 2920980 h 3442855"/>
              <a:gd name="connsiteX39" fmla="*/ 3308915 w 12192000"/>
              <a:gd name="connsiteY39" fmla="*/ 3049912 h 3442855"/>
              <a:gd name="connsiteX40" fmla="*/ 2643050 w 12192000"/>
              <a:gd name="connsiteY40" fmla="*/ 3112559 h 3442855"/>
              <a:gd name="connsiteX41" fmla="*/ 2426006 w 12192000"/>
              <a:gd name="connsiteY41" fmla="*/ 3161942 h 3442855"/>
              <a:gd name="connsiteX42" fmla="*/ 2291811 w 12192000"/>
              <a:gd name="connsiteY42" fmla="*/ 3176941 h 3442855"/>
              <a:gd name="connsiteX43" fmla="*/ 2201685 w 12192000"/>
              <a:gd name="connsiteY43" fmla="*/ 3200625 h 3442855"/>
              <a:gd name="connsiteX44" fmla="*/ 2046141 w 12192000"/>
              <a:gd name="connsiteY44" fmla="*/ 3203263 h 3442855"/>
              <a:gd name="connsiteX45" fmla="*/ 1953987 w 12192000"/>
              <a:gd name="connsiteY45" fmla="*/ 3176250 h 3442855"/>
              <a:gd name="connsiteX46" fmla="*/ 1924440 w 12192000"/>
              <a:gd name="connsiteY46" fmla="*/ 3170393 h 3442855"/>
              <a:gd name="connsiteX47" fmla="*/ 1907653 w 12192000"/>
              <a:gd name="connsiteY47" fmla="*/ 3175484 h 3442855"/>
              <a:gd name="connsiteX48" fmla="*/ 1856828 w 12192000"/>
              <a:gd name="connsiteY48" fmla="*/ 3184705 h 3442855"/>
              <a:gd name="connsiteX49" fmla="*/ 1831611 w 12192000"/>
              <a:gd name="connsiteY49" fmla="*/ 3205201 h 3442855"/>
              <a:gd name="connsiteX50" fmla="*/ 1715859 w 12192000"/>
              <a:gd name="connsiteY50" fmla="*/ 3229661 h 3442855"/>
              <a:gd name="connsiteX51" fmla="*/ 1573012 w 12192000"/>
              <a:gd name="connsiteY51" fmla="*/ 3250275 h 3442855"/>
              <a:gd name="connsiteX52" fmla="*/ 1525936 w 12192000"/>
              <a:gd name="connsiteY52" fmla="*/ 3243056 h 3442855"/>
              <a:gd name="connsiteX53" fmla="*/ 1515932 w 12192000"/>
              <a:gd name="connsiteY53" fmla="*/ 3243699 h 3442855"/>
              <a:gd name="connsiteX54" fmla="*/ 1418247 w 12192000"/>
              <a:gd name="connsiteY54" fmla="*/ 3236042 h 3442855"/>
              <a:gd name="connsiteX55" fmla="*/ 1311781 w 12192000"/>
              <a:gd name="connsiteY55" fmla="*/ 3207733 h 3442855"/>
              <a:gd name="connsiteX56" fmla="*/ 1287526 w 12192000"/>
              <a:gd name="connsiteY56" fmla="*/ 3195564 h 3442855"/>
              <a:gd name="connsiteX57" fmla="*/ 1275912 w 12192000"/>
              <a:gd name="connsiteY57" fmla="*/ 3202348 h 3442855"/>
              <a:gd name="connsiteX58" fmla="*/ 1160923 w 12192000"/>
              <a:gd name="connsiteY58" fmla="*/ 3219676 h 3442855"/>
              <a:gd name="connsiteX59" fmla="*/ 909690 w 12192000"/>
              <a:gd name="connsiteY59" fmla="*/ 3216919 h 3442855"/>
              <a:gd name="connsiteX60" fmla="*/ 764020 w 12192000"/>
              <a:gd name="connsiteY60" fmla="*/ 3235844 h 3442855"/>
              <a:gd name="connsiteX61" fmla="*/ 701915 w 12192000"/>
              <a:gd name="connsiteY61" fmla="*/ 3250223 h 3442855"/>
              <a:gd name="connsiteX62" fmla="*/ 463292 w 12192000"/>
              <a:gd name="connsiteY62" fmla="*/ 3316636 h 3442855"/>
              <a:gd name="connsiteX63" fmla="*/ 369865 w 12192000"/>
              <a:gd name="connsiteY63" fmla="*/ 3339094 h 3442855"/>
              <a:gd name="connsiteX64" fmla="*/ 318911 w 12192000"/>
              <a:gd name="connsiteY64" fmla="*/ 3367912 h 3442855"/>
              <a:gd name="connsiteX65" fmla="*/ 119548 w 12192000"/>
              <a:gd name="connsiteY65" fmla="*/ 3404651 h 3442855"/>
              <a:gd name="connsiteX66" fmla="*/ 0 w 12192000"/>
              <a:gd name="connsiteY66" fmla="*/ 3414000 h 3442855"/>
              <a:gd name="connsiteX67" fmla="*/ 0 w 12192000"/>
              <a:gd name="connsiteY67" fmla="*/ 2 h 3442855"/>
              <a:gd name="connsiteX68" fmla="*/ 3459904 w 12192000"/>
              <a:gd name="connsiteY68" fmla="*/ 1 h 3442855"/>
              <a:gd name="connsiteX69" fmla="*/ 3459907 w 12192000"/>
              <a:gd name="connsiteY69" fmla="*/ 0 h 344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192000" h="3442855">
                <a:moveTo>
                  <a:pt x="3459907" y="0"/>
                </a:moveTo>
                <a:lnTo>
                  <a:pt x="12192000" y="0"/>
                </a:lnTo>
                <a:lnTo>
                  <a:pt x="12192000" y="3442855"/>
                </a:lnTo>
                <a:lnTo>
                  <a:pt x="12076094" y="3423357"/>
                </a:lnTo>
                <a:cubicBezTo>
                  <a:pt x="12005159" y="3438127"/>
                  <a:pt x="12014346" y="3381657"/>
                  <a:pt x="11974360" y="3396494"/>
                </a:cubicBezTo>
                <a:cubicBezTo>
                  <a:pt x="11904719" y="3371812"/>
                  <a:pt x="11861782" y="3344051"/>
                  <a:pt x="11825709" y="3356473"/>
                </a:cubicBezTo>
                <a:cubicBezTo>
                  <a:pt x="11795915" y="3337312"/>
                  <a:pt x="11776282" y="3287434"/>
                  <a:pt x="11731940" y="3297768"/>
                </a:cubicBezTo>
                <a:cubicBezTo>
                  <a:pt x="11745979" y="3276550"/>
                  <a:pt x="11683245" y="3292173"/>
                  <a:pt x="11676634" y="3269119"/>
                </a:cubicBezTo>
                <a:cubicBezTo>
                  <a:pt x="11673835" y="3250701"/>
                  <a:pt x="11654148" y="3251146"/>
                  <a:pt x="11639416" y="3243537"/>
                </a:cubicBezTo>
                <a:cubicBezTo>
                  <a:pt x="11629359" y="3224298"/>
                  <a:pt x="11554687" y="3202798"/>
                  <a:pt x="11528409" y="3203904"/>
                </a:cubicBezTo>
                <a:cubicBezTo>
                  <a:pt x="11453995" y="3217978"/>
                  <a:pt x="11397027" y="3139530"/>
                  <a:pt x="11337600" y="3148858"/>
                </a:cubicBezTo>
                <a:cubicBezTo>
                  <a:pt x="11294796" y="3133781"/>
                  <a:pt x="11282692" y="3121518"/>
                  <a:pt x="11271588" y="3113441"/>
                </a:cubicBezTo>
                <a:cubicBezTo>
                  <a:pt x="11271384" y="3109093"/>
                  <a:pt x="11271181" y="3104744"/>
                  <a:pt x="11270977" y="3100396"/>
                </a:cubicBezTo>
                <a:lnTo>
                  <a:pt x="11250574" y="3091174"/>
                </a:lnTo>
                <a:lnTo>
                  <a:pt x="11246505" y="3086783"/>
                </a:lnTo>
                <a:cubicBezTo>
                  <a:pt x="11238764" y="3078354"/>
                  <a:pt x="11230851" y="3070308"/>
                  <a:pt x="11221805" y="3063540"/>
                </a:cubicBezTo>
                <a:cubicBezTo>
                  <a:pt x="11194819" y="3110734"/>
                  <a:pt x="11140396" y="3013748"/>
                  <a:pt x="11135382" y="3062095"/>
                </a:cubicBezTo>
                <a:cubicBezTo>
                  <a:pt x="11080975" y="3033115"/>
                  <a:pt x="11090475" y="3086737"/>
                  <a:pt x="11056771" y="3020684"/>
                </a:cubicBezTo>
                <a:cubicBezTo>
                  <a:pt x="10950489" y="2984550"/>
                  <a:pt x="10968513" y="2976705"/>
                  <a:pt x="10800887" y="2963080"/>
                </a:cubicBezTo>
                <a:cubicBezTo>
                  <a:pt x="10782723" y="2947697"/>
                  <a:pt x="10721294" y="2942886"/>
                  <a:pt x="10701230" y="2935785"/>
                </a:cubicBezTo>
                <a:lnTo>
                  <a:pt x="10529686" y="2918071"/>
                </a:lnTo>
                <a:cubicBezTo>
                  <a:pt x="10467898" y="2936564"/>
                  <a:pt x="10391723" y="2920684"/>
                  <a:pt x="10337584" y="2926238"/>
                </a:cubicBezTo>
                <a:cubicBezTo>
                  <a:pt x="10271486" y="2936266"/>
                  <a:pt x="10261085" y="2903356"/>
                  <a:pt x="10179941" y="2930174"/>
                </a:cubicBezTo>
                <a:cubicBezTo>
                  <a:pt x="10171294" y="2901323"/>
                  <a:pt x="10143743" y="2928373"/>
                  <a:pt x="10129038" y="2929992"/>
                </a:cubicBezTo>
                <a:cubicBezTo>
                  <a:pt x="10111049" y="2935411"/>
                  <a:pt x="10080763" y="2928965"/>
                  <a:pt x="10044809" y="2932587"/>
                </a:cubicBezTo>
                <a:cubicBezTo>
                  <a:pt x="9986964" y="2934979"/>
                  <a:pt x="10040427" y="2926217"/>
                  <a:pt x="9923926" y="2936679"/>
                </a:cubicBezTo>
                <a:cubicBezTo>
                  <a:pt x="9890801" y="2937500"/>
                  <a:pt x="9863184" y="2908407"/>
                  <a:pt x="9825938" y="2915287"/>
                </a:cubicBezTo>
                <a:lnTo>
                  <a:pt x="9761662" y="2916695"/>
                </a:lnTo>
                <a:lnTo>
                  <a:pt x="9688436" y="2894364"/>
                </a:lnTo>
                <a:lnTo>
                  <a:pt x="9626359" y="2876388"/>
                </a:lnTo>
                <a:lnTo>
                  <a:pt x="9536686" y="2845662"/>
                </a:lnTo>
                <a:cubicBezTo>
                  <a:pt x="9530621" y="2846717"/>
                  <a:pt x="9510170" y="2854046"/>
                  <a:pt x="9500517" y="2847197"/>
                </a:cubicBezTo>
                <a:lnTo>
                  <a:pt x="9432874" y="2826106"/>
                </a:lnTo>
                <a:cubicBezTo>
                  <a:pt x="9425326" y="2827008"/>
                  <a:pt x="9347481" y="2827961"/>
                  <a:pt x="9340481" y="2831628"/>
                </a:cubicBezTo>
                <a:cubicBezTo>
                  <a:pt x="9293603" y="2778331"/>
                  <a:pt x="9255558" y="2808341"/>
                  <a:pt x="9191002" y="2776544"/>
                </a:cubicBezTo>
                <a:lnTo>
                  <a:pt x="9181756" y="2773801"/>
                </a:lnTo>
                <a:lnTo>
                  <a:pt x="8912415" y="2765023"/>
                </a:lnTo>
                <a:lnTo>
                  <a:pt x="7709716" y="2795956"/>
                </a:lnTo>
                <a:cubicBezTo>
                  <a:pt x="7352819" y="2829880"/>
                  <a:pt x="7380767" y="2943418"/>
                  <a:pt x="6923164" y="2920980"/>
                </a:cubicBezTo>
                <a:cubicBezTo>
                  <a:pt x="5970798" y="2826379"/>
                  <a:pt x="4381146" y="3024064"/>
                  <a:pt x="3308915" y="3049912"/>
                </a:cubicBezTo>
                <a:cubicBezTo>
                  <a:pt x="3098453" y="3075471"/>
                  <a:pt x="2865005" y="3091676"/>
                  <a:pt x="2643050" y="3112559"/>
                </a:cubicBezTo>
                <a:lnTo>
                  <a:pt x="2426006" y="3161942"/>
                </a:lnTo>
                <a:lnTo>
                  <a:pt x="2291811" y="3176941"/>
                </a:lnTo>
                <a:lnTo>
                  <a:pt x="2201685" y="3200625"/>
                </a:lnTo>
                <a:cubicBezTo>
                  <a:pt x="2115718" y="3217427"/>
                  <a:pt x="2132108" y="3186461"/>
                  <a:pt x="2046141" y="3203263"/>
                </a:cubicBezTo>
                <a:cubicBezTo>
                  <a:pt x="2010569" y="3191771"/>
                  <a:pt x="1980262" y="3182883"/>
                  <a:pt x="1953987" y="3176250"/>
                </a:cubicBezTo>
                <a:lnTo>
                  <a:pt x="1924440" y="3170393"/>
                </a:lnTo>
                <a:lnTo>
                  <a:pt x="1907653" y="3175484"/>
                </a:lnTo>
                <a:cubicBezTo>
                  <a:pt x="1878061" y="3178004"/>
                  <a:pt x="1876006" y="3207968"/>
                  <a:pt x="1856828" y="3184705"/>
                </a:cubicBezTo>
                <a:lnTo>
                  <a:pt x="1831611" y="3205201"/>
                </a:lnTo>
                <a:lnTo>
                  <a:pt x="1715859" y="3229661"/>
                </a:lnTo>
                <a:lnTo>
                  <a:pt x="1573012" y="3250275"/>
                </a:lnTo>
                <a:lnTo>
                  <a:pt x="1525936" y="3243056"/>
                </a:lnTo>
                <a:lnTo>
                  <a:pt x="1515932" y="3243699"/>
                </a:lnTo>
                <a:cubicBezTo>
                  <a:pt x="1483797" y="3247820"/>
                  <a:pt x="1486309" y="3252662"/>
                  <a:pt x="1418247" y="3236042"/>
                </a:cubicBezTo>
                <a:cubicBezTo>
                  <a:pt x="1389292" y="3213946"/>
                  <a:pt x="1345427" y="3216968"/>
                  <a:pt x="1311781" y="3207733"/>
                </a:cubicBezTo>
                <a:lnTo>
                  <a:pt x="1287526" y="3195564"/>
                </a:lnTo>
                <a:lnTo>
                  <a:pt x="1275912" y="3202348"/>
                </a:lnTo>
                <a:cubicBezTo>
                  <a:pt x="1219626" y="3232740"/>
                  <a:pt x="1230867" y="3206674"/>
                  <a:pt x="1160923" y="3219676"/>
                </a:cubicBezTo>
                <a:cubicBezTo>
                  <a:pt x="1120939" y="3215839"/>
                  <a:pt x="1029087" y="3185516"/>
                  <a:pt x="909690" y="3216919"/>
                </a:cubicBezTo>
                <a:cubicBezTo>
                  <a:pt x="860463" y="3220671"/>
                  <a:pt x="794970" y="3221233"/>
                  <a:pt x="764020" y="3235844"/>
                </a:cubicBezTo>
                <a:cubicBezTo>
                  <a:pt x="713142" y="3261931"/>
                  <a:pt x="769145" y="3237498"/>
                  <a:pt x="701915" y="3250223"/>
                </a:cubicBezTo>
                <a:cubicBezTo>
                  <a:pt x="644188" y="3215027"/>
                  <a:pt x="531278" y="3284445"/>
                  <a:pt x="463292" y="3316636"/>
                </a:cubicBezTo>
                <a:cubicBezTo>
                  <a:pt x="456096" y="3336479"/>
                  <a:pt x="389128" y="3337531"/>
                  <a:pt x="369865" y="3339094"/>
                </a:cubicBezTo>
                <a:cubicBezTo>
                  <a:pt x="365488" y="3372375"/>
                  <a:pt x="330307" y="3346614"/>
                  <a:pt x="318911" y="3367912"/>
                </a:cubicBezTo>
                <a:cubicBezTo>
                  <a:pt x="256531" y="3381126"/>
                  <a:pt x="186611" y="3396061"/>
                  <a:pt x="119548" y="3404651"/>
                </a:cubicBezTo>
                <a:lnTo>
                  <a:pt x="0" y="3414000"/>
                </a:lnTo>
                <a:lnTo>
                  <a:pt x="0" y="2"/>
                </a:lnTo>
                <a:lnTo>
                  <a:pt x="3459904" y="1"/>
                </a:lnTo>
                <a:cubicBezTo>
                  <a:pt x="3459905" y="1"/>
                  <a:pt x="3459906" y="0"/>
                  <a:pt x="3459907"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608CD17C-4A7C-477D-A659-BA8A89A78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7662" y="2414277"/>
            <a:ext cx="9915525" cy="441352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3267B3BB-CAF6-1FA5-FDFE-F2A0DEC478B9}"/>
              </a:ext>
            </a:extLst>
          </p:cNvPr>
          <p:cNvPicPr>
            <a:picLocks noChangeAspect="1"/>
          </p:cNvPicPr>
          <p:nvPr/>
        </p:nvPicPr>
        <p:blipFill>
          <a:blip r:embed="rId2"/>
          <a:stretch>
            <a:fillRect/>
          </a:stretch>
        </p:blipFill>
        <p:spPr>
          <a:xfrm>
            <a:off x="4400549" y="2598119"/>
            <a:ext cx="9429750" cy="3787683"/>
          </a:xfrm>
          <a:prstGeom prst="rect">
            <a:avLst/>
          </a:prstGeom>
        </p:spPr>
      </p:pic>
      <p:sp>
        <p:nvSpPr>
          <p:cNvPr id="7" name="TextBox 6">
            <a:extLst>
              <a:ext uri="{FF2B5EF4-FFF2-40B4-BE49-F238E27FC236}">
                <a16:creationId xmlns:a16="http://schemas.microsoft.com/office/drawing/2014/main" id="{B45BAA84-0B23-3557-2A38-EF56A82227DB}"/>
              </a:ext>
            </a:extLst>
          </p:cNvPr>
          <p:cNvSpPr txBox="1"/>
          <p:nvPr/>
        </p:nvSpPr>
        <p:spPr>
          <a:xfrm>
            <a:off x="2286000" y="7267624"/>
            <a:ext cx="13639800" cy="2062112"/>
          </a:xfrm>
          <a:prstGeom prst="rect">
            <a:avLst/>
          </a:prstGeom>
        </p:spPr>
        <p:txBody>
          <a:bodyPr vert="horz" lIns="91440" tIns="45720" rIns="91440" bIns="45720" rtlCol="0" anchor="ctr">
            <a:normAutofit/>
          </a:bodyPr>
          <a:lstStyle/>
          <a:p>
            <a:pPr algn="ctr">
              <a:lnSpc>
                <a:spcPct val="90000"/>
              </a:lnSpc>
              <a:spcAft>
                <a:spcPts val="600"/>
              </a:spcAft>
            </a:pPr>
            <a:r>
              <a:rPr lang="en-US" sz="3000" b="0" i="0" u="none" strike="noStrike" baseline="0" dirty="0"/>
              <a:t>Make all members feel like they have a role in the club and make sure that anyone who engages with your club feels empowered to share their ideas and get involved.</a:t>
            </a:r>
            <a:endParaRPr lang="en-US" sz="3000" dirty="0"/>
          </a:p>
        </p:txBody>
      </p:sp>
    </p:spTree>
    <p:extLst>
      <p:ext uri="{BB962C8B-B14F-4D97-AF65-F5344CB8AC3E}">
        <p14:creationId xmlns:p14="http://schemas.microsoft.com/office/powerpoint/2010/main" val="2965821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7BDD930-0E65-490A-9CE5-554C357C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A912C67-99A1-4956-8F68-1846C2177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8EB9CB-04E5-7A89-A17F-B8054A84AA0A}"/>
              </a:ext>
            </a:extLst>
          </p:cNvPr>
          <p:cNvSpPr txBox="1"/>
          <p:nvPr/>
        </p:nvSpPr>
        <p:spPr>
          <a:xfrm>
            <a:off x="3206498" y="4610100"/>
            <a:ext cx="11576302" cy="4841439"/>
          </a:xfrm>
          <a:prstGeom prst="rect">
            <a:avLst/>
          </a:prstGeom>
        </p:spPr>
        <p:txBody>
          <a:bodyPr vert="horz" lIns="91440" tIns="45720" rIns="91440" bIns="45720" rtlCol="0" anchor="ctr">
            <a:normAutofit/>
          </a:bodyPr>
          <a:lstStyle/>
          <a:p>
            <a:pPr algn="ctr">
              <a:lnSpc>
                <a:spcPct val="90000"/>
              </a:lnSpc>
              <a:spcAft>
                <a:spcPts val="600"/>
              </a:spcAft>
            </a:pPr>
            <a:r>
              <a:rPr lang="en-US" sz="4000" b="0" i="0" u="none" strike="noStrike" baseline="0" dirty="0">
                <a:solidFill>
                  <a:schemeClr val="tx2"/>
                </a:solidFill>
              </a:rPr>
              <a:t>Ask members what your club should continue, start,  or even stop doing to ensure that the club reflects the needs of its members and potential members</a:t>
            </a:r>
            <a:endParaRPr lang="en-US" sz="4000" dirty="0">
              <a:solidFill>
                <a:schemeClr val="tx2"/>
              </a:solidFill>
            </a:endParaRPr>
          </a:p>
        </p:txBody>
      </p:sp>
      <p:grpSp>
        <p:nvGrpSpPr>
          <p:cNvPr id="33" name="Group 32">
            <a:extLst>
              <a:ext uri="{FF2B5EF4-FFF2-40B4-BE49-F238E27FC236}">
                <a16:creationId xmlns:a16="http://schemas.microsoft.com/office/drawing/2014/main" id="{569E5994-073E-4708-B3E6-43BFED0CE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72676" y="6267966"/>
            <a:ext cx="4592168" cy="3445898"/>
            <a:chOff x="-305" y="-1"/>
            <a:chExt cx="3832880" cy="2876136"/>
          </a:xfrm>
        </p:grpSpPr>
        <p:sp>
          <p:nvSpPr>
            <p:cNvPr id="34" name="Freeform: Shape 33">
              <a:extLst>
                <a:ext uri="{FF2B5EF4-FFF2-40B4-BE49-F238E27FC236}">
                  <a16:creationId xmlns:a16="http://schemas.microsoft.com/office/drawing/2014/main" id="{532F818D-9087-4691-AABA-465619A0C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68B7668A-5C96-4FB9-BFA9-38094EB87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F4F95BD-8661-4C45-94E3-CF3159BF4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E85BBF8A-E2FB-47F6-A60F-4FB855D50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39F60DFF-A5E6-145D-A54D-C6425C13BE1B}"/>
              </a:ext>
            </a:extLst>
          </p:cNvPr>
          <p:cNvPicPr>
            <a:picLocks noChangeAspect="1"/>
          </p:cNvPicPr>
          <p:nvPr/>
        </p:nvPicPr>
        <p:blipFill>
          <a:blip r:embed="rId2"/>
          <a:stretch>
            <a:fillRect/>
          </a:stretch>
        </p:blipFill>
        <p:spPr>
          <a:xfrm>
            <a:off x="4860903" y="1011034"/>
            <a:ext cx="7432040" cy="3698409"/>
          </a:xfrm>
          <a:prstGeom prst="rect">
            <a:avLst/>
          </a:prstGeom>
        </p:spPr>
      </p:pic>
      <p:grpSp>
        <p:nvGrpSpPr>
          <p:cNvPr id="39" name="Group 38">
            <a:extLst>
              <a:ext uri="{FF2B5EF4-FFF2-40B4-BE49-F238E27FC236}">
                <a16:creationId xmlns:a16="http://schemas.microsoft.com/office/drawing/2014/main" id="{DD81D498-EAA8-40F3-8230-AE4DEDA383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359285" y="0"/>
            <a:ext cx="4923370" cy="4256568"/>
            <a:chOff x="-305" y="-4155"/>
            <a:chExt cx="2514948" cy="2174333"/>
          </a:xfrm>
        </p:grpSpPr>
        <p:sp>
          <p:nvSpPr>
            <p:cNvPr id="40" name="Freeform: Shape 39">
              <a:extLst>
                <a:ext uri="{FF2B5EF4-FFF2-40B4-BE49-F238E27FC236}">
                  <a16:creationId xmlns:a16="http://schemas.microsoft.com/office/drawing/2014/main" id="{262F2402-5879-41A3-ACEC-6D2811BA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BBD41895-A230-4959-97BA-80F516383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670BD54-10A6-4092-9E32-647B2F870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3" name="Freeform: Shape 42">
              <a:extLst>
                <a:ext uri="{FF2B5EF4-FFF2-40B4-BE49-F238E27FC236}">
                  <a16:creationId xmlns:a16="http://schemas.microsoft.com/office/drawing/2014/main" id="{1C2B9A82-4826-4BF4-A16E-0B005FE76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05401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7571" y="-342900"/>
            <a:ext cx="17357971" cy="6781800"/>
          </a:xfrm>
          <a:custGeom>
            <a:avLst/>
            <a:gdLst/>
            <a:ahLst/>
            <a:cxnLst/>
            <a:rect l="l" t="t" r="r" b="b"/>
            <a:pathLst>
              <a:path w="18288000" h="8252460">
                <a:moveTo>
                  <a:pt x="0" y="0"/>
                </a:moveTo>
                <a:lnTo>
                  <a:pt x="18288000" y="0"/>
                </a:lnTo>
                <a:lnTo>
                  <a:pt x="18288000" y="8252460"/>
                </a:lnTo>
                <a:lnTo>
                  <a:pt x="0" y="825246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656792" y="8024024"/>
            <a:ext cx="3156321" cy="815176"/>
          </a:xfrm>
          <a:prstGeom prst="rect">
            <a:avLst/>
          </a:prstGeom>
        </p:spPr>
        <p:txBody>
          <a:bodyPr lIns="0" tIns="0" rIns="0" bIns="0" rtlCol="0" anchor="t">
            <a:spAutoFit/>
          </a:bodyPr>
          <a:lstStyle/>
          <a:p>
            <a:pPr algn="l">
              <a:lnSpc>
                <a:spcPts val="3369"/>
              </a:lnSpc>
            </a:pPr>
            <a:r>
              <a:rPr lang="en-US" sz="2406" b="1">
                <a:solidFill>
                  <a:srgbClr val="000000"/>
                </a:solidFill>
                <a:latin typeface="Open Sans Condensed Bold"/>
                <a:ea typeface="Open Sans Condensed Bold"/>
                <a:cs typeface="Open Sans Condensed Bold"/>
                <a:sym typeface="Open Sans Condensed Bold"/>
              </a:rPr>
              <a:t>Make decisions grounded in evidence.</a:t>
            </a:r>
          </a:p>
        </p:txBody>
      </p:sp>
      <p:sp>
        <p:nvSpPr>
          <p:cNvPr id="4" name="TextBox 4"/>
          <p:cNvSpPr txBox="1"/>
          <p:nvPr/>
        </p:nvSpPr>
        <p:spPr>
          <a:xfrm>
            <a:off x="5260780" y="8024024"/>
            <a:ext cx="3693480" cy="1234276"/>
          </a:xfrm>
          <a:prstGeom prst="rect">
            <a:avLst/>
          </a:prstGeom>
        </p:spPr>
        <p:txBody>
          <a:bodyPr lIns="0" tIns="0" rIns="0" bIns="0" rtlCol="0" anchor="t">
            <a:spAutoFit/>
          </a:bodyPr>
          <a:lstStyle/>
          <a:p>
            <a:pPr algn="l">
              <a:lnSpc>
                <a:spcPts val="3369"/>
              </a:lnSpc>
            </a:pPr>
            <a:r>
              <a:rPr lang="en-US" sz="2406" b="1">
                <a:solidFill>
                  <a:srgbClr val="000000"/>
                </a:solidFill>
                <a:latin typeface="Open Sans Condensed Bold"/>
                <a:ea typeface="Open Sans Condensed Bold"/>
                <a:cs typeface="Open Sans Condensed Bold"/>
                <a:sym typeface="Open Sans Condensed Bold"/>
              </a:rPr>
              <a:t>Be inclusive, engaging, compassionate, and ambitious on behalf of the world.</a:t>
            </a:r>
          </a:p>
        </p:txBody>
      </p:sp>
      <p:sp>
        <p:nvSpPr>
          <p:cNvPr id="5" name="TextBox 5"/>
          <p:cNvSpPr txBox="1"/>
          <p:nvPr/>
        </p:nvSpPr>
        <p:spPr>
          <a:xfrm>
            <a:off x="10215057" y="8024024"/>
            <a:ext cx="3241024" cy="1234276"/>
          </a:xfrm>
          <a:prstGeom prst="rect">
            <a:avLst/>
          </a:prstGeom>
        </p:spPr>
        <p:txBody>
          <a:bodyPr lIns="0" tIns="0" rIns="0" bIns="0" rtlCol="0" anchor="t">
            <a:spAutoFit/>
          </a:bodyPr>
          <a:lstStyle/>
          <a:p>
            <a:pPr algn="l">
              <a:lnSpc>
                <a:spcPts val="3369"/>
              </a:lnSpc>
            </a:pPr>
            <a:r>
              <a:rPr lang="en-US" sz="2406" b="1">
                <a:solidFill>
                  <a:srgbClr val="000000"/>
                </a:solidFill>
                <a:latin typeface="Open Sans Condensed Bold"/>
                <a:ea typeface="Open Sans Condensed Bold"/>
                <a:cs typeface="Open Sans Condensed Bold"/>
                <a:sym typeface="Open Sans Condensed Bold"/>
              </a:rPr>
              <a:t>Create meaningful relationships across decades and continents.</a:t>
            </a:r>
          </a:p>
        </p:txBody>
      </p:sp>
      <p:sp>
        <p:nvSpPr>
          <p:cNvPr id="6" name="TextBox 6"/>
          <p:cNvSpPr txBox="1"/>
          <p:nvPr/>
        </p:nvSpPr>
        <p:spPr>
          <a:xfrm>
            <a:off x="14497947" y="8024024"/>
            <a:ext cx="3241024" cy="1653376"/>
          </a:xfrm>
          <a:prstGeom prst="rect">
            <a:avLst/>
          </a:prstGeom>
        </p:spPr>
        <p:txBody>
          <a:bodyPr lIns="0" tIns="0" rIns="0" bIns="0" rtlCol="0" anchor="t">
            <a:spAutoFit/>
          </a:bodyPr>
          <a:lstStyle/>
          <a:p>
            <a:pPr algn="l">
              <a:lnSpc>
                <a:spcPts val="3369"/>
              </a:lnSpc>
            </a:pPr>
            <a:r>
              <a:rPr lang="en-US" sz="2406" b="1">
                <a:solidFill>
                  <a:srgbClr val="000000"/>
                </a:solidFill>
                <a:latin typeface="Open Sans Condensed Bold"/>
                <a:ea typeface="Open Sans Condensed Bold"/>
                <a:cs typeface="Open Sans Condensed Bold"/>
                <a:sym typeface="Open Sans Condensed Bold"/>
              </a:rPr>
              <a:t>Seek new perspectives and new ideas that can strengthen Rotary and create lasting change.</a:t>
            </a:r>
          </a:p>
        </p:txBody>
      </p:sp>
      <p:pic>
        <p:nvPicPr>
          <p:cNvPr id="8" name="Picture 7">
            <a:extLst>
              <a:ext uri="{FF2B5EF4-FFF2-40B4-BE49-F238E27FC236}">
                <a16:creationId xmlns:a16="http://schemas.microsoft.com/office/drawing/2014/main" id="{F8907D2E-F6DC-B08F-9EF6-1C3CE955D921}"/>
              </a:ext>
            </a:extLst>
          </p:cNvPr>
          <p:cNvPicPr>
            <a:picLocks noChangeAspect="1"/>
          </p:cNvPicPr>
          <p:nvPr/>
        </p:nvPicPr>
        <p:blipFill>
          <a:blip r:embed="rId4"/>
          <a:stretch>
            <a:fillRect/>
          </a:stretch>
        </p:blipFill>
        <p:spPr>
          <a:xfrm>
            <a:off x="0" y="5589639"/>
            <a:ext cx="18288000" cy="46863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72F4BA-5B3E-64A4-BE4D-BEC175B68AA4}"/>
              </a:ext>
            </a:extLst>
          </p:cNvPr>
          <p:cNvPicPr>
            <a:picLocks noChangeAspect="1"/>
          </p:cNvPicPr>
          <p:nvPr/>
        </p:nvPicPr>
        <p:blipFill>
          <a:blip r:embed="rId3"/>
          <a:stretch>
            <a:fillRect/>
          </a:stretch>
        </p:blipFill>
        <p:spPr>
          <a:xfrm>
            <a:off x="32771" y="3314700"/>
            <a:ext cx="18255229" cy="4870655"/>
          </a:xfrm>
          <a:prstGeom prst="rect">
            <a:avLst/>
          </a:prstGeom>
        </p:spPr>
      </p:pic>
      <p:pic>
        <p:nvPicPr>
          <p:cNvPr id="7" name="Picture 6">
            <a:extLst>
              <a:ext uri="{FF2B5EF4-FFF2-40B4-BE49-F238E27FC236}">
                <a16:creationId xmlns:a16="http://schemas.microsoft.com/office/drawing/2014/main" id="{EDABEA32-D289-96A3-AFDF-78FEDD011160}"/>
              </a:ext>
            </a:extLst>
          </p:cNvPr>
          <p:cNvPicPr>
            <a:picLocks noChangeAspect="1"/>
          </p:cNvPicPr>
          <p:nvPr/>
        </p:nvPicPr>
        <p:blipFill>
          <a:blip r:embed="rId4"/>
          <a:stretch>
            <a:fillRect/>
          </a:stretch>
        </p:blipFill>
        <p:spPr>
          <a:xfrm>
            <a:off x="0" y="647700"/>
            <a:ext cx="18288000" cy="20337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410738" cy="10287000"/>
          </a:xfrm>
          <a:custGeom>
            <a:avLst/>
            <a:gdLst/>
            <a:ahLst/>
            <a:cxnLst/>
            <a:rect l="l" t="t" r="r" b="b"/>
            <a:pathLst>
              <a:path w="18410738" h="10287000">
                <a:moveTo>
                  <a:pt x="0" y="0"/>
                </a:moveTo>
                <a:lnTo>
                  <a:pt x="18410738" y="0"/>
                </a:lnTo>
                <a:lnTo>
                  <a:pt x="18410738"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rot="5400000">
            <a:off x="-5143500" y="3048966"/>
            <a:ext cx="10287000" cy="4189069"/>
          </a:xfrm>
          <a:custGeom>
            <a:avLst/>
            <a:gdLst/>
            <a:ahLst/>
            <a:cxnLst/>
            <a:rect l="l" t="t" r="r" b="b"/>
            <a:pathLst>
              <a:path w="10287000" h="4189069">
                <a:moveTo>
                  <a:pt x="0" y="0"/>
                </a:moveTo>
                <a:lnTo>
                  <a:pt x="10287000" y="0"/>
                </a:lnTo>
                <a:lnTo>
                  <a:pt x="10287000" y="4189068"/>
                </a:lnTo>
                <a:lnTo>
                  <a:pt x="0" y="4189068"/>
                </a:lnTo>
                <a:lnTo>
                  <a:pt x="0" y="0"/>
                </a:lnTo>
                <a:close/>
              </a:path>
            </a:pathLst>
          </a:custGeom>
          <a:blipFill>
            <a:blip r:embed="rId3"/>
            <a:stretch>
              <a:fillRect b="-37824"/>
            </a:stretch>
          </a:blipFill>
        </p:spPr>
        <p:txBody>
          <a:bodyPr/>
          <a:lstStyle/>
          <a:p>
            <a:endParaRPr lang="en-US"/>
          </a:p>
        </p:txBody>
      </p:sp>
      <p:sp>
        <p:nvSpPr>
          <p:cNvPr id="4" name="Freeform 4"/>
          <p:cNvSpPr/>
          <p:nvPr/>
        </p:nvSpPr>
        <p:spPr>
          <a:xfrm>
            <a:off x="9217729" y="1998488"/>
            <a:ext cx="7258212" cy="2078016"/>
          </a:xfrm>
          <a:custGeom>
            <a:avLst/>
            <a:gdLst/>
            <a:ahLst/>
            <a:cxnLst/>
            <a:rect l="l" t="t" r="r" b="b"/>
            <a:pathLst>
              <a:path w="7258212" h="2078016">
                <a:moveTo>
                  <a:pt x="0" y="0"/>
                </a:moveTo>
                <a:lnTo>
                  <a:pt x="7258212" y="0"/>
                </a:lnTo>
                <a:lnTo>
                  <a:pt x="7258212" y="2078016"/>
                </a:lnTo>
                <a:lnTo>
                  <a:pt x="0" y="2078016"/>
                </a:lnTo>
                <a:lnTo>
                  <a:pt x="0" y="0"/>
                </a:lnTo>
                <a:close/>
              </a:path>
            </a:pathLst>
          </a:custGeom>
          <a:blipFill>
            <a:blip r:embed="rId4"/>
            <a:stretch>
              <a:fillRect/>
            </a:stretch>
          </a:blipFill>
        </p:spPr>
        <p:txBody>
          <a:bodyPr/>
          <a:lstStyle/>
          <a:p>
            <a:endParaRPr lang="en-US"/>
          </a:p>
        </p:txBody>
      </p:sp>
      <p:sp>
        <p:nvSpPr>
          <p:cNvPr id="5" name="Freeform 5"/>
          <p:cNvSpPr/>
          <p:nvPr/>
        </p:nvSpPr>
        <p:spPr>
          <a:xfrm>
            <a:off x="9428571" y="4494341"/>
            <a:ext cx="4793464" cy="2125542"/>
          </a:xfrm>
          <a:custGeom>
            <a:avLst/>
            <a:gdLst/>
            <a:ahLst/>
            <a:cxnLst/>
            <a:rect l="l" t="t" r="r" b="b"/>
            <a:pathLst>
              <a:path w="4793464" h="2125542">
                <a:moveTo>
                  <a:pt x="0" y="0"/>
                </a:moveTo>
                <a:lnTo>
                  <a:pt x="4793464" y="0"/>
                </a:lnTo>
                <a:lnTo>
                  <a:pt x="4793464" y="2125542"/>
                </a:lnTo>
                <a:lnTo>
                  <a:pt x="0" y="2125542"/>
                </a:lnTo>
                <a:lnTo>
                  <a:pt x="0" y="0"/>
                </a:lnTo>
                <a:close/>
              </a:path>
            </a:pathLst>
          </a:custGeom>
          <a:blipFill>
            <a:blip r:embed="rId5"/>
            <a:stretch>
              <a:fillRect/>
            </a:stretch>
          </a:blipFill>
        </p:spPr>
        <p:txBody>
          <a:bodyPr/>
          <a:lstStyle/>
          <a:p>
            <a:endParaRPr lang="en-US"/>
          </a:p>
        </p:txBody>
      </p:sp>
      <p:sp>
        <p:nvSpPr>
          <p:cNvPr id="6" name="Freeform 6"/>
          <p:cNvSpPr/>
          <p:nvPr/>
        </p:nvSpPr>
        <p:spPr>
          <a:xfrm>
            <a:off x="9247406" y="7101363"/>
            <a:ext cx="7888456" cy="1850357"/>
          </a:xfrm>
          <a:custGeom>
            <a:avLst/>
            <a:gdLst/>
            <a:ahLst/>
            <a:cxnLst/>
            <a:rect l="l" t="t" r="r" b="b"/>
            <a:pathLst>
              <a:path w="7888456" h="1850357">
                <a:moveTo>
                  <a:pt x="0" y="0"/>
                </a:moveTo>
                <a:lnTo>
                  <a:pt x="7888456" y="0"/>
                </a:lnTo>
                <a:lnTo>
                  <a:pt x="7888456" y="1850357"/>
                </a:lnTo>
                <a:lnTo>
                  <a:pt x="0" y="1850357"/>
                </a:lnTo>
                <a:lnTo>
                  <a:pt x="0" y="0"/>
                </a:lnTo>
                <a:close/>
              </a:path>
            </a:pathLst>
          </a:custGeom>
          <a:blipFill>
            <a:blip r:embed="rId6"/>
            <a:stretch>
              <a:fillRect l="-3599"/>
            </a:stretch>
          </a:blipFill>
        </p:spPr>
        <p:txBody>
          <a:bodyPr/>
          <a:lstStyle/>
          <a:p>
            <a:endParaRPr lang="en-US"/>
          </a:p>
        </p:txBody>
      </p:sp>
      <p:sp>
        <p:nvSpPr>
          <p:cNvPr id="7" name="TextBox 7"/>
          <p:cNvSpPr txBox="1"/>
          <p:nvPr/>
        </p:nvSpPr>
        <p:spPr>
          <a:xfrm>
            <a:off x="1945642" y="783763"/>
            <a:ext cx="12741729" cy="728950"/>
          </a:xfrm>
          <a:prstGeom prst="rect">
            <a:avLst/>
          </a:prstGeom>
        </p:spPr>
        <p:txBody>
          <a:bodyPr lIns="0" tIns="0" rIns="0" bIns="0" rtlCol="0" anchor="t">
            <a:spAutoFit/>
          </a:bodyPr>
          <a:lstStyle/>
          <a:p>
            <a:pPr algn="just">
              <a:lnSpc>
                <a:spcPts val="5968"/>
              </a:lnSpc>
            </a:pPr>
            <a:r>
              <a:rPr lang="en-US" sz="4263" b="1">
                <a:solidFill>
                  <a:srgbClr val="000000"/>
                </a:solidFill>
                <a:latin typeface="Frutiger Bold"/>
                <a:ea typeface="Frutiger Bold"/>
                <a:cs typeface="Frutiger Bold"/>
                <a:sym typeface="Frutiger Bold"/>
              </a:rPr>
              <a:t>Three-year Rolling Goals: 6 Priority Goals</a:t>
            </a:r>
          </a:p>
        </p:txBody>
      </p:sp>
      <p:sp>
        <p:nvSpPr>
          <p:cNvPr id="8" name="TextBox 8"/>
          <p:cNvSpPr txBox="1"/>
          <p:nvPr/>
        </p:nvSpPr>
        <p:spPr>
          <a:xfrm>
            <a:off x="2166708" y="2179992"/>
            <a:ext cx="3277288" cy="523875"/>
          </a:xfrm>
          <a:prstGeom prst="rect">
            <a:avLst/>
          </a:prstGeom>
        </p:spPr>
        <p:txBody>
          <a:bodyPr lIns="0" tIns="0" rIns="0" bIns="0" rtlCol="0" anchor="t">
            <a:spAutoFit/>
          </a:bodyPr>
          <a:lstStyle/>
          <a:p>
            <a:pPr algn="just">
              <a:lnSpc>
                <a:spcPts val="4200"/>
              </a:lnSpc>
            </a:pPr>
            <a:r>
              <a:rPr lang="en-US" sz="3000" b="1">
                <a:solidFill>
                  <a:srgbClr val="000000"/>
                </a:solidFill>
                <a:latin typeface="Frutiger Bold"/>
                <a:ea typeface="Frutiger Bold"/>
                <a:cs typeface="Frutiger Bold"/>
                <a:sym typeface="Frutiger Bold"/>
              </a:rPr>
              <a:t>Club Membership</a:t>
            </a:r>
          </a:p>
        </p:txBody>
      </p:sp>
      <p:sp>
        <p:nvSpPr>
          <p:cNvPr id="9" name="TextBox 9"/>
          <p:cNvSpPr txBox="1"/>
          <p:nvPr/>
        </p:nvSpPr>
        <p:spPr>
          <a:xfrm>
            <a:off x="2166708" y="4607340"/>
            <a:ext cx="3277288" cy="523875"/>
          </a:xfrm>
          <a:prstGeom prst="rect">
            <a:avLst/>
          </a:prstGeom>
        </p:spPr>
        <p:txBody>
          <a:bodyPr lIns="0" tIns="0" rIns="0" bIns="0" rtlCol="0" anchor="t">
            <a:spAutoFit/>
          </a:bodyPr>
          <a:lstStyle/>
          <a:p>
            <a:pPr algn="just">
              <a:lnSpc>
                <a:spcPts val="4200"/>
              </a:lnSpc>
            </a:pPr>
            <a:r>
              <a:rPr lang="en-US" sz="3000" b="1">
                <a:solidFill>
                  <a:srgbClr val="000000"/>
                </a:solidFill>
                <a:latin typeface="Frutiger Bold"/>
                <a:ea typeface="Frutiger Bold"/>
                <a:cs typeface="Frutiger Bold"/>
                <a:sym typeface="Frutiger Bold"/>
              </a:rPr>
              <a:t>Strategic Plan</a:t>
            </a:r>
          </a:p>
        </p:txBody>
      </p:sp>
      <p:sp>
        <p:nvSpPr>
          <p:cNvPr id="10" name="TextBox 10"/>
          <p:cNvSpPr txBox="1"/>
          <p:nvPr/>
        </p:nvSpPr>
        <p:spPr>
          <a:xfrm>
            <a:off x="2166708" y="7036215"/>
            <a:ext cx="3918169" cy="523875"/>
          </a:xfrm>
          <a:prstGeom prst="rect">
            <a:avLst/>
          </a:prstGeom>
        </p:spPr>
        <p:txBody>
          <a:bodyPr lIns="0" tIns="0" rIns="0" bIns="0" rtlCol="0" anchor="t">
            <a:spAutoFit/>
          </a:bodyPr>
          <a:lstStyle/>
          <a:p>
            <a:pPr algn="just">
              <a:lnSpc>
                <a:spcPts val="4200"/>
              </a:lnSpc>
            </a:pPr>
            <a:r>
              <a:rPr lang="en-US" sz="3000" b="1">
                <a:solidFill>
                  <a:srgbClr val="000000"/>
                </a:solidFill>
                <a:latin typeface="Frutiger Bold"/>
                <a:ea typeface="Frutiger Bold"/>
                <a:cs typeface="Frutiger Bold"/>
                <a:sym typeface="Frutiger Bold"/>
              </a:rPr>
              <a:t>Service Participation</a:t>
            </a:r>
          </a:p>
        </p:txBody>
      </p:sp>
      <p:sp>
        <p:nvSpPr>
          <p:cNvPr id="11" name="TextBox 11"/>
          <p:cNvSpPr txBox="1"/>
          <p:nvPr/>
        </p:nvSpPr>
        <p:spPr>
          <a:xfrm>
            <a:off x="2536550" y="2802546"/>
            <a:ext cx="5623371" cy="701675"/>
          </a:xfrm>
          <a:prstGeom prst="rect">
            <a:avLst/>
          </a:prstGeom>
        </p:spPr>
        <p:txBody>
          <a:bodyPr lIns="0" tIns="0" rIns="0" bIns="0" rtlCol="0" anchor="t">
            <a:spAutoFit/>
          </a:bodyPr>
          <a:lstStyle/>
          <a:p>
            <a:pPr algn="l">
              <a:lnSpc>
                <a:spcPts val="2800"/>
              </a:lnSpc>
            </a:pPr>
            <a:r>
              <a:rPr lang="en-US" sz="2000">
                <a:solidFill>
                  <a:srgbClr val="000000"/>
                </a:solidFill>
                <a:latin typeface="Frutiger"/>
                <a:ea typeface="Frutiger"/>
                <a:cs typeface="Frutiger"/>
                <a:sym typeface="Frutiger"/>
              </a:rPr>
              <a:t>This goal is the number of members you want to have at the end of the year.</a:t>
            </a:r>
          </a:p>
        </p:txBody>
      </p:sp>
      <p:sp>
        <p:nvSpPr>
          <p:cNvPr id="12" name="TextBox 12"/>
          <p:cNvSpPr txBox="1"/>
          <p:nvPr/>
        </p:nvSpPr>
        <p:spPr>
          <a:xfrm>
            <a:off x="2632311" y="5226465"/>
            <a:ext cx="5623371" cy="1054100"/>
          </a:xfrm>
          <a:prstGeom prst="rect">
            <a:avLst/>
          </a:prstGeom>
        </p:spPr>
        <p:txBody>
          <a:bodyPr lIns="0" tIns="0" rIns="0" bIns="0" rtlCol="0" anchor="t">
            <a:spAutoFit/>
          </a:bodyPr>
          <a:lstStyle/>
          <a:p>
            <a:pPr algn="l">
              <a:lnSpc>
                <a:spcPts val="2800"/>
              </a:lnSpc>
            </a:pPr>
            <a:r>
              <a:rPr lang="en-US" sz="2000">
                <a:solidFill>
                  <a:srgbClr val="000000"/>
                </a:solidFill>
                <a:latin typeface="Frutiger"/>
                <a:ea typeface="Frutiger"/>
                <a:cs typeface="Frutiger"/>
                <a:sym typeface="Frutiger"/>
              </a:rPr>
              <a:t>Even sitting down with your board of directors to set your 3 year rolling goals will complete this for you.</a:t>
            </a:r>
          </a:p>
        </p:txBody>
      </p:sp>
      <p:sp>
        <p:nvSpPr>
          <p:cNvPr id="13" name="TextBox 13"/>
          <p:cNvSpPr txBox="1"/>
          <p:nvPr/>
        </p:nvSpPr>
        <p:spPr>
          <a:xfrm>
            <a:off x="2693136" y="7715591"/>
            <a:ext cx="5623371" cy="701675"/>
          </a:xfrm>
          <a:prstGeom prst="rect">
            <a:avLst/>
          </a:prstGeom>
        </p:spPr>
        <p:txBody>
          <a:bodyPr lIns="0" tIns="0" rIns="0" bIns="0" rtlCol="0" anchor="t">
            <a:spAutoFit/>
          </a:bodyPr>
          <a:lstStyle/>
          <a:p>
            <a:pPr algn="l">
              <a:lnSpc>
                <a:spcPts val="2800"/>
              </a:lnSpc>
            </a:pPr>
            <a:r>
              <a:rPr lang="en-US" sz="2000">
                <a:solidFill>
                  <a:srgbClr val="000000"/>
                </a:solidFill>
                <a:latin typeface="Frutiger"/>
                <a:ea typeface="Frutiger"/>
                <a:cs typeface="Frutiger"/>
                <a:sym typeface="Frutiger"/>
              </a:rPr>
              <a:t>This is the number of members you want to participate in club service activities.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1321</TotalTime>
  <Words>1145</Words>
  <Application>Microsoft Office PowerPoint</Application>
  <PresentationFormat>Custom</PresentationFormat>
  <Paragraphs>123</Paragraphs>
  <Slides>23</Slides>
  <Notes>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Open Sans Condensed Bold</vt:lpstr>
      <vt:lpstr>Symbol</vt:lpstr>
      <vt:lpstr>Arial</vt:lpstr>
      <vt:lpstr>Alegreya Sans Bold</vt:lpstr>
      <vt:lpstr>Calibri</vt:lpstr>
      <vt:lpstr>Frutiger Bold</vt:lpstr>
      <vt:lpstr>Frutiger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P</dc:title>
  <dc:creator>Owner</dc:creator>
  <cp:lastModifiedBy>Na Masu</cp:lastModifiedBy>
  <cp:revision>6</cp:revision>
  <cp:lastPrinted>2026-01-31T07:02:25Z</cp:lastPrinted>
  <dcterms:created xsi:type="dcterms:W3CDTF">2006-08-16T00:00:00Z</dcterms:created>
  <dcterms:modified xsi:type="dcterms:W3CDTF">2026-01-31T07:03:58Z</dcterms:modified>
  <dc:identifier>DAGVXNGgAuw</dc:identifier>
</cp:coreProperties>
</file>