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6" r:id="rId2"/>
    <p:sldMasterId id="2147483693" r:id="rId3"/>
  </p:sldMasterIdLst>
  <p:notesMasterIdLst>
    <p:notesMasterId r:id="rId36"/>
  </p:notesMasterIdLst>
  <p:handoutMasterIdLst>
    <p:handoutMasterId r:id="rId37"/>
  </p:handoutMasterIdLst>
  <p:sldIdLst>
    <p:sldId id="280" r:id="rId4"/>
    <p:sldId id="313" r:id="rId5"/>
    <p:sldId id="281" r:id="rId6"/>
    <p:sldId id="324" r:id="rId7"/>
    <p:sldId id="283" r:id="rId8"/>
    <p:sldId id="314" r:id="rId9"/>
    <p:sldId id="282" r:id="rId10"/>
    <p:sldId id="315" r:id="rId11"/>
    <p:sldId id="286" r:id="rId12"/>
    <p:sldId id="287" r:id="rId13"/>
    <p:sldId id="288" r:id="rId14"/>
    <p:sldId id="289" r:id="rId15"/>
    <p:sldId id="292" r:id="rId16"/>
    <p:sldId id="316" r:id="rId17"/>
    <p:sldId id="510" r:id="rId18"/>
    <p:sldId id="265" r:id="rId19"/>
    <p:sldId id="290" r:id="rId20"/>
    <p:sldId id="306" r:id="rId21"/>
    <p:sldId id="307" r:id="rId22"/>
    <p:sldId id="293" r:id="rId23"/>
    <p:sldId id="294" r:id="rId24"/>
    <p:sldId id="305" r:id="rId25"/>
    <p:sldId id="295" r:id="rId26"/>
    <p:sldId id="296" r:id="rId27"/>
    <p:sldId id="298" r:id="rId28"/>
    <p:sldId id="299" r:id="rId29"/>
    <p:sldId id="304" r:id="rId30"/>
    <p:sldId id="308" r:id="rId31"/>
    <p:sldId id="309" r:id="rId32"/>
    <p:sldId id="303" r:id="rId33"/>
    <p:sldId id="310" r:id="rId34"/>
    <p:sldId id="302" r:id="rId3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2A3"/>
    <a:srgbClr val="64D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sorterViewPr>
    <p:cViewPr>
      <p:scale>
        <a:sx n="100" d="100"/>
        <a:sy n="100" d="100"/>
      </p:scale>
      <p:origin x="0" y="-762"/>
    </p:cViewPr>
  </p:sorterViewPr>
  <p:notesViewPr>
    <p:cSldViewPr snapToGrid="0">
      <p:cViewPr varScale="1">
        <p:scale>
          <a:sx n="87" d="100"/>
          <a:sy n="87" d="100"/>
        </p:scale>
        <p:origin x="35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Masuno" userId="9961629676539e2a" providerId="LiveId" clId="{E9FF82B3-5923-4794-8539-602E793DBD72}"/>
    <pc:docChg chg="modSld sldOrd">
      <pc:chgData name="Naomi Masuno" userId="9961629676539e2a" providerId="LiveId" clId="{E9FF82B3-5923-4794-8539-602E793DBD72}" dt="2026-04-18T08:16:18.228" v="1"/>
      <pc:docMkLst>
        <pc:docMk/>
      </pc:docMkLst>
      <pc:sldChg chg="ord">
        <pc:chgData name="Naomi Masuno" userId="9961629676539e2a" providerId="LiveId" clId="{E9FF82B3-5923-4794-8539-602E793DBD72}" dt="2026-04-18T08:16:18.228" v="1"/>
        <pc:sldMkLst>
          <pc:docMk/>
          <pc:sldMk cId="1472799381" sldId="3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71055"/>
          </a:xfrm>
          <a:prstGeom prst="rect">
            <a:avLst/>
          </a:prstGeom>
        </p:spPr>
        <p:txBody>
          <a:bodyPr vert="horz" lIns="94229" tIns="47115" rIns="94229" bIns="47115" rtlCol="0"/>
          <a:lstStyle>
            <a:lvl1pPr algn="r">
              <a:defRPr sz="1200"/>
            </a:lvl1pPr>
          </a:lstStyle>
          <a:p>
            <a:fld id="{25E397BF-3FCC-4514-AC11-83BCF9595215}" type="datetimeFigureOut">
              <a:rPr lang="en-US" smtClean="0"/>
              <a:t>4/17/2026</a:t>
            </a:fld>
            <a:endParaRPr lang="en-US" dirty="0"/>
          </a:p>
        </p:txBody>
      </p:sp>
      <p:sp>
        <p:nvSpPr>
          <p:cNvPr id="4" name="Footer Placeholder 3"/>
          <p:cNvSpPr>
            <a:spLocks noGrp="1"/>
          </p:cNvSpPr>
          <p:nvPr>
            <p:ph type="ftr" sz="quarter" idx="2"/>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3"/>
            <a:ext cx="3077739" cy="471054"/>
          </a:xfrm>
          <a:prstGeom prst="rect">
            <a:avLst/>
          </a:prstGeom>
        </p:spPr>
        <p:txBody>
          <a:bodyPr vert="horz" lIns="94229" tIns="47115" rIns="94229" bIns="47115" rtlCol="0" anchor="b"/>
          <a:lstStyle>
            <a:lvl1pPr algn="r">
              <a:defRPr sz="1200"/>
            </a:lvl1pPr>
          </a:lstStyle>
          <a:p>
            <a:fld id="{F950E69A-5F92-49F5-91F8-39961C7976A7}" type="slidenum">
              <a:rPr lang="en-US" smtClean="0"/>
              <a:t>‹#›</a:t>
            </a:fld>
            <a:endParaRPr lang="en-US" dirty="0"/>
          </a:p>
        </p:txBody>
      </p:sp>
    </p:spTree>
    <p:extLst>
      <p:ext uri="{BB962C8B-B14F-4D97-AF65-F5344CB8AC3E}">
        <p14:creationId xmlns:p14="http://schemas.microsoft.com/office/powerpoint/2010/main" val="276356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5"/>
          </a:xfrm>
          <a:prstGeom prst="rect">
            <a:avLst/>
          </a:prstGeom>
        </p:spPr>
        <p:txBody>
          <a:bodyPr vert="horz" lIns="94229" tIns="47115" rIns="94229" bIns="47115" rtlCol="0"/>
          <a:lstStyle>
            <a:lvl1pPr algn="r">
              <a:defRPr sz="1200"/>
            </a:lvl1pPr>
          </a:lstStyle>
          <a:p>
            <a:fld id="{627CDDEB-CA0E-4849-BB5C-73B6667BCB12}" type="datetimeFigureOut">
              <a:rPr lang="en-US" smtClean="0"/>
              <a:t>4/17/2026</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5" rIns="94229" bIns="47115" rtlCol="0" anchor="ctr"/>
          <a:lstStyle/>
          <a:p>
            <a:endParaRPr lang="en-US" dirty="0"/>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8DB6ADEA-366B-429C-A1F6-8AA532DA954B}" type="slidenum">
              <a:rPr lang="en-US" smtClean="0"/>
              <a:t>‹#›</a:t>
            </a:fld>
            <a:endParaRPr lang="en-US" dirty="0"/>
          </a:p>
        </p:txBody>
      </p:sp>
    </p:spTree>
    <p:extLst>
      <p:ext uri="{BB962C8B-B14F-4D97-AF65-F5344CB8AC3E}">
        <p14:creationId xmlns:p14="http://schemas.microsoft.com/office/powerpoint/2010/main" val="101174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50B5292-BDE4-4CA7-8230-B74667A793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284">
              <a:spcBef>
                <a:spcPct val="30000"/>
              </a:spcBef>
              <a:defRPr sz="1200">
                <a:solidFill>
                  <a:schemeClr val="tx1"/>
                </a:solidFill>
                <a:latin typeface="Arial" panose="020B0604020202020204" pitchFamily="34" charset="0"/>
                <a:ea typeface="ヒラギノ角ゴ Pro W3" pitchFamily="-84" charset="-128"/>
              </a:defRPr>
            </a:lvl1pPr>
            <a:lvl2pPr marL="765610" indent="-294465" defTabSz="960284">
              <a:spcBef>
                <a:spcPct val="30000"/>
              </a:spcBef>
              <a:defRPr sz="1200">
                <a:solidFill>
                  <a:schemeClr val="tx1"/>
                </a:solidFill>
                <a:latin typeface="Arial" panose="020B0604020202020204" pitchFamily="34" charset="0"/>
                <a:ea typeface="ヒラギノ角ゴ Pro W3" pitchFamily="-84" charset="-128"/>
              </a:defRPr>
            </a:lvl2pPr>
            <a:lvl3pPr marL="1181133" indent="-235572" defTabSz="960284">
              <a:spcBef>
                <a:spcPct val="30000"/>
              </a:spcBef>
              <a:defRPr sz="1200">
                <a:solidFill>
                  <a:schemeClr val="tx1"/>
                </a:solidFill>
                <a:latin typeface="Arial" panose="020B0604020202020204" pitchFamily="34" charset="0"/>
                <a:ea typeface="ヒラギノ角ゴ Pro W3" pitchFamily="-84" charset="-128"/>
              </a:defRPr>
            </a:lvl3pPr>
            <a:lvl4pPr marL="1652278" indent="-235572" defTabSz="960284">
              <a:spcBef>
                <a:spcPct val="30000"/>
              </a:spcBef>
              <a:defRPr sz="1200">
                <a:solidFill>
                  <a:schemeClr val="tx1"/>
                </a:solidFill>
                <a:latin typeface="Arial" panose="020B0604020202020204" pitchFamily="34" charset="0"/>
                <a:ea typeface="ヒラギノ角ゴ Pro W3" pitchFamily="-84" charset="-128"/>
              </a:defRPr>
            </a:lvl4pPr>
            <a:lvl5pPr marL="2123422" indent="-235572" defTabSz="960284">
              <a:spcBef>
                <a:spcPct val="30000"/>
              </a:spcBef>
              <a:defRPr sz="1200">
                <a:solidFill>
                  <a:schemeClr val="tx1"/>
                </a:solidFill>
                <a:latin typeface="Arial" panose="020B0604020202020204" pitchFamily="34" charset="0"/>
                <a:ea typeface="ヒラギノ角ゴ Pro W3" pitchFamily="-84" charset="-128"/>
              </a:defRPr>
            </a:lvl5pPr>
            <a:lvl6pPr marL="2594567"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65711"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36856"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4008000"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5C15C7A4-6FDC-4DDF-91E5-667203EFE660}" type="slidenum">
              <a:rPr lang="en-US" altLang="en-US">
                <a:solidFill>
                  <a:srgbClr val="000000"/>
                </a:solidFill>
              </a:rPr>
              <a:pPr eaLnBrk="0" fontAlgn="base" hangingPunct="0">
                <a:spcBef>
                  <a:spcPct val="0"/>
                </a:spcBef>
                <a:spcAft>
                  <a:spcPct val="0"/>
                </a:spcAft>
                <a:defRPr/>
              </a:pPr>
              <a:t>1</a:t>
            </a:fld>
            <a:endParaRPr lang="en-US" altLang="en-US">
              <a:solidFill>
                <a:srgbClr val="000000"/>
              </a:solidFill>
            </a:endParaRPr>
          </a:p>
        </p:txBody>
      </p:sp>
      <p:sp>
        <p:nvSpPr>
          <p:cNvPr id="49155" name="Rectangle 2">
            <a:extLst>
              <a:ext uri="{FF2B5EF4-FFF2-40B4-BE49-F238E27FC236}">
                <a16:creationId xmlns:a16="http://schemas.microsoft.com/office/drawing/2014/main" id="{B342353B-56D9-4D5B-B9D0-61F25935024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1CDAC4B7-F966-4882-87F6-851E22164B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395937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EFD3C1A-2DF8-47E9-A257-63F7FF06838D}"/>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F52DAEA6-2F87-4C67-A594-50E976292F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51204" name="Slide Number Placeholder 3">
            <a:extLst>
              <a:ext uri="{FF2B5EF4-FFF2-40B4-BE49-F238E27FC236}">
                <a16:creationId xmlns:a16="http://schemas.microsoft.com/office/drawing/2014/main" id="{C28B611B-7BF9-4711-B72A-670C86B112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284">
              <a:spcBef>
                <a:spcPct val="30000"/>
              </a:spcBef>
              <a:defRPr sz="1200">
                <a:solidFill>
                  <a:schemeClr val="tx1"/>
                </a:solidFill>
                <a:latin typeface="Arial" panose="020B0604020202020204" pitchFamily="34" charset="0"/>
                <a:ea typeface="ヒラギノ角ゴ Pro W3" pitchFamily="-84" charset="-128"/>
              </a:defRPr>
            </a:lvl1pPr>
            <a:lvl2pPr marL="765610" indent="-294465" defTabSz="960284">
              <a:spcBef>
                <a:spcPct val="30000"/>
              </a:spcBef>
              <a:defRPr sz="1200">
                <a:solidFill>
                  <a:schemeClr val="tx1"/>
                </a:solidFill>
                <a:latin typeface="Arial" panose="020B0604020202020204" pitchFamily="34" charset="0"/>
                <a:ea typeface="ヒラギノ角ゴ Pro W3" pitchFamily="-84" charset="-128"/>
              </a:defRPr>
            </a:lvl2pPr>
            <a:lvl3pPr marL="1181133" indent="-235572" defTabSz="960284">
              <a:spcBef>
                <a:spcPct val="30000"/>
              </a:spcBef>
              <a:defRPr sz="1200">
                <a:solidFill>
                  <a:schemeClr val="tx1"/>
                </a:solidFill>
                <a:latin typeface="Arial" panose="020B0604020202020204" pitchFamily="34" charset="0"/>
                <a:ea typeface="ヒラギノ角ゴ Pro W3" pitchFamily="-84" charset="-128"/>
              </a:defRPr>
            </a:lvl3pPr>
            <a:lvl4pPr marL="1652278" indent="-235572" defTabSz="960284">
              <a:spcBef>
                <a:spcPct val="30000"/>
              </a:spcBef>
              <a:defRPr sz="1200">
                <a:solidFill>
                  <a:schemeClr val="tx1"/>
                </a:solidFill>
                <a:latin typeface="Arial" panose="020B0604020202020204" pitchFamily="34" charset="0"/>
                <a:ea typeface="ヒラギノ角ゴ Pro W3" pitchFamily="-84" charset="-128"/>
              </a:defRPr>
            </a:lvl4pPr>
            <a:lvl5pPr marL="2123422" indent="-235572" defTabSz="960284">
              <a:spcBef>
                <a:spcPct val="30000"/>
              </a:spcBef>
              <a:defRPr sz="1200">
                <a:solidFill>
                  <a:schemeClr val="tx1"/>
                </a:solidFill>
                <a:latin typeface="Arial" panose="020B0604020202020204" pitchFamily="34" charset="0"/>
                <a:ea typeface="ヒラギノ角ゴ Pro W3" pitchFamily="-84" charset="-128"/>
              </a:defRPr>
            </a:lvl5pPr>
            <a:lvl6pPr marL="2594567"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65711"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36856"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4008000"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45A26669-ADDB-4B22-A9D1-C990F28EA60F}" type="slidenum">
              <a:rPr lang="en-US" altLang="en-US">
                <a:solidFill>
                  <a:srgbClr val="000000"/>
                </a:solidFill>
              </a:rPr>
              <a:pPr eaLnBrk="0" fontAlgn="base" hangingPunct="0">
                <a:spcBef>
                  <a:spcPct val="0"/>
                </a:spcBef>
                <a:spcAft>
                  <a:spcPct val="0"/>
                </a:spcAft>
                <a:defRPr/>
              </a:pPr>
              <a:t>3</a:t>
            </a:fld>
            <a:endParaRPr lang="en-US" altLang="en-US">
              <a:solidFill>
                <a:srgbClr val="000000"/>
              </a:solidFill>
            </a:endParaRPr>
          </a:p>
        </p:txBody>
      </p:sp>
    </p:spTree>
    <p:extLst>
      <p:ext uri="{BB962C8B-B14F-4D97-AF65-F5344CB8AC3E}">
        <p14:creationId xmlns:p14="http://schemas.microsoft.com/office/powerpoint/2010/main" val="219529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B6ADEA-366B-429C-A1F6-8AA532DA954B}" type="slidenum">
              <a:rPr lang="en-US" smtClean="0"/>
              <a:t>32</a:t>
            </a:fld>
            <a:endParaRPr lang="en-US" dirty="0"/>
          </a:p>
        </p:txBody>
      </p:sp>
    </p:spTree>
    <p:extLst>
      <p:ext uri="{BB962C8B-B14F-4D97-AF65-F5344CB8AC3E}">
        <p14:creationId xmlns:p14="http://schemas.microsoft.com/office/powerpoint/2010/main" val="98414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94066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31ECD-E05E-478D-ACA6-BF5914B576F4}"/>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C6D7512B-04AC-4846-B100-4253205A815B}"/>
              </a:ext>
            </a:extLst>
          </p:cNvPr>
          <p:cNvSpPr>
            <a:spLocks noChangeArrowheads="1"/>
          </p:cNvSpPr>
          <p:nvPr userDrawn="1"/>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903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1B9D21-E58F-432E-9CBF-12ACE1662FF3}"/>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D64F360-1E30-4BDA-91E1-E131300E8A0D}"/>
              </a:ext>
            </a:extLst>
          </p:cNvPr>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1734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DDB907-6CC1-4835-8CEE-364FCD9F78F5}"/>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6AAD283-9C95-4F6F-BD92-B3F56B0724BF}"/>
              </a:ext>
            </a:extLst>
          </p:cNvPr>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6230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88EBD1-12FF-4CEB-87F3-BDF63E4900C8}"/>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E656481A-4063-44DB-BE0C-3DCEC5A14E24}"/>
              </a:ext>
            </a:extLst>
          </p:cNvPr>
          <p:cNvSpPr>
            <a:spLocks noChangeArrowheads="1"/>
          </p:cNvSpPr>
          <p:nvPr userDrawn="1"/>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53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6176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9858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3705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4517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78352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1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28499A-B108-4CBE-8B7C-4EBE8A6FFD36}"/>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B7224F46-2ED8-4EBF-A6BB-ECD3AE6BEF71}"/>
              </a:ext>
            </a:extLst>
          </p:cNvPr>
          <p:cNvSpPr>
            <a:spLocks noChangeArrowheads="1"/>
          </p:cNvSpPr>
          <p:nvPr userDrawn="1"/>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430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59614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25063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82582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93730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422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935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8846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52632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0326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4886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0A8E2-5D32-4854-8CCF-0458363B679F}"/>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9228F01F-D176-444C-A298-302DCEEDB33C}"/>
              </a:ext>
            </a:extLst>
          </p:cNvPr>
          <p:cNvSpPr>
            <a:spLocks noChangeArrowheads="1"/>
          </p:cNvSpPr>
          <p:nvPr userDrawn="1"/>
        </p:nvSpPr>
        <p:spPr bwMode="auto">
          <a:xfrm>
            <a:off x="-203200" y="2667000"/>
            <a:ext cx="12700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27177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70104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9663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98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936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64731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554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0AA8A0-D540-4792-8B30-7DE4B4737FBC}"/>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71586CEB-D507-49BB-814B-B96F9CA04551}"/>
              </a:ext>
            </a:extLst>
          </p:cNvPr>
          <p:cNvSpPr>
            <a:spLocks noChangeArrowheads="1"/>
          </p:cNvSpPr>
          <p:nvPr userDrawn="1"/>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451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EA8319-5DA2-487B-A285-DAE0EDEF449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52CFF456-C4E0-4B28-9554-33130A75C4DE}"/>
              </a:ext>
            </a:extLst>
          </p:cNvPr>
          <p:cNvSpPr>
            <a:spLocks noChangeArrowheads="1"/>
          </p:cNvSpPr>
          <p:nvPr userDrawn="1"/>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1125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A789A-8062-4BF1-A2B6-0AD4F52D2BC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2352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21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85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479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png"/><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91DEF3-9B61-426D-954F-DB1065A35573}"/>
              </a:ext>
            </a:extLst>
          </p:cNvPr>
          <p:cNvSpPr txBox="1"/>
          <p:nvPr/>
        </p:nvSpPr>
        <p:spPr>
          <a:xfrm>
            <a:off x="9550400" y="6477001"/>
            <a:ext cx="2032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86851A9B-887F-4D3C-9506-D8E88D6BAADA}"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3075" name="Picture 3">
            <a:extLst>
              <a:ext uri="{FF2B5EF4-FFF2-40B4-BE49-F238E27FC236}">
                <a16:creationId xmlns:a16="http://schemas.microsoft.com/office/drawing/2014/main" id="{17AA28E8-15F1-4DB2-81FB-347AEE3BF61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73831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726" r:id="rId7"/>
    <p:sldLayoutId id="2147483727" r:id="rId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E54334-81EF-43A3-9C05-F37115C2404E}"/>
              </a:ext>
            </a:extLst>
          </p:cNvPr>
          <p:cNvSpPr txBox="1"/>
          <p:nvPr/>
        </p:nvSpPr>
        <p:spPr>
          <a:xfrm>
            <a:off x="9448800" y="6477001"/>
            <a:ext cx="21336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A9F7C7FC-A3B0-4AAE-BA8D-59AE9A04A7BE}"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id="{CA6C1BC9-2E4F-4A29-B9C7-7DA08F4F6732}"/>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3604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724" r:id="rId17"/>
    <p:sldLayoutId id="2147483731" r:id="rId1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16D296-978F-49D8-842C-C286F73D936F}"/>
              </a:ext>
            </a:extLst>
          </p:cNvPr>
          <p:cNvSpPr/>
          <p:nvPr/>
        </p:nvSpPr>
        <p:spPr>
          <a:xfrm>
            <a:off x="0" y="0"/>
            <a:ext cx="12192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1027" name="Picture 3">
            <a:extLst>
              <a:ext uri="{FF2B5EF4-FFF2-40B4-BE49-F238E27FC236}">
                <a16:creationId xmlns:a16="http://schemas.microsoft.com/office/drawing/2014/main" id="{F5B7FAB0-2577-445F-BE4E-409DB17F38A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1718" y="6165850"/>
            <a:ext cx="16213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6E4F37A8-6DF8-4706-8A45-BA834D34A16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16800" y="152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19173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28" r:id="rId7"/>
    <p:sldLayoutId id="2147483729" r:id="rId8"/>
    <p:sldLayoutId id="2147483730"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mailto:Insurance@rotary.org" TargetMode="External"/><Relationship Id="rId2" Type="http://schemas.openxmlformats.org/officeDocument/2006/relationships/hyperlink" Target="mailto:rotary@hylant.com" TargetMode="Externa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https://rotary.hylant.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grants@rotaryd5000.org"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1B02C-7F75-4759-B156-92AB01A311F5}"/>
              </a:ext>
            </a:extLst>
          </p:cNvPr>
          <p:cNvSpPr>
            <a:spLocks noChangeArrowheads="1"/>
          </p:cNvSpPr>
          <p:nvPr/>
        </p:nvSpPr>
        <p:spPr bwMode="auto">
          <a:xfrm>
            <a:off x="1143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0" fontAlgn="base" hangingPunct="0">
              <a:spcBef>
                <a:spcPct val="0"/>
              </a:spcBef>
              <a:spcAft>
                <a:spcPct val="0"/>
              </a:spcAft>
              <a:defRPr/>
            </a:pPr>
            <a:endParaRPr lang="en-US" sz="2400">
              <a:solidFill>
                <a:prstClr val="white"/>
              </a:solidFill>
              <a:latin typeface="Calibri"/>
              <a:ea typeface="ヒラギノ角ゴ Pro W3" pitchFamily="-84" charset="-128"/>
            </a:endParaRPr>
          </a:p>
        </p:txBody>
      </p:sp>
      <p:sp>
        <p:nvSpPr>
          <p:cNvPr id="48131" name="Rectangle 10">
            <a:extLst>
              <a:ext uri="{FF2B5EF4-FFF2-40B4-BE49-F238E27FC236}">
                <a16:creationId xmlns:a16="http://schemas.microsoft.com/office/drawing/2014/main" id="{B87C5F7B-7927-4D97-BBEA-2E0F4F333CAF}"/>
              </a:ext>
            </a:extLst>
          </p:cNvPr>
          <p:cNvSpPr txBox="1">
            <a:spLocks noChangeArrowheads="1"/>
          </p:cNvSpPr>
          <p:nvPr/>
        </p:nvSpPr>
        <p:spPr bwMode="auto">
          <a:xfrm>
            <a:off x="2784987" y="3607211"/>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fontAlgn="base">
              <a:spcBef>
                <a:spcPct val="0"/>
              </a:spcBef>
              <a:spcAft>
                <a:spcPts val="2400"/>
              </a:spcAft>
            </a:pPr>
            <a:r>
              <a:rPr lang="en-US" altLang="en-US" sz="4400" dirty="0">
                <a:solidFill>
                  <a:prstClr val="white"/>
                </a:solidFill>
                <a:latin typeface="Arial Narrow Bold" panose="020B0706020202030204" pitchFamily="34" charset="0"/>
              </a:rPr>
              <a:t>CLUB TREASURER BASICS</a:t>
            </a:r>
          </a:p>
          <a:p>
            <a:pPr algn="ctr" fontAlgn="base">
              <a:spcBef>
                <a:spcPct val="0"/>
              </a:spcBef>
              <a:spcAft>
                <a:spcPct val="0"/>
              </a:spcAft>
            </a:pPr>
            <a:r>
              <a:rPr lang="en-US" altLang="en-US" sz="2000" dirty="0">
                <a:solidFill>
                  <a:srgbClr val="01B4E7"/>
                </a:solidFill>
                <a:latin typeface="Georgia" panose="02040502050405020303" pitchFamily="18" charset="0"/>
              </a:rPr>
              <a:t>2026 District Leadership Learning Seminars</a:t>
            </a:r>
          </a:p>
          <a:p>
            <a:pPr fontAlgn="base">
              <a:spcBef>
                <a:spcPct val="0"/>
              </a:spcBef>
              <a:spcAft>
                <a:spcPct val="0"/>
              </a:spcAft>
            </a:pPr>
            <a:endParaRPr lang="en-US" altLang="en-US" sz="2000" dirty="0">
              <a:solidFill>
                <a:srgbClr val="01B4E7"/>
              </a:solidFill>
              <a:latin typeface="Georgia" panose="02040502050405020303" pitchFamily="18" charset="0"/>
            </a:endParaRPr>
          </a:p>
        </p:txBody>
      </p:sp>
      <p:pic>
        <p:nvPicPr>
          <p:cNvPr id="5" name="Picture 4">
            <a:extLst>
              <a:ext uri="{FF2B5EF4-FFF2-40B4-BE49-F238E27FC236}">
                <a16:creationId xmlns:a16="http://schemas.microsoft.com/office/drawing/2014/main" id="{6774C7D2-0484-6C8E-D86C-33C4E0333C56}"/>
              </a:ext>
            </a:extLst>
          </p:cNvPr>
          <p:cNvPicPr>
            <a:picLocks noChangeAspect="1"/>
          </p:cNvPicPr>
          <p:nvPr/>
        </p:nvPicPr>
        <p:blipFill>
          <a:blip r:embed="rId3"/>
          <a:stretch>
            <a:fillRect/>
          </a:stretch>
        </p:blipFill>
        <p:spPr>
          <a:xfrm>
            <a:off x="3232597" y="950827"/>
            <a:ext cx="5406087" cy="1625225"/>
          </a:xfrm>
          <a:prstGeom prst="rect">
            <a:avLst/>
          </a:prstGeom>
        </p:spPr>
      </p:pic>
    </p:spTree>
    <p:extLst>
      <p:ext uri="{BB962C8B-B14F-4D97-AF65-F5344CB8AC3E}">
        <p14:creationId xmlns:p14="http://schemas.microsoft.com/office/powerpoint/2010/main" val="404666375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188B592-C329-4A14-95AB-59608ADE5DE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 Dues</a:t>
            </a:r>
          </a:p>
        </p:txBody>
      </p:sp>
      <p:sp>
        <p:nvSpPr>
          <p:cNvPr id="57347" name="Content Placeholder 2">
            <a:extLst>
              <a:ext uri="{FF2B5EF4-FFF2-40B4-BE49-F238E27FC236}">
                <a16:creationId xmlns:a16="http://schemas.microsoft.com/office/drawing/2014/main" id="{FBBEE08A-95E8-4CC8-9755-8A1C61D69A8E}"/>
              </a:ext>
            </a:extLst>
          </p:cNvPr>
          <p:cNvSpPr>
            <a:spLocks noGrp="1"/>
          </p:cNvSpPr>
          <p:nvPr>
            <p:ph idx="1"/>
          </p:nvPr>
        </p:nvSpPr>
        <p:spPr bwMode="auto">
          <a:xfrm>
            <a:off x="508000" y="1444978"/>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400" dirty="0">
                <a:solidFill>
                  <a:srgbClr val="000000"/>
                </a:solidFill>
                <a:latin typeface="Georgia" panose="02040502050405020303" pitchFamily="18" charset="0"/>
              </a:rPr>
              <a:t>RI Invoice: $109.62 for 2026-27</a:t>
            </a:r>
          </a:p>
          <a:p>
            <a:pPr marL="0" indent="0">
              <a:lnSpc>
                <a:spcPct val="80000"/>
              </a:lnSpc>
              <a:buNone/>
            </a:pPr>
            <a:r>
              <a:rPr lang="en-US" altLang="en-US" sz="2400" dirty="0">
                <a:solidFill>
                  <a:srgbClr val="000000"/>
                </a:solidFill>
                <a:latin typeface="Georgia" panose="02040502050405020303" pitchFamily="18" charset="0"/>
              </a:rPr>
              <a:t>$85.50 Dues + $1.00 COL +  $6.12 Insurance + $18 for magazine. </a:t>
            </a:r>
          </a:p>
          <a:p>
            <a:pPr marL="0" indent="0">
              <a:lnSpc>
                <a:spcPct val="80000"/>
              </a:lnSpc>
              <a:buNone/>
            </a:pPr>
            <a:r>
              <a:rPr lang="en-US" altLang="en-US" sz="2400" dirty="0">
                <a:solidFill>
                  <a:srgbClr val="000000"/>
                </a:solidFill>
                <a:latin typeface="Georgia" panose="02040502050405020303" pitchFamily="18" charset="0"/>
              </a:rPr>
              <a:t>Due July 31 ($57.87) and Jan 31 ($51.75) to RI.  New members prorated. Honorary magazine $18. (RI dues will be $89.25 for 2027-2028, $93 for 2028-2029) Mail to Chicago</a:t>
            </a:r>
          </a:p>
          <a:p>
            <a:pPr>
              <a:lnSpc>
                <a:spcPct val="80000"/>
              </a:lnSpc>
            </a:pPr>
            <a:endParaRPr lang="en-US" altLang="en-US" sz="2400" dirty="0">
              <a:solidFill>
                <a:srgbClr val="000000"/>
              </a:solidFill>
              <a:latin typeface="Georgia" panose="02040502050405020303" pitchFamily="18" charset="0"/>
            </a:endParaRPr>
          </a:p>
          <a:p>
            <a:pPr>
              <a:lnSpc>
                <a:spcPct val="80000"/>
              </a:lnSpc>
            </a:pPr>
            <a:r>
              <a:rPr lang="en-US" altLang="en-US" sz="2400" dirty="0">
                <a:solidFill>
                  <a:srgbClr val="000000"/>
                </a:solidFill>
                <a:latin typeface="Georgia" panose="02040502050405020303" pitchFamily="18" charset="0"/>
              </a:rPr>
              <a:t>District Dues: $65.00 per active member annually) due July 1 ($32.50) and Jan 31($32.50) to District Treasurer, PO Box 3325, Honolulu, HI  96801.</a:t>
            </a:r>
          </a:p>
          <a:p>
            <a:pPr>
              <a:lnSpc>
                <a:spcPct val="80000"/>
              </a:lnSpc>
              <a:buFont typeface="Arial" panose="020B0604020202020204" pitchFamily="34" charset="0"/>
              <a:buNone/>
            </a:pPr>
            <a:endParaRPr lang="en-US" altLang="en-US" sz="2400" dirty="0">
              <a:solidFill>
                <a:srgbClr val="000000"/>
              </a:solidFill>
              <a:latin typeface="Georgia" panose="02040502050405020303" pitchFamily="18" charset="0"/>
            </a:endParaRPr>
          </a:p>
          <a:p>
            <a:pPr>
              <a:lnSpc>
                <a:spcPct val="80000"/>
              </a:lnSpc>
            </a:pPr>
            <a:r>
              <a:rPr lang="en-US" altLang="en-US" sz="2400" dirty="0">
                <a:solidFill>
                  <a:srgbClr val="000000"/>
                </a:solidFill>
                <a:latin typeface="Georgia" panose="02040502050405020303" pitchFamily="18" charset="0"/>
              </a:rPr>
              <a:t>Suggest that you send out the club invoice by June 1 and Dec 1 and have a due date of July 1 and January 1. You may want to include an “Optional” line for Rotary Foundation giving and HRYF ($20).</a:t>
            </a:r>
          </a:p>
        </p:txBody>
      </p:sp>
    </p:spTree>
    <p:extLst>
      <p:ext uri="{BB962C8B-B14F-4D97-AF65-F5344CB8AC3E}">
        <p14:creationId xmlns:p14="http://schemas.microsoft.com/office/powerpoint/2010/main" val="960831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A1E95E3-5F09-41AC-ABA6-8D557D26E96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 International Dues</a:t>
            </a:r>
          </a:p>
        </p:txBody>
      </p:sp>
      <p:sp>
        <p:nvSpPr>
          <p:cNvPr id="3" name="Content Placeholder 2">
            <a:extLst>
              <a:ext uri="{FF2B5EF4-FFF2-40B4-BE49-F238E27FC236}">
                <a16:creationId xmlns:a16="http://schemas.microsoft.com/office/drawing/2014/main" id="{EE121491-6A35-47D7-B343-53D3321B393C}"/>
              </a:ext>
            </a:extLst>
          </p:cNvPr>
          <p:cNvSpPr>
            <a:spLocks noGrp="1"/>
          </p:cNvSpPr>
          <p:nvPr>
            <p:ph idx="1"/>
          </p:nvPr>
        </p:nvSpPr>
        <p:spPr>
          <a:xfrm>
            <a:off x="1377245" y="1394179"/>
            <a:ext cx="9166577" cy="4525963"/>
          </a:xfrm>
        </p:spPr>
        <p:txBody>
          <a:bodyPr/>
          <a:lstStyle/>
          <a:p>
            <a:pPr marL="0" indent="0">
              <a:buNone/>
              <a:defRPr/>
            </a:pPr>
            <a:r>
              <a:rPr lang="en-US" sz="2400" dirty="0">
                <a:solidFill>
                  <a:schemeClr val="tx2">
                    <a:lumMod val="50000"/>
                  </a:schemeClr>
                </a:solidFill>
              </a:rPr>
              <a:t>RI dues are based on the members count as of 7/1 and 1/1 and cannot be adjusted.  Very important to have the correct roster before those dates. </a:t>
            </a:r>
          </a:p>
          <a:p>
            <a:pPr marL="0" indent="0">
              <a:buNone/>
              <a:defRPr/>
            </a:pPr>
            <a:endParaRPr lang="en-US" sz="2400" dirty="0">
              <a:solidFill>
                <a:schemeClr val="tx2">
                  <a:lumMod val="50000"/>
                </a:schemeClr>
              </a:solidFill>
            </a:endParaRPr>
          </a:p>
          <a:p>
            <a:pPr marL="0" indent="0">
              <a:buNone/>
              <a:defRPr/>
            </a:pPr>
            <a:r>
              <a:rPr lang="en-US" sz="2400" dirty="0">
                <a:solidFill>
                  <a:schemeClr val="tx2">
                    <a:lumMod val="50000"/>
                  </a:schemeClr>
                </a:solidFill>
              </a:rPr>
              <a:t>RI invoices are emailed to Club President, Secretary and Treasurer.  Please ensure that the email addresses are correct.  The invoice can also be found on the rotary.org/</a:t>
            </a:r>
            <a:r>
              <a:rPr lang="en-US" sz="2400" dirty="0" err="1">
                <a:solidFill>
                  <a:schemeClr val="tx2">
                    <a:lumMod val="50000"/>
                  </a:schemeClr>
                </a:solidFill>
              </a:rPr>
              <a:t>myrotary</a:t>
            </a:r>
            <a:r>
              <a:rPr lang="en-US" sz="2400" dirty="0">
                <a:solidFill>
                  <a:schemeClr val="tx2">
                    <a:lumMod val="50000"/>
                  </a:schemeClr>
                </a:solidFill>
              </a:rPr>
              <a:t> website in the Club Administration section. A detailed listing of members is available.  Payments can be made online with a credit card.</a:t>
            </a:r>
          </a:p>
          <a:p>
            <a:pPr marL="0" indent="0">
              <a:buNone/>
              <a:defRPr/>
            </a:pPr>
            <a:endParaRPr lang="en-US" sz="2800" dirty="0"/>
          </a:p>
        </p:txBody>
      </p:sp>
    </p:spTree>
    <p:extLst>
      <p:ext uri="{BB962C8B-B14F-4D97-AF65-F5344CB8AC3E}">
        <p14:creationId xmlns:p14="http://schemas.microsoft.com/office/powerpoint/2010/main" val="363386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524694D-1ED0-4935-9C25-6DCACB321D3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panose="020B0604020202020204" pitchFamily="34" charset="0"/>
                <a:cs typeface="Arial" panose="020B0604020202020204" pitchFamily="34" charset="0"/>
              </a:rPr>
              <a:t>RI Dues – Where Does It Go?</a:t>
            </a:r>
            <a:endParaRPr lang="en-US" altLang="en-US" sz="2800">
              <a:latin typeface="Arial Narrow" panose="020B0606020202030204" pitchFamily="34" charset="0"/>
            </a:endParaRPr>
          </a:p>
        </p:txBody>
      </p:sp>
      <p:sp>
        <p:nvSpPr>
          <p:cNvPr id="3" name="Content Placeholder 2">
            <a:extLst>
              <a:ext uri="{FF2B5EF4-FFF2-40B4-BE49-F238E27FC236}">
                <a16:creationId xmlns:a16="http://schemas.microsoft.com/office/drawing/2014/main" id="{E84ACB62-EE0A-42D6-9BEC-C551DFED9CC2}"/>
              </a:ext>
            </a:extLst>
          </p:cNvPr>
          <p:cNvSpPr>
            <a:spLocks noGrp="1"/>
          </p:cNvSpPr>
          <p:nvPr>
            <p:ph idx="1"/>
          </p:nvPr>
        </p:nvSpPr>
        <p:spPr>
          <a:xfrm>
            <a:off x="1917700" y="1066801"/>
            <a:ext cx="8805718" cy="4525963"/>
          </a:xfrm>
        </p:spPr>
        <p:txBody>
          <a:bodyPr/>
          <a:lstStyle/>
          <a:p>
            <a:pPr>
              <a:defRPr/>
            </a:pPr>
            <a:r>
              <a:rPr lang="en-US" altLang="en-US" sz="2000" dirty="0">
                <a:solidFill>
                  <a:srgbClr val="000000"/>
                </a:solidFill>
              </a:rPr>
              <a:t>Annual RI dues for:</a:t>
            </a:r>
          </a:p>
          <a:p>
            <a:pPr marL="0" indent="0">
              <a:buNone/>
              <a:defRPr/>
            </a:pPr>
            <a:r>
              <a:rPr lang="en-US" altLang="en-US" sz="2000" dirty="0">
                <a:solidFill>
                  <a:srgbClr val="000000"/>
                </a:solidFill>
              </a:rPr>
              <a:t>	HR, Legal, Audit</a:t>
            </a:r>
          </a:p>
          <a:p>
            <a:pPr>
              <a:buFont typeface="Arial" panose="020B0604020202020204" pitchFamily="34" charset="0"/>
              <a:buNone/>
              <a:defRPr/>
            </a:pPr>
            <a:r>
              <a:rPr lang="en-US" altLang="en-US" sz="2000" dirty="0">
                <a:solidFill>
                  <a:srgbClr val="000000"/>
                </a:solidFill>
              </a:rPr>
              <a:t>		Finance</a:t>
            </a:r>
          </a:p>
          <a:p>
            <a:pPr>
              <a:buFont typeface="Arial" panose="020B0604020202020204" pitchFamily="34" charset="0"/>
              <a:buNone/>
              <a:defRPr/>
            </a:pPr>
            <a:r>
              <a:rPr lang="en-US" altLang="en-US" sz="2000" dirty="0">
                <a:solidFill>
                  <a:srgbClr val="000000"/>
                </a:solidFill>
              </a:rPr>
              <a:t>		Governance and Executive</a:t>
            </a:r>
          </a:p>
          <a:p>
            <a:pPr>
              <a:buFont typeface="Arial" panose="020B0604020202020204" pitchFamily="34" charset="0"/>
              <a:buNone/>
              <a:defRPr/>
            </a:pPr>
            <a:r>
              <a:rPr lang="en-US" altLang="en-US" sz="2000" dirty="0">
                <a:solidFill>
                  <a:srgbClr val="000000"/>
                </a:solidFill>
              </a:rPr>
              <a:t>		International Operations</a:t>
            </a:r>
          </a:p>
          <a:p>
            <a:pPr>
              <a:buFont typeface="Arial" panose="020B0604020202020204" pitchFamily="34" charset="0"/>
              <a:buNone/>
              <a:defRPr/>
            </a:pPr>
            <a:r>
              <a:rPr lang="en-US" altLang="en-US" sz="2000" dirty="0">
                <a:solidFill>
                  <a:srgbClr val="000000"/>
                </a:solidFill>
              </a:rPr>
              <a:t>		Messaging and Communications</a:t>
            </a:r>
          </a:p>
          <a:p>
            <a:pPr>
              <a:buFont typeface="Arial" panose="020B0604020202020204" pitchFamily="34" charset="0"/>
              <a:buNone/>
              <a:defRPr/>
            </a:pPr>
            <a:r>
              <a:rPr lang="en-US" altLang="en-US" sz="2000" dirty="0">
                <a:solidFill>
                  <a:srgbClr val="000000"/>
                </a:solidFill>
              </a:rPr>
              <a:t>		IT, Operations, Administration</a:t>
            </a:r>
          </a:p>
          <a:p>
            <a:pPr>
              <a:buFont typeface="Arial" panose="020B0604020202020204" pitchFamily="34" charset="0"/>
              <a:buNone/>
              <a:defRPr/>
            </a:pPr>
            <a:r>
              <a:rPr lang="en-US" altLang="en-US" sz="2000" dirty="0">
                <a:solidFill>
                  <a:srgbClr val="000000"/>
                </a:solidFill>
              </a:rPr>
              <a:t>		Programs and Member Services</a:t>
            </a:r>
          </a:p>
          <a:p>
            <a:pPr>
              <a:defRPr/>
            </a:pPr>
            <a:r>
              <a:rPr lang="en-US" altLang="en-US" sz="2000" dirty="0">
                <a:solidFill>
                  <a:srgbClr val="000000"/>
                </a:solidFill>
              </a:rPr>
              <a:t>$1.00 per member annually for Council on Legislation *</a:t>
            </a:r>
          </a:p>
          <a:p>
            <a:pPr>
              <a:defRPr/>
            </a:pPr>
            <a:r>
              <a:rPr lang="en-US" altLang="en-US" sz="2000" dirty="0">
                <a:solidFill>
                  <a:srgbClr val="000000"/>
                </a:solidFill>
              </a:rPr>
              <a:t>$1.25 per member annually for D&amp;O/EPL insurance *</a:t>
            </a:r>
          </a:p>
          <a:p>
            <a:pPr>
              <a:defRPr/>
            </a:pPr>
            <a:r>
              <a:rPr lang="en-US" altLang="en-US" sz="2000" dirty="0">
                <a:solidFill>
                  <a:srgbClr val="000000"/>
                </a:solidFill>
              </a:rPr>
              <a:t>$4.27 per member annually for General Liability insurance *</a:t>
            </a:r>
          </a:p>
          <a:p>
            <a:pPr>
              <a:defRPr/>
            </a:pPr>
            <a:r>
              <a:rPr lang="en-US" altLang="en-US" sz="2000" dirty="0">
                <a:solidFill>
                  <a:srgbClr val="000000"/>
                </a:solidFill>
              </a:rPr>
              <a:t>$18 annually for the Rotarian magazine</a:t>
            </a:r>
          </a:p>
          <a:p>
            <a:pPr marL="0" indent="0">
              <a:buNone/>
              <a:defRPr/>
            </a:pPr>
            <a:r>
              <a:rPr lang="en-US" sz="2000" dirty="0"/>
              <a:t>* Annual payments on only the July 1 invoice, may be subject to change</a:t>
            </a:r>
          </a:p>
        </p:txBody>
      </p:sp>
    </p:spTree>
    <p:extLst>
      <p:ext uri="{BB962C8B-B14F-4D97-AF65-F5344CB8AC3E}">
        <p14:creationId xmlns:p14="http://schemas.microsoft.com/office/powerpoint/2010/main" val="386959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D87AEAE6-CC11-49E6-B3AF-DBBE41FF0A5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District Dues Invoice– Input number of members </a:t>
            </a:r>
          </a:p>
        </p:txBody>
      </p:sp>
      <p:sp>
        <p:nvSpPr>
          <p:cNvPr id="9" name="Down Arrow 8">
            <a:extLst>
              <a:ext uri="{FF2B5EF4-FFF2-40B4-BE49-F238E27FC236}">
                <a16:creationId xmlns:a16="http://schemas.microsoft.com/office/drawing/2014/main" id="{67BF3A9B-29E3-413D-827C-754578D01C00}"/>
              </a:ext>
            </a:extLst>
          </p:cNvPr>
          <p:cNvSpPr/>
          <p:nvPr/>
        </p:nvSpPr>
        <p:spPr>
          <a:xfrm rot="4243675">
            <a:off x="9499009" y="3607368"/>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p:graphicFrame>
        <p:nvGraphicFramePr>
          <p:cNvPr id="3" name="Content Placeholder 2">
            <a:extLst>
              <a:ext uri="{FF2B5EF4-FFF2-40B4-BE49-F238E27FC236}">
                <a16:creationId xmlns:a16="http://schemas.microsoft.com/office/drawing/2014/main" id="{EBFC787D-3AA8-44D8-AFC8-A46C1F45BBE5}"/>
              </a:ext>
            </a:extLst>
          </p:cNvPr>
          <p:cNvGraphicFramePr>
            <a:graphicFrameLocks noGrp="1"/>
          </p:cNvGraphicFramePr>
          <p:nvPr>
            <p:ph idx="1"/>
            <p:extLst>
              <p:ext uri="{D42A27DB-BD31-4B8C-83A1-F6EECF244321}">
                <p14:modId xmlns:p14="http://schemas.microsoft.com/office/powerpoint/2010/main" val="3438377135"/>
              </p:ext>
            </p:extLst>
          </p:nvPr>
        </p:nvGraphicFramePr>
        <p:xfrm>
          <a:off x="3002104" y="1219204"/>
          <a:ext cx="6187792" cy="4525954"/>
        </p:xfrm>
        <a:graphic>
          <a:graphicData uri="http://schemas.openxmlformats.org/drawingml/2006/table">
            <a:tbl>
              <a:tblPr/>
              <a:tblGrid>
                <a:gridCol w="243135">
                  <a:extLst>
                    <a:ext uri="{9D8B030D-6E8A-4147-A177-3AD203B41FA5}">
                      <a16:colId xmlns:a16="http://schemas.microsoft.com/office/drawing/2014/main" val="3545754473"/>
                    </a:ext>
                  </a:extLst>
                </a:gridCol>
                <a:gridCol w="1191363">
                  <a:extLst>
                    <a:ext uri="{9D8B030D-6E8A-4147-A177-3AD203B41FA5}">
                      <a16:colId xmlns:a16="http://schemas.microsoft.com/office/drawing/2014/main" val="2754643556"/>
                    </a:ext>
                  </a:extLst>
                </a:gridCol>
                <a:gridCol w="3744283">
                  <a:extLst>
                    <a:ext uri="{9D8B030D-6E8A-4147-A177-3AD203B41FA5}">
                      <a16:colId xmlns:a16="http://schemas.microsoft.com/office/drawing/2014/main" val="2068846315"/>
                    </a:ext>
                  </a:extLst>
                </a:gridCol>
                <a:gridCol w="1009011">
                  <a:extLst>
                    <a:ext uri="{9D8B030D-6E8A-4147-A177-3AD203B41FA5}">
                      <a16:colId xmlns:a16="http://schemas.microsoft.com/office/drawing/2014/main" val="2004458193"/>
                    </a:ext>
                  </a:extLst>
                </a:gridCol>
              </a:tblGrid>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51090496"/>
                  </a:ext>
                </a:extLst>
              </a:tr>
              <a:tr h="247998">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500" b="0" i="0" u="none" strike="noStrike">
                          <a:solidFill>
                            <a:srgbClr val="000000"/>
                          </a:solidFill>
                          <a:effectLst/>
                          <a:latin typeface="Arial" panose="020B0604020202020204" pitchFamily="34" charset="0"/>
                        </a:rPr>
                        <a:t>      Rotary International District 5000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2705634"/>
                  </a:ext>
                </a:extLst>
              </a:tr>
              <a:tr h="189645">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District Dues Invoice</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38974145"/>
                  </a:ext>
                </a:extLst>
              </a:tr>
              <a:tr h="237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34987781"/>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7726718"/>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70023886"/>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Rotary Club of </a:t>
                      </a:r>
                    </a:p>
                  </a:txBody>
                  <a:tcPr marL="0" marR="0" marT="0" marB="0" anchor="b">
                    <a:lnL>
                      <a:noFill/>
                    </a:lnL>
                    <a:lnR>
                      <a:noFill/>
                    </a:lnR>
                    <a:lnT>
                      <a:noFill/>
                    </a:lnT>
                    <a:lnB>
                      <a:noFill/>
                    </a:lnB>
                  </a:tcPr>
                </a:tc>
                <a:tc>
                  <a:txBody>
                    <a:bodyPr/>
                    <a:lstStyle/>
                    <a:p>
                      <a:pPr algn="l" fontAlgn="b"/>
                      <a:r>
                        <a:rPr lang="en-US" sz="1100" b="0" i="0" u="sng"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46735745"/>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Contact Name</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94614516"/>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Phone/Email:</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36571999"/>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52125968"/>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689901"/>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DESCRIPTION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AMOUNT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013951"/>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36630304"/>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59004208"/>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Semi-annually</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Semi-Annual Dues Per Active Member:</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$32.50 </a:t>
                      </a:r>
                    </a:p>
                  </a:txBody>
                  <a:tcPr marL="0" marR="0" marT="0" marB="0" anchor="b">
                    <a:lnL>
                      <a:noFill/>
                    </a:lnL>
                    <a:lnR>
                      <a:noFill/>
                    </a:lnR>
                    <a:lnT>
                      <a:noFill/>
                    </a:lnT>
                    <a:lnB>
                      <a:noFill/>
                    </a:lnB>
                  </a:tcPr>
                </a:tc>
                <a:extLst>
                  <a:ext uri="{0D108BD9-81ED-4DB2-BD59-A6C34878D82A}">
                    <a16:rowId xmlns:a16="http://schemas.microsoft.com/office/drawing/2014/main" val="2777528460"/>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(July 1, Jan 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85378317"/>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Input number of members  ---&gt;</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97005380"/>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Sub-total</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99610420"/>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tcPr>
                </a:tc>
                <a:extLst>
                  <a:ext uri="{0D108BD9-81ED-4DB2-BD59-A6C34878D82A}">
                    <a16:rowId xmlns:a16="http://schemas.microsoft.com/office/drawing/2014/main" val="4211765529"/>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46747245"/>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Total District Dues:  </a:t>
                      </a:r>
                    </a:p>
                  </a:txBody>
                  <a:tcPr marL="0" marR="0" marT="0" marB="0" anchor="b">
                    <a:lnL>
                      <a:noFill/>
                    </a:lnL>
                    <a:lnR>
                      <a:noFill/>
                    </a:lnR>
                    <a:lnT>
                      <a:noFill/>
                    </a:lnT>
                    <a:lnB>
                      <a:noFill/>
                    </a:lnB>
                  </a:tcPr>
                </a:tc>
                <a:tc>
                  <a:txBody>
                    <a:bodyPr/>
                    <a:lstStyle/>
                    <a:p>
                      <a:pPr algn="r" fontAlgn="b"/>
                      <a:r>
                        <a:rPr lang="en-US" sz="1100" b="0" i="0" u="dbl"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tcPr>
                </a:tc>
                <a:extLst>
                  <a:ext uri="{0D108BD9-81ED-4DB2-BD59-A6C34878D82A}">
                    <a16:rowId xmlns:a16="http://schemas.microsoft.com/office/drawing/2014/main" val="609716563"/>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dbl"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37906621"/>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Payment due by: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Upon Receipt</a:t>
                      </a:r>
                    </a:p>
                  </a:txBody>
                  <a:tcPr marL="0" marR="0" marT="0" marB="0" anchor="b">
                    <a:lnL>
                      <a:noFill/>
                    </a:lnL>
                    <a:lnR>
                      <a:noFill/>
                    </a:lnR>
                    <a:lnT>
                      <a:noFill/>
                    </a:lnT>
                    <a:lnB>
                      <a:noFill/>
                    </a:lnB>
                  </a:tcPr>
                </a:tc>
                <a:extLst>
                  <a:ext uri="{0D108BD9-81ED-4DB2-BD59-A6C34878D82A}">
                    <a16:rowId xmlns:a16="http://schemas.microsoft.com/office/drawing/2014/main" val="4232922400"/>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41823745"/>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Please make check payable to Rotary International District 5000 for the total.</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71927353"/>
                  </a:ext>
                </a:extLst>
              </a:tr>
            </a:tbl>
          </a:graphicData>
        </a:graphic>
      </p:graphicFrame>
      <p:pic>
        <p:nvPicPr>
          <p:cNvPr id="10" name="Picture 9">
            <a:extLst>
              <a:ext uri="{FF2B5EF4-FFF2-40B4-BE49-F238E27FC236}">
                <a16:creationId xmlns:a16="http://schemas.microsoft.com/office/drawing/2014/main" id="{00000000-0008-0000-0000-000002000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0075" y="1298123"/>
            <a:ext cx="1838324" cy="762000"/>
          </a:xfrm>
          <a:prstGeom prst="rect">
            <a:avLst/>
          </a:prstGeom>
        </p:spPr>
      </p:pic>
    </p:spTree>
    <p:extLst>
      <p:ext uri="{BB962C8B-B14F-4D97-AF65-F5344CB8AC3E}">
        <p14:creationId xmlns:p14="http://schemas.microsoft.com/office/powerpoint/2010/main" val="12107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D4AA5-AE63-1FE6-3B25-8D4B3ABB0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1AD62-254B-FC6D-6016-B30BB75EB43F}"/>
              </a:ext>
            </a:extLst>
          </p:cNvPr>
          <p:cNvSpPr>
            <a:spLocks noGrp="1"/>
          </p:cNvSpPr>
          <p:nvPr>
            <p:ph type="title"/>
          </p:nvPr>
        </p:nvSpPr>
        <p:spPr>
          <a:xfrm>
            <a:off x="508000" y="457200"/>
            <a:ext cx="11684000" cy="533400"/>
          </a:xfrm>
        </p:spPr>
        <p:txBody>
          <a:bodyPr anchor="ctr">
            <a:normAutofit/>
          </a:bodyPr>
          <a:lstStyle/>
          <a:p>
            <a:r>
              <a:rPr lang="en-US" sz="3200" dirty="0"/>
              <a:t>Common Mistakes to Avoid</a:t>
            </a:r>
          </a:p>
        </p:txBody>
      </p:sp>
      <p:sp>
        <p:nvSpPr>
          <p:cNvPr id="4" name="Rectangle 1">
            <a:extLst>
              <a:ext uri="{FF2B5EF4-FFF2-40B4-BE49-F238E27FC236}">
                <a16:creationId xmlns:a16="http://schemas.microsoft.com/office/drawing/2014/main" id="{354A426D-90AF-AEF6-6B69-536387411173}"/>
              </a:ext>
            </a:extLst>
          </p:cNvPr>
          <p:cNvSpPr>
            <a:spLocks noGrp="1" noChangeArrowheads="1"/>
          </p:cNvSpPr>
          <p:nvPr>
            <p:ph idx="1"/>
          </p:nvPr>
        </p:nvSpPr>
        <p:spPr bwMode="auto">
          <a:xfrm>
            <a:off x="609600" y="1219201"/>
            <a:ext cx="5391150" cy="452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lnSpc>
                <a:spcPct val="90000"/>
              </a:lnSpc>
              <a:spcBef>
                <a:spcPct val="0"/>
              </a:spcBef>
              <a:spcAft>
                <a:spcPts val="600"/>
              </a:spcAft>
              <a:buClrTx/>
              <a:buSzTx/>
              <a:buFontTx/>
              <a:buNone/>
              <a:tabLst/>
            </a:pPr>
            <a:endParaRPr kumimoji="0" lang="en-US" altLang="en-US" sz="23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300" b="0" i="0" u="none" strike="noStrike" cap="none" normalizeH="0" baseline="0" dirty="0">
                <a:ln>
                  <a:noFill/>
                </a:ln>
                <a:effectLst/>
                <a:latin typeface="Arial" panose="020B0604020202020204" pitchFamily="34" charset="0"/>
                <a:cs typeface="Arial" panose="020B0604020202020204" pitchFamily="34" charset="0"/>
              </a:rPr>
              <a:t>Failing to track restricted vs. unrestricted funds.</a:t>
            </a:r>
          </a:p>
          <a:p>
            <a:pPr marL="0" marR="0" lvl="0" indent="0" defTabSz="914400" rtl="0" eaLnBrk="0" fontAlgn="base" latinLnBrk="0" hangingPunct="0">
              <a:lnSpc>
                <a:spcPct val="90000"/>
              </a:lnSpc>
              <a:spcBef>
                <a:spcPct val="0"/>
              </a:spcBef>
              <a:spcAft>
                <a:spcPts val="600"/>
              </a:spcAft>
              <a:buClrTx/>
              <a:buSzTx/>
              <a:buFontTx/>
              <a:buChar char="•"/>
              <a:tabLst/>
            </a:pPr>
            <a:endParaRPr kumimoji="0" lang="en-US" altLang="en-US" sz="23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300" b="0" i="0" u="none" strike="noStrike" cap="none" normalizeH="0" baseline="0" dirty="0">
                <a:ln>
                  <a:noFill/>
                </a:ln>
                <a:effectLst/>
                <a:latin typeface="Arial" panose="020B0604020202020204" pitchFamily="34" charset="0"/>
                <a:cs typeface="Arial" panose="020B0604020202020204" pitchFamily="34" charset="0"/>
              </a:rPr>
              <a:t>Ignoring cash flow issues.</a:t>
            </a:r>
          </a:p>
          <a:p>
            <a:pPr marL="0" marR="0" lvl="0" indent="0" defTabSz="914400" rtl="0" eaLnBrk="0" fontAlgn="base" latinLnBrk="0" hangingPunct="0">
              <a:lnSpc>
                <a:spcPct val="90000"/>
              </a:lnSpc>
              <a:spcBef>
                <a:spcPct val="0"/>
              </a:spcBef>
              <a:spcAft>
                <a:spcPts val="600"/>
              </a:spcAft>
              <a:buClrTx/>
              <a:buSzTx/>
              <a:buFontTx/>
              <a:buChar char="•"/>
              <a:tabLst/>
            </a:pPr>
            <a:endParaRPr kumimoji="0" lang="en-US" altLang="en-US" sz="23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300" b="0" i="0" u="none" strike="noStrike" cap="none" normalizeH="0" baseline="0" dirty="0">
                <a:ln>
                  <a:noFill/>
                </a:ln>
                <a:effectLst/>
                <a:latin typeface="Arial" panose="020B0604020202020204" pitchFamily="34" charset="0"/>
                <a:cs typeface="Arial" panose="020B0604020202020204" pitchFamily="34" charset="0"/>
              </a:rPr>
              <a:t>Under-estimating fundraising or administrative costs.</a:t>
            </a:r>
          </a:p>
          <a:p>
            <a:pPr marL="0" marR="0" lvl="0" indent="0" defTabSz="914400" rtl="0" eaLnBrk="0" fontAlgn="base" latinLnBrk="0" hangingPunct="0">
              <a:lnSpc>
                <a:spcPct val="90000"/>
              </a:lnSpc>
              <a:spcBef>
                <a:spcPct val="0"/>
              </a:spcBef>
              <a:spcAft>
                <a:spcPts val="600"/>
              </a:spcAft>
              <a:buClrTx/>
              <a:buSzTx/>
              <a:buFontTx/>
              <a:buChar char="•"/>
              <a:tabLst/>
            </a:pPr>
            <a:endParaRPr kumimoji="0" lang="en-US" altLang="en-US" sz="23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2300" b="0" i="0" u="none" strike="noStrike" cap="none" normalizeH="0" baseline="0" dirty="0">
                <a:ln>
                  <a:noFill/>
                </a:ln>
                <a:effectLst/>
                <a:latin typeface="Arial" panose="020B0604020202020204" pitchFamily="34" charset="0"/>
                <a:cs typeface="Arial" panose="020B0604020202020204" pitchFamily="34" charset="0"/>
              </a:rPr>
              <a:t>Not reviewing statements regularly </a:t>
            </a:r>
          </a:p>
          <a:p>
            <a:pPr marL="0" marR="0" lvl="0" indent="0" defTabSz="914400" rtl="0" eaLnBrk="0" fontAlgn="base" latinLnBrk="0" hangingPunct="0">
              <a:lnSpc>
                <a:spcPct val="90000"/>
              </a:lnSpc>
              <a:spcBef>
                <a:spcPct val="0"/>
              </a:spcBef>
              <a:spcAft>
                <a:spcPts val="600"/>
              </a:spcAft>
              <a:buClrTx/>
              <a:buSzTx/>
              <a:buNone/>
              <a:tabLst/>
            </a:pPr>
            <a:r>
              <a:rPr kumimoji="0" lang="en-US" altLang="en-US" sz="2300" b="0" i="0" u="none" strike="noStrike" cap="none" normalizeH="0" baseline="0" dirty="0">
                <a:ln>
                  <a:noFill/>
                </a:ln>
                <a:effectLst/>
                <a:latin typeface="Arial" panose="020B0604020202020204" pitchFamily="34" charset="0"/>
                <a:cs typeface="Arial" panose="020B0604020202020204" pitchFamily="34" charset="0"/>
              </a:rPr>
              <a:t>with the board. </a:t>
            </a:r>
          </a:p>
        </p:txBody>
      </p:sp>
      <p:pic>
        <p:nvPicPr>
          <p:cNvPr id="3" name="Picture 2">
            <a:extLst>
              <a:ext uri="{FF2B5EF4-FFF2-40B4-BE49-F238E27FC236}">
                <a16:creationId xmlns:a16="http://schemas.microsoft.com/office/drawing/2014/main" id="{5FADB351-206E-6E4A-A4A5-4341744522DA}"/>
              </a:ext>
            </a:extLst>
          </p:cNvPr>
          <p:cNvPicPr>
            <a:picLocks noChangeAspect="1"/>
          </p:cNvPicPr>
          <p:nvPr/>
        </p:nvPicPr>
        <p:blipFill>
          <a:blip r:embed="rId2"/>
          <a:srcRect l="16774" r="3715" b="-1"/>
          <a:stretch>
            <a:fillRect/>
          </a:stretch>
        </p:blipFill>
        <p:spPr>
          <a:xfrm>
            <a:off x="6191250" y="1219201"/>
            <a:ext cx="5391150" cy="4525963"/>
          </a:xfrm>
          <a:prstGeom prst="rect">
            <a:avLst/>
          </a:prstGeom>
          <a:noFill/>
        </p:spPr>
      </p:pic>
    </p:spTree>
    <p:extLst>
      <p:ext uri="{BB962C8B-B14F-4D97-AF65-F5344CB8AC3E}">
        <p14:creationId xmlns:p14="http://schemas.microsoft.com/office/powerpoint/2010/main" val="248830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2B44E8-CE08-2514-9CC8-5EE51002FD7E}"/>
              </a:ext>
            </a:extLst>
          </p:cNvPr>
          <p:cNvSpPr>
            <a:spLocks noGrp="1"/>
          </p:cNvSpPr>
          <p:nvPr>
            <p:ph type="title"/>
          </p:nvPr>
        </p:nvSpPr>
        <p:spPr/>
        <p:txBody>
          <a:bodyPr/>
          <a:lstStyle/>
          <a:p>
            <a:r>
              <a:rPr lang="en-US" sz="3200" dirty="0"/>
              <a:t>Penalties</a:t>
            </a:r>
          </a:p>
        </p:txBody>
      </p:sp>
      <p:sp>
        <p:nvSpPr>
          <p:cNvPr id="5" name="Content Placeholder 4">
            <a:extLst>
              <a:ext uri="{FF2B5EF4-FFF2-40B4-BE49-F238E27FC236}">
                <a16:creationId xmlns:a16="http://schemas.microsoft.com/office/drawing/2014/main" id="{20AD2AF5-3537-155D-B2C2-BD78C43104D7}"/>
              </a:ext>
            </a:extLst>
          </p:cNvPr>
          <p:cNvSpPr>
            <a:spLocks noGrp="1"/>
          </p:cNvSpPr>
          <p:nvPr>
            <p:ph idx="1"/>
          </p:nvPr>
        </p:nvSpPr>
        <p:spPr/>
        <p:txBody>
          <a:bodyPr/>
          <a:lstStyle/>
          <a:p>
            <a:pPr algn="l" rtl="0" fontAlgn="base"/>
            <a:r>
              <a:rPr lang="en-US" sz="3200" b="0" i="0" dirty="0">
                <a:solidFill>
                  <a:srgbClr val="000000"/>
                </a:solidFill>
                <a:effectLst/>
                <a:latin typeface="Arial" panose="020B0604020202020204" pitchFamily="34" charset="0"/>
                <a:cs typeface="Arial" panose="020B0604020202020204" pitchFamily="34" charset="0"/>
              </a:rPr>
              <a:t>A. Late filing of Form 990EZ or Form 990 results in penalty of $20/day not to exceed the lesser of $10,500 or 5% of gross receipts for the year.</a:t>
            </a:r>
          </a:p>
          <a:p>
            <a:pPr algn="l" rtl="0" fontAlgn="base"/>
            <a:endParaRPr lang="en-US" sz="3200" b="0" i="0" dirty="0">
              <a:solidFill>
                <a:srgbClr val="000000"/>
              </a:solidFill>
              <a:effectLst/>
              <a:latin typeface="Arial" panose="020B0604020202020204" pitchFamily="34" charset="0"/>
              <a:cs typeface="Arial" panose="020B0604020202020204" pitchFamily="34" charset="0"/>
            </a:endParaRPr>
          </a:p>
          <a:p>
            <a:pPr algn="l" rtl="0" fontAlgn="base"/>
            <a:r>
              <a:rPr lang="en-US" sz="3200" b="0" i="0" dirty="0">
                <a:solidFill>
                  <a:srgbClr val="000000"/>
                </a:solidFill>
                <a:effectLst/>
                <a:latin typeface="Arial" panose="020B0604020202020204" pitchFamily="34" charset="0"/>
                <a:cs typeface="Arial" panose="020B0604020202020204" pitchFamily="34" charset="0"/>
              </a:rPr>
              <a:t>	B. If the appropriate version of Form 990 is not filed for three consecutive years, the tax exemption is automatically revoked. </a:t>
            </a:r>
          </a:p>
          <a:p>
            <a:pPr algn="l" rtl="0" fontAlgn="base"/>
            <a:endParaRPr lang="en-US" sz="3200" dirty="0"/>
          </a:p>
          <a:p>
            <a:endParaRPr lang="en-US" dirty="0"/>
          </a:p>
        </p:txBody>
      </p:sp>
      <p:pic>
        <p:nvPicPr>
          <p:cNvPr id="2" name="Picture 1">
            <a:extLst>
              <a:ext uri="{FF2B5EF4-FFF2-40B4-BE49-F238E27FC236}">
                <a16:creationId xmlns:a16="http://schemas.microsoft.com/office/drawing/2014/main" id="{38C0160F-0BB2-878C-5996-FF2D831D25C1}"/>
              </a:ext>
            </a:extLst>
          </p:cNvPr>
          <p:cNvPicPr>
            <a:picLocks noChangeAspect="1"/>
          </p:cNvPicPr>
          <p:nvPr/>
        </p:nvPicPr>
        <p:blipFill>
          <a:blip r:embed="rId2"/>
          <a:stretch>
            <a:fillRect/>
          </a:stretch>
        </p:blipFill>
        <p:spPr>
          <a:xfrm>
            <a:off x="9608574" y="4237703"/>
            <a:ext cx="1614333" cy="1614333"/>
          </a:xfrm>
          <a:prstGeom prst="rect">
            <a:avLst/>
          </a:prstGeom>
        </p:spPr>
      </p:pic>
    </p:spTree>
    <p:extLst>
      <p:ext uri="{BB962C8B-B14F-4D97-AF65-F5344CB8AC3E}">
        <p14:creationId xmlns:p14="http://schemas.microsoft.com/office/powerpoint/2010/main" val="3811488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C15306-8889-43C7-B8F7-EF1E620A2807}"/>
              </a:ext>
            </a:extLst>
          </p:cNvPr>
          <p:cNvSpPr/>
          <p:nvPr/>
        </p:nvSpPr>
        <p:spPr>
          <a:xfrm>
            <a:off x="4603898" y="499731"/>
            <a:ext cx="2817628" cy="542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C9C4363-C08A-4160-AA5B-DF68AA157756}"/>
              </a:ext>
            </a:extLst>
          </p:cNvPr>
          <p:cNvSpPr txBox="1"/>
          <p:nvPr/>
        </p:nvSpPr>
        <p:spPr>
          <a:xfrm>
            <a:off x="287079" y="368432"/>
            <a:ext cx="11334307" cy="62786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Rotary Insurance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Rotary’s general liability and directors &amp; officer’s insurance is paid by members to R. I. via the dues invoice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broker is The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Hylant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Group</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Website:  rotary.hylant.com</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Username: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rotary@hylant.com</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Password:  Rotary1905</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6E5D8">
                    <a:lumMod val="10000"/>
                  </a:srgbClr>
                </a:solidFill>
                <a:effectLst/>
                <a:uLnTx/>
                <a:uFillTx/>
                <a:latin typeface="Arial" panose="020B0604020202020204" pitchFamily="34" charset="0"/>
                <a:ea typeface="+mn-ea"/>
                <a:cs typeface="Arial" panose="020B0604020202020204" pitchFamily="34" charset="0"/>
              </a:rPr>
              <a:t>Email:</a:t>
            </a:r>
            <a:r>
              <a:rPr kumimoji="0" lang="en-US" sz="2400" b="0" i="0" u="none" strike="noStrike" kern="1200" cap="none" spc="0" normalizeH="0" baseline="0" noProof="0" dirty="0">
                <a:ln>
                  <a:noFill/>
                </a:ln>
                <a:solidFill>
                  <a:srgbClr val="958D85"/>
                </a:solidFill>
                <a:effectLst/>
                <a:uLnTx/>
                <a:uFillTx/>
                <a:latin typeface="Arial" panose="020B0604020202020204" pitchFamily="34" charset="0"/>
                <a:ea typeface="+mn-ea"/>
                <a:cs typeface="Arial" panose="020B0604020202020204" pitchFamily="34" charset="0"/>
              </a:rPr>
              <a:t>  </a:t>
            </a:r>
            <a:r>
              <a:rPr kumimoji="0" lang="en-US" sz="2400" b="0" i="0" u="sng" strike="noStrike" kern="1200" cap="none" spc="0" normalizeH="0" baseline="0" noProof="0" dirty="0">
                <a:ln>
                  <a:noFill/>
                </a:ln>
                <a:solidFill>
                  <a:srgbClr val="958D85"/>
                </a:solidFill>
                <a:effectLst/>
                <a:uLnTx/>
                <a:uFillTx/>
                <a:latin typeface="Arial" panose="020B0604020202020204" pitchFamily="34" charset="0"/>
                <a:ea typeface="+mn-ea"/>
                <a:cs typeface="Arial" panose="020B0604020202020204" pitchFamily="34" charset="0"/>
                <a:hlinkClick r:id="rId2"/>
              </a:rPr>
              <a:t>rotary@hylant.com</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Telephone:  419-259-2710</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Rotary International Risk Management</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nsurance@rotary.org</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Manager: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Julita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Brzozowska</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Telephone:  847-424-5394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obtain a certificate of insurance, insurance policies and summaries, loss prevention strategies, and more, please visit the insurance broker’s website, </a:t>
            </a:r>
            <a:r>
              <a:rPr kumimoji="0" lang="en-US" sz="2000" b="0" i="0" u="none" strike="noStrike" kern="1200" cap="none" spc="0" normalizeH="0" baseline="0" noProof="0" dirty="0">
                <a:ln>
                  <a:noFill/>
                </a:ln>
                <a:solidFill>
                  <a:srgbClr val="00246C"/>
                </a:solidFill>
                <a:effectLst/>
                <a:uLnTx/>
                <a:uFillTx/>
                <a:latin typeface="Arial" panose="020B0604020202020204" pitchFamily="34" charset="0"/>
                <a:ea typeface="+mn-ea"/>
                <a:cs typeface="Arial" panose="020B0604020202020204" pitchFamily="34" charset="0"/>
                <a:hlinkClick r:id="rId4"/>
              </a:rPr>
              <a:t>U.S. Rotary Insurance Portal</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Image preview">
            <a:extLst>
              <a:ext uri="{FF2B5EF4-FFF2-40B4-BE49-F238E27FC236}">
                <a16:creationId xmlns:a16="http://schemas.microsoft.com/office/drawing/2014/main" id="{7BEC84CD-2D58-43E4-BBC0-255F3BFE3E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0450" y="210926"/>
            <a:ext cx="1474471" cy="83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4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39AE6B8-6112-48D7-8A1C-E728C44CF64F}"/>
              </a:ext>
            </a:extLst>
          </p:cNvPr>
          <p:cNvSpPr>
            <a:spLocks noGrp="1"/>
          </p:cNvSpPr>
          <p:nvPr>
            <p:ph type="title"/>
          </p:nvPr>
        </p:nvSpPr>
        <p:spPr bwMode="auto">
          <a:xfrm>
            <a:off x="17145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District Website:  rotaryd5000.org</a:t>
            </a:r>
          </a:p>
        </p:txBody>
      </p:sp>
      <p:sp>
        <p:nvSpPr>
          <p:cNvPr id="3" name="Content Placeholder 2">
            <a:extLst>
              <a:ext uri="{FF2B5EF4-FFF2-40B4-BE49-F238E27FC236}">
                <a16:creationId xmlns:a16="http://schemas.microsoft.com/office/drawing/2014/main" id="{6396D3FB-2D56-4FDD-A180-8BD178AFB7D3}"/>
              </a:ext>
            </a:extLst>
          </p:cNvPr>
          <p:cNvSpPr>
            <a:spLocks noGrp="1"/>
          </p:cNvSpPr>
          <p:nvPr>
            <p:ph idx="1"/>
          </p:nvPr>
        </p:nvSpPr>
        <p:spPr/>
        <p:txBody>
          <a:bodyPr/>
          <a:lstStyle/>
          <a:p>
            <a:pPr marL="0" indent="0">
              <a:lnSpc>
                <a:spcPct val="80000"/>
              </a:lnSpc>
              <a:buNone/>
              <a:defRPr/>
            </a:pPr>
            <a:r>
              <a:rPr lang="en-US" sz="2800" dirty="0">
                <a:solidFill>
                  <a:srgbClr val="0A0A0A"/>
                </a:solidFill>
              </a:rPr>
              <a:t>What you can find on the district website:</a:t>
            </a:r>
          </a:p>
          <a:p>
            <a:pPr marL="0" indent="0">
              <a:lnSpc>
                <a:spcPct val="80000"/>
              </a:lnSpc>
              <a:buNone/>
              <a:defRPr/>
            </a:pPr>
            <a:endParaRPr lang="en-US" altLang="en-US" sz="2800" dirty="0">
              <a:solidFill>
                <a:srgbClr val="0A0A0A"/>
              </a:solidFill>
              <a:cs typeface="Arial" panose="020B0604020202020204" pitchFamily="34" charset="0"/>
            </a:endParaRPr>
          </a:p>
          <a:p>
            <a:pPr>
              <a:lnSpc>
                <a:spcPct val="80000"/>
              </a:lnSpc>
              <a:defRPr/>
            </a:pPr>
            <a:r>
              <a:rPr lang="en-US" altLang="en-US" sz="2800" dirty="0">
                <a:solidFill>
                  <a:srgbClr val="0A0A0A"/>
                </a:solidFill>
                <a:cs typeface="Arial" panose="020B0604020202020204" pitchFamily="34" charset="0"/>
              </a:rPr>
              <a:t>Membership rosters</a:t>
            </a:r>
          </a:p>
          <a:p>
            <a:pPr>
              <a:lnSpc>
                <a:spcPct val="80000"/>
              </a:lnSpc>
              <a:defRPr/>
            </a:pPr>
            <a:r>
              <a:rPr lang="en-US" altLang="en-US" sz="2800" dirty="0">
                <a:solidFill>
                  <a:srgbClr val="0A0A0A"/>
                </a:solidFill>
                <a:cs typeface="Arial" panose="020B0604020202020204" pitchFamily="34" charset="0"/>
              </a:rPr>
              <a:t>District dues invoice</a:t>
            </a:r>
          </a:p>
          <a:p>
            <a:pPr>
              <a:lnSpc>
                <a:spcPct val="80000"/>
              </a:lnSpc>
              <a:defRPr/>
            </a:pPr>
            <a:r>
              <a:rPr lang="en-US" altLang="en-US" sz="2800" dirty="0">
                <a:solidFill>
                  <a:srgbClr val="0A0A0A"/>
                </a:solidFill>
                <a:cs typeface="Arial" panose="020B0604020202020204" pitchFamily="34" charset="0"/>
              </a:rPr>
              <a:t>District Chairs and Org Chart</a:t>
            </a:r>
          </a:p>
          <a:p>
            <a:pPr>
              <a:lnSpc>
                <a:spcPct val="80000"/>
              </a:lnSpc>
              <a:defRPr/>
            </a:pPr>
            <a:r>
              <a:rPr lang="en-US" altLang="en-US" sz="2800" dirty="0">
                <a:solidFill>
                  <a:srgbClr val="0A0A0A"/>
                </a:solidFill>
                <a:cs typeface="Arial" panose="020B0604020202020204" pitchFamily="34" charset="0"/>
              </a:rPr>
              <a:t>Information on the Avenues of Service</a:t>
            </a:r>
          </a:p>
          <a:p>
            <a:pPr>
              <a:lnSpc>
                <a:spcPct val="80000"/>
              </a:lnSpc>
              <a:defRPr/>
            </a:pPr>
            <a:r>
              <a:rPr lang="en-US" altLang="en-US" sz="2800" dirty="0">
                <a:solidFill>
                  <a:srgbClr val="0A0A0A"/>
                </a:solidFill>
                <a:cs typeface="Arial" panose="020B0604020202020204" pitchFamily="34" charset="0"/>
              </a:rPr>
              <a:t>Club Presidents and Meeting Locations  </a:t>
            </a:r>
          </a:p>
          <a:p>
            <a:pPr>
              <a:lnSpc>
                <a:spcPct val="80000"/>
              </a:lnSpc>
              <a:defRPr/>
            </a:pPr>
            <a:r>
              <a:rPr lang="en-US" altLang="en-US" sz="2800" dirty="0">
                <a:solidFill>
                  <a:srgbClr val="0A0A0A"/>
                </a:solidFill>
                <a:cs typeface="Arial" panose="020B0604020202020204" pitchFamily="34" charset="0"/>
              </a:rPr>
              <a:t>Events in the Calendar</a:t>
            </a:r>
          </a:p>
          <a:p>
            <a:pPr>
              <a:lnSpc>
                <a:spcPct val="80000"/>
              </a:lnSpc>
              <a:defRPr/>
            </a:pPr>
            <a:r>
              <a:rPr lang="en-US" altLang="en-US" sz="2800" dirty="0">
                <a:solidFill>
                  <a:srgbClr val="0A0A0A"/>
                </a:solidFill>
                <a:cs typeface="Arial" panose="020B0604020202020204" pitchFamily="34" charset="0"/>
              </a:rPr>
              <a:t>Register for Events</a:t>
            </a:r>
          </a:p>
          <a:p>
            <a:pPr>
              <a:lnSpc>
                <a:spcPct val="80000"/>
              </a:lnSpc>
              <a:defRPr/>
            </a:pPr>
            <a:r>
              <a:rPr lang="en-US" altLang="en-US" sz="2800" dirty="0">
                <a:solidFill>
                  <a:srgbClr val="0A0A0A"/>
                </a:solidFill>
                <a:cs typeface="Arial" panose="020B0604020202020204" pitchFamily="34" charset="0"/>
              </a:rPr>
              <a:t>Look for Rotarians in the Yellow Pages</a:t>
            </a:r>
            <a:endParaRPr lang="en-US" sz="2800" dirty="0">
              <a:solidFill>
                <a:srgbClr val="0A0A0A"/>
              </a:solidFill>
            </a:endParaRPr>
          </a:p>
        </p:txBody>
      </p:sp>
    </p:spTree>
    <p:extLst>
      <p:ext uri="{BB962C8B-B14F-4D97-AF65-F5344CB8AC3E}">
        <p14:creationId xmlns:p14="http://schemas.microsoft.com/office/powerpoint/2010/main" val="124690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E1CCDB-7A33-405A-99E7-45695DDCC59F}"/>
              </a:ext>
            </a:extLst>
          </p:cNvPr>
          <p:cNvSpPr>
            <a:spLocks noGrp="1"/>
          </p:cNvSpPr>
          <p:nvPr>
            <p:ph type="ctrTitle"/>
          </p:nvPr>
        </p:nvSpPr>
        <p:spPr/>
        <p:txBody>
          <a:bodyPr/>
          <a:lstStyle/>
          <a:p>
            <a:r>
              <a:rPr lang="en-US" dirty="0"/>
              <a:t>District Grants</a:t>
            </a:r>
          </a:p>
        </p:txBody>
      </p:sp>
    </p:spTree>
    <p:extLst>
      <p:ext uri="{BB962C8B-B14F-4D97-AF65-F5344CB8AC3E}">
        <p14:creationId xmlns:p14="http://schemas.microsoft.com/office/powerpoint/2010/main" val="383310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829B79-5DC3-4F10-A2A3-C3C4DF64CE8B}"/>
              </a:ext>
            </a:extLst>
          </p:cNvPr>
          <p:cNvSpPr>
            <a:spLocks noGrp="1"/>
          </p:cNvSpPr>
          <p:nvPr>
            <p:ph type="title"/>
          </p:nvPr>
        </p:nvSpPr>
        <p:spPr/>
        <p:txBody>
          <a:bodyPr/>
          <a:lstStyle/>
          <a:p>
            <a:r>
              <a:rPr lang="en-US" sz="3600" dirty="0"/>
              <a:t>District Grant Key Dates</a:t>
            </a:r>
          </a:p>
        </p:txBody>
      </p:sp>
      <p:sp>
        <p:nvSpPr>
          <p:cNvPr id="4" name="Content Placeholder 3">
            <a:extLst>
              <a:ext uri="{FF2B5EF4-FFF2-40B4-BE49-F238E27FC236}">
                <a16:creationId xmlns:a16="http://schemas.microsoft.com/office/drawing/2014/main" id="{E434A196-9353-4610-A6E4-A504540952FF}"/>
              </a:ext>
            </a:extLst>
          </p:cNvPr>
          <p:cNvSpPr>
            <a:spLocks noGrp="1"/>
          </p:cNvSpPr>
          <p:nvPr>
            <p:ph idx="1"/>
          </p:nvPr>
        </p:nvSpPr>
        <p:spPr/>
        <p:txBody>
          <a:bodyPr/>
          <a:lstStyle/>
          <a:p>
            <a:r>
              <a:rPr lang="en-US" dirty="0"/>
              <a:t>May 31 -  Final Grant report</a:t>
            </a:r>
          </a:p>
          <a:p>
            <a:r>
              <a:rPr lang="en-US" dirty="0"/>
              <a:t>June 15 – Grant application for 2026-2027 grant due</a:t>
            </a:r>
          </a:p>
          <a:p>
            <a:r>
              <a:rPr lang="en-US" dirty="0"/>
              <a:t>July 31 – Deposit club cash portion in grant account</a:t>
            </a:r>
          </a:p>
          <a:p>
            <a:pPr marL="0" indent="0">
              <a:buNone/>
            </a:pPr>
            <a:endParaRPr lang="en-US" dirty="0"/>
          </a:p>
          <a:p>
            <a:pPr marL="0" indent="0">
              <a:buNone/>
            </a:pPr>
            <a:r>
              <a:rPr lang="en-US" dirty="0"/>
              <a:t>A copy of the bank statement showing the club cash is required to receive the grant funds.  The President will be notified when the funds are available, hopefully sometime in August.</a:t>
            </a:r>
          </a:p>
          <a:p>
            <a:endParaRPr lang="en-US" dirty="0"/>
          </a:p>
        </p:txBody>
      </p:sp>
    </p:spTree>
    <p:extLst>
      <p:ext uri="{BB962C8B-B14F-4D97-AF65-F5344CB8AC3E}">
        <p14:creationId xmlns:p14="http://schemas.microsoft.com/office/powerpoint/2010/main" val="237874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7C774D-E8E6-7FD7-5FC5-A6CF06AF5CD9}"/>
              </a:ext>
            </a:extLst>
          </p:cNvPr>
          <p:cNvPicPr>
            <a:picLocks noChangeAspect="1"/>
          </p:cNvPicPr>
          <p:nvPr/>
        </p:nvPicPr>
        <p:blipFill>
          <a:blip r:embed="rId2"/>
          <a:stretch>
            <a:fillRect/>
          </a:stretch>
        </p:blipFill>
        <p:spPr>
          <a:xfrm>
            <a:off x="0" y="8540"/>
            <a:ext cx="12192000" cy="6840920"/>
          </a:xfrm>
          <a:prstGeom prst="rect">
            <a:avLst/>
          </a:prstGeom>
        </p:spPr>
      </p:pic>
    </p:spTree>
    <p:extLst>
      <p:ext uri="{BB962C8B-B14F-4D97-AF65-F5344CB8AC3E}">
        <p14:creationId xmlns:p14="http://schemas.microsoft.com/office/powerpoint/2010/main" val="3280248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8C55C92-8661-46D6-BAC3-7BD7F05F8A8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Foundation Grant Financial Requirements</a:t>
            </a:r>
          </a:p>
        </p:txBody>
      </p:sp>
      <p:sp>
        <p:nvSpPr>
          <p:cNvPr id="63491" name="Content Placeholder 2">
            <a:extLst>
              <a:ext uri="{FF2B5EF4-FFF2-40B4-BE49-F238E27FC236}">
                <a16:creationId xmlns:a16="http://schemas.microsoft.com/office/drawing/2014/main" id="{47E88567-048C-4466-AA40-B64AFD45998C}"/>
              </a:ext>
            </a:extLst>
          </p:cNvPr>
          <p:cNvSpPr>
            <a:spLocks noGrp="1"/>
          </p:cNvSpPr>
          <p:nvPr>
            <p:ph idx="1"/>
          </p:nvPr>
        </p:nvSpPr>
        <p:spPr bwMode="auto">
          <a:xfrm>
            <a:off x="493486" y="990600"/>
            <a:ext cx="11190514" cy="50219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u="sng" dirty="0">
                <a:solidFill>
                  <a:srgbClr val="0A0A0A"/>
                </a:solidFill>
                <a:latin typeface="Georgia" panose="02040502050405020303" pitchFamily="18" charset="0"/>
              </a:rPr>
              <a:t>Disbursement Requirements</a:t>
            </a:r>
            <a:r>
              <a:rPr lang="en-US" altLang="en-US" sz="2000" dirty="0">
                <a:solidFill>
                  <a:srgbClr val="0A0A0A"/>
                </a:solidFill>
                <a:latin typeface="Georgia" panose="02040502050405020303" pitchFamily="18" charset="0"/>
              </a:rPr>
              <a:t>:  </a:t>
            </a:r>
          </a:p>
          <a:p>
            <a:pPr lvl="1"/>
            <a:r>
              <a:rPr lang="en-US" altLang="en-US" sz="2000" dirty="0">
                <a:solidFill>
                  <a:srgbClr val="0A0A0A"/>
                </a:solidFill>
                <a:latin typeface="Georgia" panose="02040502050405020303" pitchFamily="18" charset="0"/>
              </a:rPr>
              <a:t>Do not disburse funds until your grant application is approved</a:t>
            </a:r>
          </a:p>
          <a:p>
            <a:pPr lvl="1"/>
            <a:r>
              <a:rPr lang="en-US" altLang="en-US" sz="2000" dirty="0">
                <a:solidFill>
                  <a:srgbClr val="0A0A0A"/>
                </a:solidFill>
                <a:latin typeface="Georgia" panose="02040502050405020303" pitchFamily="18" charset="0"/>
              </a:rPr>
              <a:t>Maintain separate grant bank accounts</a:t>
            </a:r>
          </a:p>
          <a:p>
            <a:pPr lvl="1"/>
            <a:r>
              <a:rPr lang="en-US" altLang="en-US" sz="2000" dirty="0">
                <a:solidFill>
                  <a:srgbClr val="0A0A0A"/>
                </a:solidFill>
                <a:latin typeface="Georgia" panose="02040502050405020303" pitchFamily="18" charset="0"/>
              </a:rPr>
              <a:t>Two (2) signatures required for disbursements.</a:t>
            </a:r>
          </a:p>
          <a:p>
            <a:pPr lvl="1"/>
            <a:r>
              <a:rPr lang="en-US" altLang="en-US" sz="2000" dirty="0">
                <a:solidFill>
                  <a:srgbClr val="0A0A0A"/>
                </a:solidFill>
                <a:latin typeface="Georgia" panose="02040502050405020303" pitchFamily="18" charset="0"/>
              </a:rPr>
              <a:t>Invoices and proof of payment required for all disbursements.</a:t>
            </a:r>
          </a:p>
          <a:p>
            <a:endParaRPr lang="en-US" altLang="en-US" sz="800" u="sng" dirty="0">
              <a:solidFill>
                <a:srgbClr val="0A0A0A"/>
              </a:solidFill>
              <a:latin typeface="Georgia" panose="02040502050405020303" pitchFamily="18" charset="0"/>
            </a:endParaRPr>
          </a:p>
          <a:p>
            <a:r>
              <a:rPr lang="en-US" altLang="en-US" sz="2000" u="sng" dirty="0">
                <a:solidFill>
                  <a:srgbClr val="0A0A0A"/>
                </a:solidFill>
                <a:latin typeface="Georgia" panose="02040502050405020303" pitchFamily="18" charset="0"/>
              </a:rPr>
              <a:t>Proof of Expenditures</a:t>
            </a:r>
            <a:r>
              <a:rPr lang="en-US" altLang="en-US" sz="2000" dirty="0">
                <a:solidFill>
                  <a:srgbClr val="0A0A0A"/>
                </a:solidFill>
                <a:latin typeface="Georgia" panose="02040502050405020303" pitchFamily="18" charset="0"/>
              </a:rPr>
              <a:t>:  </a:t>
            </a:r>
          </a:p>
          <a:p>
            <a:pPr lvl="1"/>
            <a:r>
              <a:rPr lang="en-US" altLang="en-US" sz="2000" dirty="0">
                <a:solidFill>
                  <a:srgbClr val="0A0A0A"/>
                </a:solidFill>
                <a:latin typeface="Georgia" panose="02040502050405020303" pitchFamily="18" charset="0"/>
              </a:rPr>
              <a:t>Promptly deliver receipts for all expenditures to the Club Treasurer.  </a:t>
            </a:r>
          </a:p>
          <a:p>
            <a:pPr lvl="1"/>
            <a:r>
              <a:rPr lang="en-US" altLang="en-US" sz="2000" dirty="0">
                <a:solidFill>
                  <a:srgbClr val="0A0A0A"/>
                </a:solidFill>
                <a:latin typeface="Georgia" panose="02040502050405020303" pitchFamily="18" charset="0"/>
              </a:rPr>
              <a:t>If there is a difference between the receipt and invoice amounts, provide documentation to the Treasurer</a:t>
            </a:r>
          </a:p>
          <a:p>
            <a:pPr lvl="1"/>
            <a:r>
              <a:rPr lang="en-US" altLang="en-US" sz="2000" dirty="0">
                <a:solidFill>
                  <a:srgbClr val="0A0A0A"/>
                </a:solidFill>
                <a:latin typeface="Georgia" panose="02040502050405020303" pitchFamily="18" charset="0"/>
              </a:rPr>
              <a:t>Retain account records in physical form </a:t>
            </a:r>
            <a:r>
              <a:rPr lang="en-US" altLang="en-US" sz="2000" u="sng" dirty="0">
                <a:solidFill>
                  <a:srgbClr val="0A0A0A"/>
                </a:solidFill>
                <a:latin typeface="Georgia" panose="02040502050405020303" pitchFamily="18" charset="0"/>
              </a:rPr>
              <a:t>and</a:t>
            </a:r>
            <a:r>
              <a:rPr lang="en-US" altLang="en-US" sz="2000" dirty="0">
                <a:solidFill>
                  <a:srgbClr val="0A0A0A"/>
                </a:solidFill>
                <a:latin typeface="Georgia" panose="02040502050405020303" pitchFamily="18" charset="0"/>
              </a:rPr>
              <a:t> electronic form for five  (5) years from the date of Approval of the Final Report.</a:t>
            </a:r>
          </a:p>
          <a:p>
            <a:endParaRPr lang="en-US" altLang="en-US" sz="800" u="sng" dirty="0">
              <a:solidFill>
                <a:srgbClr val="0A0A0A"/>
              </a:solidFill>
              <a:latin typeface="Georgia" panose="02040502050405020303" pitchFamily="18" charset="0"/>
            </a:endParaRPr>
          </a:p>
          <a:p>
            <a:r>
              <a:rPr lang="en-US" altLang="en-US" sz="2000" u="sng" dirty="0">
                <a:solidFill>
                  <a:srgbClr val="0A0A0A"/>
                </a:solidFill>
                <a:latin typeface="Georgia" panose="02040502050405020303" pitchFamily="18" charset="0"/>
              </a:rPr>
              <a:t>Monthly Reconciliation</a:t>
            </a:r>
            <a:r>
              <a:rPr lang="en-US" altLang="en-US" sz="2000" dirty="0">
                <a:solidFill>
                  <a:srgbClr val="0A0A0A"/>
                </a:solidFill>
                <a:latin typeface="Georgia" panose="02040502050405020303" pitchFamily="18" charset="0"/>
              </a:rPr>
              <a:t>:  </a:t>
            </a:r>
          </a:p>
          <a:p>
            <a:pPr lvl="1"/>
            <a:r>
              <a:rPr lang="en-US" altLang="en-US" sz="2000" dirty="0">
                <a:solidFill>
                  <a:srgbClr val="0A0A0A"/>
                </a:solidFill>
                <a:latin typeface="Georgia" panose="02040502050405020303" pitchFamily="18" charset="0"/>
              </a:rPr>
              <a:t>The District Grant Account and each Global Grant Account will be reconciled on a monthly basis by the Club Treasurer and a report of this shall be made to the Club President and President-elect</a:t>
            </a:r>
          </a:p>
        </p:txBody>
      </p:sp>
    </p:spTree>
    <p:extLst>
      <p:ext uri="{BB962C8B-B14F-4D97-AF65-F5344CB8AC3E}">
        <p14:creationId xmlns:p14="http://schemas.microsoft.com/office/powerpoint/2010/main" val="461810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1037152-346F-47A7-BA92-5FB9D249A16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District Audit of Grant Records</a:t>
            </a:r>
          </a:p>
        </p:txBody>
      </p:sp>
      <p:sp>
        <p:nvSpPr>
          <p:cNvPr id="3" name="Content Placeholder 2">
            <a:extLst>
              <a:ext uri="{FF2B5EF4-FFF2-40B4-BE49-F238E27FC236}">
                <a16:creationId xmlns:a16="http://schemas.microsoft.com/office/drawing/2014/main" id="{83386677-7498-4590-AE7C-AF2EA84776E4}"/>
              </a:ext>
            </a:extLst>
          </p:cNvPr>
          <p:cNvSpPr>
            <a:spLocks noGrp="1"/>
          </p:cNvSpPr>
          <p:nvPr>
            <p:ph idx="1"/>
          </p:nvPr>
        </p:nvSpPr>
        <p:spPr>
          <a:xfrm>
            <a:off x="1146629" y="1143001"/>
            <a:ext cx="10450285" cy="4525963"/>
          </a:xfrm>
        </p:spPr>
        <p:txBody>
          <a:bodyPr/>
          <a:lstStyle/>
          <a:p>
            <a:pPr marL="0" indent="0">
              <a:buNone/>
              <a:defRPr/>
            </a:pPr>
            <a:r>
              <a:rPr lang="en-US" sz="2000" dirty="0"/>
              <a:t>If your club is selected to be audited, the following documents will be requested for the review by a member of the audit committee:</a:t>
            </a:r>
          </a:p>
          <a:p>
            <a:pPr marL="0" indent="0">
              <a:buNone/>
              <a:defRPr/>
            </a:pPr>
            <a:r>
              <a:rPr lang="en-US" sz="2000" dirty="0"/>
              <a:t>1.  The grant qualification documents and application</a:t>
            </a:r>
          </a:p>
          <a:p>
            <a:pPr marL="0" indent="0">
              <a:buNone/>
              <a:defRPr/>
            </a:pPr>
            <a:r>
              <a:rPr lang="en-US" sz="2000" dirty="0"/>
              <a:t>2.  Bank statements</a:t>
            </a:r>
          </a:p>
          <a:p>
            <a:pPr marL="0" indent="0">
              <a:buNone/>
              <a:defRPr/>
            </a:pPr>
            <a:r>
              <a:rPr lang="en-US" sz="2000" dirty="0"/>
              <a:t>3.  Cancelled checks</a:t>
            </a:r>
          </a:p>
          <a:p>
            <a:pPr marL="0" indent="0">
              <a:buNone/>
              <a:defRPr/>
            </a:pPr>
            <a:r>
              <a:rPr lang="en-US" sz="2000" dirty="0"/>
              <a:t>4.  Bank signature cards</a:t>
            </a:r>
          </a:p>
          <a:p>
            <a:pPr marL="0" indent="0">
              <a:buNone/>
              <a:defRPr/>
            </a:pPr>
            <a:r>
              <a:rPr lang="en-US" sz="2000" dirty="0"/>
              <a:t>5.  Check registers or ledger showing revenue and disbursements for each project</a:t>
            </a:r>
          </a:p>
          <a:p>
            <a:pPr marL="0" indent="0">
              <a:buNone/>
              <a:defRPr/>
            </a:pPr>
            <a:r>
              <a:rPr lang="en-US" sz="2000" dirty="0"/>
              <a:t>6.  Invoices and receipts to support disbursements</a:t>
            </a:r>
          </a:p>
          <a:p>
            <a:pPr marL="0" indent="0">
              <a:buNone/>
              <a:defRPr/>
            </a:pPr>
            <a:r>
              <a:rPr lang="en-US" sz="2000" dirty="0"/>
              <a:t>7.  Bank reconciliations</a:t>
            </a:r>
          </a:p>
          <a:p>
            <a:pPr marL="0" indent="0">
              <a:buNone/>
              <a:defRPr/>
            </a:pPr>
            <a:r>
              <a:rPr lang="en-US" sz="2000" dirty="0"/>
              <a:t>8.  List of physical assets acquired for the grant projects, if any</a:t>
            </a:r>
          </a:p>
          <a:p>
            <a:pPr marL="0" indent="0">
              <a:buNone/>
              <a:defRPr/>
            </a:pPr>
            <a:r>
              <a:rPr lang="en-US" sz="2000" dirty="0"/>
              <a:t>9.  Report to district of misuse of funds, if any</a:t>
            </a:r>
          </a:p>
          <a:p>
            <a:pPr marL="0" indent="0">
              <a:buNone/>
              <a:defRPr/>
            </a:pPr>
            <a:r>
              <a:rPr lang="en-US" sz="2000" dirty="0"/>
              <a:t> </a:t>
            </a:r>
          </a:p>
          <a:p>
            <a:pPr marL="0" indent="0">
              <a:buNone/>
              <a:defRPr/>
            </a:pPr>
            <a:r>
              <a:rPr lang="en-US" sz="2000" dirty="0"/>
              <a:t>The review is limited only to the transactions regarding the grant, and does not include the other operations and bank accounts of the club.</a:t>
            </a:r>
          </a:p>
          <a:p>
            <a:pPr>
              <a:defRPr/>
            </a:pPr>
            <a:endParaRPr lang="en-US" sz="1600" dirty="0"/>
          </a:p>
        </p:txBody>
      </p:sp>
    </p:spTree>
    <p:extLst>
      <p:ext uri="{BB962C8B-B14F-4D97-AF65-F5344CB8AC3E}">
        <p14:creationId xmlns:p14="http://schemas.microsoft.com/office/powerpoint/2010/main" val="210147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2B6C496-25EE-492E-90C6-06EDF8E4B04F}"/>
              </a:ext>
            </a:extLst>
          </p:cNvPr>
          <p:cNvPicPr>
            <a:picLocks noChangeAspect="1"/>
          </p:cNvPicPr>
          <p:nvPr/>
        </p:nvPicPr>
        <p:blipFill>
          <a:blip r:embed="rId2"/>
          <a:stretch>
            <a:fillRect/>
          </a:stretch>
        </p:blipFill>
        <p:spPr>
          <a:xfrm>
            <a:off x="5832454" y="273051"/>
            <a:ext cx="5321578" cy="6489730"/>
          </a:xfrm>
          <a:prstGeom prst="rect">
            <a:avLst/>
          </a:prstGeom>
          <a:noFill/>
          <a:ln>
            <a:solidFill>
              <a:schemeClr val="accent1"/>
            </a:solidFill>
          </a:ln>
        </p:spPr>
      </p:pic>
      <p:sp>
        <p:nvSpPr>
          <p:cNvPr id="14" name="Content Placeholder 2">
            <a:extLst>
              <a:ext uri="{FF2B5EF4-FFF2-40B4-BE49-F238E27FC236}">
                <a16:creationId xmlns:a16="http://schemas.microsoft.com/office/drawing/2014/main" id="{83518D7D-A244-47CA-81C4-4A25515DFB0E}"/>
              </a:ext>
            </a:extLst>
          </p:cNvPr>
          <p:cNvSpPr>
            <a:spLocks noGrp="1"/>
          </p:cNvSpPr>
          <p:nvPr>
            <p:ph type="body" sz="half" idx="2"/>
          </p:nvPr>
        </p:nvSpPr>
        <p:spPr>
          <a:xfrm>
            <a:off x="584887" y="766469"/>
            <a:ext cx="4011084" cy="3810981"/>
          </a:xfrm>
        </p:spPr>
        <p:txBody>
          <a:bodyPr>
            <a:normAutofit fontScale="85000" lnSpcReduction="10000"/>
          </a:bodyPr>
          <a:lstStyle/>
          <a:p>
            <a:pPr marL="0" indent="0">
              <a:buNone/>
            </a:pPr>
            <a:r>
              <a:rPr lang="en-US" sz="3600" dirty="0">
                <a:solidFill>
                  <a:schemeClr val="tx2"/>
                </a:solidFill>
              </a:rPr>
              <a:t>New Requirement: Use this Voucher to authorize disbursements from the grant account. </a:t>
            </a:r>
          </a:p>
          <a:p>
            <a:pPr marL="0" indent="0">
              <a:buNone/>
            </a:pPr>
            <a:r>
              <a:rPr lang="en-US" sz="3600" dirty="0">
                <a:solidFill>
                  <a:schemeClr val="tx2"/>
                </a:solidFill>
              </a:rPr>
              <a:t>Form posted on the district website in the District Grants page.</a:t>
            </a:r>
          </a:p>
        </p:txBody>
      </p:sp>
    </p:spTree>
    <p:extLst>
      <p:ext uri="{BB962C8B-B14F-4D97-AF65-F5344CB8AC3E}">
        <p14:creationId xmlns:p14="http://schemas.microsoft.com/office/powerpoint/2010/main" val="577101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61B622CA-B3D6-4BA5-80F0-5AD7F94777EF}"/>
              </a:ext>
            </a:extLst>
          </p:cNvPr>
          <p:cNvSpPr>
            <a:spLocks noGrp="1"/>
          </p:cNvSpPr>
          <p:nvPr>
            <p:ph type="ctrTitle"/>
          </p:nvPr>
        </p:nvSpPr>
        <p:spPr bwMode="auto">
          <a:xfrm>
            <a:off x="1905000" y="2590800"/>
            <a:ext cx="8077200" cy="160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defRPr/>
            </a:pPr>
            <a:r>
              <a:rPr lang="en-US" altLang="en-US" sz="5400" dirty="0">
                <a:solidFill>
                  <a:schemeClr val="tx2">
                    <a:lumMod val="50000"/>
                  </a:schemeClr>
                </a:solidFill>
                <a:latin typeface="Arial Narrow" panose="020B0606020202030204" pitchFamily="34" charset="0"/>
              </a:rPr>
              <a:t>RI Website:  rotary.org/</a:t>
            </a:r>
            <a:r>
              <a:rPr lang="en-US" altLang="en-US" sz="5400" dirty="0" err="1">
                <a:solidFill>
                  <a:schemeClr val="tx2">
                    <a:lumMod val="50000"/>
                  </a:schemeClr>
                </a:solidFill>
                <a:latin typeface="Arial Narrow" panose="020B0606020202030204" pitchFamily="34" charset="0"/>
              </a:rPr>
              <a:t>myrotary</a:t>
            </a:r>
            <a:endParaRPr lang="en-US" altLang="en-US" sz="5400" dirty="0">
              <a:solidFill>
                <a:schemeClr val="tx2">
                  <a:lumMod val="50000"/>
                </a:schemeClr>
              </a:solidFill>
              <a:latin typeface="Arial Narrow" panose="020B0606020202030204" pitchFamily="34" charset="0"/>
            </a:endParaRPr>
          </a:p>
        </p:txBody>
      </p:sp>
    </p:spTree>
    <p:extLst>
      <p:ext uri="{BB962C8B-B14F-4D97-AF65-F5344CB8AC3E}">
        <p14:creationId xmlns:p14="http://schemas.microsoft.com/office/powerpoint/2010/main" val="443149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001907E-013F-404D-AD08-8E6098EE556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rotary.org - Sign In (User name is email address)</a:t>
            </a:r>
          </a:p>
        </p:txBody>
      </p:sp>
      <p:sp>
        <p:nvSpPr>
          <p:cNvPr id="66563" name="TextBox 5">
            <a:extLst>
              <a:ext uri="{FF2B5EF4-FFF2-40B4-BE49-F238E27FC236}">
                <a16:creationId xmlns:a16="http://schemas.microsoft.com/office/drawing/2014/main" id="{9E47DDF9-13B0-4D01-839B-A7D3E99CCF10}"/>
              </a:ext>
            </a:extLst>
          </p:cNvPr>
          <p:cNvSpPr txBox="1">
            <a:spLocks noGrp="1" noChangeArrowheads="1"/>
          </p:cNvSpPr>
          <p:nvPr>
            <p:ph idx="1"/>
          </p:nvPr>
        </p:nvSpPr>
        <p:spPr bwMode="auto">
          <a:xfrm>
            <a:off x="1759975" y="1066800"/>
            <a:ext cx="8721212" cy="1477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a:buNone/>
            </a:pPr>
            <a:r>
              <a:rPr lang="en-US" altLang="en-US" sz="1800" dirty="0">
                <a:solidFill>
                  <a:srgbClr val="0A0A0A"/>
                </a:solidFill>
                <a:latin typeface="Georgia" panose="02040502050405020303" pitchFamily="18" charset="0"/>
                <a:ea typeface="ヒラギノ角ゴ Pro W3" pitchFamily="-84" charset="-128"/>
                <a:cs typeface="Georgia" panose="02040502050405020303" pitchFamily="18" charset="0"/>
              </a:rPr>
              <a:t>Sign in with your email address and password. “Register for an Account”, if you have never signed in or if you have entered the wrong sign-in info too many times. The User Name or Login password may be different from District’s website password. Email address is from the District’s website, unless you change it for RI.  If your email address changes, RI’s website needs to be updated separately.</a:t>
            </a:r>
          </a:p>
        </p:txBody>
      </p:sp>
      <p:pic>
        <p:nvPicPr>
          <p:cNvPr id="3" name="Picture 2">
            <a:extLst>
              <a:ext uri="{FF2B5EF4-FFF2-40B4-BE49-F238E27FC236}">
                <a16:creationId xmlns:a16="http://schemas.microsoft.com/office/drawing/2014/main" id="{B4EACF3B-6A2C-B242-0489-06E21B9CDD5A}"/>
              </a:ext>
            </a:extLst>
          </p:cNvPr>
          <p:cNvPicPr>
            <a:picLocks noChangeAspect="1"/>
          </p:cNvPicPr>
          <p:nvPr/>
        </p:nvPicPr>
        <p:blipFill>
          <a:blip r:embed="rId2"/>
          <a:stretch>
            <a:fillRect/>
          </a:stretch>
        </p:blipFill>
        <p:spPr>
          <a:xfrm>
            <a:off x="2926080" y="3175000"/>
            <a:ext cx="5958602" cy="3403332"/>
          </a:xfrm>
          <a:prstGeom prst="rect">
            <a:avLst/>
          </a:prstGeom>
        </p:spPr>
      </p:pic>
      <p:sp>
        <p:nvSpPr>
          <p:cNvPr id="6" name="Arrow: Down 5">
            <a:extLst>
              <a:ext uri="{FF2B5EF4-FFF2-40B4-BE49-F238E27FC236}">
                <a16:creationId xmlns:a16="http://schemas.microsoft.com/office/drawing/2014/main" id="{690BC280-3C76-44A7-9B69-DC4C2B1584F9}"/>
              </a:ext>
            </a:extLst>
          </p:cNvPr>
          <p:cNvSpPr/>
          <p:nvPr/>
        </p:nvSpPr>
        <p:spPr>
          <a:xfrm rot="3778043">
            <a:off x="3808699" y="3377922"/>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4" name="Arrow: Down 3">
            <a:extLst>
              <a:ext uri="{FF2B5EF4-FFF2-40B4-BE49-F238E27FC236}">
                <a16:creationId xmlns:a16="http://schemas.microsoft.com/office/drawing/2014/main" id="{25AB34F3-317C-B4B0-60FB-74D1C9B55AB1}"/>
              </a:ext>
            </a:extLst>
          </p:cNvPr>
          <p:cNvSpPr/>
          <p:nvPr/>
        </p:nvSpPr>
        <p:spPr>
          <a:xfrm rot="16430766">
            <a:off x="2220889" y="4922521"/>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111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BCB500D-7482-43F4-9A68-FD63ABB021A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b="1" dirty="0">
                <a:solidFill>
                  <a:srgbClr val="000000"/>
                </a:solidFill>
                <a:latin typeface="Arial" panose="020B0604020202020204" pitchFamily="34" charset="0"/>
                <a:cs typeface="Arial" panose="020B0604020202020204" pitchFamily="34" charset="0"/>
              </a:rPr>
              <a:t>RI Club Invoice in the “Club Resources” site page</a:t>
            </a:r>
            <a:endParaRPr lang="en-US" altLang="en-US" sz="2400" dirty="0">
              <a:latin typeface="Arial Narrow" panose="020B0606020202030204" pitchFamily="34" charset="0"/>
            </a:endParaRPr>
          </a:p>
        </p:txBody>
      </p:sp>
      <p:pic>
        <p:nvPicPr>
          <p:cNvPr id="4" name="Content Placeholder 3">
            <a:extLst>
              <a:ext uri="{FF2B5EF4-FFF2-40B4-BE49-F238E27FC236}">
                <a16:creationId xmlns:a16="http://schemas.microsoft.com/office/drawing/2014/main" id="{13120EB6-B50F-69DF-0506-DCDFBB02C1FD}"/>
              </a:ext>
            </a:extLst>
          </p:cNvPr>
          <p:cNvPicPr>
            <a:picLocks noGrp="1" noChangeAspect="1"/>
          </p:cNvPicPr>
          <p:nvPr>
            <p:ph idx="1"/>
          </p:nvPr>
        </p:nvPicPr>
        <p:blipFill>
          <a:blip r:embed="rId2"/>
          <a:stretch>
            <a:fillRect/>
          </a:stretch>
        </p:blipFill>
        <p:spPr>
          <a:xfrm>
            <a:off x="2642616" y="1314815"/>
            <a:ext cx="7059115" cy="4430348"/>
          </a:xfrm>
        </p:spPr>
      </p:pic>
      <p:sp>
        <p:nvSpPr>
          <p:cNvPr id="5" name="Right Arrow 4">
            <a:extLst>
              <a:ext uri="{FF2B5EF4-FFF2-40B4-BE49-F238E27FC236}">
                <a16:creationId xmlns:a16="http://schemas.microsoft.com/office/drawing/2014/main" id="{BEF56AB5-69E1-4E15-B7B7-C3868F233BCD}"/>
              </a:ext>
            </a:extLst>
          </p:cNvPr>
          <p:cNvSpPr/>
          <p:nvPr/>
        </p:nvSpPr>
        <p:spPr>
          <a:xfrm>
            <a:off x="2414778" y="4051365"/>
            <a:ext cx="977900"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151622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7FF017D-668D-47A0-BD25-4E7EAC52FDD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 Foundation Contributions</a:t>
            </a:r>
          </a:p>
        </p:txBody>
      </p:sp>
      <p:sp>
        <p:nvSpPr>
          <p:cNvPr id="3" name="Content Placeholder 2">
            <a:extLst>
              <a:ext uri="{FF2B5EF4-FFF2-40B4-BE49-F238E27FC236}">
                <a16:creationId xmlns:a16="http://schemas.microsoft.com/office/drawing/2014/main" id="{6FCF2244-6F1D-44D9-93EA-743E6633D13F}"/>
              </a:ext>
            </a:extLst>
          </p:cNvPr>
          <p:cNvSpPr>
            <a:spLocks noGrp="1"/>
          </p:cNvSpPr>
          <p:nvPr>
            <p:ph idx="1"/>
          </p:nvPr>
        </p:nvSpPr>
        <p:spPr>
          <a:xfrm>
            <a:off x="275771" y="1003301"/>
            <a:ext cx="11684000" cy="5397499"/>
          </a:xfrm>
        </p:spPr>
        <p:txBody>
          <a:bodyPr/>
          <a:lstStyle/>
          <a:p>
            <a:pPr marL="0" indent="0">
              <a:buNone/>
              <a:defRPr/>
            </a:pPr>
            <a:r>
              <a:rPr lang="en-US" sz="2400" dirty="0">
                <a:solidFill>
                  <a:srgbClr val="0A0A0A"/>
                </a:solidFill>
              </a:rPr>
              <a:t>Forms and Foundation Reports can be fund on the rotary.org website, under “Who We Are” tab –then “Get Involved” – then “Ways to Give”. Forms are on the bottom of the site page.</a:t>
            </a:r>
          </a:p>
          <a:p>
            <a:pPr>
              <a:defRPr/>
            </a:pPr>
            <a:r>
              <a:rPr lang="en-US" sz="2400" dirty="0">
                <a:solidFill>
                  <a:srgbClr val="0A0A0A"/>
                </a:solidFill>
              </a:rPr>
              <a:t>Submitted using The Rotary Foundation Contribution Form </a:t>
            </a:r>
          </a:p>
          <a:p>
            <a:pPr>
              <a:defRPr/>
            </a:pPr>
            <a:r>
              <a:rPr lang="en-US" sz="2400" dirty="0">
                <a:solidFill>
                  <a:srgbClr val="0A0A0A"/>
                </a:solidFill>
              </a:rPr>
              <a:t>Members can donate online.</a:t>
            </a:r>
          </a:p>
          <a:p>
            <a:pPr>
              <a:defRPr/>
            </a:pPr>
            <a:r>
              <a:rPr lang="en-US" sz="2400" dirty="0">
                <a:solidFill>
                  <a:srgbClr val="0A0A0A"/>
                </a:solidFill>
              </a:rPr>
              <a:t>Multiple Donor Form</a:t>
            </a:r>
          </a:p>
          <a:p>
            <a:pPr>
              <a:defRPr/>
            </a:pPr>
            <a:r>
              <a:rPr lang="en-US" sz="2400" dirty="0">
                <a:solidFill>
                  <a:srgbClr val="0A0A0A"/>
                </a:solidFill>
              </a:rPr>
              <a:t>Memorial or Tribute Gift form</a:t>
            </a:r>
          </a:p>
          <a:p>
            <a:pPr>
              <a:defRPr/>
            </a:pPr>
            <a:r>
              <a:rPr lang="en-US" sz="2400" dirty="0">
                <a:solidFill>
                  <a:srgbClr val="0A0A0A"/>
                </a:solidFill>
              </a:rPr>
              <a:t>Rotary Direct enrollment form</a:t>
            </a:r>
          </a:p>
          <a:p>
            <a:pPr>
              <a:defRPr/>
            </a:pPr>
            <a:r>
              <a:rPr lang="en-US" sz="2400" dirty="0">
                <a:solidFill>
                  <a:srgbClr val="0A0A0A"/>
                </a:solidFill>
              </a:rPr>
              <a:t>Indicate gift designations (such as Polio Plus or Annual Fund- SHARE).</a:t>
            </a:r>
          </a:p>
          <a:p>
            <a:pPr>
              <a:defRPr/>
            </a:pPr>
            <a:r>
              <a:rPr lang="en-US" sz="2400" dirty="0">
                <a:solidFill>
                  <a:srgbClr val="0A0A0A"/>
                </a:solidFill>
              </a:rPr>
              <a:t>In addition to monetary gifts, contributions can include stock, appreciated securities, life insurance policies, property, and bequests. Contact Planned Giving staff at Rotary headquarters or your international office for assistance in sending these types of contributions. See the Foundation’s Gift Acceptance Policy for more information.</a:t>
            </a:r>
          </a:p>
          <a:p>
            <a:pPr>
              <a:defRPr/>
            </a:pPr>
            <a:endParaRPr lang="en-US" dirty="0"/>
          </a:p>
        </p:txBody>
      </p:sp>
    </p:spTree>
    <p:extLst>
      <p:ext uri="{BB962C8B-B14F-4D97-AF65-F5344CB8AC3E}">
        <p14:creationId xmlns:p14="http://schemas.microsoft.com/office/powerpoint/2010/main" val="1910643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65BA-9AF7-442B-9F86-5DC3A10CC603}"/>
              </a:ext>
            </a:extLst>
          </p:cNvPr>
          <p:cNvSpPr>
            <a:spLocks noGrp="1"/>
          </p:cNvSpPr>
          <p:nvPr>
            <p:ph type="ctrTitle"/>
          </p:nvPr>
        </p:nvSpPr>
        <p:spPr/>
        <p:txBody>
          <a:bodyPr/>
          <a:lstStyle/>
          <a:p>
            <a:r>
              <a:rPr lang="en-US" sz="5400" dirty="0"/>
              <a:t>What is State general excise tax revenue ?</a:t>
            </a:r>
          </a:p>
        </p:txBody>
      </p:sp>
    </p:spTree>
    <p:extLst>
      <p:ext uri="{BB962C8B-B14F-4D97-AF65-F5344CB8AC3E}">
        <p14:creationId xmlns:p14="http://schemas.microsoft.com/office/powerpoint/2010/main" val="1807803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D48A-9D51-5487-6538-AC1ADA84FC8D}"/>
              </a:ext>
            </a:extLst>
          </p:cNvPr>
          <p:cNvSpPr>
            <a:spLocks noGrp="1"/>
          </p:cNvSpPr>
          <p:nvPr>
            <p:ph type="title"/>
          </p:nvPr>
        </p:nvSpPr>
        <p:spPr/>
        <p:txBody>
          <a:bodyPr/>
          <a:lstStyle/>
          <a:p>
            <a:r>
              <a:rPr lang="en-US" dirty="0"/>
              <a:t>Not GE Taxable</a:t>
            </a:r>
          </a:p>
        </p:txBody>
      </p:sp>
      <p:sp>
        <p:nvSpPr>
          <p:cNvPr id="3" name="Content Placeholder 2">
            <a:extLst>
              <a:ext uri="{FF2B5EF4-FFF2-40B4-BE49-F238E27FC236}">
                <a16:creationId xmlns:a16="http://schemas.microsoft.com/office/drawing/2014/main" id="{0350B53F-A9E7-B09D-1E0A-F9F2E1E7E897}"/>
              </a:ext>
            </a:extLst>
          </p:cNvPr>
          <p:cNvSpPr>
            <a:spLocks noGrp="1"/>
          </p:cNvSpPr>
          <p:nvPr>
            <p:ph idx="1"/>
          </p:nvPr>
        </p:nvSpPr>
        <p:spPr/>
        <p:txBody>
          <a:bodyPr/>
          <a:lstStyle/>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Tax facts 98-3, “Tax Issues for Hawaii Nonprofit Organizations”</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The organization is exempt from paying the general excise tax on income that is (a) derived from its activities that fulfill its exempt function and (b) </a:t>
            </a:r>
            <a:r>
              <a:rPr lang="en-US" sz="2400" u="sng" dirty="0">
                <a:effectLst/>
                <a:latin typeface="Calibri" panose="020F0502020204030204" pitchFamily="34" charset="0"/>
                <a:ea typeface="Calibri" panose="020F0502020204030204" pitchFamily="34" charset="0"/>
                <a:cs typeface="Calibri" panose="020F0502020204030204" pitchFamily="34" charset="0"/>
              </a:rPr>
              <a:t>that do not have as a primary purpose the production of income</a:t>
            </a:r>
            <a:r>
              <a:rPr lang="en-US" sz="2400" dirty="0">
                <a:effectLst/>
                <a:latin typeface="Calibri" panose="020F0502020204030204" pitchFamily="34" charset="0"/>
                <a:ea typeface="Calibri" panose="020F0502020204030204" pitchFamily="34" charset="0"/>
                <a:cs typeface="Calibri" panose="020F0502020204030204" pitchFamily="34" charset="0"/>
              </a:rPr>
              <a:t>. (TF99-04).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Not taxable (Q8):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Calibri" panose="020F0502020204030204" pitchFamily="34" charset="0"/>
              </a:rPr>
              <a:t>Dues, donations or gifts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Calibri" panose="020F0502020204030204" pitchFamily="34" charset="0"/>
              </a:rPr>
              <a:t>Interest income from bank deposits, including CDs, for safekeeping of cash (Q16).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Calibri" panose="020F0502020204030204" pitchFamily="34" charset="0"/>
              </a:rPr>
              <a:t>Logo merchandise sales (shirts, hats, tote bags) sold at or near cost (TF99-04, Q52)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2400" dirty="0">
                <a:effectLst/>
                <a:latin typeface="Calibri" panose="020F0502020204030204" pitchFamily="34" charset="0"/>
                <a:ea typeface="Calibri" panose="020F0502020204030204" pitchFamily="34" charset="0"/>
                <a:cs typeface="Calibri" panose="020F0502020204030204" pitchFamily="34" charset="0"/>
              </a:rPr>
              <a:t>However, such sales sold with intent to make a profit are taxable.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2400" dirty="0">
                <a:effectLst/>
                <a:latin typeface="Calibri" panose="020F0502020204030204" pitchFamily="34" charset="0"/>
                <a:ea typeface="Calibri" panose="020F0502020204030204" pitchFamily="34" charset="0"/>
                <a:cs typeface="Calibri" panose="020F0502020204030204" pitchFamily="34" charset="0"/>
              </a:rPr>
              <a:t>Dividend income (HRS 237-3(b)).</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23724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FBFE-6E63-C6F0-4FB4-9744D0AB83A6}"/>
              </a:ext>
            </a:extLst>
          </p:cNvPr>
          <p:cNvSpPr>
            <a:spLocks noGrp="1"/>
          </p:cNvSpPr>
          <p:nvPr>
            <p:ph type="title"/>
          </p:nvPr>
        </p:nvSpPr>
        <p:spPr/>
        <p:txBody>
          <a:bodyPr/>
          <a:lstStyle/>
          <a:p>
            <a:r>
              <a:rPr lang="en-US" dirty="0"/>
              <a:t>GE Taxable</a:t>
            </a:r>
          </a:p>
        </p:txBody>
      </p:sp>
      <p:sp>
        <p:nvSpPr>
          <p:cNvPr id="3" name="Content Placeholder 2">
            <a:extLst>
              <a:ext uri="{FF2B5EF4-FFF2-40B4-BE49-F238E27FC236}">
                <a16:creationId xmlns:a16="http://schemas.microsoft.com/office/drawing/2014/main" id="{97B98B07-E6BC-A0B0-A631-8C8C7B895F51}"/>
              </a:ext>
            </a:extLst>
          </p:cNvPr>
          <p:cNvSpPr>
            <a:spLocks noGrp="1"/>
          </p:cNvSpPr>
          <p:nvPr>
            <p:ph idx="1"/>
          </p:nvPr>
        </p:nvSpPr>
        <p:spPr/>
        <p:txBody>
          <a:bodyPr/>
          <a:lstStyle/>
          <a:p>
            <a:pPr marL="0" marR="0" lvl="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Taxable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Calibri" panose="020F0502020204030204" pitchFamily="34" charset="0"/>
              </a:rPr>
              <a:t>“Gross receipts derived from any activity the primary purpose of which is to produce income are subject to the GET”. (Q8)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Calibri" panose="020F0502020204030204" pitchFamily="34" charset="0"/>
              </a:rPr>
              <a:t>Fundraising activities (Q9): white elephant sales, fairs, bazaars, bake sales.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2400" dirty="0">
                <a:effectLst/>
                <a:latin typeface="Calibri" panose="020F0502020204030204" pitchFamily="34" charset="0"/>
                <a:ea typeface="Calibri" panose="020F0502020204030204" pitchFamily="34" charset="0"/>
                <a:cs typeface="Calibri" panose="020F0502020204030204" pitchFamily="34" charset="0"/>
              </a:rPr>
              <a:t>Also: gala dinners, concerts, chili sales, etc. (Q12).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Calibri" panose="020F0502020204030204" pitchFamily="34" charset="0"/>
              </a:rPr>
              <a:t>Rental income (Q11)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Calibri" panose="020F0502020204030204" pitchFamily="34" charset="0"/>
              </a:rPr>
              <a:t>Gross proceeds from benefit dinner, even if some of it is a donation (Q13).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Calibri" panose="020F0502020204030204" pitchFamily="34" charset="0"/>
              </a:rPr>
              <a:t>Silent auction and other sales</a:t>
            </a:r>
            <a:r>
              <a:rPr lang="en-US" sz="2400" dirty="0">
                <a:effectLst/>
                <a:latin typeface="Calibri" panose="020F0502020204030204" pitchFamily="34" charset="0"/>
                <a:ea typeface="Calibri" panose="020F0502020204030204" pitchFamily="34" charset="0"/>
                <a:cs typeface="Times New Roman" panose="02020603050405020304" pitchFamily="18" charset="0"/>
              </a:rPr>
              <a:t> of donated items (Q14).</a:t>
            </a:r>
          </a:p>
          <a:p>
            <a:pPr marL="342900" marR="0" lvl="0" indent="-34290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Interest income, rents, royalties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2400" dirty="0">
                <a:effectLst/>
                <a:latin typeface="Calibri" panose="020F0502020204030204" pitchFamily="34" charset="0"/>
                <a:ea typeface="Calibri" panose="020F0502020204030204" pitchFamily="34" charset="0"/>
                <a:cs typeface="Times New Roman" panose="02020603050405020304" pitchFamily="18" charset="0"/>
              </a:rPr>
              <a:t> from investment portfolio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ie</a:t>
            </a:r>
            <a:r>
              <a:rPr lang="en-US" sz="2400" dirty="0">
                <a:effectLst/>
                <a:latin typeface="Calibri" panose="020F0502020204030204" pitchFamily="34" charset="0"/>
                <a:ea typeface="Calibri" panose="020F0502020204030204" pitchFamily="34" charset="0"/>
                <a:cs typeface="Times New Roman" panose="02020603050405020304" pitchFamily="18" charset="0"/>
              </a:rPr>
              <a:t> earned from the “investment of the capital of the business) (TIR 42-74)</a:t>
            </a:r>
          </a:p>
          <a:p>
            <a:pPr marL="342900" marR="0" lvl="0" indent="-342900">
              <a:lnSpc>
                <a:spcPct val="107000"/>
              </a:lnSpc>
              <a:spcBef>
                <a:spcPts val="0"/>
              </a:spcBef>
              <a:spcAft>
                <a:spcPts val="80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Advertising in newsletters (TF99-04, Q34).</a:t>
            </a:r>
          </a:p>
          <a:p>
            <a:endParaRPr lang="en-US" dirty="0"/>
          </a:p>
        </p:txBody>
      </p:sp>
    </p:spTree>
    <p:extLst>
      <p:ext uri="{BB962C8B-B14F-4D97-AF65-F5344CB8AC3E}">
        <p14:creationId xmlns:p14="http://schemas.microsoft.com/office/powerpoint/2010/main" val="1555596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a:extLst>
              <a:ext uri="{FF2B5EF4-FFF2-40B4-BE49-F238E27FC236}">
                <a16:creationId xmlns:a16="http://schemas.microsoft.com/office/drawing/2014/main" id="{4E6815BA-07C6-4FB1-9C33-A5BBEEFC9F08}"/>
              </a:ext>
            </a:extLst>
          </p:cNvPr>
          <p:cNvSpPr>
            <a:spLocks noGrp="1"/>
          </p:cNvSpPr>
          <p:nvPr>
            <p:ph type="title"/>
          </p:nvPr>
        </p:nvSpPr>
        <p:spPr bwMode="auto">
          <a:xfrm>
            <a:off x="1387929" y="478973"/>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2800" dirty="0">
                <a:latin typeface="Arial Narrow" panose="020B0606020202030204" pitchFamily="34" charset="0"/>
              </a:rPr>
              <a:t>What you do</a:t>
            </a:r>
          </a:p>
        </p:txBody>
      </p:sp>
      <p:sp>
        <p:nvSpPr>
          <p:cNvPr id="21507" name="Content Placeholder 2">
            <a:extLst>
              <a:ext uri="{FF2B5EF4-FFF2-40B4-BE49-F238E27FC236}">
                <a16:creationId xmlns:a16="http://schemas.microsoft.com/office/drawing/2014/main" id="{C768360A-95D3-42A6-97E2-7D9EEB1D3E00}"/>
              </a:ext>
            </a:extLst>
          </p:cNvPr>
          <p:cNvSpPr txBox="1">
            <a:spLocks/>
          </p:cNvSpPr>
          <p:nvPr/>
        </p:nvSpPr>
        <p:spPr bwMode="auto">
          <a:xfrm>
            <a:off x="1387929" y="1143000"/>
            <a:ext cx="9772649"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338138" indent="-2222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lnSpc>
                <a:spcPct val="80000"/>
              </a:lnSpc>
              <a:spcBef>
                <a:spcPct val="0"/>
              </a:spcBef>
              <a:spcAft>
                <a:spcPct val="0"/>
              </a:spcAft>
              <a:defRPr/>
            </a:pPr>
            <a:endParaRPr lang="en-US" altLang="en-US" sz="800" dirty="0">
              <a:solidFill>
                <a:srgbClr val="000000"/>
              </a:solidFill>
              <a:cs typeface="Arial" panose="020B0604020202020204" pitchFamily="34" charset="0"/>
            </a:endParaRP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Manage club funds: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1.  Collect club funds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2. Collect dues and fees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3. Keep Board informed of the finances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4. Remit payments, may include Rotary Foundation &amp; HRYF donations</a:t>
            </a:r>
          </a:p>
          <a:p>
            <a:pPr defTabSz="914400" fontAlgn="base">
              <a:lnSpc>
                <a:spcPct val="80000"/>
              </a:lnSpc>
              <a:spcBef>
                <a:spcPct val="0"/>
              </a:spcBef>
              <a:spcAft>
                <a:spcPct val="0"/>
              </a:spcAft>
              <a:defRPr/>
            </a:pPr>
            <a:endParaRPr lang="en-US" altLang="en-US"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Maintain Records: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1. Bank statements and reconciliations (5-year retention)</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2. Grant finances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3. Include Satellite club financial numbers</a:t>
            </a:r>
          </a:p>
          <a:p>
            <a:pPr defTabSz="914400" fontAlgn="base">
              <a:lnSpc>
                <a:spcPct val="80000"/>
              </a:lnSpc>
              <a:spcBef>
                <a:spcPct val="0"/>
              </a:spcBef>
              <a:spcAft>
                <a:spcPct val="0"/>
              </a:spcAft>
              <a:defRPr/>
            </a:pPr>
            <a:endParaRPr lang="en-US" altLang="en-US"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Reporting: </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1. Keep the Board informed</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2.Taxes: Federal, State, General Excise</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3. Keep Board informed of the finances and budget comparisons</a:t>
            </a:r>
          </a:p>
          <a:p>
            <a:pPr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marL="457200" indent="-457200" defTabSz="914400" fontAlgn="base">
              <a:lnSpc>
                <a:spcPct val="80000"/>
              </a:lnSpc>
              <a:spcBef>
                <a:spcPct val="0"/>
              </a:spcBef>
              <a:spcAft>
                <a:spcPct val="0"/>
              </a:spcAft>
              <a:buFontTx/>
              <a:buAutoNum type="arabicPeriod"/>
              <a:defRPr/>
            </a:pPr>
            <a:endParaRPr lang="en-US" altLang="en-US" sz="2000" dirty="0">
              <a:solidFill>
                <a:srgbClr val="000000"/>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732023583"/>
      </p:ext>
    </p:extLst>
  </p:cSld>
  <p:clrMapOvr>
    <a:masterClrMapping/>
  </p:clrMapOvr>
  <p:transition spd="med" advClick="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71C3-8091-48B0-9749-97C610FFACBE}"/>
              </a:ext>
            </a:extLst>
          </p:cNvPr>
          <p:cNvSpPr>
            <a:spLocks noGrp="1"/>
          </p:cNvSpPr>
          <p:nvPr>
            <p:ph type="title"/>
          </p:nvPr>
        </p:nvSpPr>
        <p:spPr/>
        <p:txBody>
          <a:bodyPr/>
          <a:lstStyle/>
          <a:p>
            <a:r>
              <a:rPr lang="en-US" sz="2800" dirty="0"/>
              <a:t>General Excise Tax Filings </a:t>
            </a:r>
          </a:p>
        </p:txBody>
      </p:sp>
      <p:sp>
        <p:nvSpPr>
          <p:cNvPr id="3" name="Content Placeholder 2">
            <a:extLst>
              <a:ext uri="{FF2B5EF4-FFF2-40B4-BE49-F238E27FC236}">
                <a16:creationId xmlns:a16="http://schemas.microsoft.com/office/drawing/2014/main" id="{C8D7966C-CE8F-4273-82F4-2CE24922CF51}"/>
              </a:ext>
            </a:extLst>
          </p:cNvPr>
          <p:cNvSpPr>
            <a:spLocks noGrp="1"/>
          </p:cNvSpPr>
          <p:nvPr>
            <p:ph idx="1"/>
          </p:nvPr>
        </p:nvSpPr>
        <p:spPr>
          <a:xfrm>
            <a:off x="609600" y="1219201"/>
            <a:ext cx="10144539" cy="4525963"/>
          </a:xfrm>
        </p:spPr>
        <p:txBody>
          <a:bodyPr/>
          <a:lstStyle/>
          <a:p>
            <a:pPr marL="0" indent="0">
              <a:buNone/>
            </a:pPr>
            <a:r>
              <a:rPr lang="en-US" sz="3600" dirty="0"/>
              <a:t>Evidence of Annual GE Tax filings is required for grant qualifications.</a:t>
            </a:r>
          </a:p>
          <a:p>
            <a:pPr marL="0" indent="0">
              <a:buNone/>
            </a:pPr>
            <a:endParaRPr lang="en-US" sz="3600" dirty="0"/>
          </a:p>
          <a:p>
            <a:pPr marL="0" indent="0">
              <a:buNone/>
            </a:pPr>
            <a:r>
              <a:rPr lang="en-US" sz="3600" dirty="0"/>
              <a:t>If no revenues subject to GET, you should still need to file the return.</a:t>
            </a:r>
          </a:p>
        </p:txBody>
      </p:sp>
    </p:spTree>
    <p:extLst>
      <p:ext uri="{BB962C8B-B14F-4D97-AF65-F5344CB8AC3E}">
        <p14:creationId xmlns:p14="http://schemas.microsoft.com/office/powerpoint/2010/main" val="146080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9AB-37AC-412F-3E66-6BBDCA010F58}"/>
              </a:ext>
            </a:extLst>
          </p:cNvPr>
          <p:cNvSpPr>
            <a:spLocks noGrp="1"/>
          </p:cNvSpPr>
          <p:nvPr>
            <p:ph type="title"/>
          </p:nvPr>
        </p:nvSpPr>
        <p:spPr/>
        <p:txBody>
          <a:bodyPr/>
          <a:lstStyle/>
          <a:p>
            <a:r>
              <a:rPr lang="en-US" sz="3200" dirty="0"/>
              <a:t>Exemption</a:t>
            </a:r>
          </a:p>
        </p:txBody>
      </p:sp>
      <p:sp>
        <p:nvSpPr>
          <p:cNvPr id="3" name="Content Placeholder 2">
            <a:extLst>
              <a:ext uri="{FF2B5EF4-FFF2-40B4-BE49-F238E27FC236}">
                <a16:creationId xmlns:a16="http://schemas.microsoft.com/office/drawing/2014/main" id="{492C4751-573F-2093-3E91-EE5DBAF74BA1}"/>
              </a:ext>
            </a:extLst>
          </p:cNvPr>
          <p:cNvSpPr>
            <a:spLocks noGrp="1"/>
          </p:cNvSpPr>
          <p:nvPr>
            <p:ph idx="1"/>
          </p:nvPr>
        </p:nvSpPr>
        <p:spPr/>
        <p:txBody>
          <a:bodyPr/>
          <a:lstStyle/>
          <a:p>
            <a:pPr marL="0" marR="0" lvl="0" indent="0">
              <a:lnSpc>
                <a:spcPct val="107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Use form G-6 to obtain GET exemption (ref HRS 237-23(a)).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2800" dirty="0">
                <a:effectLst/>
                <a:latin typeface="Calibri" panose="020F0502020204030204" pitchFamily="34" charset="0"/>
                <a:ea typeface="Calibri" panose="020F0502020204030204" pitchFamily="34" charset="0"/>
                <a:cs typeface="Calibri" panose="020F0502020204030204" pitchFamily="34" charset="0"/>
              </a:rPr>
              <a:t>Exemption letters may have been issued by tax office prior to 1990.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2800" dirty="0">
                <a:effectLst/>
                <a:latin typeface="Calibri" panose="020F0502020204030204" pitchFamily="34" charset="0"/>
                <a:ea typeface="Calibri" panose="020F0502020204030204" pitchFamily="34" charset="0"/>
                <a:cs typeface="Calibri" panose="020F0502020204030204" pitchFamily="34" charset="0"/>
              </a:rPr>
              <a:t>Typically needed for organizations that earn income from “exempt” activities such as school tuition, museum admission income, hospital patient revenue, etc. (“exempt function income”).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Tax exempt for income tax purposes is not the same as tax exempt for GET.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063515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3FCE-70D0-4CC5-AA1E-B5FC16DD3203}"/>
              </a:ext>
            </a:extLst>
          </p:cNvPr>
          <p:cNvSpPr>
            <a:spLocks noGrp="1"/>
          </p:cNvSpPr>
          <p:nvPr>
            <p:ph type="title"/>
          </p:nvPr>
        </p:nvSpPr>
        <p:spPr>
          <a:xfrm>
            <a:off x="508000" y="457200"/>
            <a:ext cx="11684000" cy="533400"/>
          </a:xfrm>
        </p:spPr>
        <p:txBody>
          <a:bodyPr anchor="ctr">
            <a:normAutofit/>
          </a:bodyPr>
          <a:lstStyle/>
          <a:p>
            <a:pPr>
              <a:defRPr/>
            </a:pPr>
            <a:r>
              <a:rPr lang="en-US"/>
              <a:t>Mahalo!</a:t>
            </a:r>
          </a:p>
        </p:txBody>
      </p:sp>
      <p:pic>
        <p:nvPicPr>
          <p:cNvPr id="4" name="Picture 3">
            <a:extLst>
              <a:ext uri="{FF2B5EF4-FFF2-40B4-BE49-F238E27FC236}">
                <a16:creationId xmlns:a16="http://schemas.microsoft.com/office/drawing/2014/main" id="{13DB0F2D-1268-EC2C-8858-71E9A322EFCF}"/>
              </a:ext>
            </a:extLst>
          </p:cNvPr>
          <p:cNvPicPr>
            <a:picLocks noChangeAspect="1"/>
          </p:cNvPicPr>
          <p:nvPr/>
        </p:nvPicPr>
        <p:blipFill>
          <a:blip r:embed="rId3"/>
          <a:stretch>
            <a:fillRect/>
          </a:stretch>
        </p:blipFill>
        <p:spPr>
          <a:xfrm>
            <a:off x="2106414" y="2385585"/>
            <a:ext cx="8787649" cy="1822622"/>
          </a:xfrm>
          <a:prstGeom prst="rect">
            <a:avLst/>
          </a:prstGeom>
        </p:spPr>
      </p:pic>
    </p:spTree>
    <p:extLst>
      <p:ext uri="{BB962C8B-B14F-4D97-AF65-F5344CB8AC3E}">
        <p14:creationId xmlns:p14="http://schemas.microsoft.com/office/powerpoint/2010/main" val="392524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D0ABA-53DC-87CA-4006-4EB51F042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F6BED-F697-E6C3-7680-69F331901228}"/>
              </a:ext>
            </a:extLst>
          </p:cNvPr>
          <p:cNvSpPr>
            <a:spLocks noGrp="1"/>
          </p:cNvSpPr>
          <p:nvPr>
            <p:ph type="title"/>
          </p:nvPr>
        </p:nvSpPr>
        <p:spPr/>
        <p:txBody>
          <a:bodyPr/>
          <a:lstStyle/>
          <a:p>
            <a:r>
              <a:rPr lang="en-US" sz="3600" dirty="0"/>
              <a:t>Governance</a:t>
            </a:r>
          </a:p>
        </p:txBody>
      </p:sp>
      <p:sp>
        <p:nvSpPr>
          <p:cNvPr id="3" name="Content Placeholder 2">
            <a:extLst>
              <a:ext uri="{FF2B5EF4-FFF2-40B4-BE49-F238E27FC236}">
                <a16:creationId xmlns:a16="http://schemas.microsoft.com/office/drawing/2014/main" id="{B96621A1-5FBB-3A97-A1FF-52A2D9A642D7}"/>
              </a:ext>
            </a:extLst>
          </p:cNvPr>
          <p:cNvSpPr>
            <a:spLocks noGrp="1"/>
          </p:cNvSpPr>
          <p:nvPr>
            <p:ph idx="1"/>
          </p:nvPr>
        </p:nvSpPr>
        <p:spPr/>
        <p:txBody>
          <a:bodyPr/>
          <a:lstStyle/>
          <a:p>
            <a:pPr marL="0" indent="0">
              <a:buNone/>
            </a:pPr>
            <a:r>
              <a:rPr lang="en-US" sz="2000" dirty="0">
                <a:latin typeface="Arial" panose="020B0604020202020204" pitchFamily="34" charset="0"/>
                <a:cs typeface="Arial" panose="020B0604020202020204" pitchFamily="34" charset="0"/>
              </a:rPr>
              <a:t>Recommended Bylaws:</a:t>
            </a:r>
          </a:p>
          <a:p>
            <a:pPr marL="0" marR="0" fontAlgn="base">
              <a:spcBef>
                <a:spcPts val="0"/>
              </a:spcBef>
              <a:spcAft>
                <a:spcPts val="600"/>
              </a:spcAft>
            </a:pPr>
            <a:r>
              <a:rPr lang="en-US" sz="20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Article 9 Finances </a:t>
            </a:r>
            <a:endParaRPr lang="en-US" sz="2000" dirty="0">
              <a:effectLst/>
              <a:latin typeface="Arial" panose="020B0604020202020204" pitchFamily="34" charset="0"/>
              <a:ea typeface="Cambria" panose="02040503050406030204" pitchFamily="18" charset="0"/>
              <a:cs typeface="Arial" panose="020B0604020202020204" pitchFamily="34" charset="0"/>
            </a:endParaRPr>
          </a:p>
          <a:p>
            <a:pPr marL="114300" marR="0" indent="-114300" fontAlgn="base">
              <a:spcBef>
                <a:spcPts val="0"/>
              </a:spcBef>
              <a:spcAft>
                <a:spcPts val="600"/>
              </a:spcAft>
            </a:pPr>
            <a:r>
              <a:rPr lang="en-US" sz="2000" dirty="0">
                <a:solidFill>
                  <a:srgbClr val="000000"/>
                </a:solidFill>
                <a:effectLst/>
                <a:latin typeface="Arial" panose="020B0604020202020204" pitchFamily="34" charset="0"/>
                <a:ea typeface="Cambria" panose="02040503050406030204" pitchFamily="18" charset="0"/>
                <a:cs typeface="Arial" panose="020B0604020202020204" pitchFamily="34" charset="0"/>
              </a:rPr>
              <a:t>Section 1 — Before each fiscal year starts, the board prepares an annual budget of estimated income and expenditures. </a:t>
            </a:r>
            <a:endParaRPr lang="en-US" sz="2000" dirty="0">
              <a:effectLst/>
              <a:latin typeface="Arial" panose="020B0604020202020204" pitchFamily="34" charset="0"/>
              <a:ea typeface="Cambria" panose="02040503050406030204" pitchFamily="18" charset="0"/>
              <a:cs typeface="Arial" panose="020B0604020202020204" pitchFamily="34" charset="0"/>
            </a:endParaRPr>
          </a:p>
          <a:p>
            <a:pPr marL="114300" marR="0" indent="-114300" fontAlgn="base">
              <a:spcBef>
                <a:spcPts val="0"/>
              </a:spcBef>
              <a:spcAft>
                <a:spcPts val="600"/>
              </a:spcAft>
            </a:pPr>
            <a:r>
              <a:rPr lang="en-US" sz="2000" dirty="0">
                <a:solidFill>
                  <a:srgbClr val="000000"/>
                </a:solidFill>
                <a:effectLst/>
                <a:latin typeface="Arial" panose="020B0604020202020204" pitchFamily="34" charset="0"/>
                <a:ea typeface="Cambria" panose="02040503050406030204" pitchFamily="18" charset="0"/>
                <a:cs typeface="Arial" panose="020B0604020202020204" pitchFamily="34" charset="0"/>
              </a:rPr>
              <a:t>Section 2 — The treasurer deposits club funds in a financial institution or institutions designated by the board, divided into two accounts: one for club operations and one for service projects. </a:t>
            </a:r>
            <a:endParaRPr lang="en-US" sz="2000" dirty="0">
              <a:effectLst/>
              <a:latin typeface="Arial" panose="020B0604020202020204" pitchFamily="34" charset="0"/>
              <a:ea typeface="Cambria" panose="02040503050406030204" pitchFamily="18" charset="0"/>
              <a:cs typeface="Arial" panose="020B0604020202020204" pitchFamily="34" charset="0"/>
            </a:endParaRPr>
          </a:p>
          <a:p>
            <a:pPr marL="114300" marR="0" indent="-114300" fontAlgn="base">
              <a:spcBef>
                <a:spcPts val="0"/>
              </a:spcBef>
              <a:spcAft>
                <a:spcPts val="600"/>
              </a:spcAft>
            </a:pPr>
            <a:r>
              <a:rPr lang="en-US" sz="2000" dirty="0">
                <a:solidFill>
                  <a:srgbClr val="000000"/>
                </a:solidFill>
                <a:effectLst/>
                <a:latin typeface="Arial" panose="020B0604020202020204" pitchFamily="34" charset="0"/>
                <a:ea typeface="Cambria" panose="02040503050406030204" pitchFamily="18" charset="0"/>
                <a:cs typeface="Arial" panose="020B0604020202020204" pitchFamily="34" charset="0"/>
              </a:rPr>
              <a:t>Section 3 — Bills are paid by the treasurer or another authorized officer and </a:t>
            </a:r>
            <a:r>
              <a:rPr lang="en-US" sz="2000" dirty="0">
                <a:solidFill>
                  <a:srgbClr val="000000"/>
                </a:solidFill>
                <a:effectLst/>
                <a:highlight>
                  <a:srgbClr val="FFFF00"/>
                </a:highlight>
                <a:latin typeface="Arial" panose="020B0604020202020204" pitchFamily="34" charset="0"/>
                <a:ea typeface="Cambria" panose="02040503050406030204" pitchFamily="18" charset="0"/>
                <a:cs typeface="Arial" panose="020B0604020202020204" pitchFamily="34" charset="0"/>
              </a:rPr>
              <a:t>approved by two other officers or directors.</a:t>
            </a:r>
            <a:endParaRPr lang="en-US" sz="2000" dirty="0">
              <a:effectLst/>
              <a:highlight>
                <a:srgbClr val="FFFF00"/>
              </a:highlight>
              <a:latin typeface="Arial" panose="020B0604020202020204" pitchFamily="34" charset="0"/>
              <a:ea typeface="Cambria" panose="02040503050406030204" pitchFamily="18" charset="0"/>
              <a:cs typeface="Arial" panose="020B0604020202020204" pitchFamily="34" charset="0"/>
            </a:endParaRPr>
          </a:p>
          <a:p>
            <a:pPr marL="114300" marR="0" indent="-114300" fontAlgn="base">
              <a:spcBef>
                <a:spcPts val="0"/>
              </a:spcBef>
              <a:spcAft>
                <a:spcPts val="600"/>
              </a:spcAft>
            </a:pPr>
            <a:r>
              <a:rPr lang="en-US" sz="2000" dirty="0">
                <a:solidFill>
                  <a:srgbClr val="000000"/>
                </a:solidFill>
                <a:effectLst/>
                <a:latin typeface="Arial" panose="020B0604020202020204" pitchFamily="34" charset="0"/>
                <a:ea typeface="Cambria" panose="02040503050406030204" pitchFamily="18" charset="0"/>
                <a:cs typeface="Arial" panose="020B0604020202020204" pitchFamily="34" charset="0"/>
              </a:rPr>
              <a:t>Section 4 — A qualified person conducts a thorough annual review of all financial transactions. </a:t>
            </a:r>
            <a:endParaRPr lang="en-US" sz="2000" dirty="0">
              <a:effectLst/>
              <a:latin typeface="Arial" panose="020B0604020202020204" pitchFamily="34" charset="0"/>
              <a:ea typeface="Cambria" panose="02040503050406030204" pitchFamily="18" charset="0"/>
              <a:cs typeface="Arial" panose="020B0604020202020204" pitchFamily="34" charset="0"/>
            </a:endParaRPr>
          </a:p>
          <a:p>
            <a:pPr marL="114300" marR="0" indent="-114300" fontAlgn="base">
              <a:spcBef>
                <a:spcPts val="0"/>
              </a:spcBef>
              <a:spcAft>
                <a:spcPts val="600"/>
              </a:spcAft>
            </a:pPr>
            <a:r>
              <a:rPr lang="en-US" sz="2000" dirty="0">
                <a:solidFill>
                  <a:srgbClr val="000000"/>
                </a:solidFill>
                <a:effectLst/>
                <a:latin typeface="Arial" panose="020B0604020202020204" pitchFamily="34" charset="0"/>
                <a:ea typeface="Cambria" panose="02040503050406030204" pitchFamily="18" charset="0"/>
                <a:cs typeface="Arial" panose="020B0604020202020204" pitchFamily="34" charset="0"/>
              </a:rPr>
              <a:t>Section 5 —</a:t>
            </a:r>
            <a:r>
              <a:rPr lang="en-US" sz="20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000" dirty="0">
                <a:solidFill>
                  <a:srgbClr val="000000"/>
                </a:solidFill>
                <a:effectLst/>
                <a:latin typeface="Arial" panose="020B0604020202020204" pitchFamily="34" charset="0"/>
                <a:ea typeface="Cambria" panose="02040503050406030204" pitchFamily="18" charset="0"/>
                <a:cs typeface="Arial" panose="020B0604020202020204" pitchFamily="34" charset="0"/>
              </a:rPr>
              <a:t>Club members will receive an annual financial statement of the club. A mid-year financial report, with current and previous year income and expenses, is presented at the annual meeting.</a:t>
            </a:r>
            <a:endParaRPr lang="en-US" sz="2000" dirty="0">
              <a:effectLst/>
              <a:latin typeface="Arial" panose="020B0604020202020204" pitchFamily="34" charset="0"/>
              <a:ea typeface="Cambria" panose="02040503050406030204" pitchFamily="18" charset="0"/>
              <a:cs typeface="Arial" panose="020B0604020202020204" pitchFamily="34" charset="0"/>
            </a:endParaRPr>
          </a:p>
          <a:p>
            <a:pPr marL="114300" marR="0" indent="-114300" fontAlgn="base">
              <a:spcBef>
                <a:spcPts val="0"/>
              </a:spcBef>
              <a:spcAft>
                <a:spcPts val="600"/>
              </a:spcAft>
            </a:pPr>
            <a:r>
              <a:rPr lang="en-US" sz="2000" dirty="0">
                <a:solidFill>
                  <a:srgbClr val="000000"/>
                </a:solidFill>
                <a:effectLst/>
                <a:latin typeface="Arial" panose="020B0604020202020204" pitchFamily="34" charset="0"/>
                <a:ea typeface="Cambria" panose="02040503050406030204" pitchFamily="18" charset="0"/>
                <a:cs typeface="Arial" panose="020B0604020202020204" pitchFamily="34" charset="0"/>
              </a:rPr>
              <a:t>Section 6 — The fiscal year is from 1 July to 30 June.</a:t>
            </a:r>
            <a:endParaRPr lang="en-US" sz="2000" dirty="0">
              <a:effectLst/>
              <a:latin typeface="Arial" panose="020B0604020202020204" pitchFamily="34" charset="0"/>
              <a:ea typeface="Cambria" panose="020405030504060302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47279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9EF58047-7792-45DB-9A10-00178EC30DB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Annual Requirements</a:t>
            </a:r>
          </a:p>
        </p:txBody>
      </p:sp>
      <p:sp>
        <p:nvSpPr>
          <p:cNvPr id="39939" name="Content Placeholder 2">
            <a:extLst>
              <a:ext uri="{FF2B5EF4-FFF2-40B4-BE49-F238E27FC236}">
                <a16:creationId xmlns:a16="http://schemas.microsoft.com/office/drawing/2014/main" id="{199DF64A-7E7A-4F1B-83B9-222C183C157A}"/>
              </a:ext>
            </a:extLst>
          </p:cNvPr>
          <p:cNvSpPr>
            <a:spLocks noGrp="1"/>
          </p:cNvSpPr>
          <p:nvPr>
            <p:ph idx="1"/>
          </p:nvPr>
        </p:nvSpPr>
        <p:spPr bwMode="auto">
          <a:xfrm>
            <a:off x="1049867" y="1219201"/>
            <a:ext cx="9731022"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Arial" panose="020B0604020202020204" pitchFamily="34" charset="0"/>
              <a:buNone/>
              <a:defRPr/>
            </a:pPr>
            <a:r>
              <a:rPr lang="en-US" altLang="en-US" sz="2800" dirty="0">
                <a:solidFill>
                  <a:schemeClr val="tx2">
                    <a:lumMod val="50000"/>
                  </a:schemeClr>
                </a:solidFill>
              </a:rPr>
              <a:t>Budget – approved by Board (ideally before 7/1)</a:t>
            </a:r>
          </a:p>
          <a:p>
            <a:pPr>
              <a:lnSpc>
                <a:spcPct val="90000"/>
              </a:lnSpc>
              <a:buFont typeface="Arial" panose="020B0604020202020204" pitchFamily="34" charset="0"/>
              <a:buNone/>
              <a:defRPr/>
            </a:pPr>
            <a:endParaRPr lang="en-US" altLang="en-US" sz="2800" dirty="0">
              <a:solidFill>
                <a:schemeClr val="tx2">
                  <a:lumMod val="50000"/>
                </a:schemeClr>
              </a:solidFill>
            </a:endParaRPr>
          </a:p>
          <a:p>
            <a:pPr>
              <a:lnSpc>
                <a:spcPct val="90000"/>
              </a:lnSpc>
              <a:defRPr/>
            </a:pPr>
            <a:r>
              <a:rPr lang="en-US" altLang="en-US" sz="2800" dirty="0">
                <a:solidFill>
                  <a:schemeClr val="tx2">
                    <a:lumMod val="50000"/>
                  </a:schemeClr>
                </a:solidFill>
              </a:rPr>
              <a:t>IRS 990 – due by 11/15   </a:t>
            </a:r>
            <a:r>
              <a:rPr lang="en-US" altLang="en-US" sz="2800" b="1" u="sng" dirty="0">
                <a:solidFill>
                  <a:srgbClr val="FF0000"/>
                </a:solidFill>
              </a:rPr>
              <a:t>MANDATORY</a:t>
            </a:r>
            <a:endParaRPr lang="en-US" altLang="en-US" sz="2800" b="1" u="sng" dirty="0">
              <a:solidFill>
                <a:schemeClr val="tx2">
                  <a:lumMod val="50000"/>
                </a:schemeClr>
              </a:solidFill>
            </a:endParaRPr>
          </a:p>
          <a:p>
            <a:pPr marL="0" indent="0">
              <a:lnSpc>
                <a:spcPct val="90000"/>
              </a:lnSpc>
              <a:buNone/>
              <a:defRPr/>
            </a:pPr>
            <a:r>
              <a:rPr lang="en-US" altLang="en-US" sz="2800" dirty="0">
                <a:solidFill>
                  <a:schemeClr val="tx2">
                    <a:lumMod val="50000"/>
                  </a:schemeClr>
                </a:solidFill>
              </a:rPr>
              <a:t>    Due 15</a:t>
            </a:r>
            <a:r>
              <a:rPr lang="en-US" altLang="en-US" sz="2800" baseline="30000" dirty="0">
                <a:solidFill>
                  <a:schemeClr val="tx2">
                    <a:lumMod val="50000"/>
                  </a:schemeClr>
                </a:solidFill>
              </a:rPr>
              <a:t>th</a:t>
            </a:r>
            <a:r>
              <a:rPr lang="en-US" altLang="en-US" sz="2800" dirty="0">
                <a:solidFill>
                  <a:schemeClr val="tx2">
                    <a:lumMod val="50000"/>
                  </a:schemeClr>
                </a:solidFill>
              </a:rPr>
              <a:t> day of the 5</a:t>
            </a:r>
            <a:r>
              <a:rPr lang="en-US" altLang="en-US" sz="2800" baseline="30000" dirty="0">
                <a:solidFill>
                  <a:schemeClr val="tx2">
                    <a:lumMod val="50000"/>
                  </a:schemeClr>
                </a:solidFill>
              </a:rPr>
              <a:t>th</a:t>
            </a:r>
            <a:r>
              <a:rPr lang="en-US" altLang="en-US" sz="2800" dirty="0">
                <a:solidFill>
                  <a:schemeClr val="tx2">
                    <a:lumMod val="50000"/>
                  </a:schemeClr>
                </a:solidFill>
              </a:rPr>
              <a:t> month after June 30 (Nov 15)</a:t>
            </a:r>
          </a:p>
          <a:p>
            <a:pPr>
              <a:lnSpc>
                <a:spcPct val="90000"/>
              </a:lnSpc>
              <a:defRPr/>
            </a:pPr>
            <a:r>
              <a:rPr lang="en-US" altLang="en-US" sz="2800" dirty="0">
                <a:solidFill>
                  <a:schemeClr val="tx2">
                    <a:lumMod val="50000"/>
                  </a:schemeClr>
                </a:solidFill>
              </a:rPr>
              <a:t>Send a copy to Grants Chair at </a:t>
            </a:r>
            <a:r>
              <a:rPr lang="en-US" sz="2800" dirty="0">
                <a:solidFill>
                  <a:schemeClr val="tx2">
                    <a:lumMod val="50000"/>
                  </a:schemeClr>
                </a:solidFill>
              </a:rPr>
              <a:t>Email: </a:t>
            </a:r>
            <a:r>
              <a:rPr lang="en-US" sz="2800" dirty="0">
                <a:solidFill>
                  <a:schemeClr val="tx2">
                    <a:lumMod val="50000"/>
                  </a:schemeClr>
                </a:solidFill>
                <a:hlinkClick r:id="rId2"/>
              </a:rPr>
              <a:t>grants@rotaryd5000.org</a:t>
            </a:r>
            <a:r>
              <a:rPr lang="en-US" sz="2800" dirty="0">
                <a:solidFill>
                  <a:schemeClr val="tx2">
                    <a:lumMod val="50000"/>
                  </a:schemeClr>
                </a:solidFill>
              </a:rPr>
              <a:t> for grant qualification purposes</a:t>
            </a:r>
            <a:r>
              <a:rPr lang="en-US" altLang="en-US" sz="2800" dirty="0">
                <a:solidFill>
                  <a:schemeClr val="tx2">
                    <a:lumMod val="50000"/>
                  </a:schemeClr>
                </a:solidFill>
              </a:rPr>
              <a:t> </a:t>
            </a:r>
          </a:p>
          <a:p>
            <a:pPr>
              <a:lnSpc>
                <a:spcPct val="90000"/>
              </a:lnSpc>
              <a:defRPr/>
            </a:pPr>
            <a:r>
              <a:rPr lang="en-US" altLang="en-US" sz="2800" dirty="0">
                <a:solidFill>
                  <a:schemeClr val="tx2">
                    <a:lumMod val="50000"/>
                  </a:schemeClr>
                </a:solidFill>
              </a:rPr>
              <a:t>General Excise Tax (GET) filings as required by State Tax Department</a:t>
            </a:r>
          </a:p>
          <a:p>
            <a:pPr>
              <a:lnSpc>
                <a:spcPct val="80000"/>
              </a:lnSpc>
              <a:buFont typeface="Arial" panose="020B0604020202020204" pitchFamily="34" charset="0"/>
              <a:buNone/>
              <a:defRPr/>
            </a:pPr>
            <a:endParaRPr lang="en-US" altLang="en-US" dirty="0">
              <a:solidFill>
                <a:schemeClr val="tx2"/>
              </a:solidFill>
              <a:latin typeface="Georgia" panose="02040502050405020303" pitchFamily="18" charset="0"/>
            </a:endParaRPr>
          </a:p>
        </p:txBody>
      </p:sp>
    </p:spTree>
    <p:extLst>
      <p:ext uri="{BB962C8B-B14F-4D97-AF65-F5344CB8AC3E}">
        <p14:creationId xmlns:p14="http://schemas.microsoft.com/office/powerpoint/2010/main" val="22634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38EA2B-9C55-857F-69D2-BDF85729DC72}"/>
              </a:ext>
            </a:extLst>
          </p:cNvPr>
          <p:cNvSpPr>
            <a:spLocks noGrp="1"/>
          </p:cNvSpPr>
          <p:nvPr>
            <p:ph type="title"/>
          </p:nvPr>
        </p:nvSpPr>
        <p:spPr/>
        <p:txBody>
          <a:bodyPr/>
          <a:lstStyle/>
          <a:p>
            <a:r>
              <a:rPr lang="en-US" sz="4000" dirty="0"/>
              <a:t>Reporting</a:t>
            </a:r>
          </a:p>
        </p:txBody>
      </p:sp>
      <p:sp>
        <p:nvSpPr>
          <p:cNvPr id="5" name="Content Placeholder 4">
            <a:extLst>
              <a:ext uri="{FF2B5EF4-FFF2-40B4-BE49-F238E27FC236}">
                <a16:creationId xmlns:a16="http://schemas.microsoft.com/office/drawing/2014/main" id="{7E6390CD-686E-23E0-1B73-FED612CE7175}"/>
              </a:ext>
            </a:extLst>
          </p:cNvPr>
          <p:cNvSpPr>
            <a:spLocks noGrp="1"/>
          </p:cNvSpPr>
          <p:nvPr>
            <p:ph idx="1"/>
          </p:nvPr>
        </p:nvSpPr>
        <p:spPr/>
        <p:txBody>
          <a:bodyPr/>
          <a:lstStyle/>
          <a:p>
            <a:r>
              <a:rPr lang="en-US" dirty="0"/>
              <a:t>Present a financial report on the previous Rotary year at the annual meeting to elect officers before 31 December, and a midyear financial report for the first six months of the Rotary year at a meeting before 31 January.</a:t>
            </a:r>
          </a:p>
          <a:p>
            <a:endParaRPr lang="en-US" dirty="0"/>
          </a:p>
          <a:p>
            <a:r>
              <a:rPr lang="en-US" dirty="0"/>
              <a:t>Write a detailed annual report at the end of the Rotary year.</a:t>
            </a:r>
          </a:p>
          <a:p>
            <a:endParaRPr lang="en-US" dirty="0"/>
          </a:p>
        </p:txBody>
      </p:sp>
    </p:spTree>
    <p:extLst>
      <p:ext uri="{BB962C8B-B14F-4D97-AF65-F5344CB8AC3E}">
        <p14:creationId xmlns:p14="http://schemas.microsoft.com/office/powerpoint/2010/main" val="3146359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FDFE613-8357-42A9-A9D3-338E0EE107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Financial Controls</a:t>
            </a:r>
          </a:p>
        </p:txBody>
      </p:sp>
      <p:sp>
        <p:nvSpPr>
          <p:cNvPr id="3" name="Content Placeholder 2">
            <a:extLst>
              <a:ext uri="{FF2B5EF4-FFF2-40B4-BE49-F238E27FC236}">
                <a16:creationId xmlns:a16="http://schemas.microsoft.com/office/drawing/2014/main" id="{7B56759A-2D7C-45E8-B489-37D99E369BEC}"/>
              </a:ext>
            </a:extLst>
          </p:cNvPr>
          <p:cNvSpPr>
            <a:spLocks noGrp="1"/>
          </p:cNvSpPr>
          <p:nvPr>
            <p:ph idx="1"/>
          </p:nvPr>
        </p:nvSpPr>
        <p:spPr>
          <a:xfrm>
            <a:off x="948267" y="1028701"/>
            <a:ext cx="9491133" cy="4525963"/>
          </a:xfrm>
        </p:spPr>
        <p:txBody>
          <a:bodyPr/>
          <a:lstStyle/>
          <a:p>
            <a:pPr marL="0" indent="0">
              <a:buNone/>
              <a:defRPr/>
            </a:pPr>
            <a:r>
              <a:rPr lang="en-US" sz="2400" dirty="0">
                <a:solidFill>
                  <a:schemeClr val="tx2"/>
                </a:solidFill>
              </a:rPr>
              <a:t>Financial controls are highly suggested to help ensure that funds are managed properly and preclude misuse.</a:t>
            </a:r>
          </a:p>
          <a:p>
            <a:pPr marL="0" indent="0">
              <a:buNone/>
              <a:defRPr/>
            </a:pPr>
            <a:endParaRPr lang="en-US" sz="2400" dirty="0">
              <a:solidFill>
                <a:schemeClr val="tx2"/>
              </a:solidFill>
            </a:endParaRPr>
          </a:p>
          <a:p>
            <a:pPr marL="457200" indent="-457200">
              <a:buFont typeface="Arial" panose="020B0604020202020204" pitchFamily="34" charset="0"/>
              <a:buAutoNum type="arabicPeriod"/>
              <a:defRPr/>
            </a:pPr>
            <a:r>
              <a:rPr lang="en-US" sz="2400" dirty="0">
                <a:solidFill>
                  <a:schemeClr val="tx2"/>
                </a:solidFill>
              </a:rPr>
              <a:t>Require more than 1 signature on checks or have a disbursement authorization form approved by an </a:t>
            </a:r>
            <a:r>
              <a:rPr lang="en-US" sz="2400" dirty="0" err="1">
                <a:solidFill>
                  <a:schemeClr val="tx2"/>
                </a:solidFill>
              </a:rPr>
              <a:t>officerfor</a:t>
            </a:r>
            <a:r>
              <a:rPr lang="en-US" sz="2400" dirty="0">
                <a:solidFill>
                  <a:schemeClr val="tx2"/>
                </a:solidFill>
              </a:rPr>
              <a:t> payment</a:t>
            </a:r>
          </a:p>
          <a:p>
            <a:pPr marL="457200" indent="-457200">
              <a:buFont typeface="Arial" panose="020B0604020202020204" pitchFamily="34" charset="0"/>
              <a:buAutoNum type="arabicPeriod"/>
              <a:defRPr/>
            </a:pPr>
            <a:r>
              <a:rPr lang="en-US" sz="2400" dirty="0">
                <a:solidFill>
                  <a:schemeClr val="tx2"/>
                </a:solidFill>
              </a:rPr>
              <a:t>Review bank statements by the president</a:t>
            </a:r>
          </a:p>
          <a:p>
            <a:pPr marL="457200" indent="-457200">
              <a:buFont typeface="Arial" panose="020B0604020202020204" pitchFamily="34" charset="0"/>
              <a:buAutoNum type="arabicPeriod"/>
              <a:defRPr/>
            </a:pPr>
            <a:r>
              <a:rPr lang="en-US" sz="2400" dirty="0">
                <a:solidFill>
                  <a:schemeClr val="tx2"/>
                </a:solidFill>
              </a:rPr>
              <a:t>Reconcile bank statements monthly</a:t>
            </a:r>
          </a:p>
          <a:p>
            <a:pPr marL="457200" indent="-457200">
              <a:buFont typeface="Arial" panose="020B0604020202020204" pitchFamily="34" charset="0"/>
              <a:buAutoNum type="arabicPeriod"/>
              <a:defRPr/>
            </a:pPr>
            <a:r>
              <a:rPr lang="en-US" sz="2400" dirty="0">
                <a:solidFill>
                  <a:schemeClr val="tx2"/>
                </a:solidFill>
              </a:rPr>
              <a:t>Update bank signature cards for new officers </a:t>
            </a:r>
          </a:p>
          <a:p>
            <a:pPr marL="457200" indent="-457200">
              <a:buFont typeface="Arial" panose="020B0604020202020204" pitchFamily="34" charset="0"/>
              <a:buAutoNum type="arabicPeriod"/>
              <a:defRPr/>
            </a:pPr>
            <a:r>
              <a:rPr lang="en-US" sz="2400" dirty="0">
                <a:solidFill>
                  <a:schemeClr val="tx2"/>
                </a:solidFill>
              </a:rPr>
              <a:t>Close accounting records in a timely fashion</a:t>
            </a:r>
          </a:p>
          <a:p>
            <a:pPr marL="457200" indent="-457200">
              <a:buFont typeface="Arial" panose="020B0604020202020204" pitchFamily="34" charset="0"/>
              <a:buAutoNum type="arabicPeriod"/>
              <a:defRPr/>
            </a:pPr>
            <a:r>
              <a:rPr lang="en-US" sz="2400" dirty="0">
                <a:solidFill>
                  <a:schemeClr val="tx2"/>
                </a:solidFill>
              </a:rPr>
              <a:t>Submit tax forms on time</a:t>
            </a:r>
          </a:p>
          <a:p>
            <a:pPr marL="457200" indent="-457200">
              <a:buFont typeface="Arial" panose="020B0604020202020204" pitchFamily="34" charset="0"/>
              <a:buAutoNum type="arabicPeriod"/>
              <a:defRPr/>
            </a:pPr>
            <a:r>
              <a:rPr lang="en-US" sz="2400" dirty="0">
                <a:solidFill>
                  <a:schemeClr val="tx2"/>
                </a:solidFill>
              </a:rPr>
              <a:t>Have an audit committee for oversight and continuity</a:t>
            </a:r>
          </a:p>
          <a:p>
            <a:pPr marL="457200" indent="-457200">
              <a:buFont typeface="Arial" panose="020B0604020202020204" pitchFamily="34" charset="0"/>
              <a:buAutoNum type="arabicPeriod"/>
              <a:defRPr/>
            </a:pPr>
            <a:endParaRPr lang="en-US" sz="2000" b="1" dirty="0"/>
          </a:p>
          <a:p>
            <a:pPr marL="457200" indent="-457200">
              <a:buFont typeface="Arial" panose="020B0604020202020204" pitchFamily="34" charset="0"/>
              <a:buAutoNum type="arabicPeriod"/>
              <a:defRPr/>
            </a:pPr>
            <a:endParaRPr lang="en-US" sz="2000" b="1" dirty="0"/>
          </a:p>
        </p:txBody>
      </p:sp>
    </p:spTree>
    <p:extLst>
      <p:ext uri="{BB962C8B-B14F-4D97-AF65-F5344CB8AC3E}">
        <p14:creationId xmlns:p14="http://schemas.microsoft.com/office/powerpoint/2010/main" val="350172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D84F6847-E83D-4D0B-946C-8C67C2D6FD42}"/>
              </a:ext>
            </a:extLst>
          </p:cNvPr>
          <p:cNvSpPr>
            <a:spLocks noGrp="1"/>
          </p:cNvSpPr>
          <p:nvPr>
            <p:ph type="title" idx="4294967295"/>
          </p:nvPr>
        </p:nvSpPr>
        <p:spPr bwMode="auto">
          <a:xfrm>
            <a:off x="-586597" y="431321"/>
            <a:ext cx="5021263"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solidFill>
                  <a:schemeClr val="bg2">
                    <a:lumMod val="10000"/>
                  </a:schemeClr>
                </a:solidFill>
                <a:latin typeface="Arial Narrow" panose="020B0606020202030204" pitchFamily="34" charset="0"/>
              </a:rPr>
              <a:t>Budget Template</a:t>
            </a:r>
          </a:p>
        </p:txBody>
      </p:sp>
      <p:sp>
        <p:nvSpPr>
          <p:cNvPr id="12" name="TextBox 11">
            <a:extLst>
              <a:ext uri="{FF2B5EF4-FFF2-40B4-BE49-F238E27FC236}">
                <a16:creationId xmlns:a16="http://schemas.microsoft.com/office/drawing/2014/main" id="{1FDBAEC3-8B9B-0035-7925-642368DB8C01}"/>
              </a:ext>
            </a:extLst>
          </p:cNvPr>
          <p:cNvSpPr txBox="1"/>
          <p:nvPr/>
        </p:nvSpPr>
        <p:spPr>
          <a:xfrm>
            <a:off x="2021427" y="6381365"/>
            <a:ext cx="62929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246C"/>
                </a:solidFill>
                <a:effectLst/>
                <a:uLnTx/>
                <a:uFillTx/>
                <a:latin typeface="Arial Narrow" panose="020B0606020202030204" pitchFamily="34" charset="0"/>
                <a:ea typeface="+mn-ea"/>
                <a:cs typeface="+mn-cs"/>
              </a:rPr>
              <a:t>(https://my.rotary.org/en/learning-reference/learn-role/treasurer)</a:t>
            </a:r>
            <a:endParaRPr kumimoji="0" lang="en-US" sz="1800" b="0" i="0" u="none" strike="noStrike" kern="1200" cap="none" spc="0" normalizeH="0" baseline="0" noProof="0" dirty="0">
              <a:ln>
                <a:noFill/>
              </a:ln>
              <a:solidFill>
                <a:srgbClr val="00246C"/>
              </a:solidFill>
              <a:effectLst/>
              <a:uLnTx/>
              <a:uFillTx/>
              <a:latin typeface="Calibri"/>
              <a:ea typeface="+mn-ea"/>
              <a:cs typeface="+mn-cs"/>
            </a:endParaRPr>
          </a:p>
        </p:txBody>
      </p:sp>
      <p:graphicFrame>
        <p:nvGraphicFramePr>
          <p:cNvPr id="13" name="Table 12">
            <a:extLst>
              <a:ext uri="{FF2B5EF4-FFF2-40B4-BE49-F238E27FC236}">
                <a16:creationId xmlns:a16="http://schemas.microsoft.com/office/drawing/2014/main" id="{D3779B55-DB7B-EF88-976C-FEA7727CF08D}"/>
              </a:ext>
            </a:extLst>
          </p:cNvPr>
          <p:cNvGraphicFramePr>
            <a:graphicFrameLocks noGrp="1"/>
          </p:cNvGraphicFramePr>
          <p:nvPr/>
        </p:nvGraphicFramePr>
        <p:xfrm>
          <a:off x="4208105" y="153934"/>
          <a:ext cx="7101125" cy="6108831"/>
        </p:xfrm>
        <a:graphic>
          <a:graphicData uri="http://schemas.openxmlformats.org/drawingml/2006/table">
            <a:tbl>
              <a:tblPr/>
              <a:tblGrid>
                <a:gridCol w="1491335">
                  <a:extLst>
                    <a:ext uri="{9D8B030D-6E8A-4147-A177-3AD203B41FA5}">
                      <a16:colId xmlns:a16="http://schemas.microsoft.com/office/drawing/2014/main" val="2214218551"/>
                    </a:ext>
                  </a:extLst>
                </a:gridCol>
                <a:gridCol w="1412324">
                  <a:extLst>
                    <a:ext uri="{9D8B030D-6E8A-4147-A177-3AD203B41FA5}">
                      <a16:colId xmlns:a16="http://schemas.microsoft.com/office/drawing/2014/main" val="3511194386"/>
                    </a:ext>
                  </a:extLst>
                </a:gridCol>
                <a:gridCol w="1244426">
                  <a:extLst>
                    <a:ext uri="{9D8B030D-6E8A-4147-A177-3AD203B41FA5}">
                      <a16:colId xmlns:a16="http://schemas.microsoft.com/office/drawing/2014/main" val="76322425"/>
                    </a:ext>
                  </a:extLst>
                </a:gridCol>
                <a:gridCol w="1491335">
                  <a:extLst>
                    <a:ext uri="{9D8B030D-6E8A-4147-A177-3AD203B41FA5}">
                      <a16:colId xmlns:a16="http://schemas.microsoft.com/office/drawing/2014/main" val="2366920547"/>
                    </a:ext>
                  </a:extLst>
                </a:gridCol>
                <a:gridCol w="1461705">
                  <a:extLst>
                    <a:ext uri="{9D8B030D-6E8A-4147-A177-3AD203B41FA5}">
                      <a16:colId xmlns:a16="http://schemas.microsoft.com/office/drawing/2014/main" val="945501780"/>
                    </a:ext>
                  </a:extLst>
                </a:gridCol>
              </a:tblGrid>
              <a:tr h="324817">
                <a:tc>
                  <a:txBody>
                    <a:bodyPr/>
                    <a:lstStyle/>
                    <a:p>
                      <a:pPr algn="l" fontAlgn="b"/>
                      <a:r>
                        <a:rPr lang="en-US" sz="800" b="1" i="0" u="none" strike="noStrike">
                          <a:solidFill>
                            <a:srgbClr val="000000"/>
                          </a:solidFill>
                          <a:effectLst/>
                          <a:latin typeface="Times New Roman" panose="02020603050405020304" pitchFamily="18" charset="0"/>
                        </a:rPr>
                        <a:t>INCOME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Budgeted income last year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Actual income last year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Amount under/over last year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Estimated income this year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79459028"/>
                  </a:ext>
                </a:extLst>
              </a:tr>
              <a:tr h="168039">
                <a:tc>
                  <a:txBody>
                    <a:bodyPr/>
                    <a:lstStyle/>
                    <a:p>
                      <a:pPr algn="l" fontAlgn="ctr"/>
                      <a:r>
                        <a:rPr lang="en-US" sz="800" b="1" i="1" u="none" strike="noStrike">
                          <a:solidFill>
                            <a:srgbClr val="000000"/>
                          </a:solidFill>
                          <a:effectLst/>
                          <a:latin typeface="Times New Roman" panose="02020603050405020304" pitchFamily="18" charset="0"/>
                        </a:rPr>
                        <a:t>OPERATIONS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4173075"/>
                  </a:ext>
                </a:extLst>
              </a:tr>
              <a:tr h="165520">
                <a:tc>
                  <a:txBody>
                    <a:bodyPr/>
                    <a:lstStyle/>
                    <a:p>
                      <a:pPr algn="l" fontAlgn="ctr"/>
                      <a:r>
                        <a:rPr lang="en-US" sz="800" b="0" i="0" u="none" strike="noStrike">
                          <a:solidFill>
                            <a:srgbClr val="000000"/>
                          </a:solidFill>
                          <a:effectLst/>
                          <a:latin typeface="Times New Roman" panose="02020603050405020304" pitchFamily="18" charset="0"/>
                        </a:rPr>
                        <a:t>Membership dues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1851562"/>
                  </a:ext>
                </a:extLst>
              </a:tr>
              <a:tr h="165520">
                <a:tc>
                  <a:txBody>
                    <a:bodyPr/>
                    <a:lstStyle/>
                    <a:p>
                      <a:pPr algn="l" fontAlgn="b"/>
                      <a:r>
                        <a:rPr lang="en-US" sz="800" b="0" i="0" u="none" strike="noStrike">
                          <a:solidFill>
                            <a:srgbClr val="000000"/>
                          </a:solidFill>
                          <a:effectLst/>
                          <a:latin typeface="Times New Roman" panose="02020603050405020304" pitchFamily="18" charset="0"/>
                        </a:rPr>
                        <a:t>Admission fees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3694278"/>
                  </a:ext>
                </a:extLst>
              </a:tr>
              <a:tr h="165520">
                <a:tc>
                  <a:txBody>
                    <a:bodyPr/>
                    <a:lstStyle/>
                    <a:p>
                      <a:pPr algn="l" fontAlgn="ctr"/>
                      <a:r>
                        <a:rPr lang="en-US" sz="800" b="0" i="0" u="none" strike="noStrike">
                          <a:solidFill>
                            <a:srgbClr val="000000"/>
                          </a:solidFill>
                          <a:effectLst/>
                          <a:latin typeface="Times New Roman" panose="02020603050405020304" pitchFamily="18" charset="0"/>
                        </a:rPr>
                        <a:t>Income from visitors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3553632"/>
                  </a:ext>
                </a:extLst>
              </a:tr>
              <a:tr h="165520">
                <a:tc>
                  <a:txBody>
                    <a:bodyPr/>
                    <a:lstStyle/>
                    <a:p>
                      <a:pPr algn="l" fontAlgn="ctr"/>
                      <a:r>
                        <a:rPr lang="en-US" sz="800" b="0" i="0" u="none" strike="noStrike">
                          <a:solidFill>
                            <a:srgbClr val="000000"/>
                          </a:solidFill>
                          <a:effectLst/>
                          <a:latin typeface="Times New Roman" panose="02020603050405020304" pitchFamily="18" charset="0"/>
                        </a:rPr>
                        <a:t>Other income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5655066"/>
                  </a:ext>
                </a:extLst>
              </a:tr>
              <a:tr h="165520">
                <a:tc>
                  <a:txBody>
                    <a:bodyPr/>
                    <a:lstStyle/>
                    <a:p>
                      <a:pPr algn="l" fontAlgn="b"/>
                      <a:r>
                        <a:rPr lang="en-US" sz="800" b="1" i="0" u="none" strike="noStrike">
                          <a:solidFill>
                            <a:srgbClr val="000000"/>
                          </a:solidFill>
                          <a:effectLst/>
                          <a:latin typeface="Times New Roman" panose="02020603050405020304" pitchFamily="18" charset="0"/>
                        </a:rPr>
                        <a:t>SUBTOTAL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4442469"/>
                  </a:ext>
                </a:extLst>
              </a:tr>
              <a:tr h="165520">
                <a:tc>
                  <a:txBody>
                    <a:bodyPr/>
                    <a:lstStyle/>
                    <a:p>
                      <a:pPr algn="l" fontAlgn="ctr"/>
                      <a:r>
                        <a:rPr lang="en-US" sz="800" b="0" i="0" u="none" strike="noStrike">
                          <a:solidFill>
                            <a:srgbClr val="000000"/>
                          </a:solidFill>
                          <a:effectLst/>
                          <a:latin typeface="Times New Roman" panose="02020603050405020304" pitchFamily="18"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75154"/>
                  </a:ext>
                </a:extLst>
              </a:tr>
              <a:tr h="168039">
                <a:tc>
                  <a:txBody>
                    <a:bodyPr/>
                    <a:lstStyle/>
                    <a:p>
                      <a:pPr algn="l" fontAlgn="ctr"/>
                      <a:r>
                        <a:rPr lang="en-US" sz="800" b="1" i="1" u="none" strike="noStrike">
                          <a:solidFill>
                            <a:srgbClr val="000000"/>
                          </a:solidFill>
                          <a:effectLst/>
                          <a:latin typeface="Times New Roman" panose="02020603050405020304" pitchFamily="18" charset="0"/>
                        </a:rPr>
                        <a:t>CHARITABLE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695561"/>
                  </a:ext>
                </a:extLst>
              </a:tr>
              <a:tr h="324817">
                <a:tc>
                  <a:txBody>
                    <a:bodyPr/>
                    <a:lstStyle/>
                    <a:p>
                      <a:pPr algn="l" fontAlgn="ctr"/>
                      <a:r>
                        <a:rPr lang="en-US" sz="800" b="0" i="0" u="none" strike="noStrike">
                          <a:solidFill>
                            <a:srgbClr val="000000"/>
                          </a:solidFill>
                          <a:effectLst/>
                          <a:latin typeface="Times New Roman" panose="02020603050405020304" pitchFamily="18" charset="0"/>
                        </a:rPr>
                        <a:t>Donations to club for projects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6998461"/>
                  </a:ext>
                </a:extLst>
              </a:tr>
              <a:tr h="165520">
                <a:tc>
                  <a:txBody>
                    <a:bodyPr/>
                    <a:lstStyle/>
                    <a:p>
                      <a:pPr algn="l" fontAlgn="ctr"/>
                      <a:r>
                        <a:rPr lang="en-US" sz="800" b="0" i="0" u="none" strike="noStrike">
                          <a:solidFill>
                            <a:srgbClr val="000000"/>
                          </a:solidFill>
                          <a:effectLst/>
                          <a:latin typeface="Times New Roman" panose="02020603050405020304" pitchFamily="18" charset="0"/>
                        </a:rPr>
                        <a:t>Club fundraisers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080143"/>
                  </a:ext>
                </a:extLst>
              </a:tr>
              <a:tr h="165520">
                <a:tc>
                  <a:txBody>
                    <a:bodyPr/>
                    <a:lstStyle/>
                    <a:p>
                      <a:pPr algn="l" fontAlgn="ctr"/>
                      <a:r>
                        <a:rPr lang="en-US" sz="800" b="0" i="0" u="none" strike="noStrike">
                          <a:solidFill>
                            <a:srgbClr val="000000"/>
                          </a:solidFill>
                          <a:effectLst/>
                          <a:latin typeface="Times New Roman" panose="02020603050405020304" pitchFamily="18" charset="0"/>
                        </a:rPr>
                        <a:t>Other income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214666"/>
                  </a:ext>
                </a:extLst>
              </a:tr>
              <a:tr h="326743">
                <a:tc>
                  <a:txBody>
                    <a:bodyPr/>
                    <a:lstStyle/>
                    <a:p>
                      <a:pPr algn="l" fontAlgn="b"/>
                      <a:r>
                        <a:rPr lang="en-US" sz="800" b="1" i="0" u="none" strike="noStrike">
                          <a:solidFill>
                            <a:srgbClr val="000000"/>
                          </a:solidFill>
                          <a:effectLst/>
                          <a:latin typeface="Times New Roman" panose="02020603050405020304" pitchFamily="18" charset="0"/>
                        </a:rPr>
                        <a:t>SUBTOTAL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236548"/>
                  </a:ext>
                </a:extLst>
              </a:tr>
              <a:tr h="165520">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1408241"/>
                  </a:ext>
                </a:extLst>
              </a:tr>
              <a:tr h="165520">
                <a:tc>
                  <a:txBody>
                    <a:bodyPr/>
                    <a:lstStyle/>
                    <a:p>
                      <a:pPr algn="l" fontAlgn="b"/>
                      <a:r>
                        <a:rPr lang="en-US" sz="800" b="1" i="0" u="none" strike="noStrike">
                          <a:solidFill>
                            <a:srgbClr val="000000"/>
                          </a:solidFill>
                          <a:effectLst/>
                          <a:latin typeface="Times New Roman" panose="02020603050405020304" pitchFamily="18" charset="0"/>
                        </a:rPr>
                        <a:t>TOTAL INCOME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672897"/>
                  </a:ext>
                </a:extLst>
              </a:tr>
              <a:tr h="165520">
                <a:tc>
                  <a:txBody>
                    <a:bodyPr/>
                    <a:lstStyle/>
                    <a:p>
                      <a:pPr algn="l" fontAlgn="b"/>
                      <a:endParaRPr lang="en-US" sz="800" b="0" i="0" u="none" strike="noStrike">
                        <a:solidFill>
                          <a:srgbClr val="000000"/>
                        </a:solidFill>
                        <a:effectLst/>
                        <a:latin typeface="Times New Roman" panose="02020603050405020304"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7739865"/>
                  </a:ext>
                </a:extLst>
              </a:tr>
              <a:tr h="324817">
                <a:tc>
                  <a:txBody>
                    <a:bodyPr/>
                    <a:lstStyle/>
                    <a:p>
                      <a:pPr algn="l" fontAlgn="b"/>
                      <a:r>
                        <a:rPr lang="en-US" sz="800" b="1" i="0" u="none" strike="noStrike">
                          <a:solidFill>
                            <a:srgbClr val="000000"/>
                          </a:solidFill>
                          <a:effectLst/>
                          <a:latin typeface="Times New Roman" panose="02020603050405020304" pitchFamily="18" charset="0"/>
                        </a:rPr>
                        <a:t>EXPENSES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Budgeted income last year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Actual income last year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Amount under/over last year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1" i="0" u="none" strike="noStrike">
                          <a:solidFill>
                            <a:srgbClr val="000000"/>
                          </a:solidFill>
                          <a:effectLst/>
                          <a:latin typeface="Times New Roman" panose="02020603050405020304" pitchFamily="18" charset="0"/>
                        </a:rPr>
                        <a:t>Estimated income this year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14897668"/>
                  </a:ext>
                </a:extLst>
              </a:tr>
              <a:tr h="168039">
                <a:tc>
                  <a:txBody>
                    <a:bodyPr/>
                    <a:lstStyle/>
                    <a:p>
                      <a:pPr algn="l" fontAlgn="ctr"/>
                      <a:r>
                        <a:rPr lang="en-US" sz="800" b="1" i="1" u="none" strike="noStrike">
                          <a:solidFill>
                            <a:srgbClr val="000000"/>
                          </a:solidFill>
                          <a:effectLst/>
                          <a:latin typeface="Times New Roman" panose="02020603050405020304" pitchFamily="18" charset="0"/>
                        </a:rPr>
                        <a:t>OPERATIONS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5092581"/>
                  </a:ext>
                </a:extLst>
              </a:tr>
              <a:tr h="165520">
                <a:tc>
                  <a:txBody>
                    <a:bodyPr/>
                    <a:lstStyle/>
                    <a:p>
                      <a:pPr algn="l" fontAlgn="ctr"/>
                      <a:r>
                        <a:rPr lang="en-US" sz="800" b="1" i="0" u="none" strike="noStrike">
                          <a:solidFill>
                            <a:srgbClr val="000000"/>
                          </a:solidFill>
                          <a:effectLst/>
                          <a:latin typeface="Times New Roman" panose="02020603050405020304" pitchFamily="18" charset="0"/>
                        </a:rPr>
                        <a:t>Secretary's Office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7878489"/>
                  </a:ext>
                </a:extLst>
              </a:tr>
              <a:tr h="165520">
                <a:tc>
                  <a:txBody>
                    <a:bodyPr/>
                    <a:lstStyle/>
                    <a:p>
                      <a:pPr algn="l" fontAlgn="b"/>
                      <a:r>
                        <a:rPr lang="en-US" sz="800" b="0" i="0" u="none" strike="noStrike">
                          <a:solidFill>
                            <a:srgbClr val="000000"/>
                          </a:solidFill>
                          <a:effectLst/>
                          <a:latin typeface="Times New Roman" panose="02020603050405020304" pitchFamily="18" charset="0"/>
                        </a:rPr>
                        <a:t>Badges/engraving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2146138"/>
                  </a:ext>
                </a:extLst>
              </a:tr>
              <a:tr h="165520">
                <a:tc>
                  <a:txBody>
                    <a:bodyPr/>
                    <a:lstStyle/>
                    <a:p>
                      <a:pPr algn="l" fontAlgn="b"/>
                      <a:r>
                        <a:rPr lang="en-US" sz="800" b="0" i="0" u="none" strike="noStrike">
                          <a:solidFill>
                            <a:srgbClr val="000000"/>
                          </a:solidFill>
                          <a:effectLst/>
                          <a:latin typeface="Times New Roman" panose="02020603050405020304" pitchFamily="18" charset="0"/>
                        </a:rPr>
                        <a:t>Postage and post box</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390433"/>
                  </a:ext>
                </a:extLst>
              </a:tr>
              <a:tr h="165520">
                <a:tc>
                  <a:txBody>
                    <a:bodyPr/>
                    <a:lstStyle/>
                    <a:p>
                      <a:pPr algn="l" fontAlgn="ctr"/>
                      <a:r>
                        <a:rPr lang="en-US" sz="800" b="0" i="0" u="none" strike="noStrike">
                          <a:solidFill>
                            <a:srgbClr val="000000"/>
                          </a:solidFill>
                          <a:effectLst/>
                          <a:latin typeface="Times New Roman" panose="02020603050405020304" pitchFamily="18" charset="0"/>
                        </a:rPr>
                        <a:t>Printing</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4726623"/>
                  </a:ext>
                </a:extLst>
              </a:tr>
              <a:tr h="165520">
                <a:tc>
                  <a:txBody>
                    <a:bodyPr/>
                    <a:lstStyle/>
                    <a:p>
                      <a:pPr algn="l" fontAlgn="ctr"/>
                      <a:r>
                        <a:rPr lang="en-US" sz="800" b="0" i="0" u="none" strike="noStrike">
                          <a:solidFill>
                            <a:srgbClr val="000000"/>
                          </a:solidFill>
                          <a:effectLst/>
                          <a:latin typeface="Times New Roman" panose="02020603050405020304" pitchFamily="18" charset="0"/>
                        </a:rPr>
                        <a:t>Stationary</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2519598"/>
                  </a:ext>
                </a:extLst>
              </a:tr>
              <a:tr h="165520">
                <a:tc>
                  <a:txBody>
                    <a:bodyPr/>
                    <a:lstStyle/>
                    <a:p>
                      <a:pPr algn="l" fontAlgn="ctr"/>
                      <a:r>
                        <a:rPr lang="en-US" sz="800" b="0" i="0" u="none" strike="noStrike">
                          <a:solidFill>
                            <a:srgbClr val="000000"/>
                          </a:solidFill>
                          <a:effectLst/>
                          <a:latin typeface="Times New Roman" panose="02020603050405020304" pitchFamily="18" charset="0"/>
                        </a:rPr>
                        <a:t>Phone/fax</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2989067"/>
                  </a:ext>
                </a:extLst>
              </a:tr>
              <a:tr h="165520">
                <a:tc>
                  <a:txBody>
                    <a:bodyPr/>
                    <a:lstStyle/>
                    <a:p>
                      <a:pPr algn="l" fontAlgn="ctr"/>
                      <a:r>
                        <a:rPr lang="en-US" sz="800" b="0" i="0" u="none" strike="noStrike">
                          <a:solidFill>
                            <a:srgbClr val="000000"/>
                          </a:solidFill>
                          <a:effectLst/>
                          <a:latin typeface="Times New Roman" panose="02020603050405020304" pitchFamily="18" charset="0"/>
                        </a:rPr>
                        <a:t>Annual report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2212735"/>
                  </a:ext>
                </a:extLst>
              </a:tr>
              <a:tr h="165520">
                <a:tc>
                  <a:txBody>
                    <a:bodyPr/>
                    <a:lstStyle/>
                    <a:p>
                      <a:pPr algn="l" fontAlgn="ctr"/>
                      <a:r>
                        <a:rPr lang="en-US" sz="800" b="0" i="0" u="none" strike="noStrike">
                          <a:solidFill>
                            <a:srgbClr val="000000"/>
                          </a:solidFill>
                          <a:effectLst/>
                          <a:latin typeface="Times New Roman" panose="02020603050405020304" pitchFamily="18" charset="0"/>
                        </a:rPr>
                        <a:t>Web site hosting charges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7945535"/>
                  </a:ext>
                </a:extLst>
              </a:tr>
              <a:tr h="165520">
                <a:tc>
                  <a:txBody>
                    <a:bodyPr/>
                    <a:lstStyle/>
                    <a:p>
                      <a:pPr algn="l" fontAlgn="ctr"/>
                      <a:r>
                        <a:rPr lang="en-US" sz="800" b="0" i="0" u="none" strike="noStrike">
                          <a:solidFill>
                            <a:srgbClr val="000000"/>
                          </a:solidFill>
                          <a:effectLst/>
                          <a:latin typeface="Times New Roman" panose="02020603050405020304" pitchFamily="18" charset="0"/>
                        </a:rPr>
                        <a:t>Rent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9618569"/>
                  </a:ext>
                </a:extLst>
              </a:tr>
              <a:tr h="165520">
                <a:tc>
                  <a:txBody>
                    <a:bodyPr/>
                    <a:lstStyle/>
                    <a:p>
                      <a:pPr algn="l" fontAlgn="ctr"/>
                      <a:r>
                        <a:rPr lang="en-US" sz="800" b="0" i="0" u="none" strike="noStrike">
                          <a:solidFill>
                            <a:srgbClr val="000000"/>
                          </a:solidFill>
                          <a:effectLst/>
                          <a:latin typeface="Times New Roman" panose="02020603050405020304" pitchFamily="18" charset="0"/>
                        </a:rPr>
                        <a:t>Miscellaneous supplies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7586308"/>
                  </a:ext>
                </a:extLst>
              </a:tr>
              <a:tr h="165520">
                <a:tc>
                  <a:txBody>
                    <a:bodyPr/>
                    <a:lstStyle/>
                    <a:p>
                      <a:pPr algn="l" fontAlgn="ctr"/>
                      <a:r>
                        <a:rPr lang="en-US" sz="800" b="0" i="0" u="none" strike="noStrike">
                          <a:solidFill>
                            <a:srgbClr val="000000"/>
                          </a:solidFill>
                          <a:effectLst/>
                          <a:latin typeface="Times New Roman" panose="02020603050405020304" pitchFamily="18" charset="0"/>
                        </a:rPr>
                        <a:t>Other</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705606"/>
                  </a:ext>
                </a:extLst>
              </a:tr>
              <a:tr h="165520">
                <a:tc>
                  <a:txBody>
                    <a:bodyPr/>
                    <a:lstStyle/>
                    <a:p>
                      <a:pPr algn="l" fontAlgn="b"/>
                      <a:r>
                        <a:rPr lang="en-US" sz="800" b="1" i="0" u="none" strike="noStrike">
                          <a:solidFill>
                            <a:srgbClr val="000000"/>
                          </a:solidFill>
                          <a:effectLst/>
                          <a:latin typeface="Times New Roman" panose="02020603050405020304" pitchFamily="18" charset="0"/>
                        </a:rPr>
                        <a:t>SUBTOTAL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4860711"/>
                  </a:ext>
                </a:extLst>
              </a:tr>
              <a:tr h="165520">
                <a:tc>
                  <a:txBody>
                    <a:bodyPr/>
                    <a:lstStyle/>
                    <a:p>
                      <a:pPr algn="l" fontAlgn="ctr"/>
                      <a:r>
                        <a:rPr lang="en-US" sz="800" b="0" i="0" u="none" strike="noStrike">
                          <a:solidFill>
                            <a:srgbClr val="000000"/>
                          </a:solidFill>
                          <a:effectLst/>
                          <a:latin typeface="Times New Roman" panose="02020603050405020304" pitchFamily="18"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040810"/>
                  </a:ext>
                </a:extLst>
              </a:tr>
              <a:tr h="165520">
                <a:tc>
                  <a:txBody>
                    <a:bodyPr/>
                    <a:lstStyle/>
                    <a:p>
                      <a:pPr algn="l" fontAlgn="ctr"/>
                      <a:r>
                        <a:rPr lang="en-US" sz="800" b="1" i="0" u="none" strike="noStrike">
                          <a:solidFill>
                            <a:srgbClr val="000000"/>
                          </a:solidFill>
                          <a:effectLst/>
                          <a:latin typeface="Times New Roman" panose="02020603050405020304" pitchFamily="18" charset="0"/>
                        </a:rPr>
                        <a:t>District Dues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Times New Roman" panose="02020603050405020304" pitchFamily="18"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5835418"/>
                  </a:ext>
                </a:extLst>
              </a:tr>
              <a:tr h="165520">
                <a:tc>
                  <a:txBody>
                    <a:bodyPr/>
                    <a:lstStyle/>
                    <a:p>
                      <a:pPr algn="l" fontAlgn="b"/>
                      <a:r>
                        <a:rPr lang="en-US" sz="800" b="1" i="0" u="none" strike="noStrike">
                          <a:solidFill>
                            <a:srgbClr val="000000"/>
                          </a:solidFill>
                          <a:effectLst/>
                          <a:latin typeface="Times New Roman" panose="02020603050405020304" pitchFamily="18" charset="0"/>
                        </a:rPr>
                        <a:t>SUBTOTAL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800" b="0" i="0" u="none" strike="noStrike" dirty="0">
                          <a:solidFill>
                            <a:srgbClr val="000000"/>
                          </a:solidFill>
                          <a:effectLst/>
                          <a:latin typeface="Times New Roman" panose="02020603050405020304" pitchFamily="18"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4807160"/>
                  </a:ext>
                </a:extLst>
              </a:tr>
            </a:tbl>
          </a:graphicData>
        </a:graphic>
      </p:graphicFrame>
      <p:pic>
        <p:nvPicPr>
          <p:cNvPr id="2" name="Picture 1">
            <a:extLst>
              <a:ext uri="{FF2B5EF4-FFF2-40B4-BE49-F238E27FC236}">
                <a16:creationId xmlns:a16="http://schemas.microsoft.com/office/drawing/2014/main" id="{A987BE3C-DD9F-FE81-B8BD-5A28C45D647A}"/>
              </a:ext>
            </a:extLst>
          </p:cNvPr>
          <p:cNvPicPr>
            <a:picLocks noChangeAspect="1"/>
          </p:cNvPicPr>
          <p:nvPr/>
        </p:nvPicPr>
        <p:blipFill>
          <a:blip r:embed="rId2"/>
          <a:stretch>
            <a:fillRect/>
          </a:stretch>
        </p:blipFill>
        <p:spPr>
          <a:xfrm>
            <a:off x="431446" y="3229466"/>
            <a:ext cx="3179961" cy="1412548"/>
          </a:xfrm>
          <a:prstGeom prst="rect">
            <a:avLst/>
          </a:prstGeom>
        </p:spPr>
      </p:pic>
    </p:spTree>
    <p:extLst>
      <p:ext uri="{BB962C8B-B14F-4D97-AF65-F5344CB8AC3E}">
        <p14:creationId xmlns:p14="http://schemas.microsoft.com/office/powerpoint/2010/main" val="143671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1042E00-889A-4BFD-AA36-38B3EF22CA1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Budget Items 2026-2027</a:t>
            </a:r>
          </a:p>
        </p:txBody>
      </p:sp>
      <p:sp>
        <p:nvSpPr>
          <p:cNvPr id="56323" name="Content Placeholder 2">
            <a:extLst>
              <a:ext uri="{FF2B5EF4-FFF2-40B4-BE49-F238E27FC236}">
                <a16:creationId xmlns:a16="http://schemas.microsoft.com/office/drawing/2014/main" id="{8D3F5E1F-3C7F-41BC-B36C-9FA986EDFC67}"/>
              </a:ext>
            </a:extLst>
          </p:cNvPr>
          <p:cNvSpPr>
            <a:spLocks noGrp="1"/>
          </p:cNvSpPr>
          <p:nvPr>
            <p:ph idx="1"/>
          </p:nvPr>
        </p:nvSpPr>
        <p:spPr bwMode="auto">
          <a:xfrm>
            <a:off x="1450440" y="1210098"/>
            <a:ext cx="9042400" cy="49042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solidFill>
                  <a:srgbClr val="000000"/>
                </a:solidFill>
                <a:latin typeface="Georgia" panose="02040502050405020303" pitchFamily="18" charset="0"/>
              </a:rPr>
              <a:t>RI Invoice - $109.62</a:t>
            </a:r>
          </a:p>
          <a:p>
            <a:r>
              <a:rPr lang="en-US" altLang="en-US" sz="2000" dirty="0">
                <a:solidFill>
                  <a:srgbClr val="000000"/>
                </a:solidFill>
                <a:latin typeface="Georgia" panose="02040502050405020303" pitchFamily="18" charset="0"/>
              </a:rPr>
              <a:t>District Dues – $65.00</a:t>
            </a:r>
          </a:p>
          <a:p>
            <a:r>
              <a:rPr lang="en-US" altLang="en-US" sz="2000" dirty="0">
                <a:solidFill>
                  <a:srgbClr val="000000"/>
                </a:solidFill>
                <a:latin typeface="Georgia" panose="02040502050405020303" pitchFamily="18" charset="0"/>
              </a:rPr>
              <a:t>HRYF Club Dues - $200.00</a:t>
            </a:r>
          </a:p>
          <a:p>
            <a:r>
              <a:rPr lang="en-US" altLang="en-US" sz="2000" dirty="0">
                <a:solidFill>
                  <a:srgbClr val="000000"/>
                </a:solidFill>
                <a:latin typeface="Georgia" panose="02040502050405020303" pitchFamily="18" charset="0"/>
              </a:rPr>
              <a:t>PELS (Los Angeles airfare, registration, extra nights) - $1,500 approx.</a:t>
            </a:r>
          </a:p>
          <a:p>
            <a:r>
              <a:rPr lang="en-US" altLang="en-US" sz="2000" dirty="0">
                <a:solidFill>
                  <a:srgbClr val="000000"/>
                </a:solidFill>
                <a:latin typeface="Georgia" panose="02040502050405020303" pitchFamily="18" charset="0"/>
              </a:rPr>
              <a:t>PELS Hospitality Room (about $100)</a:t>
            </a:r>
          </a:p>
          <a:p>
            <a:r>
              <a:rPr lang="en-US" altLang="en-US" sz="2000" dirty="0">
                <a:solidFill>
                  <a:srgbClr val="000000"/>
                </a:solidFill>
                <a:latin typeface="Georgia" panose="02040502050405020303" pitchFamily="18" charset="0"/>
              </a:rPr>
              <a:t>Unpaid Global Grant pledges</a:t>
            </a:r>
          </a:p>
          <a:p>
            <a:r>
              <a:rPr lang="en-US" altLang="en-US" sz="2000" dirty="0">
                <a:solidFill>
                  <a:srgbClr val="000000"/>
                </a:solidFill>
                <a:latin typeface="Georgia" panose="02040502050405020303" pitchFamily="18" charset="0"/>
              </a:rPr>
              <a:t>District Workshops (Foundation, Membership Seminars)</a:t>
            </a:r>
          </a:p>
          <a:p>
            <a:r>
              <a:rPr lang="en-US" altLang="en-US" sz="2000" dirty="0">
                <a:solidFill>
                  <a:srgbClr val="000000"/>
                </a:solidFill>
                <a:latin typeface="Georgia" panose="02040502050405020303" pitchFamily="18" charset="0"/>
              </a:rPr>
              <a:t>RYLA</a:t>
            </a:r>
          </a:p>
          <a:p>
            <a:r>
              <a:rPr lang="en-US" altLang="en-US" sz="2000" dirty="0">
                <a:solidFill>
                  <a:srgbClr val="000000"/>
                </a:solidFill>
                <a:latin typeface="Georgia" panose="02040502050405020303" pitchFamily="18" charset="0"/>
              </a:rPr>
              <a:t>District Conference </a:t>
            </a:r>
          </a:p>
          <a:p>
            <a:endParaRPr lang="en-US" altLang="en-US" sz="2000" dirty="0">
              <a:solidFill>
                <a:srgbClr val="000000"/>
              </a:solidFill>
              <a:latin typeface="Georgia" panose="02040502050405020303" pitchFamily="18" charset="0"/>
            </a:endParaRPr>
          </a:p>
          <a:p>
            <a:pPr marL="0" indent="0">
              <a:buNone/>
            </a:pPr>
            <a:r>
              <a:rPr lang="en-US" altLang="en-US" sz="2000" dirty="0">
                <a:solidFill>
                  <a:srgbClr val="000000"/>
                </a:solidFill>
                <a:latin typeface="Georgia" panose="02040502050405020303" pitchFamily="18" charset="0"/>
              </a:rPr>
              <a:t>Virtual meetings:</a:t>
            </a:r>
          </a:p>
          <a:p>
            <a:r>
              <a:rPr lang="en-US" altLang="en-US" sz="2000" dirty="0">
                <a:solidFill>
                  <a:srgbClr val="000000"/>
                </a:solidFill>
                <a:latin typeface="Georgia" panose="02040502050405020303" pitchFamily="18" charset="0"/>
              </a:rPr>
              <a:t>Pre-PELS</a:t>
            </a:r>
          </a:p>
          <a:p>
            <a:r>
              <a:rPr lang="en-US" altLang="en-US" sz="2000" dirty="0">
                <a:solidFill>
                  <a:srgbClr val="000000"/>
                </a:solidFill>
                <a:latin typeface="Georgia" panose="02040502050405020303" pitchFamily="18" charset="0"/>
              </a:rPr>
              <a:t>Training Assemblies</a:t>
            </a:r>
          </a:p>
          <a:p>
            <a:endParaRPr lang="en-US" altLang="en-US" dirty="0">
              <a:latin typeface="Georgia" panose="02040502050405020303" pitchFamily="18" charset="0"/>
            </a:endParaRPr>
          </a:p>
        </p:txBody>
      </p:sp>
    </p:spTree>
    <p:extLst>
      <p:ext uri="{BB962C8B-B14F-4D97-AF65-F5344CB8AC3E}">
        <p14:creationId xmlns:p14="http://schemas.microsoft.com/office/powerpoint/2010/main" val="2779733651"/>
      </p:ext>
    </p:extLst>
  </p:cSld>
  <p:clrMapOvr>
    <a:masterClrMapping/>
  </p:clrMapOvr>
</p:sld>
</file>

<file path=ppt/theme/theme1.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5089</TotalTime>
  <Words>2433</Words>
  <Application>Microsoft Office PowerPoint</Application>
  <PresentationFormat>Widescreen</PresentationFormat>
  <Paragraphs>436</Paragraphs>
  <Slides>32</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Arial Narrow</vt:lpstr>
      <vt:lpstr>Arial Narrow Bold</vt:lpstr>
      <vt:lpstr>Calibri</vt:lpstr>
      <vt:lpstr>Georgia</vt:lpstr>
      <vt:lpstr>Times New Roman</vt:lpstr>
      <vt:lpstr>2_Custom Design</vt:lpstr>
      <vt:lpstr>Custom Design</vt:lpstr>
      <vt:lpstr>Communications_white</vt:lpstr>
      <vt:lpstr>PowerPoint Presentation</vt:lpstr>
      <vt:lpstr>PowerPoint Presentation</vt:lpstr>
      <vt:lpstr>What you do</vt:lpstr>
      <vt:lpstr>Governance</vt:lpstr>
      <vt:lpstr>Annual Requirements</vt:lpstr>
      <vt:lpstr>Reporting</vt:lpstr>
      <vt:lpstr>Financial Controls</vt:lpstr>
      <vt:lpstr>Budget Template</vt:lpstr>
      <vt:lpstr>Budget Items 2026-2027</vt:lpstr>
      <vt:lpstr>Rotary Dues</vt:lpstr>
      <vt:lpstr>Rotary International Dues</vt:lpstr>
      <vt:lpstr>RI Dues – Where Does It Go?</vt:lpstr>
      <vt:lpstr>District Dues Invoice– Input number of members </vt:lpstr>
      <vt:lpstr>Common Mistakes to Avoid</vt:lpstr>
      <vt:lpstr>Penalties</vt:lpstr>
      <vt:lpstr>PowerPoint Presentation</vt:lpstr>
      <vt:lpstr>District Website:  rotaryd5000.org</vt:lpstr>
      <vt:lpstr>District Grants</vt:lpstr>
      <vt:lpstr>District Grant Key Dates</vt:lpstr>
      <vt:lpstr>Foundation Grant Financial Requirements</vt:lpstr>
      <vt:lpstr>District Audit of Grant Records</vt:lpstr>
      <vt:lpstr>PowerPoint Presentation</vt:lpstr>
      <vt:lpstr>RI Website:  rotary.org/myrotary</vt:lpstr>
      <vt:lpstr>rotary.org - Sign In (User name is email address)</vt:lpstr>
      <vt:lpstr>RI Club Invoice in the “Club Resources” site page</vt:lpstr>
      <vt:lpstr>Rotary Foundation Contributions</vt:lpstr>
      <vt:lpstr>What is State general excise tax revenue ?</vt:lpstr>
      <vt:lpstr>Not GE Taxable</vt:lpstr>
      <vt:lpstr>GE Taxable</vt:lpstr>
      <vt:lpstr>General Excise Tax Filings </vt:lpstr>
      <vt:lpstr>Exemption</vt:lpstr>
      <vt:lpstr>Mahalo!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Training 2018-2019</dc:title>
  <dc:creator>Winton Schoneman</dc:creator>
  <cp:lastModifiedBy>Naomi Masuno</cp:lastModifiedBy>
  <cp:revision>77</cp:revision>
  <cp:lastPrinted>2022-03-09T21:55:04Z</cp:lastPrinted>
  <dcterms:created xsi:type="dcterms:W3CDTF">2017-12-31T00:24:50Z</dcterms:created>
  <dcterms:modified xsi:type="dcterms:W3CDTF">2026-04-18T08:16:27Z</dcterms:modified>
</cp:coreProperties>
</file>