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handoutMasterIdLst>
    <p:handoutMasterId r:id="rId15"/>
  </p:handoutMasterIdLst>
  <p:sldIdLst>
    <p:sldId id="256" r:id="rId3"/>
    <p:sldId id="257" r:id="rId4"/>
    <p:sldId id="261" r:id="rId5"/>
    <p:sldId id="267" r:id="rId6"/>
    <p:sldId id="260" r:id="rId7"/>
    <p:sldId id="268" r:id="rId8"/>
    <p:sldId id="270" r:id="rId9"/>
    <p:sldId id="262" r:id="rId10"/>
    <p:sldId id="263" r:id="rId11"/>
    <p:sldId id="264" r:id="rId12"/>
    <p:sldId id="266" r:id="rId13"/>
    <p:sldId id="271" r:id="rId14"/>
  </p:sldIdLst>
  <p:sldSz cx="12192000" cy="6858000"/>
  <p:notesSz cx="68580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D4EF"/>
    <a:srgbClr val="1A72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07" autoAdjust="0"/>
    <p:restoredTop sz="94660"/>
  </p:normalViewPr>
  <p:slideViewPr>
    <p:cSldViewPr snapToGrid="0">
      <p:cViewPr varScale="1">
        <p:scale>
          <a:sx n="93" d="100"/>
          <a:sy n="93" d="100"/>
        </p:scale>
        <p:origin x="1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40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3408"/>
          </a:xfrm>
          <a:prstGeom prst="rect">
            <a:avLst/>
          </a:prstGeom>
        </p:spPr>
        <p:txBody>
          <a:bodyPr vert="horz" lIns="91440" tIns="45720" rIns="91440" bIns="45720" rtlCol="0"/>
          <a:lstStyle>
            <a:lvl1pPr algn="r">
              <a:defRPr sz="1200"/>
            </a:lvl1pPr>
          </a:lstStyle>
          <a:p>
            <a:fld id="{3EBBA541-89BA-436D-8895-5BA45906AEA7}" type="datetimeFigureOut">
              <a:rPr lang="en-US" smtClean="0"/>
              <a:t>10/4/2020</a:t>
            </a:fld>
            <a:endParaRPr lang="en-US"/>
          </a:p>
        </p:txBody>
      </p:sp>
      <p:sp>
        <p:nvSpPr>
          <p:cNvPr id="4" name="Footer Placeholder 3"/>
          <p:cNvSpPr>
            <a:spLocks noGrp="1"/>
          </p:cNvSpPr>
          <p:nvPr>
            <p:ph type="ftr" sz="quarter" idx="2"/>
          </p:nvPr>
        </p:nvSpPr>
        <p:spPr>
          <a:xfrm>
            <a:off x="0" y="8772669"/>
            <a:ext cx="2971800" cy="46340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669"/>
            <a:ext cx="2971800" cy="463407"/>
          </a:xfrm>
          <a:prstGeom prst="rect">
            <a:avLst/>
          </a:prstGeom>
        </p:spPr>
        <p:txBody>
          <a:bodyPr vert="horz" lIns="91440" tIns="45720" rIns="91440" bIns="45720" rtlCol="0" anchor="b"/>
          <a:lstStyle>
            <a:lvl1pPr algn="r">
              <a:defRPr sz="1200"/>
            </a:lvl1pPr>
          </a:lstStyle>
          <a:p>
            <a:fld id="{213D79D1-24D6-4D38-B044-330787331A87}" type="slidenum">
              <a:rPr lang="en-US" smtClean="0"/>
              <a:t>‹#›</a:t>
            </a:fld>
            <a:endParaRPr lang="en-US"/>
          </a:p>
        </p:txBody>
      </p:sp>
    </p:spTree>
    <p:extLst>
      <p:ext uri="{BB962C8B-B14F-4D97-AF65-F5344CB8AC3E}">
        <p14:creationId xmlns:p14="http://schemas.microsoft.com/office/powerpoint/2010/main" val="6136706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0CD4F-9150-4EEE-91D8-9D7FD134E700}"/>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a:extLst>
              <a:ext uri="{FF2B5EF4-FFF2-40B4-BE49-F238E27FC236}">
                <a16:creationId xmlns:a16="http://schemas.microsoft.com/office/drawing/2014/main" id="{6467DF93-D010-4A46-8126-4D44351741CD}"/>
              </a:ext>
            </a:extLst>
          </p:cNvPr>
          <p:cNvSpPr>
            <a:spLocks noChangeArrowheads="1"/>
          </p:cNvSpPr>
          <p:nvPr userDrawn="1"/>
        </p:nvSpPr>
        <p:spPr bwMode="auto">
          <a:xfrm>
            <a:off x="-101600" y="457200"/>
            <a:ext cx="12395200" cy="533400"/>
          </a:xfrm>
          <a:prstGeom prst="rect">
            <a:avLst/>
          </a:prstGeom>
          <a:solidFill>
            <a:schemeClr val="accent1"/>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154061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E31ECD-E05E-478D-ACA6-BF5914B576F4}"/>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a:extLst>
              <a:ext uri="{FF2B5EF4-FFF2-40B4-BE49-F238E27FC236}">
                <a16:creationId xmlns:a16="http://schemas.microsoft.com/office/drawing/2014/main" id="{C6D7512B-04AC-4846-B100-4253205A815B}"/>
              </a:ext>
            </a:extLst>
          </p:cNvPr>
          <p:cNvSpPr>
            <a:spLocks noChangeArrowheads="1"/>
          </p:cNvSpPr>
          <p:nvPr userDrawn="1"/>
        </p:nvSpPr>
        <p:spPr bwMode="auto">
          <a:xfrm>
            <a:off x="-101600" y="457200"/>
            <a:ext cx="12395200" cy="533400"/>
          </a:xfrm>
          <a:prstGeom prst="rect">
            <a:avLst/>
          </a:prstGeom>
          <a:solidFill>
            <a:srgbClr val="005DAA"/>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3321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1B9D21-E58F-432E-9CBF-12ACE1662FF3}"/>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a:extLst>
              <a:ext uri="{FF2B5EF4-FFF2-40B4-BE49-F238E27FC236}">
                <a16:creationId xmlns:a16="http://schemas.microsoft.com/office/drawing/2014/main" id="{6D64F360-1E30-4BDA-91E1-E131300E8A0D}"/>
              </a:ext>
            </a:extLst>
          </p:cNvPr>
          <p:cNvSpPr>
            <a:spLocks noChangeArrowheads="1"/>
          </p:cNvSpPr>
          <p:nvPr userDrawn="1"/>
        </p:nvSpPr>
        <p:spPr bwMode="auto">
          <a:xfrm>
            <a:off x="-101600" y="457200"/>
            <a:ext cx="12395200" cy="533400"/>
          </a:xfrm>
          <a:prstGeom prst="rect">
            <a:avLst/>
          </a:prstGeom>
          <a:solidFill>
            <a:schemeClr val="tx2"/>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83209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DDB907-6CC1-4835-8CEE-364FCD9F78F5}"/>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a:extLst>
              <a:ext uri="{FF2B5EF4-FFF2-40B4-BE49-F238E27FC236}">
                <a16:creationId xmlns:a16="http://schemas.microsoft.com/office/drawing/2014/main" id="{66AAD283-9C95-4F6F-BD92-B3F56B0724BF}"/>
              </a:ext>
            </a:extLst>
          </p:cNvPr>
          <p:cNvSpPr>
            <a:spLocks noChangeArrowheads="1"/>
          </p:cNvSpPr>
          <p:nvPr userDrawn="1"/>
        </p:nvSpPr>
        <p:spPr bwMode="auto">
          <a:xfrm>
            <a:off x="-101600" y="457200"/>
            <a:ext cx="12395200" cy="533400"/>
          </a:xfrm>
          <a:prstGeom prst="rect">
            <a:avLst/>
          </a:prstGeom>
          <a:solidFill>
            <a:srgbClr val="009999"/>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30479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88EBD1-12FF-4CEB-87F3-BDF63E4900C8}"/>
              </a:ext>
            </a:extLst>
          </p:cNvPr>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a:extLst>
              <a:ext uri="{FF2B5EF4-FFF2-40B4-BE49-F238E27FC236}">
                <a16:creationId xmlns:a16="http://schemas.microsoft.com/office/drawing/2014/main" id="{E656481A-4063-44DB-BE0C-3DCEC5A14E24}"/>
              </a:ext>
            </a:extLst>
          </p:cNvPr>
          <p:cNvSpPr>
            <a:spLocks noChangeArrowheads="1"/>
          </p:cNvSpPr>
          <p:nvPr userDrawn="1"/>
        </p:nvSpPr>
        <p:spPr bwMode="auto">
          <a:xfrm>
            <a:off x="-101600" y="457200"/>
            <a:ext cx="12395200" cy="533400"/>
          </a:xfrm>
          <a:prstGeom prst="rect">
            <a:avLst/>
          </a:prstGeom>
          <a:solidFill>
            <a:srgbClr val="FF7600"/>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a:solidFill>
                <a:schemeClr val="lt1"/>
              </a:solidFill>
              <a:latin typeface="+mn-lt"/>
              <a:ea typeface="+mn-ea"/>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55495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p:nvPr>
        </p:nvSpPr>
        <p:spPr>
          <a:xfrm>
            <a:off x="508000" y="228600"/>
            <a:ext cx="11684000" cy="533400"/>
          </a:xfrm>
          <a:prstGeom prst="rect">
            <a:avLst/>
          </a:prstGeom>
        </p:spPr>
        <p:txBody>
          <a:bodyPr lIns="0" tIns="0" rIns="0" bIns="0" anchor="ctr" anchorCtr="0"/>
          <a:lstStyle>
            <a:lvl1pPr algn="l">
              <a:defRPr sz="1800">
                <a:solidFill>
                  <a:schemeClr val="bg1">
                    <a:lumMod val="85000"/>
                  </a:schemeClr>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37495388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0" i="0" cap="all">
                <a:latin typeface="Arial Narrow"/>
                <a:cs typeface="Arial Narrow"/>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latin typeface="Georgia"/>
                <a:cs typeface="Georgi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4219524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lgn="l">
              <a:defRPr sz="3600">
                <a:latin typeface="Arial Narrow"/>
                <a:cs typeface="Arial Narrow"/>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695900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lgn="l">
              <a:defRPr sz="3600">
                <a:latin typeface="Arial Narrow"/>
                <a:cs typeface="Arial Narrow"/>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548296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sz="3600">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42198446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27324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atin typeface="Arial Narrow"/>
                <a:cs typeface="Arial Narrow"/>
              </a:defRPr>
            </a:lvl1pPr>
          </a:lstStyle>
          <a:p>
            <a:r>
              <a:rPr lang="en-US" dirty="0"/>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atin typeface="Georgia"/>
                <a:cs typeface="Georgia"/>
              </a:defRPr>
            </a:lvl1pPr>
            <a:lvl2pPr>
              <a:defRPr sz="2800">
                <a:latin typeface="Georgia"/>
                <a:cs typeface="Georgia"/>
              </a:defRPr>
            </a:lvl2pPr>
            <a:lvl3pPr>
              <a:defRPr sz="2400">
                <a:latin typeface="Georgia"/>
                <a:cs typeface="Georgia"/>
              </a:defRPr>
            </a:lvl3pPr>
            <a:lvl4pPr>
              <a:defRPr sz="2000">
                <a:latin typeface="Georgia"/>
                <a:cs typeface="Georgia"/>
              </a:defRPr>
            </a:lvl4pPr>
            <a:lvl5pPr>
              <a:defRPr sz="2000">
                <a:latin typeface="Georgia"/>
                <a:cs typeface="Georgia"/>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298288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atin typeface="Arial Narrow"/>
                <a:cs typeface="Arial Narrow"/>
              </a:defRPr>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2410568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807257"/>
      </p:ext>
    </p:extLst>
  </p:cSld>
  <p:clrMapOvr>
    <a:masterClrMapping/>
  </p:clrMapOvr>
  <p:transition spd="slow"/>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0649806"/>
      </p:ext>
    </p:extLst>
  </p:cSld>
  <p:clrMapOvr>
    <a:masterClrMapping/>
  </p:clrMapOvr>
  <p:transition spd="slow"/>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890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10/4/2020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E54334-81EF-43A3-9C05-F37115C2404E}"/>
              </a:ext>
            </a:extLst>
          </p:cNvPr>
          <p:cNvSpPr txBox="1"/>
          <p:nvPr/>
        </p:nvSpPr>
        <p:spPr>
          <a:xfrm>
            <a:off x="9448800" y="6477001"/>
            <a:ext cx="2133600" cy="138113"/>
          </a:xfrm>
          <a:prstGeom prst="rect">
            <a:avLst/>
          </a:prstGeom>
          <a:noFill/>
        </p:spPr>
        <p:txBody>
          <a:bodyPr lIns="0" tIns="0" rIns="0" bIns="0">
            <a:spAutoFit/>
          </a:bodyPr>
          <a:lstStyle>
            <a:lvl1pPr eaLnBrk="0" hangingPunct="0">
              <a:defRPr sz="2400">
                <a:solidFill>
                  <a:schemeClr val="tx1"/>
                </a:solidFill>
                <a:latin typeface="Arial" panose="020B0604020202020204" pitchFamily="34" charset="0"/>
                <a:ea typeface="ヒラギノ角ゴ Pro W3" pitchFamily="-84" charset="-128"/>
              </a:defRPr>
            </a:lvl1pPr>
            <a:lvl2pPr marL="742950" indent="-285750" eaLnBrk="0" hangingPunct="0">
              <a:defRPr sz="2400">
                <a:solidFill>
                  <a:schemeClr val="tx1"/>
                </a:solidFill>
                <a:latin typeface="Arial" panose="020B0604020202020204" pitchFamily="34" charset="0"/>
                <a:ea typeface="ヒラギノ角ゴ Pro W3" pitchFamily="-84" charset="-128"/>
              </a:defRPr>
            </a:lvl2pPr>
            <a:lvl3pPr marL="1143000" indent="-228600" eaLnBrk="0" hangingPunct="0">
              <a:defRPr sz="2400">
                <a:solidFill>
                  <a:schemeClr val="tx1"/>
                </a:solidFill>
                <a:latin typeface="Arial" panose="020B0604020202020204" pitchFamily="34" charset="0"/>
                <a:ea typeface="ヒラギノ角ゴ Pro W3" pitchFamily="-84" charset="-128"/>
              </a:defRPr>
            </a:lvl3pPr>
            <a:lvl4pPr marL="1600200" indent="-228600" eaLnBrk="0" hangingPunct="0">
              <a:defRPr sz="2400">
                <a:solidFill>
                  <a:schemeClr val="tx1"/>
                </a:solidFill>
                <a:latin typeface="Arial" panose="020B0604020202020204" pitchFamily="34" charset="0"/>
                <a:ea typeface="ヒラギノ角ゴ Pro W3" pitchFamily="-84" charset="-128"/>
              </a:defRPr>
            </a:lvl4pPr>
            <a:lvl5pPr marL="2057400" indent="-228600" eaLnBrk="0" hangingPunct="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lgn="r">
              <a:defRPr/>
            </a:pPr>
            <a:r>
              <a:rPr lang="en-US" altLang="en-US" sz="900">
                <a:solidFill>
                  <a:srgbClr val="BCBDC0"/>
                </a:solidFill>
                <a:latin typeface="Arial Narrow" panose="020B0606020202030204" pitchFamily="34" charset="0"/>
              </a:rPr>
              <a:t>TITLE  |  </a:t>
            </a:r>
            <a:fld id="{A9F7C7FC-A3B0-4AAE-BA8D-59AE9A04A7BE}" type="slidenum">
              <a:rPr lang="en-US" altLang="en-US" sz="900" smtClean="0">
                <a:solidFill>
                  <a:srgbClr val="BCBDC0"/>
                </a:solidFill>
                <a:latin typeface="Arial Narrow" panose="020B0606020202030204" pitchFamily="34" charset="0"/>
              </a:rPr>
              <a:pPr algn="r">
                <a:defRPr/>
              </a:pPr>
              <a:t>‹#›</a:t>
            </a:fld>
            <a:r>
              <a:rPr lang="en-US" altLang="en-US" sz="900">
                <a:solidFill>
                  <a:srgbClr val="BCBDC0"/>
                </a:solidFill>
                <a:latin typeface="Arial Narrow" panose="020B0606020202030204" pitchFamily="34" charset="0"/>
              </a:rPr>
              <a:t>  </a:t>
            </a:r>
            <a:endParaRPr lang="en-US" altLang="en-US" sz="900">
              <a:solidFill>
                <a:srgbClr val="958D85"/>
              </a:solidFill>
              <a:latin typeface="Arial Narrow" panose="020B0606020202030204" pitchFamily="34" charset="0"/>
            </a:endParaRPr>
          </a:p>
        </p:txBody>
      </p:sp>
      <p:pic>
        <p:nvPicPr>
          <p:cNvPr id="2051" name="Picture 5">
            <a:extLst>
              <a:ext uri="{FF2B5EF4-FFF2-40B4-BE49-F238E27FC236}">
                <a16:creationId xmlns:a16="http://schemas.microsoft.com/office/drawing/2014/main" id="{CA6C1BC9-2E4F-4A29-B9C7-7DA08F4F6732}"/>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609600" y="6299200"/>
            <a:ext cx="1193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966132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6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BDD1EA-D8C1-45AF-9F0A-14A2A137BA2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nip Diagonal Corner Rectangle 6">
            <a:extLst>
              <a:ext uri="{FF2B5EF4-FFF2-40B4-BE49-F238E27FC236}">
                <a16:creationId xmlns:a16="http://schemas.microsoft.com/office/drawing/2014/main" id="{14354E08-0068-48D7-A8AD-84C7B1CF585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A779F34F-2960-4B81-BA08-445B6F6A0CD7}"/>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5" name="Straight Connector 14">
              <a:extLst>
                <a:ext uri="{FF2B5EF4-FFF2-40B4-BE49-F238E27FC236}">
                  <a16:creationId xmlns:a16="http://schemas.microsoft.com/office/drawing/2014/main" id="{10A57ACC-416F-4A5D-B7F7-DDA9886A3A6C}"/>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6522B4F-50C4-4FCE-8AE2-3789D63ED338}"/>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2C3978FC-B5D1-42BE-B086-BC2A733D58F0}"/>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ACED99F1-340D-4970-8E66-3B28E9271122}"/>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50A54E39-63C0-4847-A766-C6B74FEB48D9}"/>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a:extLst>
              <a:ext uri="{FF2B5EF4-FFF2-40B4-BE49-F238E27FC236}">
                <a16:creationId xmlns:a16="http://schemas.microsoft.com/office/drawing/2014/main" id="{09D36EAE-78FC-4022-967D-CF7956DA0BC3}"/>
              </a:ext>
            </a:extLst>
          </p:cNvPr>
          <p:cNvSpPr>
            <a:spLocks noGrp="1"/>
          </p:cNvSpPr>
          <p:nvPr>
            <p:ph type="ctrTitle"/>
          </p:nvPr>
        </p:nvSpPr>
        <p:spPr>
          <a:xfrm>
            <a:off x="7458416" y="1646221"/>
            <a:ext cx="3971902" cy="3028983"/>
          </a:xfrm>
        </p:spPr>
        <p:txBody>
          <a:bodyPr>
            <a:normAutofit/>
          </a:bodyPr>
          <a:lstStyle/>
          <a:p>
            <a:r>
              <a:rPr lang="en-US" dirty="0"/>
              <a:t>Club and District Training 2018-2019</a:t>
            </a:r>
          </a:p>
        </p:txBody>
      </p:sp>
      <p:pic>
        <p:nvPicPr>
          <p:cNvPr id="20" name="Picture 19" descr="A close up of a logo&#10;&#10;Description generated with very high confidence">
            <a:extLst>
              <a:ext uri="{FF2B5EF4-FFF2-40B4-BE49-F238E27FC236}">
                <a16:creationId xmlns:a16="http://schemas.microsoft.com/office/drawing/2014/main" id="{7DCD6000-D4DF-411F-B7DF-BF6CB136707E}"/>
              </a:ext>
            </a:extLst>
          </p:cNvPr>
          <p:cNvPicPr>
            <a:picLocks noChangeAspect="1"/>
          </p:cNvPicPr>
          <p:nvPr/>
        </p:nvPicPr>
        <p:blipFill>
          <a:blip r:embed="rId2"/>
          <a:stretch>
            <a:fillRect/>
          </a:stretch>
        </p:blipFill>
        <p:spPr>
          <a:xfrm>
            <a:off x="10512848" y="4988085"/>
            <a:ext cx="1606232" cy="1606231"/>
          </a:xfrm>
          <a:prstGeom prst="rect">
            <a:avLst/>
          </a:prstGeom>
        </p:spPr>
      </p:pic>
      <p:pic>
        <p:nvPicPr>
          <p:cNvPr id="4" name="Picture 3" descr="A picture containing vector graphics&#10;&#10;Description generated with high confidence">
            <a:extLst>
              <a:ext uri="{FF2B5EF4-FFF2-40B4-BE49-F238E27FC236}">
                <a16:creationId xmlns:a16="http://schemas.microsoft.com/office/drawing/2014/main" id="{13873619-E11B-4D46-B487-8411DC6FDEE2}"/>
              </a:ext>
            </a:extLst>
          </p:cNvPr>
          <p:cNvPicPr>
            <a:picLocks noChangeAspect="1"/>
          </p:cNvPicPr>
          <p:nvPr/>
        </p:nvPicPr>
        <p:blipFill>
          <a:blip r:embed="rId3"/>
          <a:stretch>
            <a:fillRect/>
          </a:stretch>
        </p:blipFill>
        <p:spPr>
          <a:xfrm>
            <a:off x="10292292" y="8469"/>
            <a:ext cx="1735664" cy="1735664"/>
          </a:xfrm>
          <a:prstGeom prst="rect">
            <a:avLst/>
          </a:prstGeom>
        </p:spPr>
      </p:pic>
      <p:sp>
        <p:nvSpPr>
          <p:cNvPr id="3" name="TextBox 2">
            <a:extLst>
              <a:ext uri="{FF2B5EF4-FFF2-40B4-BE49-F238E27FC236}">
                <a16:creationId xmlns:a16="http://schemas.microsoft.com/office/drawing/2014/main" id="{A7445CBD-7E2C-45B4-B472-BC34E5BF1F2C}"/>
              </a:ext>
            </a:extLst>
          </p:cNvPr>
          <p:cNvSpPr txBox="1"/>
          <p:nvPr/>
        </p:nvSpPr>
        <p:spPr>
          <a:xfrm>
            <a:off x="1828800" y="1744133"/>
            <a:ext cx="4346222" cy="2554545"/>
          </a:xfrm>
          <a:prstGeom prst="rect">
            <a:avLst/>
          </a:prstGeom>
          <a:noFill/>
        </p:spPr>
        <p:txBody>
          <a:bodyPr wrap="square" rtlCol="0">
            <a:spAutoFit/>
          </a:bodyPr>
          <a:lstStyle/>
          <a:p>
            <a:r>
              <a:rPr lang="en-US" sz="4000" dirty="0">
                <a:solidFill>
                  <a:schemeClr val="bg1"/>
                </a:solidFill>
              </a:rPr>
              <a:t>DEVELOPING </a:t>
            </a:r>
          </a:p>
          <a:p>
            <a:r>
              <a:rPr lang="en-US" sz="4000" dirty="0">
                <a:solidFill>
                  <a:schemeClr val="bg1"/>
                </a:solidFill>
              </a:rPr>
              <a:t>AN EFFECTIVE CLUB TRAINING PROGRAM</a:t>
            </a:r>
          </a:p>
        </p:txBody>
      </p:sp>
    </p:spTree>
    <p:extLst>
      <p:ext uri="{BB962C8B-B14F-4D97-AF65-F5344CB8AC3E}">
        <p14:creationId xmlns:p14="http://schemas.microsoft.com/office/powerpoint/2010/main" val="2777410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BABC-2766-4D43-AA87-6ABF20F68D2F}"/>
              </a:ext>
            </a:extLst>
          </p:cNvPr>
          <p:cNvSpPr>
            <a:spLocks noGrp="1"/>
          </p:cNvSpPr>
          <p:nvPr>
            <p:ph type="title"/>
          </p:nvPr>
        </p:nvSpPr>
        <p:spPr/>
        <p:txBody>
          <a:bodyPr/>
          <a:lstStyle/>
          <a:p>
            <a:r>
              <a:rPr lang="en-US" sz="3200" dirty="0"/>
              <a:t>THE DELIVERY</a:t>
            </a:r>
          </a:p>
        </p:txBody>
      </p:sp>
      <p:sp>
        <p:nvSpPr>
          <p:cNvPr id="3" name="Content Placeholder 2">
            <a:extLst>
              <a:ext uri="{FF2B5EF4-FFF2-40B4-BE49-F238E27FC236}">
                <a16:creationId xmlns:a16="http://schemas.microsoft.com/office/drawing/2014/main" id="{3A104281-8DFD-46F3-BBE0-2A6C6C78C8E1}"/>
              </a:ext>
            </a:extLst>
          </p:cNvPr>
          <p:cNvSpPr>
            <a:spLocks noGrp="1"/>
          </p:cNvSpPr>
          <p:nvPr>
            <p:ph idx="1"/>
          </p:nvPr>
        </p:nvSpPr>
        <p:spPr>
          <a:xfrm>
            <a:off x="1676400" y="990600"/>
            <a:ext cx="10972800" cy="4525963"/>
          </a:xfrm>
        </p:spPr>
        <p:txBody>
          <a:bodyPr/>
          <a:lstStyle/>
          <a:p>
            <a:pPr marL="0" indent="0">
              <a:buNone/>
            </a:pPr>
            <a:r>
              <a:rPr lang="en-US" sz="2400" b="1" dirty="0"/>
              <a:t>CONTENT AND PROCESS</a:t>
            </a:r>
            <a:endParaRPr lang="en-US" sz="2400" dirty="0"/>
          </a:p>
          <a:p>
            <a:pPr lvl="0"/>
            <a:r>
              <a:rPr lang="en-US" sz="2400" dirty="0"/>
              <a:t>Organize the presentation effectively</a:t>
            </a:r>
          </a:p>
          <a:p>
            <a:pPr lvl="0"/>
            <a:r>
              <a:rPr lang="en-US" sz="2400" dirty="0"/>
              <a:t>Summarize key learning points clearly</a:t>
            </a:r>
          </a:p>
          <a:p>
            <a:pPr lvl="0"/>
            <a:r>
              <a:rPr lang="en-US" sz="2400" dirty="0"/>
              <a:t>Listen well</a:t>
            </a:r>
          </a:p>
          <a:p>
            <a:pPr lvl="0"/>
            <a:r>
              <a:rPr lang="en-US" sz="2400" dirty="0"/>
              <a:t>Check for understanding</a:t>
            </a:r>
          </a:p>
          <a:p>
            <a:pPr lvl="0"/>
            <a:r>
              <a:rPr lang="en-US" sz="2400" dirty="0"/>
              <a:t>Made smooth transitions </a:t>
            </a:r>
          </a:p>
          <a:p>
            <a:pPr lvl="0"/>
            <a:r>
              <a:rPr lang="en-US" sz="2400" dirty="0"/>
              <a:t>Manage group effectively</a:t>
            </a:r>
          </a:p>
          <a:p>
            <a:r>
              <a:rPr lang="en-US" sz="2400" dirty="0"/>
              <a:t>Explain why the topic is important</a:t>
            </a:r>
          </a:p>
          <a:p>
            <a:pPr marL="0" indent="0">
              <a:buNone/>
            </a:pPr>
            <a:r>
              <a:rPr lang="en-US" sz="2400" dirty="0"/>
              <a:t> </a:t>
            </a:r>
            <a:r>
              <a:rPr lang="en-US" sz="2400" b="1" dirty="0"/>
              <a:t>UNEXPECTED CHALLENGES</a:t>
            </a:r>
            <a:endParaRPr lang="en-US" sz="2400" dirty="0"/>
          </a:p>
          <a:p>
            <a:pPr lvl="0"/>
            <a:r>
              <a:rPr lang="en-US" sz="2400" dirty="0"/>
              <a:t>Handle unexpected events effectively</a:t>
            </a:r>
          </a:p>
          <a:p>
            <a:pPr lvl="0"/>
            <a:r>
              <a:rPr lang="fr-FR" sz="2400" dirty="0"/>
              <a:t>Manage </a:t>
            </a:r>
            <a:r>
              <a:rPr lang="fr-FR" sz="2400" dirty="0" err="1"/>
              <a:t>difficult</a:t>
            </a:r>
            <a:r>
              <a:rPr lang="fr-FR" sz="2400" dirty="0"/>
              <a:t> participants</a:t>
            </a:r>
            <a:endParaRPr lang="en-US" sz="2400" dirty="0"/>
          </a:p>
          <a:p>
            <a:pPr lvl="0"/>
            <a:r>
              <a:rPr lang="en-US" sz="2400" dirty="0"/>
              <a:t>Display flexibility</a:t>
            </a:r>
          </a:p>
          <a:p>
            <a:pPr lvl="0"/>
            <a:r>
              <a:rPr lang="en-US" sz="2400" dirty="0"/>
              <a:t>Manage time and topics</a:t>
            </a:r>
          </a:p>
          <a:p>
            <a:endParaRPr lang="en-US" dirty="0"/>
          </a:p>
        </p:txBody>
      </p:sp>
    </p:spTree>
    <p:extLst>
      <p:ext uri="{BB962C8B-B14F-4D97-AF65-F5344CB8AC3E}">
        <p14:creationId xmlns:p14="http://schemas.microsoft.com/office/powerpoint/2010/main" val="2857225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BABC-2766-4D43-AA87-6ABF20F68D2F}"/>
              </a:ext>
            </a:extLst>
          </p:cNvPr>
          <p:cNvSpPr>
            <a:spLocks noGrp="1"/>
          </p:cNvSpPr>
          <p:nvPr>
            <p:ph type="title"/>
          </p:nvPr>
        </p:nvSpPr>
        <p:spPr/>
        <p:txBody>
          <a:bodyPr/>
          <a:lstStyle/>
          <a:p>
            <a:r>
              <a:rPr lang="en-US" sz="3200" dirty="0"/>
              <a:t>Timeline</a:t>
            </a:r>
          </a:p>
        </p:txBody>
      </p:sp>
      <p:sp>
        <p:nvSpPr>
          <p:cNvPr id="3" name="Content Placeholder 2">
            <a:extLst>
              <a:ext uri="{FF2B5EF4-FFF2-40B4-BE49-F238E27FC236}">
                <a16:creationId xmlns:a16="http://schemas.microsoft.com/office/drawing/2014/main" id="{3A104281-8DFD-46F3-BBE0-2A6C6C78C8E1}"/>
              </a:ext>
            </a:extLst>
          </p:cNvPr>
          <p:cNvSpPr>
            <a:spLocks noGrp="1"/>
          </p:cNvSpPr>
          <p:nvPr>
            <p:ph idx="1"/>
          </p:nvPr>
        </p:nvSpPr>
        <p:spPr>
          <a:xfrm>
            <a:off x="863600" y="918681"/>
            <a:ext cx="10972800" cy="4525963"/>
          </a:xfrm>
        </p:spPr>
        <p:txBody>
          <a:bodyPr/>
          <a:lstStyle/>
          <a:p>
            <a:pPr marL="0" indent="0">
              <a:buNone/>
            </a:pPr>
            <a:r>
              <a:rPr lang="en-US" sz="2000" dirty="0"/>
              <a:t>6 months</a:t>
            </a:r>
          </a:p>
          <a:p>
            <a:pPr marL="0" indent="0">
              <a:buNone/>
            </a:pPr>
            <a:r>
              <a:rPr lang="en-US" sz="2000" dirty="0"/>
              <a:t>	-select dates and secure venue</a:t>
            </a:r>
          </a:p>
          <a:p>
            <a:pPr marL="0" indent="0">
              <a:buNone/>
            </a:pPr>
            <a:r>
              <a:rPr lang="en-US" sz="2000" dirty="0"/>
              <a:t>	-needs assessment, evaluation reviews</a:t>
            </a:r>
          </a:p>
          <a:p>
            <a:pPr marL="0" indent="0">
              <a:buNone/>
            </a:pPr>
            <a:r>
              <a:rPr lang="en-US" sz="2000" dirty="0"/>
              <a:t>	-agenda</a:t>
            </a:r>
          </a:p>
          <a:p>
            <a:pPr marL="0" indent="0">
              <a:buNone/>
            </a:pPr>
            <a:r>
              <a:rPr lang="en-US" sz="2000" dirty="0"/>
              <a:t>	-qualifies facilitators</a:t>
            </a:r>
          </a:p>
          <a:p>
            <a:pPr marL="0" indent="0">
              <a:buNone/>
            </a:pPr>
            <a:r>
              <a:rPr lang="en-US" sz="2000" dirty="0"/>
              <a:t>	-budget</a:t>
            </a:r>
          </a:p>
          <a:p>
            <a:pPr marL="0" indent="0">
              <a:buNone/>
            </a:pPr>
            <a:r>
              <a:rPr lang="en-US" sz="2000" dirty="0"/>
              <a:t>	-promotional schedule</a:t>
            </a:r>
          </a:p>
          <a:p>
            <a:pPr marL="0" indent="0">
              <a:buNone/>
            </a:pPr>
            <a:r>
              <a:rPr lang="en-US" sz="2000" dirty="0"/>
              <a:t>3 months</a:t>
            </a:r>
          </a:p>
          <a:p>
            <a:pPr marL="0" indent="0">
              <a:buNone/>
            </a:pPr>
            <a:r>
              <a:rPr lang="en-US" sz="2000" dirty="0"/>
              <a:t>	-finalize agenda</a:t>
            </a:r>
          </a:p>
          <a:p>
            <a:pPr marL="0" indent="0">
              <a:buNone/>
            </a:pPr>
            <a:r>
              <a:rPr lang="en-US" sz="2000" dirty="0"/>
              <a:t>	-arrange food service</a:t>
            </a:r>
          </a:p>
          <a:p>
            <a:pPr marL="0" indent="0">
              <a:buNone/>
            </a:pPr>
            <a:r>
              <a:rPr lang="en-US" sz="2000" dirty="0"/>
              <a:t>	-materials (handouts, name badges, evaluations)</a:t>
            </a:r>
          </a:p>
          <a:p>
            <a:pPr marL="0" indent="0">
              <a:buNone/>
            </a:pPr>
            <a:r>
              <a:rPr lang="en-US" sz="2000" dirty="0"/>
              <a:t>5 weeks</a:t>
            </a:r>
          </a:p>
          <a:p>
            <a:pPr marL="0" indent="0">
              <a:buNone/>
            </a:pPr>
            <a:r>
              <a:rPr lang="en-US" sz="2000" dirty="0"/>
              <a:t>	-trainer ready</a:t>
            </a:r>
          </a:p>
          <a:p>
            <a:pPr marL="0" indent="0">
              <a:buNone/>
            </a:pPr>
            <a:r>
              <a:rPr lang="en-US" sz="2000" dirty="0"/>
              <a:t>	-participant list</a:t>
            </a:r>
          </a:p>
          <a:p>
            <a:pPr marL="0" indent="0">
              <a:buNone/>
            </a:pPr>
            <a:r>
              <a:rPr lang="en-US" sz="2000" dirty="0"/>
              <a:t>	-supplies</a:t>
            </a:r>
          </a:p>
          <a:p>
            <a:endParaRPr lang="en-US" dirty="0"/>
          </a:p>
        </p:txBody>
      </p:sp>
    </p:spTree>
    <p:extLst>
      <p:ext uri="{BB962C8B-B14F-4D97-AF65-F5344CB8AC3E}">
        <p14:creationId xmlns:p14="http://schemas.microsoft.com/office/powerpoint/2010/main" val="1218845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0EFA6-2616-4198-8E2B-09A247B8D0F3}"/>
              </a:ext>
            </a:extLst>
          </p:cNvPr>
          <p:cNvSpPr>
            <a:spLocks noGrp="1"/>
          </p:cNvSpPr>
          <p:nvPr>
            <p:ph type="title"/>
          </p:nvPr>
        </p:nvSpPr>
        <p:spPr/>
        <p:txBody>
          <a:bodyPr/>
          <a:lstStyle/>
          <a:p>
            <a:r>
              <a:rPr lang="en-US" sz="3200" dirty="0"/>
              <a:t>MAHALO</a:t>
            </a:r>
          </a:p>
        </p:txBody>
      </p:sp>
      <p:sp>
        <p:nvSpPr>
          <p:cNvPr id="3" name="Content Placeholder 2">
            <a:extLst>
              <a:ext uri="{FF2B5EF4-FFF2-40B4-BE49-F238E27FC236}">
                <a16:creationId xmlns:a16="http://schemas.microsoft.com/office/drawing/2014/main" id="{ED3CE7B9-74AB-483C-B8D6-502777709CA5}"/>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4000" dirty="0"/>
              <a:t>BE THE INSPIRATION! </a:t>
            </a:r>
          </a:p>
          <a:p>
            <a:pPr marL="0" indent="0" algn="ctr">
              <a:buNone/>
            </a:pPr>
            <a:r>
              <a:rPr lang="en-US" sz="4000" dirty="0"/>
              <a:t>YOU CAN DO IT!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500" y="3744914"/>
            <a:ext cx="2667000" cy="2000250"/>
          </a:xfrm>
          <a:prstGeom prst="rect">
            <a:avLst/>
          </a:prstGeom>
        </p:spPr>
      </p:pic>
    </p:spTree>
    <p:extLst>
      <p:ext uri="{BB962C8B-B14F-4D97-AF65-F5344CB8AC3E}">
        <p14:creationId xmlns:p14="http://schemas.microsoft.com/office/powerpoint/2010/main" val="2165411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401B4-9F09-4F3B-8588-A87BE9179BAF}"/>
              </a:ext>
            </a:extLst>
          </p:cNvPr>
          <p:cNvSpPr>
            <a:spLocks noGrp="1"/>
          </p:cNvSpPr>
          <p:nvPr>
            <p:ph type="title"/>
          </p:nvPr>
        </p:nvSpPr>
        <p:spPr>
          <a:xfrm>
            <a:off x="684213" y="685800"/>
            <a:ext cx="10058400" cy="1425222"/>
          </a:xfrm>
        </p:spPr>
        <p:txBody>
          <a:bodyPr/>
          <a:lstStyle/>
          <a:p>
            <a:pPr algn="ctr"/>
            <a:r>
              <a:rPr lang="en-US" b="1" dirty="0"/>
              <a:t>What is a club trainer?</a:t>
            </a:r>
          </a:p>
        </p:txBody>
      </p:sp>
      <p:sp>
        <p:nvSpPr>
          <p:cNvPr id="3" name="Text Placeholder 2">
            <a:extLst>
              <a:ext uri="{FF2B5EF4-FFF2-40B4-BE49-F238E27FC236}">
                <a16:creationId xmlns:a16="http://schemas.microsoft.com/office/drawing/2014/main" id="{27BB5BAB-CA49-48C4-9043-532AECF0EC91}"/>
              </a:ext>
            </a:extLst>
          </p:cNvPr>
          <p:cNvSpPr>
            <a:spLocks noGrp="1"/>
          </p:cNvSpPr>
          <p:nvPr>
            <p:ph type="body" idx="1"/>
          </p:nvPr>
        </p:nvSpPr>
        <p:spPr>
          <a:xfrm>
            <a:off x="496711" y="1907821"/>
            <a:ext cx="10245901" cy="4481689"/>
          </a:xfrm>
        </p:spPr>
        <p:txBody>
          <a:bodyPr>
            <a:normAutofit lnSpcReduction="10000"/>
          </a:bodyPr>
          <a:lstStyle/>
          <a:p>
            <a:r>
              <a:rPr lang="en-US" sz="3200" b="1" dirty="0">
                <a:solidFill>
                  <a:schemeClr val="tx1"/>
                </a:solidFill>
              </a:rPr>
              <a:t>Club Trainers work with club leaders to create training programs that support your club and are essential in developing leaders. They share their experience and provide the skills that help Rotarians excel.</a:t>
            </a:r>
          </a:p>
          <a:p>
            <a:r>
              <a:rPr lang="en-US" sz="3200" b="1" dirty="0">
                <a:solidFill>
                  <a:schemeClr val="tx1"/>
                </a:solidFill>
              </a:rPr>
              <a:t>To keep up to date on the latest training information, sign up for the Rotary Training Talk newsletter: (https://my.rotary.org/en/news-features/newsletters)</a:t>
            </a:r>
            <a:endParaRPr lang="en-US" dirty="0">
              <a:solidFill>
                <a:schemeClr val="tx1"/>
              </a:solidFill>
            </a:endParaRPr>
          </a:p>
        </p:txBody>
      </p:sp>
      <p:pic>
        <p:nvPicPr>
          <p:cNvPr id="1025" name="DefaultOcx">
            <a:extLst>
              <a:ext uri="{FF2B5EF4-FFF2-40B4-BE49-F238E27FC236}">
                <a16:creationId xmlns:a16="http://schemas.microsoft.com/office/drawing/2014/main" id="{D04CDCFB-48F3-495D-B3C3-65B594FE64DA}"/>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0670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BABC-2766-4D43-AA87-6ABF20F68D2F}"/>
              </a:ext>
            </a:extLst>
          </p:cNvPr>
          <p:cNvSpPr>
            <a:spLocks noGrp="1"/>
          </p:cNvSpPr>
          <p:nvPr>
            <p:ph type="title"/>
          </p:nvPr>
        </p:nvSpPr>
        <p:spPr/>
        <p:txBody>
          <a:bodyPr/>
          <a:lstStyle/>
          <a:p>
            <a:r>
              <a:rPr lang="en-US" sz="3200" dirty="0"/>
              <a:t>What Do Rotary Trainers Train On?</a:t>
            </a:r>
          </a:p>
        </p:txBody>
      </p:sp>
      <p:sp>
        <p:nvSpPr>
          <p:cNvPr id="3" name="Content Placeholder 2">
            <a:extLst>
              <a:ext uri="{FF2B5EF4-FFF2-40B4-BE49-F238E27FC236}">
                <a16:creationId xmlns:a16="http://schemas.microsoft.com/office/drawing/2014/main" id="{3A104281-8DFD-46F3-BBE0-2A6C6C78C8E1}"/>
              </a:ext>
            </a:extLst>
          </p:cNvPr>
          <p:cNvSpPr>
            <a:spLocks noGrp="1"/>
          </p:cNvSpPr>
          <p:nvPr>
            <p:ph idx="1"/>
          </p:nvPr>
        </p:nvSpPr>
        <p:spPr>
          <a:xfrm>
            <a:off x="508000" y="1496291"/>
            <a:ext cx="11254508" cy="4525963"/>
          </a:xfrm>
        </p:spPr>
        <p:txBody>
          <a:bodyPr/>
          <a:lstStyle/>
          <a:p>
            <a:r>
              <a:rPr lang="en-US" dirty="0"/>
              <a:t>Rotary Foundation- what it does, how to support, promote it. </a:t>
            </a:r>
          </a:p>
          <a:p>
            <a:r>
              <a:rPr lang="en-US" dirty="0"/>
              <a:t>Membership activities- attracting and engaging members.</a:t>
            </a:r>
          </a:p>
          <a:p>
            <a:r>
              <a:rPr lang="en-US" dirty="0"/>
              <a:t>Grant management- how to successfully manage Rotary grants. </a:t>
            </a:r>
          </a:p>
          <a:p>
            <a:r>
              <a:rPr lang="en-US" dirty="0"/>
              <a:t>Leadership opportunities in Rotary-  for club leaders. </a:t>
            </a:r>
          </a:p>
          <a:p>
            <a:r>
              <a:rPr lang="en-US" dirty="0"/>
              <a:t>Public image- strategies to improve Rotary’s public image.</a:t>
            </a:r>
          </a:p>
          <a:p>
            <a:r>
              <a:rPr lang="en-US" dirty="0"/>
              <a:t>Whatever else members want training on.</a:t>
            </a:r>
          </a:p>
          <a:p>
            <a:endParaRPr lang="en-US" dirty="0"/>
          </a:p>
        </p:txBody>
      </p:sp>
    </p:spTree>
    <p:extLst>
      <p:ext uri="{BB962C8B-B14F-4D97-AF65-F5344CB8AC3E}">
        <p14:creationId xmlns:p14="http://schemas.microsoft.com/office/powerpoint/2010/main" val="288562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73D82-62C0-4C27-B347-9205B7038C59}"/>
              </a:ext>
            </a:extLst>
          </p:cNvPr>
          <p:cNvSpPr>
            <a:spLocks noGrp="1"/>
          </p:cNvSpPr>
          <p:nvPr>
            <p:ph type="title"/>
          </p:nvPr>
        </p:nvSpPr>
        <p:spPr/>
        <p:txBody>
          <a:bodyPr/>
          <a:lstStyle/>
          <a:p>
            <a:r>
              <a:rPr lang="en-US" sz="3200" dirty="0"/>
              <a:t>District Training</a:t>
            </a:r>
          </a:p>
        </p:txBody>
      </p:sp>
      <p:sp>
        <p:nvSpPr>
          <p:cNvPr id="3" name="Content Placeholder 2">
            <a:extLst>
              <a:ext uri="{FF2B5EF4-FFF2-40B4-BE49-F238E27FC236}">
                <a16:creationId xmlns:a16="http://schemas.microsoft.com/office/drawing/2014/main" id="{EED70563-14CD-4863-B28A-94EB127E66FD}"/>
              </a:ext>
            </a:extLst>
          </p:cNvPr>
          <p:cNvSpPr>
            <a:spLocks noGrp="1"/>
          </p:cNvSpPr>
          <p:nvPr>
            <p:ph idx="1"/>
          </p:nvPr>
        </p:nvSpPr>
        <p:spPr/>
        <p:txBody>
          <a:bodyPr/>
          <a:lstStyle/>
          <a:p>
            <a:r>
              <a:rPr lang="en-US" dirty="0"/>
              <a:t>President-Elect Training (PETS)</a:t>
            </a:r>
          </a:p>
          <a:p>
            <a:r>
              <a:rPr lang="en-US" dirty="0"/>
              <a:t>President-Elect Readiness Education Program (PREP)</a:t>
            </a:r>
          </a:p>
          <a:p>
            <a:r>
              <a:rPr lang="en-US" dirty="0"/>
              <a:t>District Training Assembly</a:t>
            </a:r>
          </a:p>
          <a:p>
            <a:r>
              <a:rPr lang="en-US" dirty="0"/>
              <a:t>Grant Management Seminar</a:t>
            </a:r>
          </a:p>
          <a:p>
            <a:r>
              <a:rPr lang="en-US" dirty="0"/>
              <a:t>District Membership Seminar</a:t>
            </a:r>
          </a:p>
          <a:p>
            <a:r>
              <a:rPr lang="en-US" dirty="0"/>
              <a:t>District Rotary Foundation Seminar</a:t>
            </a:r>
          </a:p>
          <a:p>
            <a:r>
              <a:rPr lang="en-US" dirty="0"/>
              <a:t>Leadership Development Program</a:t>
            </a:r>
          </a:p>
          <a:p>
            <a:r>
              <a:rPr lang="en-US" dirty="0"/>
              <a:t>Periodic Webinars</a:t>
            </a:r>
          </a:p>
        </p:txBody>
      </p:sp>
    </p:spTree>
    <p:extLst>
      <p:ext uri="{BB962C8B-B14F-4D97-AF65-F5344CB8AC3E}">
        <p14:creationId xmlns:p14="http://schemas.microsoft.com/office/powerpoint/2010/main" val="3664757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BABC-2766-4D43-AA87-6ABF20F68D2F}"/>
              </a:ext>
            </a:extLst>
          </p:cNvPr>
          <p:cNvSpPr>
            <a:spLocks noGrp="1"/>
          </p:cNvSpPr>
          <p:nvPr>
            <p:ph type="title"/>
          </p:nvPr>
        </p:nvSpPr>
        <p:spPr/>
        <p:txBody>
          <a:bodyPr/>
          <a:lstStyle/>
          <a:p>
            <a:r>
              <a:rPr lang="en-US" sz="3200" dirty="0"/>
              <a:t>Resources on the rotary.org website</a:t>
            </a:r>
          </a:p>
        </p:txBody>
      </p:sp>
      <p:pic>
        <p:nvPicPr>
          <p:cNvPr id="4" name="Content Placeholder 3">
            <a:extLst>
              <a:ext uri="{FF2B5EF4-FFF2-40B4-BE49-F238E27FC236}">
                <a16:creationId xmlns:a16="http://schemas.microsoft.com/office/drawing/2014/main" id="{F89B064C-DF3B-4C62-A6AD-EB9BA8A76C99}"/>
              </a:ext>
            </a:extLst>
          </p:cNvPr>
          <p:cNvPicPr>
            <a:picLocks noGrp="1" noChangeAspect="1"/>
          </p:cNvPicPr>
          <p:nvPr>
            <p:ph idx="1"/>
          </p:nvPr>
        </p:nvPicPr>
        <p:blipFill>
          <a:blip r:embed="rId2"/>
          <a:stretch>
            <a:fillRect/>
          </a:stretch>
        </p:blipFill>
        <p:spPr>
          <a:xfrm>
            <a:off x="1885802" y="1219200"/>
            <a:ext cx="8420396" cy="4525963"/>
          </a:xfrm>
          <a:prstGeom prst="rect">
            <a:avLst/>
          </a:prstGeom>
        </p:spPr>
      </p:pic>
    </p:spTree>
    <p:extLst>
      <p:ext uri="{BB962C8B-B14F-4D97-AF65-F5344CB8AC3E}">
        <p14:creationId xmlns:p14="http://schemas.microsoft.com/office/powerpoint/2010/main" val="2696256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1C134-1F68-4D97-AD9E-4A1717F0CE04}"/>
              </a:ext>
            </a:extLst>
          </p:cNvPr>
          <p:cNvSpPr>
            <a:spLocks noGrp="1"/>
          </p:cNvSpPr>
          <p:nvPr>
            <p:ph type="title"/>
          </p:nvPr>
        </p:nvSpPr>
        <p:spPr/>
        <p:txBody>
          <a:bodyPr/>
          <a:lstStyle/>
          <a:p>
            <a:r>
              <a:rPr lang="en-US" sz="3200" dirty="0"/>
              <a:t>PLANNING</a:t>
            </a:r>
          </a:p>
        </p:txBody>
      </p:sp>
      <p:sp>
        <p:nvSpPr>
          <p:cNvPr id="3" name="Content Placeholder 2">
            <a:extLst>
              <a:ext uri="{FF2B5EF4-FFF2-40B4-BE49-F238E27FC236}">
                <a16:creationId xmlns:a16="http://schemas.microsoft.com/office/drawing/2014/main" id="{EB01B925-8A79-46C5-905E-707FF1CF972E}"/>
              </a:ext>
            </a:extLst>
          </p:cNvPr>
          <p:cNvSpPr>
            <a:spLocks noGrp="1"/>
          </p:cNvSpPr>
          <p:nvPr>
            <p:ph idx="1"/>
          </p:nvPr>
        </p:nvSpPr>
        <p:spPr>
          <a:xfrm>
            <a:off x="609600" y="990600"/>
            <a:ext cx="10972800" cy="4525963"/>
          </a:xfrm>
        </p:spPr>
        <p:txBody>
          <a:bodyPr/>
          <a:lstStyle/>
          <a:p>
            <a:r>
              <a:rPr lang="en-US" sz="2800" dirty="0"/>
              <a:t>Did a needs assessment?</a:t>
            </a:r>
          </a:p>
          <a:p>
            <a:r>
              <a:rPr lang="en-US" sz="2800" dirty="0"/>
              <a:t>What are you training on?</a:t>
            </a:r>
          </a:p>
          <a:p>
            <a:r>
              <a:rPr lang="en-US" sz="2800" dirty="0"/>
              <a:t>What outcome do you want?</a:t>
            </a:r>
          </a:p>
          <a:p>
            <a:r>
              <a:rPr lang="en-US" sz="2800" dirty="0"/>
              <a:t>How much time do you have?</a:t>
            </a:r>
          </a:p>
          <a:p>
            <a:r>
              <a:rPr lang="en-US" sz="2800" dirty="0"/>
              <a:t>How will you deliver the curriculum?</a:t>
            </a:r>
          </a:p>
          <a:p>
            <a:r>
              <a:rPr lang="en-US" sz="2800" dirty="0"/>
              <a:t>What about logistics?</a:t>
            </a:r>
          </a:p>
          <a:p>
            <a:r>
              <a:rPr lang="en-US" sz="2800" dirty="0"/>
              <a:t>Who will help you? </a:t>
            </a:r>
          </a:p>
          <a:p>
            <a:r>
              <a:rPr lang="en-US" sz="2800" dirty="0"/>
              <a:t>Who is qualified to train?</a:t>
            </a:r>
          </a:p>
          <a:p>
            <a:r>
              <a:rPr lang="en-US" sz="2800" dirty="0"/>
              <a:t>What’s the budget?</a:t>
            </a:r>
          </a:p>
          <a:p>
            <a:r>
              <a:rPr lang="en-US" sz="2800" dirty="0"/>
              <a:t>Evaluations?</a:t>
            </a:r>
          </a:p>
          <a:p>
            <a:endParaRPr lang="en-US" dirty="0"/>
          </a:p>
          <a:p>
            <a:endParaRPr lang="en-US" dirty="0"/>
          </a:p>
        </p:txBody>
      </p:sp>
    </p:spTree>
    <p:extLst>
      <p:ext uri="{BB962C8B-B14F-4D97-AF65-F5344CB8AC3E}">
        <p14:creationId xmlns:p14="http://schemas.microsoft.com/office/powerpoint/2010/main" val="1374953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C6C53-7BAD-4DCC-940B-20153776C74D}"/>
              </a:ext>
            </a:extLst>
          </p:cNvPr>
          <p:cNvSpPr>
            <a:spLocks noGrp="1"/>
          </p:cNvSpPr>
          <p:nvPr>
            <p:ph type="title"/>
          </p:nvPr>
        </p:nvSpPr>
        <p:spPr>
          <a:xfrm>
            <a:off x="508000" y="429491"/>
            <a:ext cx="11684000" cy="533400"/>
          </a:xfrm>
        </p:spPr>
        <p:txBody>
          <a:bodyPr/>
          <a:lstStyle/>
          <a:p>
            <a:r>
              <a:rPr lang="en-US" sz="3200" dirty="0"/>
              <a:t>Logistics</a:t>
            </a:r>
          </a:p>
        </p:txBody>
      </p:sp>
      <p:sp>
        <p:nvSpPr>
          <p:cNvPr id="3" name="Content Placeholder 2">
            <a:extLst>
              <a:ext uri="{FF2B5EF4-FFF2-40B4-BE49-F238E27FC236}">
                <a16:creationId xmlns:a16="http://schemas.microsoft.com/office/drawing/2014/main" id="{E96D65FF-AF1B-42C1-9AB5-B6C3854CC9AA}"/>
              </a:ext>
            </a:extLst>
          </p:cNvPr>
          <p:cNvSpPr>
            <a:spLocks noGrp="1"/>
          </p:cNvSpPr>
          <p:nvPr>
            <p:ph idx="1"/>
          </p:nvPr>
        </p:nvSpPr>
        <p:spPr>
          <a:xfrm>
            <a:off x="706582" y="962891"/>
            <a:ext cx="10972800" cy="4525963"/>
          </a:xfrm>
        </p:spPr>
        <p:txBody>
          <a:bodyPr/>
          <a:lstStyle/>
          <a:p>
            <a:r>
              <a:rPr lang="en-US" dirty="0"/>
              <a:t>Space and seating</a:t>
            </a:r>
          </a:p>
          <a:p>
            <a:r>
              <a:rPr lang="en-US" dirty="0"/>
              <a:t>Podiums, tables for speakers</a:t>
            </a:r>
          </a:p>
          <a:p>
            <a:r>
              <a:rPr lang="en-US" dirty="0"/>
              <a:t>Microphones</a:t>
            </a:r>
          </a:p>
          <a:p>
            <a:r>
              <a:rPr lang="en-US" dirty="0"/>
              <a:t>Screens</a:t>
            </a:r>
          </a:p>
          <a:p>
            <a:r>
              <a:rPr lang="en-US" dirty="0"/>
              <a:t>AV equipment</a:t>
            </a:r>
          </a:p>
          <a:p>
            <a:r>
              <a:rPr lang="en-US" dirty="0"/>
              <a:t>Flip charts, whiteboards, markers, erasers</a:t>
            </a:r>
          </a:p>
          <a:p>
            <a:r>
              <a:rPr lang="en-US" dirty="0"/>
              <a:t>Internet access</a:t>
            </a:r>
          </a:p>
          <a:p>
            <a:r>
              <a:rPr lang="en-US" sz="3200" dirty="0"/>
              <a:t>Materials, handouts, workbooks</a:t>
            </a:r>
          </a:p>
          <a:p>
            <a:r>
              <a:rPr lang="en-US" sz="3200" dirty="0"/>
              <a:t>Session Formats: General sessions, Breakout sessions, Interactive, Group discussions</a:t>
            </a:r>
          </a:p>
          <a:p>
            <a:endParaRPr lang="en-US" sz="3200" dirty="0"/>
          </a:p>
          <a:p>
            <a:endParaRPr lang="en-US" dirty="0"/>
          </a:p>
        </p:txBody>
      </p:sp>
    </p:spTree>
    <p:extLst>
      <p:ext uri="{BB962C8B-B14F-4D97-AF65-F5344CB8AC3E}">
        <p14:creationId xmlns:p14="http://schemas.microsoft.com/office/powerpoint/2010/main" val="57184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BABC-2766-4D43-AA87-6ABF20F68D2F}"/>
              </a:ext>
            </a:extLst>
          </p:cNvPr>
          <p:cNvSpPr>
            <a:spLocks noGrp="1"/>
          </p:cNvSpPr>
          <p:nvPr>
            <p:ph type="title"/>
          </p:nvPr>
        </p:nvSpPr>
        <p:spPr/>
        <p:txBody>
          <a:bodyPr/>
          <a:lstStyle/>
          <a:p>
            <a:pPr marL="0" lvl="0" indent="0">
              <a:buNone/>
            </a:pPr>
            <a:r>
              <a:rPr lang="en-US" sz="3200" b="1" dirty="0"/>
              <a:t>FACILITATOR PREPARATION</a:t>
            </a:r>
            <a:endParaRPr lang="en-US" sz="3200" dirty="0"/>
          </a:p>
        </p:txBody>
      </p:sp>
      <p:sp>
        <p:nvSpPr>
          <p:cNvPr id="3" name="Content Placeholder 2">
            <a:extLst>
              <a:ext uri="{FF2B5EF4-FFF2-40B4-BE49-F238E27FC236}">
                <a16:creationId xmlns:a16="http://schemas.microsoft.com/office/drawing/2014/main" id="{3A104281-8DFD-46F3-BBE0-2A6C6C78C8E1}"/>
              </a:ext>
            </a:extLst>
          </p:cNvPr>
          <p:cNvSpPr>
            <a:spLocks noGrp="1"/>
          </p:cNvSpPr>
          <p:nvPr>
            <p:ph idx="1"/>
          </p:nvPr>
        </p:nvSpPr>
        <p:spPr>
          <a:xfrm>
            <a:off x="706582" y="1239981"/>
            <a:ext cx="10972800" cy="4525963"/>
          </a:xfrm>
        </p:spPr>
        <p:txBody>
          <a:bodyPr/>
          <a:lstStyle/>
          <a:p>
            <a:pPr lvl="0"/>
            <a:r>
              <a:rPr lang="en-US" sz="2400" dirty="0"/>
              <a:t>Facilitation techniques, appropriate pace</a:t>
            </a:r>
          </a:p>
          <a:p>
            <a:pPr lvl="0"/>
            <a:r>
              <a:rPr lang="en-US" sz="2400" dirty="0"/>
              <a:t>Focus on the topic</a:t>
            </a:r>
          </a:p>
          <a:p>
            <a:pPr lvl="0"/>
            <a:r>
              <a:rPr lang="en-US" sz="2400" dirty="0"/>
              <a:t>Use appropriate nonverbal skills</a:t>
            </a:r>
          </a:p>
          <a:p>
            <a:pPr lvl="0"/>
            <a:r>
              <a:rPr lang="en-US" sz="2400" dirty="0"/>
              <a:t>Speak clearly</a:t>
            </a:r>
          </a:p>
          <a:p>
            <a:pPr lvl="0"/>
            <a:r>
              <a:rPr lang="en-US" sz="2400" dirty="0"/>
              <a:t>Make eye contact</a:t>
            </a:r>
          </a:p>
          <a:p>
            <a:pPr lvl="0"/>
            <a:r>
              <a:rPr lang="en-US" sz="2400" dirty="0"/>
              <a:t>Appear relaxed, pleasant, confident</a:t>
            </a:r>
          </a:p>
          <a:p>
            <a:pPr lvl="0"/>
            <a:r>
              <a:rPr lang="en-US" sz="2400" dirty="0"/>
              <a:t>Encourage everyone to share ideas</a:t>
            </a:r>
          </a:p>
          <a:p>
            <a:pPr lvl="0"/>
            <a:r>
              <a:rPr lang="en-US" sz="2400" dirty="0"/>
              <a:t>Use encouraging body language </a:t>
            </a:r>
          </a:p>
          <a:p>
            <a:pPr lvl="0"/>
            <a:r>
              <a:rPr lang="en-US" sz="2400" dirty="0"/>
              <a:t>Provide reinforcement for participation</a:t>
            </a:r>
          </a:p>
          <a:p>
            <a:pPr lvl="0"/>
            <a:r>
              <a:rPr lang="en-US" sz="2400" dirty="0"/>
              <a:t>Exhibit nonjudgmental behavior, maintain composure</a:t>
            </a:r>
          </a:p>
          <a:p>
            <a:pPr lvl="0"/>
            <a:r>
              <a:rPr lang="en-US" sz="2400" dirty="0"/>
              <a:t>Demonstrate understanding of and comfort with the content</a:t>
            </a:r>
          </a:p>
          <a:p>
            <a:pPr lvl="0"/>
            <a:endParaRPr lang="en-US" sz="2400" dirty="0"/>
          </a:p>
          <a:p>
            <a:endParaRPr lang="en-US" sz="2400" dirty="0"/>
          </a:p>
          <a:p>
            <a:endParaRPr lang="en-US" dirty="0"/>
          </a:p>
        </p:txBody>
      </p:sp>
    </p:spTree>
    <p:extLst>
      <p:ext uri="{BB962C8B-B14F-4D97-AF65-F5344CB8AC3E}">
        <p14:creationId xmlns:p14="http://schemas.microsoft.com/office/powerpoint/2010/main" val="1723362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BABC-2766-4D43-AA87-6ABF20F68D2F}"/>
              </a:ext>
            </a:extLst>
          </p:cNvPr>
          <p:cNvSpPr>
            <a:spLocks noGrp="1"/>
          </p:cNvSpPr>
          <p:nvPr>
            <p:ph type="title"/>
          </p:nvPr>
        </p:nvSpPr>
        <p:spPr/>
        <p:txBody>
          <a:bodyPr/>
          <a:lstStyle/>
          <a:p>
            <a:r>
              <a:rPr lang="en-US" sz="3200" dirty="0"/>
              <a:t>FACILITATOR</a:t>
            </a:r>
          </a:p>
        </p:txBody>
      </p:sp>
      <p:sp>
        <p:nvSpPr>
          <p:cNvPr id="3" name="Content Placeholder 2">
            <a:extLst>
              <a:ext uri="{FF2B5EF4-FFF2-40B4-BE49-F238E27FC236}">
                <a16:creationId xmlns:a16="http://schemas.microsoft.com/office/drawing/2014/main" id="{3A104281-8DFD-46F3-BBE0-2A6C6C78C8E1}"/>
              </a:ext>
            </a:extLst>
          </p:cNvPr>
          <p:cNvSpPr>
            <a:spLocks noGrp="1"/>
          </p:cNvSpPr>
          <p:nvPr>
            <p:ph idx="1"/>
          </p:nvPr>
        </p:nvSpPr>
        <p:spPr>
          <a:xfrm>
            <a:off x="1371600" y="1565565"/>
            <a:ext cx="10972800" cy="4525963"/>
          </a:xfrm>
        </p:spPr>
        <p:txBody>
          <a:bodyPr/>
          <a:lstStyle/>
          <a:p>
            <a:pPr marL="0" indent="0">
              <a:buNone/>
            </a:pPr>
            <a:r>
              <a:rPr lang="en-US" sz="2400" b="1" dirty="0"/>
              <a:t>LEARNING ENVIRONMENT</a:t>
            </a:r>
            <a:endParaRPr lang="en-US" sz="2400" dirty="0"/>
          </a:p>
          <a:p>
            <a:pPr lvl="0"/>
            <a:r>
              <a:rPr lang="en-US" sz="2400" dirty="0"/>
              <a:t>Make learning interesting</a:t>
            </a:r>
          </a:p>
          <a:p>
            <a:pPr lvl="0"/>
            <a:endParaRPr lang="en-US" sz="2400" dirty="0"/>
          </a:p>
          <a:p>
            <a:pPr lvl="0"/>
            <a:r>
              <a:rPr lang="en-US" sz="2400" dirty="0"/>
              <a:t>Use relevant examples</a:t>
            </a:r>
          </a:p>
          <a:p>
            <a:pPr lvl="0"/>
            <a:endParaRPr lang="en-US" sz="2400" dirty="0"/>
          </a:p>
          <a:p>
            <a:pPr lvl="0"/>
            <a:r>
              <a:rPr lang="en-US" sz="2400" dirty="0"/>
              <a:t>Address disruptive behaviors</a:t>
            </a:r>
          </a:p>
          <a:p>
            <a:pPr lvl="0"/>
            <a:endParaRPr lang="en-US" sz="2400" dirty="0"/>
          </a:p>
          <a:p>
            <a:pPr lvl="0"/>
            <a:r>
              <a:rPr lang="en-US" sz="2400" dirty="0"/>
              <a:t>Handle incorrect answers</a:t>
            </a:r>
          </a:p>
          <a:p>
            <a:pPr lvl="0"/>
            <a:endParaRPr lang="en-US" sz="2400" dirty="0"/>
          </a:p>
          <a:p>
            <a:pPr lvl="0"/>
            <a:r>
              <a:rPr lang="en-US" sz="2400" dirty="0"/>
              <a:t>Reinforce positive behavior</a:t>
            </a:r>
          </a:p>
          <a:p>
            <a:pPr marL="0" indent="0">
              <a:buNone/>
            </a:pPr>
            <a:r>
              <a:rPr lang="en-US" sz="2400" dirty="0"/>
              <a:t> </a:t>
            </a:r>
          </a:p>
          <a:p>
            <a:endParaRPr lang="en-US" dirty="0"/>
          </a:p>
        </p:txBody>
      </p:sp>
    </p:spTree>
    <p:extLst>
      <p:ext uri="{BB962C8B-B14F-4D97-AF65-F5344CB8AC3E}">
        <p14:creationId xmlns:p14="http://schemas.microsoft.com/office/powerpoint/2010/main" val="38212401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897</TotalTime>
  <Words>474</Words>
  <Application>Microsoft Office PowerPoint</Application>
  <PresentationFormat>Widescreen</PresentationFormat>
  <Paragraphs>104</Paragraphs>
  <Slides>12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Arial Narrow</vt:lpstr>
      <vt:lpstr>Calibri</vt:lpstr>
      <vt:lpstr>Century Gothic</vt:lpstr>
      <vt:lpstr>Georgia</vt:lpstr>
      <vt:lpstr>Wingdings 3</vt:lpstr>
      <vt:lpstr>Slice</vt:lpstr>
      <vt:lpstr>Custom Design</vt:lpstr>
      <vt:lpstr>Club and District Training 2018-2019</vt:lpstr>
      <vt:lpstr>What is a club trainer?</vt:lpstr>
      <vt:lpstr>What Do Rotary Trainers Train On?</vt:lpstr>
      <vt:lpstr>District Training</vt:lpstr>
      <vt:lpstr>Resources on the rotary.org website</vt:lpstr>
      <vt:lpstr>PLANNING</vt:lpstr>
      <vt:lpstr>Logistics</vt:lpstr>
      <vt:lpstr>FACILITATOR PREPARATION</vt:lpstr>
      <vt:lpstr>FACILITATOR</vt:lpstr>
      <vt:lpstr>THE DELIVERY</vt:lpstr>
      <vt:lpstr>Timeline</vt:lpstr>
      <vt:lpstr>MAHALO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Training 2018-2019</dc:title>
  <dc:creator>Winton Schoneman</dc:creator>
  <cp:lastModifiedBy>Naomi Masuno</cp:lastModifiedBy>
  <cp:revision>40</cp:revision>
  <cp:lastPrinted>2018-03-17T05:13:36Z</cp:lastPrinted>
  <dcterms:created xsi:type="dcterms:W3CDTF">2017-12-31T00:24:50Z</dcterms:created>
  <dcterms:modified xsi:type="dcterms:W3CDTF">2020-10-05T01:19:58Z</dcterms:modified>
</cp:coreProperties>
</file>