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04" r:id="rId2"/>
    <p:sldId id="257" r:id="rId3"/>
    <p:sldId id="258" r:id="rId4"/>
    <p:sldId id="261" r:id="rId5"/>
    <p:sldId id="264" r:id="rId6"/>
    <p:sldId id="263" r:id="rId7"/>
    <p:sldId id="262" r:id="rId8"/>
    <p:sldId id="267" r:id="rId9"/>
    <p:sldId id="268" r:id="rId10"/>
    <p:sldId id="297" r:id="rId11"/>
    <p:sldId id="269" r:id="rId12"/>
    <p:sldId id="270" r:id="rId13"/>
    <p:sldId id="271" r:id="rId14"/>
    <p:sldId id="272" r:id="rId15"/>
    <p:sldId id="273" r:id="rId16"/>
    <p:sldId id="274" r:id="rId17"/>
    <p:sldId id="275" r:id="rId18"/>
    <p:sldId id="276" r:id="rId19"/>
    <p:sldId id="277" r:id="rId20"/>
    <p:sldId id="285" r:id="rId21"/>
    <p:sldId id="279" r:id="rId22"/>
    <p:sldId id="284" r:id="rId23"/>
    <p:sldId id="281" r:id="rId24"/>
    <p:sldId id="283" r:id="rId25"/>
    <p:sldId id="286" r:id="rId26"/>
    <p:sldId id="287" r:id="rId27"/>
    <p:sldId id="288" r:id="rId28"/>
    <p:sldId id="289" r:id="rId29"/>
    <p:sldId id="290" r:id="rId30"/>
    <p:sldId id="280" r:id="rId31"/>
    <p:sldId id="282" r:id="rId32"/>
    <p:sldId id="291" r:id="rId33"/>
    <p:sldId id="292" r:id="rId34"/>
    <p:sldId id="293" r:id="rId35"/>
    <p:sldId id="295" r:id="rId36"/>
    <p:sldId id="296" r:id="rId37"/>
    <p:sldId id="298" r:id="rId38"/>
    <p:sldId id="301" r:id="rId39"/>
    <p:sldId id="299" r:id="rId40"/>
    <p:sldId id="302" r:id="rId41"/>
    <p:sldId id="305" r:id="rId42"/>
    <p:sldId id="294" r:id="rId43"/>
    <p:sldId id="303" r:id="rId44"/>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EBDAF-EAA8-42F9-8349-FDEFF937792B}" v="119" dt="2021-06-03T20:56:59.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4660"/>
  </p:normalViewPr>
  <p:slideViewPr>
    <p:cSldViewPr snapToGrid="0">
      <p:cViewPr varScale="1">
        <p:scale>
          <a:sx n="150" d="100"/>
          <a:sy n="150" d="100"/>
        </p:scale>
        <p:origin x="147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A. Harbison" userId="c37aec924c5b8bc1" providerId="LiveId" clId="{BD2C350F-B164-492F-8D1B-70B4095654E6}"/>
    <pc:docChg chg="custSel addSld modSld sldOrd">
      <pc:chgData name="Mark A. Harbison" userId="c37aec924c5b8bc1" providerId="LiveId" clId="{BD2C350F-B164-492F-8D1B-70B4095654E6}" dt="2021-06-04T16:03:48.256" v="606" actId="1076"/>
      <pc:docMkLst>
        <pc:docMk/>
      </pc:docMkLst>
      <pc:sldChg chg="modSp mod ord">
        <pc:chgData name="Mark A. Harbison" userId="c37aec924c5b8bc1" providerId="LiveId" clId="{BD2C350F-B164-492F-8D1B-70B4095654E6}" dt="2021-06-04T16:03:48.256" v="606" actId="1076"/>
        <pc:sldMkLst>
          <pc:docMk/>
          <pc:sldMk cId="4221374314" sldId="303"/>
        </pc:sldMkLst>
        <pc:spChg chg="mod">
          <ac:chgData name="Mark A. Harbison" userId="c37aec924c5b8bc1" providerId="LiveId" clId="{BD2C350F-B164-492F-8D1B-70B4095654E6}" dt="2021-06-04T16:01:29.162" v="542" actId="20577"/>
          <ac:spMkLst>
            <pc:docMk/>
            <pc:sldMk cId="4221374314" sldId="303"/>
            <ac:spMk id="2" creationId="{536CECED-E7DA-4D65-9FFF-58E6766971E9}"/>
          </ac:spMkLst>
        </pc:spChg>
        <pc:spChg chg="mod">
          <ac:chgData name="Mark A. Harbison" userId="c37aec924c5b8bc1" providerId="LiveId" clId="{BD2C350F-B164-492F-8D1B-70B4095654E6}" dt="2021-06-04T16:03:48.256" v="606" actId="1076"/>
          <ac:spMkLst>
            <pc:docMk/>
            <pc:sldMk cId="4221374314" sldId="303"/>
            <ac:spMk id="4" creationId="{36C85592-662C-4B21-9727-FB3516CE940E}"/>
          </ac:spMkLst>
        </pc:spChg>
      </pc:sldChg>
      <pc:sldChg chg="modSp add mod ord">
        <pc:chgData name="Mark A. Harbison" userId="c37aec924c5b8bc1" providerId="LiveId" clId="{BD2C350F-B164-492F-8D1B-70B4095654E6}" dt="2021-06-04T15:50:21.790" v="20"/>
        <pc:sldMkLst>
          <pc:docMk/>
          <pc:sldMk cId="1884111549" sldId="305"/>
        </pc:sldMkLst>
        <pc:spChg chg="mod">
          <ac:chgData name="Mark A. Harbison" userId="c37aec924c5b8bc1" providerId="LiveId" clId="{BD2C350F-B164-492F-8D1B-70B4095654E6}" dt="2021-06-04T15:49:57.655" v="16" actId="20577"/>
          <ac:spMkLst>
            <pc:docMk/>
            <pc:sldMk cId="1884111549" sldId="305"/>
            <ac:spMk id="4" creationId="{36C85592-662C-4B21-9727-FB3516CE940E}"/>
          </ac:spMkLst>
        </pc:spChg>
      </pc:sldChg>
    </pc:docChg>
  </pc:docChgLst>
</pc:chgInfo>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Series1</c:v>
                </c:pt>
              </c:strCache>
            </c:strRef>
          </c:tx>
          <c:spPr>
            <a:solidFill>
              <a:srgbClr val="004586"/>
            </a:solidFill>
            <a:ln>
              <a:noFill/>
            </a:ln>
          </c:spPr>
          <c:dPt>
            <c:idx val="0"/>
            <c:bubble3D val="0"/>
            <c:extLst>
              <c:ext xmlns:c16="http://schemas.microsoft.com/office/drawing/2014/chart" uri="{C3380CC4-5D6E-409C-BE32-E72D297353CC}">
                <c16:uniqueId val="{00000000-6DB8-4D9B-817D-94DA7EC9F986}"/>
              </c:ext>
            </c:extLst>
          </c:dPt>
          <c:dPt>
            <c:idx val="1"/>
            <c:bubble3D val="0"/>
            <c:spPr>
              <a:solidFill>
                <a:srgbClr val="FF420E"/>
              </a:solidFill>
              <a:ln>
                <a:noFill/>
              </a:ln>
            </c:spPr>
            <c:extLst>
              <c:ext xmlns:c16="http://schemas.microsoft.com/office/drawing/2014/chart" uri="{C3380CC4-5D6E-409C-BE32-E72D297353CC}">
                <c16:uniqueId val="{00000002-6DB8-4D9B-817D-94DA7EC9F986}"/>
              </c:ext>
            </c:extLst>
          </c:dPt>
          <c:dPt>
            <c:idx val="2"/>
            <c:bubble3D val="0"/>
            <c:spPr>
              <a:solidFill>
                <a:srgbClr val="FFD320"/>
              </a:solidFill>
              <a:ln>
                <a:noFill/>
              </a:ln>
            </c:spPr>
            <c:extLst>
              <c:ext xmlns:c16="http://schemas.microsoft.com/office/drawing/2014/chart" uri="{C3380CC4-5D6E-409C-BE32-E72D297353CC}">
                <c16:uniqueId val="{00000004-6DB8-4D9B-817D-94DA7EC9F986}"/>
              </c:ext>
            </c:extLst>
          </c:dPt>
          <c:dPt>
            <c:idx val="3"/>
            <c:bubble3D val="0"/>
            <c:spPr>
              <a:solidFill>
                <a:srgbClr val="579D1C"/>
              </a:solidFill>
              <a:ln>
                <a:noFill/>
              </a:ln>
            </c:spPr>
            <c:extLst>
              <c:ext xmlns:c16="http://schemas.microsoft.com/office/drawing/2014/chart" uri="{C3380CC4-5D6E-409C-BE32-E72D297353CC}">
                <c16:uniqueId val="{00000006-6DB8-4D9B-817D-94DA7EC9F986}"/>
              </c:ext>
            </c:extLst>
          </c:dPt>
          <c:dLbls>
            <c:dLbl>
              <c:idx val="0"/>
              <c:numFmt formatCode="0%" sourceLinked="0"/>
              <c:spPr/>
              <c:txPr>
                <a:bodyPr/>
                <a:lstStyle/>
                <a:p>
                  <a:pPr>
                    <a:defRPr sz="1200" b="0" strike="noStrike" spc="-1">
                      <a:solidFill>
                        <a:srgbClr val="FFFFFF"/>
                      </a:solidFill>
                      <a:latin typeface="GEORGIA"/>
                      <a:ea typeface="DejaVu Sans"/>
                    </a:defRPr>
                  </a:pPr>
                  <a:endParaRPr lang="en-US"/>
                </a:p>
              </c:txPr>
              <c:dLblPos val="bestFit"/>
              <c:showLegendKey val="0"/>
              <c:showVal val="0"/>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0-6DB8-4D9B-817D-94DA7EC9F986}"/>
                </c:ext>
              </c:extLst>
            </c:dLbl>
            <c:dLbl>
              <c:idx val="1"/>
              <c:numFmt formatCode="0%" sourceLinked="0"/>
              <c:spPr/>
              <c:txPr>
                <a:bodyPr/>
                <a:lstStyle/>
                <a:p>
                  <a:pPr>
                    <a:defRPr sz="1200" b="0" strike="noStrike" spc="-1">
                      <a:solidFill>
                        <a:srgbClr val="FFFFFF"/>
                      </a:solidFill>
                      <a:latin typeface="GEORGIA"/>
                      <a:ea typeface="DejaVu Sans"/>
                    </a:defRPr>
                  </a:pPr>
                  <a:endParaRPr lang="en-US"/>
                </a:p>
              </c:txPr>
              <c:dLblPos val="bestFit"/>
              <c:showLegendKey val="0"/>
              <c:showVal val="0"/>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2-6DB8-4D9B-817D-94DA7EC9F986}"/>
                </c:ext>
              </c:extLst>
            </c:dLbl>
            <c:dLbl>
              <c:idx val="2"/>
              <c:numFmt formatCode="0%" sourceLinked="0"/>
              <c:spPr/>
              <c:txPr>
                <a:bodyPr/>
                <a:lstStyle/>
                <a:p>
                  <a:pPr>
                    <a:defRPr sz="1200" b="0" strike="noStrike" spc="-1">
                      <a:solidFill>
                        <a:srgbClr val="FFFFFF"/>
                      </a:solidFill>
                      <a:latin typeface="GEORGIA"/>
                      <a:ea typeface="DejaVu Sans"/>
                    </a:defRPr>
                  </a:pPr>
                  <a:endParaRPr lang="en-US"/>
                </a:p>
              </c:txPr>
              <c:dLblPos val="bestFit"/>
              <c:showLegendKey val="0"/>
              <c:showVal val="0"/>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4-6DB8-4D9B-817D-94DA7EC9F986}"/>
                </c:ext>
              </c:extLst>
            </c:dLbl>
            <c:dLbl>
              <c:idx val="3"/>
              <c:numFmt formatCode="0%" sourceLinked="0"/>
              <c:spPr/>
              <c:txPr>
                <a:bodyPr/>
                <a:lstStyle/>
                <a:p>
                  <a:pPr>
                    <a:defRPr sz="1200" b="0" strike="noStrike" spc="-1">
                      <a:solidFill>
                        <a:srgbClr val="FFFFFF"/>
                      </a:solidFill>
                      <a:latin typeface="GEORGIA"/>
                      <a:ea typeface="DejaVu Sans"/>
                    </a:defRPr>
                  </a:pPr>
                  <a:endParaRPr lang="en-US"/>
                </a:p>
              </c:txPr>
              <c:dLblPos val="bestFit"/>
              <c:showLegendKey val="0"/>
              <c:showVal val="0"/>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6-6DB8-4D9B-817D-94DA7EC9F986}"/>
                </c:ext>
              </c:extLst>
            </c:dLbl>
            <c:numFmt formatCode="0%" sourceLinked="0"/>
            <c:spPr>
              <a:noFill/>
              <a:ln>
                <a:noFill/>
              </a:ln>
              <a:effectLst/>
            </c:spPr>
            <c:txPr>
              <a:bodyPr/>
              <a:lstStyle/>
              <a:p>
                <a:pPr>
                  <a:defRPr sz="1200" b="0" strike="noStrike" spc="-1">
                    <a:solidFill>
                      <a:srgbClr val="FFFFFF"/>
                    </a:solidFill>
                    <a:latin typeface="GEORGIA"/>
                    <a:ea typeface="DejaVu Sans"/>
                  </a:defRPr>
                </a:pPr>
                <a:endParaRPr lang="en-US"/>
              </a:p>
            </c:txPr>
            <c:dLblPos val="bestFit"/>
            <c:showLegendKey val="0"/>
            <c:showVal val="0"/>
            <c:showCatName val="0"/>
            <c:showSerName val="0"/>
            <c:showPercent val="1"/>
            <c:showBubbleSize val="1"/>
            <c:separator> </c:separator>
            <c:showLeaderLines val="0"/>
            <c:extLst>
              <c:ext xmlns:c15="http://schemas.microsoft.com/office/drawing/2012/chart" uri="{CE6537A1-D6FC-4f65-9D91-7224C49458BB}"/>
            </c:extLst>
          </c:dLbls>
          <c:cat>
            <c:strRef>
              <c:f>categories</c:f>
              <c:strCache>
                <c:ptCount val="4"/>
                <c:pt idx="0">
                  <c:v>18-25</c:v>
                </c:pt>
                <c:pt idx="1">
                  <c:v>25-40</c:v>
                </c:pt>
                <c:pt idx="2">
                  <c:v>40-55</c:v>
                </c:pt>
                <c:pt idx="3">
                  <c:v>55&gt;</c:v>
                </c:pt>
              </c:strCache>
            </c:strRef>
          </c:cat>
          <c:val>
            <c:numRef>
              <c:f>0</c:f>
              <c:numCache>
                <c:formatCode>General</c:formatCode>
                <c:ptCount val="4"/>
                <c:pt idx="0">
                  <c:v>1</c:v>
                </c:pt>
                <c:pt idx="1">
                  <c:v>26</c:v>
                </c:pt>
                <c:pt idx="2">
                  <c:v>17</c:v>
                </c:pt>
                <c:pt idx="3">
                  <c:v>8</c:v>
                </c:pt>
              </c:numCache>
            </c:numRef>
          </c:val>
          <c:extLst>
            <c:ext xmlns:c16="http://schemas.microsoft.com/office/drawing/2014/chart" uri="{C3380CC4-5D6E-409C-BE32-E72D297353CC}">
              <c16:uniqueId val="{00000007-6DB8-4D9B-817D-94DA7EC9F986}"/>
            </c:ext>
          </c:extLst>
        </c:ser>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label 0</c:f>
              <c:strCache>
                <c:ptCount val="1"/>
                <c:pt idx="0">
                  <c:v>Column C</c:v>
                </c:pt>
              </c:strCache>
            </c:strRef>
          </c:tx>
          <c:spPr>
            <a:solidFill>
              <a:srgbClr val="004586"/>
            </a:solidFill>
            <a:ln>
              <a:noFill/>
            </a:ln>
          </c:spPr>
          <c:invertIfNegative val="0"/>
          <c:dLbls>
            <c:numFmt formatCode="General" sourceLinked="0"/>
            <c:spPr>
              <a:noFill/>
              <a:ln>
                <a:noFill/>
              </a:ln>
              <a:effectLst/>
            </c:spPr>
            <c:txPr>
              <a:bodyPr/>
              <a:lstStyle/>
              <a:p>
                <a:pPr>
                  <a:defRPr sz="1000" b="0" strike="noStrike" spc="-1">
                    <a:solidFill>
                      <a:srgbClr val="000000"/>
                    </a:solidFill>
                    <a:latin typeface="Arial"/>
                    <a:ea typeface="DejaVu Sans"/>
                  </a:defRPr>
                </a:pPr>
                <a:endParaRPr lang="en-US"/>
              </a:p>
            </c:txPr>
            <c:dLblPos val="out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4"/>
                <c:pt idx="0">
                  <c:v>Beauty Culture</c:v>
                </c:pt>
                <c:pt idx="1">
                  <c:v>Computer</c:v>
                </c:pt>
                <c:pt idx="2">
                  <c:v>Spoken English</c:v>
                </c:pt>
                <c:pt idx="3">
                  <c:v>ITI</c:v>
                </c:pt>
              </c:strCache>
            </c:strRef>
          </c:cat>
          <c:val>
            <c:numRef>
              <c:f>0</c:f>
              <c:numCache>
                <c:formatCode>General</c:formatCode>
                <c:ptCount val="4"/>
                <c:pt idx="0">
                  <c:v>2</c:v>
                </c:pt>
                <c:pt idx="1">
                  <c:v>25</c:v>
                </c:pt>
                <c:pt idx="2">
                  <c:v>10</c:v>
                </c:pt>
                <c:pt idx="3">
                  <c:v>3</c:v>
                </c:pt>
              </c:numCache>
            </c:numRef>
          </c:val>
          <c:extLst>
            <c:ext xmlns:c16="http://schemas.microsoft.com/office/drawing/2014/chart" uri="{C3380CC4-5D6E-409C-BE32-E72D297353CC}">
              <c16:uniqueId val="{00000000-362F-4292-AFDE-7E98FDB9F6F8}"/>
            </c:ext>
          </c:extLst>
        </c:ser>
        <c:dLbls>
          <c:showLegendKey val="0"/>
          <c:showVal val="0"/>
          <c:showCatName val="0"/>
          <c:showSerName val="0"/>
          <c:showPercent val="0"/>
          <c:showBubbleSize val="0"/>
        </c:dLbls>
        <c:gapWidth val="100"/>
        <c:axId val="28869848"/>
        <c:axId val="34341188"/>
      </c:barChart>
      <c:catAx>
        <c:axId val="28869848"/>
        <c:scaling>
          <c:orientation val="minMax"/>
        </c:scaling>
        <c:delete val="0"/>
        <c:axPos val="l"/>
        <c:numFmt formatCode="General" sourceLinked="1"/>
        <c:majorTickMark val="out"/>
        <c:minorTickMark val="none"/>
        <c:tickLblPos val="nextTo"/>
        <c:spPr>
          <a:ln w="9360">
            <a:solidFill>
              <a:srgbClr val="B3B3B3"/>
            </a:solidFill>
            <a:round/>
          </a:ln>
        </c:spPr>
        <c:txPr>
          <a:bodyPr/>
          <a:lstStyle/>
          <a:p>
            <a:pPr>
              <a:defRPr sz="1000" b="0" strike="noStrike" spc="-1">
                <a:solidFill>
                  <a:srgbClr val="000000"/>
                </a:solidFill>
                <a:latin typeface="Arial"/>
                <a:ea typeface="DejaVu Sans"/>
              </a:defRPr>
            </a:pPr>
            <a:endParaRPr lang="en-US"/>
          </a:p>
        </c:txPr>
        <c:crossAx val="34341188"/>
        <c:crosses val="autoZero"/>
        <c:auto val="1"/>
        <c:lblAlgn val="ctr"/>
        <c:lblOffset val="100"/>
        <c:noMultiLvlLbl val="0"/>
      </c:catAx>
      <c:valAx>
        <c:axId val="34341188"/>
        <c:scaling>
          <c:orientation val="minMax"/>
        </c:scaling>
        <c:delete val="0"/>
        <c:axPos val="b"/>
        <c:majorGridlines>
          <c:spPr>
            <a:ln w="9360">
              <a:solidFill>
                <a:srgbClr val="B3B3B3"/>
              </a:solidFill>
              <a:round/>
            </a:ln>
          </c:spPr>
        </c:majorGridlines>
        <c:numFmt formatCode="General" sourceLinked="0"/>
        <c:majorTickMark val="out"/>
        <c:minorTickMark val="none"/>
        <c:tickLblPos val="nextTo"/>
        <c:spPr>
          <a:ln w="9360">
            <a:solidFill>
              <a:srgbClr val="B3B3B3"/>
            </a:solidFill>
            <a:round/>
          </a:ln>
        </c:spPr>
        <c:txPr>
          <a:bodyPr/>
          <a:lstStyle/>
          <a:p>
            <a:pPr>
              <a:defRPr sz="1000" b="0" strike="noStrike" spc="-1">
                <a:solidFill>
                  <a:srgbClr val="000000"/>
                </a:solidFill>
                <a:latin typeface="Arial"/>
                <a:ea typeface="DejaVu Sans"/>
              </a:defRPr>
            </a:pPr>
            <a:endParaRPr lang="en-US"/>
          </a:p>
        </c:txPr>
        <c:crossAx val="28869848"/>
        <c:crosses val="autoZero"/>
        <c:crossBetween val="between"/>
      </c:valAx>
      <c:spPr>
        <a:noFill/>
        <a:ln>
          <a:solidFill>
            <a:srgbClr val="B3B3B3"/>
          </a:solidFill>
        </a:ln>
      </c:spPr>
    </c:plotArea>
    <c:plotVisOnly val="1"/>
    <c:dispBlanksAs val="gap"/>
    <c:showDLblsOverMax val="1"/>
  </c:chart>
  <c:spPr>
    <a:solidFill>
      <a:srgbClr val="FFFFFF"/>
    </a:solidFill>
    <a:ln w="9360">
      <a:noFill/>
    </a:ln>
  </c:sp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Column C</c:v>
                </c:pt>
              </c:strCache>
            </c:strRef>
          </c:tx>
          <c:spPr>
            <a:solidFill>
              <a:srgbClr val="004586"/>
            </a:solidFill>
            <a:ln>
              <a:noFill/>
            </a:ln>
          </c:spPr>
          <c:dPt>
            <c:idx val="0"/>
            <c:bubble3D val="0"/>
            <c:extLst>
              <c:ext xmlns:c16="http://schemas.microsoft.com/office/drawing/2014/chart" uri="{C3380CC4-5D6E-409C-BE32-E72D297353CC}">
                <c16:uniqueId val="{00000000-A32B-4165-AE5F-8EDF5D8E6B3F}"/>
              </c:ext>
            </c:extLst>
          </c:dPt>
          <c:dPt>
            <c:idx val="1"/>
            <c:bubble3D val="0"/>
            <c:spPr>
              <a:solidFill>
                <a:srgbClr val="FF420E"/>
              </a:solidFill>
              <a:ln>
                <a:noFill/>
              </a:ln>
            </c:spPr>
            <c:extLst>
              <c:ext xmlns:c16="http://schemas.microsoft.com/office/drawing/2014/chart" uri="{C3380CC4-5D6E-409C-BE32-E72D297353CC}">
                <c16:uniqueId val="{00000002-A32B-4165-AE5F-8EDF5D8E6B3F}"/>
              </c:ext>
            </c:extLst>
          </c:dPt>
          <c:dPt>
            <c:idx val="2"/>
            <c:bubble3D val="0"/>
            <c:spPr>
              <a:solidFill>
                <a:srgbClr val="FFD320"/>
              </a:solidFill>
              <a:ln>
                <a:noFill/>
              </a:ln>
            </c:spPr>
            <c:extLst>
              <c:ext xmlns:c16="http://schemas.microsoft.com/office/drawing/2014/chart" uri="{C3380CC4-5D6E-409C-BE32-E72D297353CC}">
                <c16:uniqueId val="{00000004-A32B-4165-AE5F-8EDF5D8E6B3F}"/>
              </c:ext>
            </c:extLst>
          </c:dPt>
          <c:dLbls>
            <c:dLbl>
              <c:idx val="0"/>
              <c:numFmt formatCode="0%" sourceLinked="0"/>
              <c:spPr/>
              <c:txPr>
                <a:bodyPr/>
                <a:lstStyle/>
                <a:p>
                  <a:pPr>
                    <a:defRPr sz="1200" b="0" strike="noStrike" spc="-1">
                      <a:solidFill>
                        <a:srgbClr val="FFFFFF"/>
                      </a:solidFill>
                      <a:latin typeface="GEORGIA"/>
                      <a:ea typeface="DejaVu Sans"/>
                    </a:defRPr>
                  </a:pPr>
                  <a:endParaRPr lang="en-US"/>
                </a:p>
              </c:txPr>
              <c:dLblPos val="bestFit"/>
              <c:showLegendKey val="0"/>
              <c:showVal val="0"/>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0-A32B-4165-AE5F-8EDF5D8E6B3F}"/>
                </c:ext>
              </c:extLst>
            </c:dLbl>
            <c:dLbl>
              <c:idx val="1"/>
              <c:numFmt formatCode="0%" sourceLinked="0"/>
              <c:spPr/>
              <c:txPr>
                <a:bodyPr/>
                <a:lstStyle/>
                <a:p>
                  <a:pPr>
                    <a:defRPr sz="1200" b="0" strike="noStrike" spc="-1">
                      <a:solidFill>
                        <a:srgbClr val="FFFFFF"/>
                      </a:solidFill>
                      <a:latin typeface="GEORGIA"/>
                      <a:ea typeface="DejaVu Sans"/>
                    </a:defRPr>
                  </a:pPr>
                  <a:endParaRPr lang="en-US"/>
                </a:p>
              </c:txPr>
              <c:dLblPos val="bestFit"/>
              <c:showLegendKey val="0"/>
              <c:showVal val="0"/>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2-A32B-4165-AE5F-8EDF5D8E6B3F}"/>
                </c:ext>
              </c:extLst>
            </c:dLbl>
            <c:dLbl>
              <c:idx val="2"/>
              <c:numFmt formatCode="0%" sourceLinked="0"/>
              <c:spPr/>
              <c:txPr>
                <a:bodyPr/>
                <a:lstStyle/>
                <a:p>
                  <a:pPr>
                    <a:defRPr sz="1200" b="0" strike="noStrike" spc="-1">
                      <a:solidFill>
                        <a:srgbClr val="FFFFFF"/>
                      </a:solidFill>
                      <a:latin typeface="GEORGIA"/>
                      <a:ea typeface="DejaVu Sans"/>
                    </a:defRPr>
                  </a:pPr>
                  <a:endParaRPr lang="en-US"/>
                </a:p>
              </c:txPr>
              <c:dLblPos val="bestFit"/>
              <c:showLegendKey val="0"/>
              <c:showVal val="0"/>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4-A32B-4165-AE5F-8EDF5D8E6B3F}"/>
                </c:ext>
              </c:extLst>
            </c:dLbl>
            <c:numFmt formatCode="0%" sourceLinked="0"/>
            <c:spPr>
              <a:noFill/>
              <a:ln>
                <a:noFill/>
              </a:ln>
              <a:effectLst/>
            </c:spPr>
            <c:txPr>
              <a:bodyPr/>
              <a:lstStyle/>
              <a:p>
                <a:pPr>
                  <a:defRPr sz="1200" b="0" strike="noStrike" spc="-1">
                    <a:solidFill>
                      <a:srgbClr val="FFFFFF"/>
                    </a:solidFill>
                    <a:latin typeface="GEORGIA"/>
                    <a:ea typeface="DejaVu Sans"/>
                  </a:defRPr>
                </a:pPr>
                <a:endParaRPr lang="en-US"/>
              </a:p>
            </c:txPr>
            <c:dLblPos val="bestFit"/>
            <c:showLegendKey val="0"/>
            <c:showVal val="0"/>
            <c:showCatName val="0"/>
            <c:showSerName val="0"/>
            <c:showPercent val="1"/>
            <c:showBubbleSize val="1"/>
            <c:separator> </c:separator>
            <c:showLeaderLines val="0"/>
            <c:extLst>
              <c:ext xmlns:c15="http://schemas.microsoft.com/office/drawing/2012/chart" uri="{CE6537A1-D6FC-4f65-9D91-7224C49458BB}"/>
            </c:extLst>
          </c:dLbls>
          <c:cat>
            <c:strRef>
              <c:f>categories</c:f>
              <c:strCache>
                <c:ptCount val="3"/>
                <c:pt idx="0">
                  <c:v>Yes</c:v>
                </c:pt>
                <c:pt idx="1">
                  <c:v>No</c:v>
                </c:pt>
                <c:pt idx="2">
                  <c:v>Do not know</c:v>
                </c:pt>
              </c:strCache>
            </c:strRef>
          </c:cat>
          <c:val>
            <c:numRef>
              <c:f>0</c:f>
              <c:numCache>
                <c:formatCode>General</c:formatCode>
                <c:ptCount val="3"/>
                <c:pt idx="0">
                  <c:v>3</c:v>
                </c:pt>
                <c:pt idx="1">
                  <c:v>47</c:v>
                </c:pt>
                <c:pt idx="2">
                  <c:v>2</c:v>
                </c:pt>
              </c:numCache>
            </c:numRef>
          </c:val>
          <c:extLst>
            <c:ext xmlns:c16="http://schemas.microsoft.com/office/drawing/2014/chart" uri="{C3380CC4-5D6E-409C-BE32-E72D297353CC}">
              <c16:uniqueId val="{00000005-A32B-4165-AE5F-8EDF5D8E6B3F}"/>
            </c:ext>
          </c:extLst>
        </c:ser>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Column C</c:v>
                </c:pt>
              </c:strCache>
            </c:strRef>
          </c:tx>
          <c:spPr>
            <a:solidFill>
              <a:srgbClr val="004586"/>
            </a:solidFill>
            <a:ln>
              <a:noFill/>
            </a:ln>
          </c:spPr>
          <c:dPt>
            <c:idx val="0"/>
            <c:bubble3D val="0"/>
            <c:extLst>
              <c:ext xmlns:c16="http://schemas.microsoft.com/office/drawing/2014/chart" uri="{C3380CC4-5D6E-409C-BE32-E72D297353CC}">
                <c16:uniqueId val="{00000000-A32B-4165-AE5F-8EDF5D8E6B3F}"/>
              </c:ext>
            </c:extLst>
          </c:dPt>
          <c:dPt>
            <c:idx val="1"/>
            <c:bubble3D val="0"/>
            <c:spPr>
              <a:solidFill>
                <a:srgbClr val="FF420E"/>
              </a:solidFill>
              <a:ln>
                <a:noFill/>
              </a:ln>
            </c:spPr>
            <c:extLst>
              <c:ext xmlns:c16="http://schemas.microsoft.com/office/drawing/2014/chart" uri="{C3380CC4-5D6E-409C-BE32-E72D297353CC}">
                <c16:uniqueId val="{00000002-A32B-4165-AE5F-8EDF5D8E6B3F}"/>
              </c:ext>
            </c:extLst>
          </c:dPt>
          <c:dPt>
            <c:idx val="2"/>
            <c:bubble3D val="0"/>
            <c:spPr>
              <a:solidFill>
                <a:srgbClr val="FFD320"/>
              </a:solidFill>
              <a:ln>
                <a:noFill/>
              </a:ln>
            </c:spPr>
            <c:extLst>
              <c:ext xmlns:c16="http://schemas.microsoft.com/office/drawing/2014/chart" uri="{C3380CC4-5D6E-409C-BE32-E72D297353CC}">
                <c16:uniqueId val="{00000004-A32B-4165-AE5F-8EDF5D8E6B3F}"/>
              </c:ext>
            </c:extLst>
          </c:dPt>
          <c:dLbls>
            <c:dLbl>
              <c:idx val="0"/>
              <c:numFmt formatCode="0%" sourceLinked="0"/>
              <c:spPr/>
              <c:txPr>
                <a:bodyPr/>
                <a:lstStyle/>
                <a:p>
                  <a:pPr>
                    <a:defRPr sz="1200" b="0" strike="noStrike" spc="-1">
                      <a:solidFill>
                        <a:srgbClr val="FFFFFF"/>
                      </a:solidFill>
                      <a:latin typeface="GEORGIA"/>
                      <a:ea typeface="DejaVu Sans"/>
                    </a:defRPr>
                  </a:pPr>
                  <a:endParaRPr lang="en-US"/>
                </a:p>
              </c:txPr>
              <c:dLblPos val="bestFit"/>
              <c:showLegendKey val="0"/>
              <c:showVal val="0"/>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0-A32B-4165-AE5F-8EDF5D8E6B3F}"/>
                </c:ext>
              </c:extLst>
            </c:dLbl>
            <c:dLbl>
              <c:idx val="1"/>
              <c:numFmt formatCode="0%" sourceLinked="0"/>
              <c:spPr/>
              <c:txPr>
                <a:bodyPr/>
                <a:lstStyle/>
                <a:p>
                  <a:pPr>
                    <a:defRPr sz="1200" b="0" strike="noStrike" spc="-1">
                      <a:solidFill>
                        <a:srgbClr val="FFFFFF"/>
                      </a:solidFill>
                      <a:latin typeface="GEORGIA"/>
                      <a:ea typeface="DejaVu Sans"/>
                    </a:defRPr>
                  </a:pPr>
                  <a:endParaRPr lang="en-US"/>
                </a:p>
              </c:txPr>
              <c:dLblPos val="bestFit"/>
              <c:showLegendKey val="0"/>
              <c:showVal val="0"/>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2-A32B-4165-AE5F-8EDF5D8E6B3F}"/>
                </c:ext>
              </c:extLst>
            </c:dLbl>
            <c:dLbl>
              <c:idx val="2"/>
              <c:numFmt formatCode="0%" sourceLinked="0"/>
              <c:spPr/>
              <c:txPr>
                <a:bodyPr/>
                <a:lstStyle/>
                <a:p>
                  <a:pPr>
                    <a:defRPr sz="1200" b="0" strike="noStrike" spc="-1">
                      <a:solidFill>
                        <a:srgbClr val="FFFFFF"/>
                      </a:solidFill>
                      <a:latin typeface="GEORGIA"/>
                      <a:ea typeface="DejaVu Sans"/>
                    </a:defRPr>
                  </a:pPr>
                  <a:endParaRPr lang="en-US"/>
                </a:p>
              </c:txPr>
              <c:dLblPos val="bestFit"/>
              <c:showLegendKey val="0"/>
              <c:showVal val="0"/>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4-A32B-4165-AE5F-8EDF5D8E6B3F}"/>
                </c:ext>
              </c:extLst>
            </c:dLbl>
            <c:numFmt formatCode="0%" sourceLinked="0"/>
            <c:spPr>
              <a:noFill/>
              <a:ln>
                <a:noFill/>
              </a:ln>
              <a:effectLst/>
            </c:spPr>
            <c:txPr>
              <a:bodyPr/>
              <a:lstStyle/>
              <a:p>
                <a:pPr>
                  <a:defRPr sz="1200" b="0" strike="noStrike" spc="-1">
                    <a:solidFill>
                      <a:srgbClr val="FFFFFF"/>
                    </a:solidFill>
                    <a:latin typeface="GEORGIA"/>
                    <a:ea typeface="DejaVu Sans"/>
                  </a:defRPr>
                </a:pPr>
                <a:endParaRPr lang="en-US"/>
              </a:p>
            </c:txPr>
            <c:dLblPos val="bestFit"/>
            <c:showLegendKey val="0"/>
            <c:showVal val="0"/>
            <c:showCatName val="0"/>
            <c:showSerName val="0"/>
            <c:showPercent val="1"/>
            <c:showBubbleSize val="1"/>
            <c:separator> </c:separator>
            <c:showLeaderLines val="0"/>
            <c:extLst>
              <c:ext xmlns:c15="http://schemas.microsoft.com/office/drawing/2012/chart" uri="{CE6537A1-D6FC-4f65-9D91-7224C49458BB}"/>
            </c:extLst>
          </c:dLbls>
          <c:cat>
            <c:strRef>
              <c:f>categories</c:f>
              <c:strCache>
                <c:ptCount val="3"/>
                <c:pt idx="0">
                  <c:v>Yes</c:v>
                </c:pt>
                <c:pt idx="1">
                  <c:v>No</c:v>
                </c:pt>
                <c:pt idx="2">
                  <c:v>Do not know</c:v>
                </c:pt>
              </c:strCache>
            </c:strRef>
          </c:cat>
          <c:val>
            <c:numRef>
              <c:f>0</c:f>
              <c:numCache>
                <c:formatCode>General</c:formatCode>
                <c:ptCount val="3"/>
                <c:pt idx="0">
                  <c:v>3</c:v>
                </c:pt>
                <c:pt idx="1">
                  <c:v>47</c:v>
                </c:pt>
                <c:pt idx="2">
                  <c:v>2</c:v>
                </c:pt>
              </c:numCache>
            </c:numRef>
          </c:val>
          <c:extLst>
            <c:ext xmlns:c16="http://schemas.microsoft.com/office/drawing/2014/chart" uri="{C3380CC4-5D6E-409C-BE32-E72D297353CC}">
              <c16:uniqueId val="{00000005-A32B-4165-AE5F-8EDF5D8E6B3F}"/>
            </c:ext>
          </c:extLst>
        </c:ser>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ser>
          <c:idx val="0"/>
          <c:order val="0"/>
          <c:tx>
            <c:strRef>
              <c:f>label 0</c:f>
              <c:strCache>
                <c:ptCount val="1"/>
                <c:pt idx="0">
                  <c:v>Series1</c:v>
                </c:pt>
              </c:strCache>
            </c:strRef>
          </c:tx>
          <c:spPr>
            <a:solidFill>
              <a:srgbClr val="004586"/>
            </a:solidFill>
            <a:ln>
              <a:noFill/>
            </a:ln>
          </c:spPr>
          <c:explosion val="1"/>
          <c:dPt>
            <c:idx val="0"/>
            <c:bubble3D val="0"/>
            <c:extLst>
              <c:ext xmlns:c16="http://schemas.microsoft.com/office/drawing/2014/chart" uri="{C3380CC4-5D6E-409C-BE32-E72D297353CC}">
                <c16:uniqueId val="{00000000-410C-4C1E-816D-5B71C87464B1}"/>
              </c:ext>
            </c:extLst>
          </c:dPt>
          <c:dPt>
            <c:idx val="1"/>
            <c:bubble3D val="0"/>
            <c:spPr>
              <a:solidFill>
                <a:srgbClr val="FF420E"/>
              </a:solidFill>
              <a:ln>
                <a:noFill/>
              </a:ln>
            </c:spPr>
            <c:extLst>
              <c:ext xmlns:c16="http://schemas.microsoft.com/office/drawing/2014/chart" uri="{C3380CC4-5D6E-409C-BE32-E72D297353CC}">
                <c16:uniqueId val="{00000002-410C-4C1E-816D-5B71C87464B1}"/>
              </c:ext>
            </c:extLst>
          </c:dPt>
          <c:dLbls>
            <c:dLbl>
              <c:idx val="0"/>
              <c:numFmt formatCode="0%" sourceLinked="0"/>
              <c:spPr/>
              <c:txPr>
                <a:bodyPr/>
                <a:lstStyle/>
                <a:p>
                  <a:pPr>
                    <a:defRPr sz="1000" b="0" strike="noStrike" spc="-1">
                      <a:solidFill>
                        <a:srgbClr val="FFFFFF"/>
                      </a:solidFill>
                      <a:latin typeface="GEORGIA"/>
                      <a:ea typeface="DejaVu Sans"/>
                    </a:defRPr>
                  </a:pPr>
                  <a:endParaRPr lang="en-US"/>
                </a:p>
              </c:txPr>
              <c:dLblPos val="bestFit"/>
              <c:showLegendKey val="0"/>
              <c:showVal val="0"/>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0-410C-4C1E-816D-5B71C87464B1}"/>
                </c:ext>
              </c:extLst>
            </c:dLbl>
            <c:dLbl>
              <c:idx val="1"/>
              <c:numFmt formatCode="0%" sourceLinked="0"/>
              <c:spPr/>
              <c:txPr>
                <a:bodyPr/>
                <a:lstStyle/>
                <a:p>
                  <a:pPr>
                    <a:defRPr sz="1000" b="0" strike="noStrike" spc="-1">
                      <a:solidFill>
                        <a:srgbClr val="FFFFFF"/>
                      </a:solidFill>
                      <a:latin typeface="GEORGIA"/>
                      <a:ea typeface="DejaVu Sans"/>
                    </a:defRPr>
                  </a:pPr>
                  <a:endParaRPr lang="en-US"/>
                </a:p>
              </c:txPr>
              <c:dLblPos val="bestFit"/>
              <c:showLegendKey val="0"/>
              <c:showVal val="0"/>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2-410C-4C1E-816D-5B71C87464B1}"/>
                </c:ext>
              </c:extLst>
            </c:dLbl>
            <c:numFmt formatCode="0%" sourceLinked="0"/>
            <c:spPr>
              <a:noFill/>
              <a:ln>
                <a:noFill/>
              </a:ln>
              <a:effectLst/>
            </c:spPr>
            <c:txPr>
              <a:bodyPr/>
              <a:lstStyle/>
              <a:p>
                <a:pPr>
                  <a:defRPr sz="1000" b="0" strike="noStrike" spc="-1">
                    <a:solidFill>
                      <a:srgbClr val="FFFFFF"/>
                    </a:solidFill>
                    <a:latin typeface="GEORGIA"/>
                    <a:ea typeface="DejaVu Sans"/>
                  </a:defRPr>
                </a:pPr>
                <a:endParaRPr lang="en-US"/>
              </a:p>
            </c:txPr>
            <c:dLblPos val="bestFit"/>
            <c:showLegendKey val="0"/>
            <c:showVal val="0"/>
            <c:showCatName val="0"/>
            <c:showSerName val="0"/>
            <c:showPercent val="1"/>
            <c:showBubbleSize val="1"/>
            <c:separator> </c:separator>
            <c:showLeaderLines val="0"/>
            <c:extLst>
              <c:ext xmlns:c15="http://schemas.microsoft.com/office/drawing/2012/chart" uri="{CE6537A1-D6FC-4f65-9D91-7224C49458BB}"/>
            </c:extLst>
          </c:dLbls>
          <c:cat>
            <c:strRef>
              <c:f>categories</c:f>
              <c:strCache>
                <c:ptCount val="2"/>
                <c:pt idx="0">
                  <c:v>Male</c:v>
                </c:pt>
                <c:pt idx="1">
                  <c:v>Female</c:v>
                </c:pt>
              </c:strCache>
            </c:strRef>
          </c:cat>
          <c:val>
            <c:numRef>
              <c:f>0</c:f>
              <c:numCache>
                <c:formatCode>General</c:formatCode>
                <c:ptCount val="2"/>
                <c:pt idx="0">
                  <c:v>45</c:v>
                </c:pt>
                <c:pt idx="1">
                  <c:v>7</c:v>
                </c:pt>
              </c:numCache>
            </c:numRef>
          </c:val>
          <c:extLst>
            <c:ext xmlns:c16="http://schemas.microsoft.com/office/drawing/2014/chart" uri="{C3380CC4-5D6E-409C-BE32-E72D297353CC}">
              <c16:uniqueId val="{00000003-410C-4C1E-816D-5B71C87464B1}"/>
            </c:ext>
          </c:extLst>
        </c:ser>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94327113662767"/>
          <c:y val="0.13271117024575532"/>
          <c:w val="0.44871546434129012"/>
          <c:h val="0.7593183286133055"/>
        </c:manualLayout>
      </c:layout>
      <c:pieChart>
        <c:varyColors val="1"/>
        <c:ser>
          <c:idx val="0"/>
          <c:order val="0"/>
          <c:tx>
            <c:strRef>
              <c:f>label 0</c:f>
              <c:strCache>
                <c:ptCount val="1"/>
                <c:pt idx="0">
                  <c:v>Column C</c:v>
                </c:pt>
              </c:strCache>
            </c:strRef>
          </c:tx>
          <c:spPr>
            <a:solidFill>
              <a:srgbClr val="004586"/>
            </a:solidFill>
            <a:ln>
              <a:noFill/>
            </a:ln>
          </c:spPr>
          <c:dPt>
            <c:idx val="0"/>
            <c:bubble3D val="0"/>
            <c:extLst>
              <c:ext xmlns:c16="http://schemas.microsoft.com/office/drawing/2014/chart" uri="{C3380CC4-5D6E-409C-BE32-E72D297353CC}">
                <c16:uniqueId val="{00000000-B6B8-43BF-BB80-6ACFAC8416F0}"/>
              </c:ext>
            </c:extLst>
          </c:dPt>
          <c:dPt>
            <c:idx val="1"/>
            <c:bubble3D val="0"/>
            <c:spPr>
              <a:solidFill>
                <a:srgbClr val="FF420E"/>
              </a:solidFill>
              <a:ln>
                <a:noFill/>
              </a:ln>
            </c:spPr>
            <c:extLst>
              <c:ext xmlns:c16="http://schemas.microsoft.com/office/drawing/2014/chart" uri="{C3380CC4-5D6E-409C-BE32-E72D297353CC}">
                <c16:uniqueId val="{00000002-B6B8-43BF-BB80-6ACFAC8416F0}"/>
              </c:ext>
            </c:extLst>
          </c:dPt>
          <c:dPt>
            <c:idx val="2"/>
            <c:bubble3D val="0"/>
            <c:spPr>
              <a:solidFill>
                <a:srgbClr val="FFD320"/>
              </a:solidFill>
              <a:ln>
                <a:noFill/>
              </a:ln>
            </c:spPr>
            <c:extLst>
              <c:ext xmlns:c16="http://schemas.microsoft.com/office/drawing/2014/chart" uri="{C3380CC4-5D6E-409C-BE32-E72D297353CC}">
                <c16:uniqueId val="{00000004-B6B8-43BF-BB80-6ACFAC8416F0}"/>
              </c:ext>
            </c:extLst>
          </c:dPt>
          <c:dPt>
            <c:idx val="3"/>
            <c:bubble3D val="0"/>
            <c:spPr>
              <a:solidFill>
                <a:srgbClr val="579D1C"/>
              </a:solidFill>
              <a:ln>
                <a:noFill/>
              </a:ln>
            </c:spPr>
            <c:extLst>
              <c:ext xmlns:c16="http://schemas.microsoft.com/office/drawing/2014/chart" uri="{C3380CC4-5D6E-409C-BE32-E72D297353CC}">
                <c16:uniqueId val="{00000006-B6B8-43BF-BB80-6ACFAC8416F0}"/>
              </c:ext>
            </c:extLst>
          </c:dPt>
          <c:dLbls>
            <c:dLbl>
              <c:idx val="0"/>
              <c:numFmt formatCode="0%" sourceLinked="0"/>
              <c:spPr/>
              <c:txPr>
                <a:bodyPr/>
                <a:lstStyle/>
                <a:p>
                  <a:pPr>
                    <a:defRPr sz="1200" b="0" strike="noStrike" spc="-1">
                      <a:solidFill>
                        <a:srgbClr val="FFFFFF"/>
                      </a:solidFill>
                      <a:latin typeface="GEORGIA"/>
                      <a:ea typeface="DejaVu Sans"/>
                    </a:defRPr>
                  </a:pPr>
                  <a:endParaRPr lang="en-US"/>
                </a:p>
              </c:txPr>
              <c:dLblPos val="bestFit"/>
              <c:showLegendKey val="0"/>
              <c:showVal val="0"/>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0-B6B8-43BF-BB80-6ACFAC8416F0}"/>
                </c:ext>
              </c:extLst>
            </c:dLbl>
            <c:dLbl>
              <c:idx val="1"/>
              <c:numFmt formatCode="0%" sourceLinked="0"/>
              <c:spPr/>
              <c:txPr>
                <a:bodyPr/>
                <a:lstStyle/>
                <a:p>
                  <a:pPr>
                    <a:defRPr sz="1200" b="0" strike="noStrike" spc="-1">
                      <a:solidFill>
                        <a:srgbClr val="FFFFFF"/>
                      </a:solidFill>
                      <a:latin typeface="GEORGIA"/>
                      <a:ea typeface="DejaVu Sans"/>
                    </a:defRPr>
                  </a:pPr>
                  <a:endParaRPr lang="en-US"/>
                </a:p>
              </c:txPr>
              <c:dLblPos val="bestFit"/>
              <c:showLegendKey val="0"/>
              <c:showVal val="0"/>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2-B6B8-43BF-BB80-6ACFAC8416F0}"/>
                </c:ext>
              </c:extLst>
            </c:dLbl>
            <c:dLbl>
              <c:idx val="2"/>
              <c:numFmt formatCode="0%" sourceLinked="0"/>
              <c:spPr/>
              <c:txPr>
                <a:bodyPr/>
                <a:lstStyle/>
                <a:p>
                  <a:pPr>
                    <a:defRPr sz="1200" b="0" strike="noStrike" spc="-1">
                      <a:solidFill>
                        <a:srgbClr val="FFFFFF"/>
                      </a:solidFill>
                      <a:latin typeface="GEORGIA"/>
                      <a:ea typeface="DejaVu Sans"/>
                    </a:defRPr>
                  </a:pPr>
                  <a:endParaRPr lang="en-US"/>
                </a:p>
              </c:txPr>
              <c:dLblPos val="bestFit"/>
              <c:showLegendKey val="0"/>
              <c:showVal val="0"/>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4-B6B8-43BF-BB80-6ACFAC8416F0}"/>
                </c:ext>
              </c:extLst>
            </c:dLbl>
            <c:dLbl>
              <c:idx val="3"/>
              <c:numFmt formatCode="0%" sourceLinked="0"/>
              <c:spPr/>
              <c:txPr>
                <a:bodyPr/>
                <a:lstStyle/>
                <a:p>
                  <a:pPr>
                    <a:defRPr sz="1200" b="0" strike="noStrike" spc="-1">
                      <a:solidFill>
                        <a:srgbClr val="FFFFFF"/>
                      </a:solidFill>
                      <a:latin typeface="GEORGIA"/>
                      <a:ea typeface="DejaVu Sans"/>
                    </a:defRPr>
                  </a:pPr>
                  <a:endParaRPr lang="en-US"/>
                </a:p>
              </c:txPr>
              <c:dLblPos val="bestFit"/>
              <c:showLegendKey val="0"/>
              <c:showVal val="0"/>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6-B6B8-43BF-BB80-6ACFAC8416F0}"/>
                </c:ext>
              </c:extLst>
            </c:dLbl>
            <c:numFmt formatCode="0%" sourceLinked="0"/>
            <c:spPr>
              <a:noFill/>
              <a:ln>
                <a:noFill/>
              </a:ln>
              <a:effectLst/>
            </c:spPr>
            <c:txPr>
              <a:bodyPr/>
              <a:lstStyle/>
              <a:p>
                <a:pPr>
                  <a:defRPr sz="1200" b="0" strike="noStrike" spc="-1">
                    <a:solidFill>
                      <a:srgbClr val="FFFFFF"/>
                    </a:solidFill>
                    <a:latin typeface="GEORGIA"/>
                    <a:ea typeface="DejaVu Sans"/>
                  </a:defRPr>
                </a:pPr>
                <a:endParaRPr lang="en-US"/>
              </a:p>
            </c:txPr>
            <c:dLblPos val="bestFit"/>
            <c:showLegendKey val="0"/>
            <c:showVal val="0"/>
            <c:showCatName val="0"/>
            <c:showSerName val="0"/>
            <c:showPercent val="1"/>
            <c:showBubbleSize val="1"/>
            <c:separator> </c:separator>
            <c:showLeaderLines val="0"/>
            <c:extLst>
              <c:ext xmlns:c15="http://schemas.microsoft.com/office/drawing/2012/chart" uri="{CE6537A1-D6FC-4f65-9D91-7224C49458BB}"/>
            </c:extLst>
          </c:dLbls>
          <c:cat>
            <c:strRef>
              <c:f>categories</c:f>
              <c:strCache>
                <c:ptCount val="4"/>
                <c:pt idx="0">
                  <c:v>Contract regular</c:v>
                </c:pt>
                <c:pt idx="1">
                  <c:v>Government</c:v>
                </c:pt>
                <c:pt idx="2">
                  <c:v>Irregular</c:v>
                </c:pt>
                <c:pt idx="3">
                  <c:v>Wage</c:v>
                </c:pt>
              </c:strCache>
            </c:strRef>
          </c:cat>
          <c:val>
            <c:numRef>
              <c:f>0</c:f>
              <c:numCache>
                <c:formatCode>General</c:formatCode>
                <c:ptCount val="4"/>
                <c:pt idx="0">
                  <c:v>29</c:v>
                </c:pt>
                <c:pt idx="1">
                  <c:v>1</c:v>
                </c:pt>
                <c:pt idx="2">
                  <c:v>10</c:v>
                </c:pt>
                <c:pt idx="3">
                  <c:v>12</c:v>
                </c:pt>
              </c:numCache>
            </c:numRef>
          </c:val>
          <c:extLst>
            <c:ext xmlns:c16="http://schemas.microsoft.com/office/drawing/2014/chart" uri="{C3380CC4-5D6E-409C-BE32-E72D297353CC}">
              <c16:uniqueId val="{00000007-B6B8-43BF-BB80-6ACFAC8416F0}"/>
            </c:ext>
          </c:extLst>
        </c:ser>
        <c:dLbls>
          <c:showLegendKey val="0"/>
          <c:showVal val="0"/>
          <c:showCatName val="0"/>
          <c:showSerName val="0"/>
          <c:showPercent val="0"/>
          <c:showBubbleSize val="0"/>
          <c:showLeaderLines val="0"/>
        </c:dLbls>
        <c:firstSliceAng val="0"/>
      </c:pieChart>
      <c:spPr>
        <a:noFill/>
        <a:ln>
          <a:noFill/>
        </a:ln>
      </c:spPr>
    </c:plotArea>
    <c:legend>
      <c:legendPos val="r"/>
      <c:layout>
        <c:manualLayout>
          <c:xMode val="edge"/>
          <c:yMode val="edge"/>
          <c:x val="0.63457598788130709"/>
          <c:y val="0.29863221566751674"/>
          <c:w val="0.34536727207489026"/>
          <c:h val="0.40273510404852825"/>
        </c:manualLayout>
      </c:layout>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8128233973798"/>
          <c:y val="0.13439503885543719"/>
          <c:w val="0.48057264970563185"/>
          <c:h val="0.73120992228912562"/>
        </c:manualLayout>
      </c:layout>
      <c:pieChart>
        <c:varyColors val="1"/>
        <c:dLbls>
          <c:showLegendKey val="0"/>
          <c:showVal val="0"/>
          <c:showCatName val="0"/>
          <c:showSerName val="0"/>
          <c:showPercent val="0"/>
          <c:showBubbleSize val="0"/>
          <c:showLeaderLines val="0"/>
        </c:dLbls>
        <c:firstSliceAng val="0"/>
      </c:pieChart>
      <c:spPr>
        <a:noFill/>
        <a:ln>
          <a:noFill/>
        </a:ln>
      </c:spPr>
    </c:plotArea>
    <c:legend>
      <c:legendPos val="r"/>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w="9360">
      <a:noFill/>
    </a:ln>
  </c:spPr>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A picture containing text, sign&#10;&#10;Description automatically generated">
            <a:extLst>
              <a:ext uri="{FF2B5EF4-FFF2-40B4-BE49-F238E27FC236}">
                <a16:creationId xmlns:a16="http://schemas.microsoft.com/office/drawing/2014/main" id="{92B312E3-5398-4F13-966B-EB84CB6891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4606" y="4819651"/>
            <a:ext cx="1693856" cy="265907"/>
          </a:xfrm>
          <a:prstGeom prst="rect">
            <a:avLst/>
          </a:prstGeom>
        </p:spPr>
      </p:pic>
      <p:pic>
        <p:nvPicPr>
          <p:cNvPr id="15" name="Picture 14" descr="Diagram&#10;&#10;Description automatically generated">
            <a:extLst>
              <a:ext uri="{FF2B5EF4-FFF2-40B4-BE49-F238E27FC236}">
                <a16:creationId xmlns:a16="http://schemas.microsoft.com/office/drawing/2014/main" id="{067BBB9C-C0A6-4C26-A26F-C9588DC04D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871705" cy="1371600"/>
          </a:xfrm>
          <a:prstGeom prst="rect">
            <a:avLst/>
          </a:prstGeom>
        </p:spPr>
      </p:pic>
    </p:spTree>
    <p:extLst>
      <p:ext uri="{BB962C8B-B14F-4D97-AF65-F5344CB8AC3E}">
        <p14:creationId xmlns:p14="http://schemas.microsoft.com/office/powerpoint/2010/main" val="169948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2EAD6-A95D-431E-935C-C5253B22110E}"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568B2B-8B99-483C-AED2-60C6A369FF45}" type="slidenum">
              <a:rPr lang="en-US" smtClean="0"/>
              <a:t>‹#›</a:t>
            </a:fld>
            <a:endParaRPr lang="en-US" dirty="0"/>
          </a:p>
        </p:txBody>
      </p:sp>
    </p:spTree>
    <p:extLst>
      <p:ext uri="{BB962C8B-B14F-4D97-AF65-F5344CB8AC3E}">
        <p14:creationId xmlns:p14="http://schemas.microsoft.com/office/powerpoint/2010/main" val="2802471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2EAD6-A95D-431E-935C-C5253B22110E}"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568B2B-8B99-483C-AED2-60C6A369FF45}" type="slidenum">
              <a:rPr lang="en-US" smtClean="0"/>
              <a:t>‹#›</a:t>
            </a:fld>
            <a:endParaRPr lang="en-US" dirty="0"/>
          </a:p>
        </p:txBody>
      </p:sp>
    </p:spTree>
    <p:extLst>
      <p:ext uri="{BB962C8B-B14F-4D97-AF65-F5344CB8AC3E}">
        <p14:creationId xmlns:p14="http://schemas.microsoft.com/office/powerpoint/2010/main" val="3053521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2EAD6-A95D-431E-935C-C5253B22110E}"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568B2B-8B99-483C-AED2-60C6A369FF45}" type="slidenum">
              <a:rPr lang="en-US" smtClean="0"/>
              <a:t>‹#›</a:t>
            </a:fld>
            <a:endParaRPr lang="en-US" dirty="0"/>
          </a:p>
        </p:txBody>
      </p:sp>
    </p:spTree>
    <p:extLst>
      <p:ext uri="{BB962C8B-B14F-4D97-AF65-F5344CB8AC3E}">
        <p14:creationId xmlns:p14="http://schemas.microsoft.com/office/powerpoint/2010/main" val="311845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72EAD6-A95D-431E-935C-C5253B22110E}"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568B2B-8B99-483C-AED2-60C6A369FF45}" type="slidenum">
              <a:rPr lang="en-US" smtClean="0"/>
              <a:t>‹#›</a:t>
            </a:fld>
            <a:endParaRPr lang="en-US" dirty="0"/>
          </a:p>
        </p:txBody>
      </p:sp>
    </p:spTree>
    <p:extLst>
      <p:ext uri="{BB962C8B-B14F-4D97-AF65-F5344CB8AC3E}">
        <p14:creationId xmlns:p14="http://schemas.microsoft.com/office/powerpoint/2010/main" val="1240583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72EAD6-A95D-431E-935C-C5253B22110E}" type="datetimeFigureOut">
              <a:rPr lang="en-US" smtClean="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568B2B-8B99-483C-AED2-60C6A369FF45}" type="slidenum">
              <a:rPr lang="en-US" smtClean="0"/>
              <a:t>‹#›</a:t>
            </a:fld>
            <a:endParaRPr lang="en-US" dirty="0"/>
          </a:p>
        </p:txBody>
      </p:sp>
    </p:spTree>
    <p:extLst>
      <p:ext uri="{BB962C8B-B14F-4D97-AF65-F5344CB8AC3E}">
        <p14:creationId xmlns:p14="http://schemas.microsoft.com/office/powerpoint/2010/main" val="2462169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72EAD6-A95D-431E-935C-C5253B22110E}" type="datetimeFigureOut">
              <a:rPr lang="en-US" smtClean="0"/>
              <a:t>6/4/2021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568B2B-8B99-483C-AED2-60C6A369FF45}" type="slidenum">
              <a:rPr lang="en-US" smtClean="0"/>
              <a:t>‹#›</a:t>
            </a:fld>
            <a:endParaRPr lang="en-US" dirty="0"/>
          </a:p>
        </p:txBody>
      </p:sp>
    </p:spTree>
    <p:extLst>
      <p:ext uri="{BB962C8B-B14F-4D97-AF65-F5344CB8AC3E}">
        <p14:creationId xmlns:p14="http://schemas.microsoft.com/office/powerpoint/2010/main" val="147872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2EAD6-A95D-431E-935C-C5253B22110E}" type="datetimeFigureOut">
              <a:rPr lang="en-US" smtClean="0"/>
              <a:t>6/4/2021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568B2B-8B99-483C-AED2-60C6A369FF45}" type="slidenum">
              <a:rPr lang="en-US" smtClean="0"/>
              <a:t>‹#›</a:t>
            </a:fld>
            <a:endParaRPr lang="en-US" dirty="0"/>
          </a:p>
        </p:txBody>
      </p:sp>
    </p:spTree>
    <p:extLst>
      <p:ext uri="{BB962C8B-B14F-4D97-AF65-F5344CB8AC3E}">
        <p14:creationId xmlns:p14="http://schemas.microsoft.com/office/powerpoint/2010/main" val="2088217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2EAD6-A95D-431E-935C-C5253B22110E}" type="datetimeFigureOut">
              <a:rPr lang="en-US" smtClean="0"/>
              <a:t>6/4/2021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568B2B-8B99-483C-AED2-60C6A369FF45}" type="slidenum">
              <a:rPr lang="en-US" smtClean="0"/>
              <a:t>‹#›</a:t>
            </a:fld>
            <a:endParaRPr lang="en-US" dirty="0"/>
          </a:p>
        </p:txBody>
      </p:sp>
    </p:spTree>
    <p:extLst>
      <p:ext uri="{BB962C8B-B14F-4D97-AF65-F5344CB8AC3E}">
        <p14:creationId xmlns:p14="http://schemas.microsoft.com/office/powerpoint/2010/main" val="92451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772EAD6-A95D-431E-935C-C5253B22110E}" type="datetimeFigureOut">
              <a:rPr lang="en-US" smtClean="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568B2B-8B99-483C-AED2-60C6A369FF45}" type="slidenum">
              <a:rPr lang="en-US" smtClean="0"/>
              <a:t>‹#›</a:t>
            </a:fld>
            <a:endParaRPr lang="en-US" dirty="0"/>
          </a:p>
        </p:txBody>
      </p:sp>
    </p:spTree>
    <p:extLst>
      <p:ext uri="{BB962C8B-B14F-4D97-AF65-F5344CB8AC3E}">
        <p14:creationId xmlns:p14="http://schemas.microsoft.com/office/powerpoint/2010/main" val="388651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772EAD6-A95D-431E-935C-C5253B22110E}" type="datetimeFigureOut">
              <a:rPr lang="en-US" smtClean="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568B2B-8B99-483C-AED2-60C6A369FF45}" type="slidenum">
              <a:rPr lang="en-US" smtClean="0"/>
              <a:t>‹#›</a:t>
            </a:fld>
            <a:endParaRPr lang="en-US" dirty="0"/>
          </a:p>
        </p:txBody>
      </p:sp>
    </p:spTree>
    <p:extLst>
      <p:ext uri="{BB962C8B-B14F-4D97-AF65-F5344CB8AC3E}">
        <p14:creationId xmlns:p14="http://schemas.microsoft.com/office/powerpoint/2010/main" val="375213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772EAD6-A95D-431E-935C-C5253B22110E}" type="datetimeFigureOut">
              <a:rPr lang="en-US" smtClean="0"/>
              <a:t>6/4/2021</a:t>
            </a:fld>
            <a:endParaRPr lang="en-US" dirty="0"/>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5568B2B-8B99-483C-AED2-60C6A369FF45}" type="slidenum">
              <a:rPr lang="en-US" smtClean="0"/>
              <a:t>‹#›</a:t>
            </a:fld>
            <a:endParaRPr lang="en-US" dirty="0"/>
          </a:p>
        </p:txBody>
      </p:sp>
    </p:spTree>
    <p:extLst>
      <p:ext uri="{BB962C8B-B14F-4D97-AF65-F5344CB8AC3E}">
        <p14:creationId xmlns:p14="http://schemas.microsoft.com/office/powerpoint/2010/main" val="24135557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317500" y="895350"/>
            <a:ext cx="6311900" cy="646331"/>
          </a:xfrm>
          <a:prstGeom prst="rect">
            <a:avLst/>
          </a:prstGeom>
          <a:noFill/>
        </p:spPr>
        <p:txBody>
          <a:bodyPr wrap="square" rtlCol="0">
            <a:spAutoFit/>
          </a:bodyPr>
          <a:lstStyle/>
          <a:p>
            <a:r>
              <a:rPr lang="en-US" dirty="0">
                <a:solidFill>
                  <a:schemeClr val="bg1"/>
                </a:solidFill>
                <a:highlight>
                  <a:srgbClr val="000080"/>
                </a:highlight>
              </a:rPr>
              <a:t>Global Grant 2120603 Building Livelihoods in in Post-Covid-19 Kusumpur Pahari: The Challenge of Inclusion in a Delhi Slum</a:t>
            </a:r>
          </a:p>
        </p:txBody>
      </p:sp>
      <p:pic>
        <p:nvPicPr>
          <p:cNvPr id="4" name="Picture 6" descr="Admission camps to help kids from slums get to college | Delhi News - Times  of India">
            <a:extLst>
              <a:ext uri="{FF2B5EF4-FFF2-40B4-BE49-F238E27FC236}">
                <a16:creationId xmlns:a16="http://schemas.microsoft.com/office/drawing/2014/main" id="{E224BC3E-8B0C-426A-9F94-0B6605CCF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635042"/>
            <a:ext cx="5518150" cy="299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802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1500" y="965200"/>
            <a:ext cx="5920150" cy="1200329"/>
          </a:xfrm>
          <a:prstGeom prst="rect">
            <a:avLst/>
          </a:prstGeom>
          <a:noFill/>
          <a:ln>
            <a:noFill/>
          </a:ln>
        </p:spPr>
        <p:txBody>
          <a:bodyPr wrap="square" rtlCol="0">
            <a:spAutoFit/>
          </a:bodyPr>
          <a:lstStyle/>
          <a:p>
            <a:r>
              <a:rPr lang="en-US" dirty="0">
                <a:solidFill>
                  <a:schemeClr val="bg1"/>
                </a:solidFill>
                <a:highlight>
                  <a:srgbClr val="000080"/>
                </a:highlight>
              </a:rPr>
              <a:t>Global Grant 2120603 Kusumpur Pahari: The IEP Eight Pillars in the Global Grant context—Caste and “Hometown” Barriers to Good Relations Between Neighbors</a:t>
            </a:r>
          </a:p>
          <a:p>
            <a:endParaRPr lang="en-US" dirty="0">
              <a:solidFill>
                <a:schemeClr val="bg1"/>
              </a:solidFill>
              <a:highlight>
                <a:srgbClr val="000080"/>
              </a:highlight>
            </a:endParaRPr>
          </a:p>
        </p:txBody>
      </p:sp>
      <p:pic>
        <p:nvPicPr>
          <p:cNvPr id="5" name="Picture 4" descr="Table&#10;&#10;Description automatically generated">
            <a:extLst>
              <a:ext uri="{FF2B5EF4-FFF2-40B4-BE49-F238E27FC236}">
                <a16:creationId xmlns:a16="http://schemas.microsoft.com/office/drawing/2014/main" id="{0ABD664F-9BDF-4C46-B7B1-C7D0EE956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127" y="2015823"/>
            <a:ext cx="6239746" cy="2162477"/>
          </a:xfrm>
          <a:prstGeom prst="rect">
            <a:avLst/>
          </a:prstGeom>
          <a:ln>
            <a:noFill/>
          </a:ln>
        </p:spPr>
      </p:pic>
      <p:sp>
        <p:nvSpPr>
          <p:cNvPr id="7" name="TextBox 6">
            <a:extLst>
              <a:ext uri="{FF2B5EF4-FFF2-40B4-BE49-F238E27FC236}">
                <a16:creationId xmlns:a16="http://schemas.microsoft.com/office/drawing/2014/main" id="{7E5F831E-9753-4C0F-8418-363625F0D8ED}"/>
              </a:ext>
            </a:extLst>
          </p:cNvPr>
          <p:cNvSpPr txBox="1"/>
          <p:nvPr/>
        </p:nvSpPr>
        <p:spPr>
          <a:xfrm>
            <a:off x="387350" y="4248150"/>
            <a:ext cx="6104300" cy="523220"/>
          </a:xfrm>
          <a:prstGeom prst="rect">
            <a:avLst/>
          </a:prstGeom>
          <a:noFill/>
        </p:spPr>
        <p:txBody>
          <a:bodyPr wrap="square" rtlCol="0">
            <a:spAutoFit/>
          </a:bodyPr>
          <a:lstStyle/>
          <a:p>
            <a:r>
              <a:rPr lang="en-US" sz="1400" dirty="0"/>
              <a:t>Note: In-migration patterns largely established in 1960s—Pradhan(s) leadership may reflect caste, region of origin, occupational status</a:t>
            </a:r>
          </a:p>
        </p:txBody>
      </p:sp>
    </p:spTree>
    <p:extLst>
      <p:ext uri="{BB962C8B-B14F-4D97-AF65-F5344CB8AC3E}">
        <p14:creationId xmlns:p14="http://schemas.microsoft.com/office/powerpoint/2010/main" val="1832417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857250"/>
            <a:ext cx="5920150" cy="646331"/>
          </a:xfrm>
          <a:prstGeom prst="rect">
            <a:avLst/>
          </a:prstGeom>
          <a:noFill/>
        </p:spPr>
        <p:txBody>
          <a:bodyPr wrap="square" rtlCol="0">
            <a:spAutoFit/>
          </a:bodyPr>
          <a:lstStyle/>
          <a:p>
            <a:r>
              <a:rPr lang="en-US" dirty="0">
                <a:solidFill>
                  <a:schemeClr val="bg1"/>
                </a:solidFill>
                <a:highlight>
                  <a:srgbClr val="000080"/>
                </a:highlight>
              </a:rPr>
              <a:t>Community Needs Assessment  Kusumpur Pahari: Survey Results—Covid 19 Effect on Employment</a:t>
            </a: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sp>
        <p:nvSpPr>
          <p:cNvPr id="8" name="CustomShape 3">
            <a:extLst>
              <a:ext uri="{FF2B5EF4-FFF2-40B4-BE49-F238E27FC236}">
                <a16:creationId xmlns:a16="http://schemas.microsoft.com/office/drawing/2014/main" id="{C6BF42F5-2EF6-4233-826D-0F82AA3B551C}"/>
              </a:ext>
            </a:extLst>
          </p:cNvPr>
          <p:cNvSpPr/>
          <p:nvPr/>
        </p:nvSpPr>
        <p:spPr>
          <a:xfrm>
            <a:off x="347300" y="1612900"/>
            <a:ext cx="6393802" cy="30600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2500" lnSpcReduction="20000"/>
          </a:bodyPr>
          <a:lstStyle/>
          <a:p>
            <a:pPr marL="287190" indent="-285750">
              <a:spcAft>
                <a:spcPts val="947"/>
              </a:spcAft>
              <a:buClr>
                <a:srgbClr val="000000"/>
              </a:buClr>
              <a:buSzPct val="45000"/>
              <a:buFont typeface="Arial" panose="020B0604020202020204" pitchFamily="34" charset="0"/>
              <a:buChar char="•"/>
            </a:pPr>
            <a:r>
              <a:rPr lang="en-IN" sz="1800" b="1" strike="noStrike" spc="-1" dirty="0">
                <a:solidFill>
                  <a:srgbClr val="002060"/>
                </a:solidFill>
                <a:ea typeface="DejaVu Sans"/>
              </a:rPr>
              <a:t>37 of the respondents (71%) suffered a reduction in income during lockdown.</a:t>
            </a:r>
          </a:p>
          <a:p>
            <a:pPr marL="287190" indent="-285750">
              <a:spcAft>
                <a:spcPts val="947"/>
              </a:spcAft>
              <a:buClr>
                <a:srgbClr val="000000"/>
              </a:buClr>
              <a:buSzPct val="45000"/>
              <a:buFont typeface="Wingdings" panose="05000000000000000000" pitchFamily="2" charset="2"/>
              <a:buChar char="Ø"/>
            </a:pPr>
            <a:r>
              <a:rPr lang="en-IN" sz="1800" b="0" strike="noStrike" spc="-1" dirty="0">
                <a:solidFill>
                  <a:srgbClr val="002060"/>
                </a:solidFill>
              </a:rPr>
              <a:t>40 of the 52 respondents reported they had lost jobs, at least for some period</a:t>
            </a:r>
          </a:p>
          <a:p>
            <a:pPr marL="287190" indent="-285750">
              <a:spcAft>
                <a:spcPts val="947"/>
              </a:spcAft>
              <a:buClr>
                <a:srgbClr val="000000"/>
              </a:buClr>
              <a:buSzPct val="45000"/>
              <a:buFont typeface="Wingdings" panose="05000000000000000000" pitchFamily="2" charset="2"/>
              <a:buChar char="Ø"/>
            </a:pPr>
            <a:r>
              <a:rPr lang="en-IN" spc="-1" dirty="0">
                <a:solidFill>
                  <a:srgbClr val="002060"/>
                </a:solidFill>
              </a:rPr>
              <a:t>12 were able to continue working at reduced wages and working hours</a:t>
            </a:r>
            <a:endParaRPr lang="en-IN" sz="1800" b="0" strike="noStrike" spc="-1" dirty="0">
              <a:solidFill>
                <a:srgbClr val="002060"/>
              </a:solidFill>
            </a:endParaRPr>
          </a:p>
          <a:p>
            <a:pPr marL="287190" indent="-285750">
              <a:spcAft>
                <a:spcPts val="947"/>
              </a:spcAft>
              <a:buClr>
                <a:srgbClr val="000000"/>
              </a:buClr>
              <a:buSzPct val="45000"/>
              <a:buFont typeface="Arial" panose="020B0604020202020204" pitchFamily="34" charset="0"/>
              <a:buChar char="•"/>
            </a:pPr>
            <a:r>
              <a:rPr lang="en-IN" sz="1800" b="0" strike="noStrike" spc="-1" dirty="0">
                <a:solidFill>
                  <a:srgbClr val="002060"/>
                </a:solidFill>
              </a:rPr>
              <a:t> </a:t>
            </a:r>
            <a:r>
              <a:rPr lang="en-IN" sz="1800" b="1" strike="noStrike" spc="-1" dirty="0">
                <a:solidFill>
                  <a:srgbClr val="002060"/>
                </a:solidFill>
                <a:ea typeface="DejaVu Sans"/>
              </a:rPr>
              <a:t>47 of the respondents (89%) reportedly reduced their expenditure during the lockdown; Of those 47 However, nobody had taken loan to sustain livelihood</a:t>
            </a:r>
          </a:p>
          <a:p>
            <a:pPr marL="287190" indent="-285750">
              <a:spcAft>
                <a:spcPts val="947"/>
              </a:spcAft>
              <a:buClr>
                <a:srgbClr val="000000"/>
              </a:buClr>
              <a:buSzPct val="45000"/>
              <a:buFont typeface="Arial" panose="020B0604020202020204" pitchFamily="34" charset="0"/>
              <a:buChar char="•"/>
            </a:pPr>
            <a:r>
              <a:rPr lang="en-IN" sz="1800" b="1" strike="noStrike" spc="-1" dirty="0">
                <a:solidFill>
                  <a:srgbClr val="002060"/>
                </a:solidFill>
                <a:ea typeface="DejaVu Sans"/>
              </a:rPr>
              <a:t>13 of the 52 respondents (25%) reported to have reduced their remittances to their hometowns</a:t>
            </a:r>
            <a:endParaRPr lang="en-IN" sz="1800" b="0" strike="noStrike" spc="-1" dirty="0">
              <a:solidFill>
                <a:srgbClr val="002060"/>
              </a:solidFill>
            </a:endParaRPr>
          </a:p>
          <a:p>
            <a:pPr marL="216000" indent="-214560">
              <a:lnSpc>
                <a:spcPct val="100000"/>
              </a:lnSpc>
              <a:spcAft>
                <a:spcPts val="947"/>
              </a:spcAft>
              <a:buClr>
                <a:srgbClr val="000000"/>
              </a:buClr>
              <a:buSzPct val="45000"/>
              <a:buFont typeface="Wingdings" charset="2"/>
              <a:buChar char=""/>
            </a:pPr>
            <a:endParaRPr lang="en-IN" sz="1800" b="0" strike="noStrike" spc="-1" dirty="0">
              <a:solidFill>
                <a:srgbClr val="002060"/>
              </a:solidFill>
            </a:endParaRPr>
          </a:p>
        </p:txBody>
      </p:sp>
    </p:spTree>
    <p:extLst>
      <p:ext uri="{BB962C8B-B14F-4D97-AF65-F5344CB8AC3E}">
        <p14:creationId xmlns:p14="http://schemas.microsoft.com/office/powerpoint/2010/main" val="1779836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857250"/>
            <a:ext cx="5920150" cy="646331"/>
          </a:xfrm>
          <a:prstGeom prst="rect">
            <a:avLst/>
          </a:prstGeom>
          <a:noFill/>
        </p:spPr>
        <p:txBody>
          <a:bodyPr wrap="square" rtlCol="0">
            <a:spAutoFit/>
          </a:bodyPr>
          <a:lstStyle/>
          <a:p>
            <a:r>
              <a:rPr lang="en-US" dirty="0">
                <a:solidFill>
                  <a:schemeClr val="bg1"/>
                </a:solidFill>
                <a:highlight>
                  <a:srgbClr val="000080"/>
                </a:highlight>
              </a:rPr>
              <a:t>Community Needs Assessment  Kusumpur Pahari: Survey Results—Covid-19 Effect on Employment</a:t>
            </a: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Timeline&#10;&#10;Description automatically generated">
            <a:extLst>
              <a:ext uri="{FF2B5EF4-FFF2-40B4-BE49-F238E27FC236}">
                <a16:creationId xmlns:a16="http://schemas.microsoft.com/office/drawing/2014/main" id="{B589BF91-7A02-45D6-8371-D7CE278FC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277" y="1609246"/>
            <a:ext cx="4404123" cy="2562935"/>
          </a:xfrm>
          <a:prstGeom prst="rect">
            <a:avLst/>
          </a:prstGeom>
        </p:spPr>
      </p:pic>
      <p:sp>
        <p:nvSpPr>
          <p:cNvPr id="7" name="TextBox 6">
            <a:extLst>
              <a:ext uri="{FF2B5EF4-FFF2-40B4-BE49-F238E27FC236}">
                <a16:creationId xmlns:a16="http://schemas.microsoft.com/office/drawing/2014/main" id="{49A29431-52D7-4B71-8063-6BFB83B73DC9}"/>
              </a:ext>
            </a:extLst>
          </p:cNvPr>
          <p:cNvSpPr txBox="1"/>
          <p:nvPr/>
        </p:nvSpPr>
        <p:spPr>
          <a:xfrm>
            <a:off x="184150" y="4318000"/>
            <a:ext cx="6419850" cy="523220"/>
          </a:xfrm>
          <a:prstGeom prst="rect">
            <a:avLst/>
          </a:prstGeom>
          <a:noFill/>
        </p:spPr>
        <p:txBody>
          <a:bodyPr wrap="square" rtlCol="0">
            <a:spAutoFit/>
          </a:bodyPr>
          <a:lstStyle/>
          <a:p>
            <a:r>
              <a:rPr lang="en-US" sz="1400" dirty="0">
                <a:solidFill>
                  <a:srgbClr val="002060"/>
                </a:solidFill>
              </a:rPr>
              <a:t>*25 respondents received some unemployment relief from government agencies. None had received extended help from NGOs.</a:t>
            </a:r>
          </a:p>
        </p:txBody>
      </p:sp>
    </p:spTree>
    <p:extLst>
      <p:ext uri="{BB962C8B-B14F-4D97-AF65-F5344CB8AC3E}">
        <p14:creationId xmlns:p14="http://schemas.microsoft.com/office/powerpoint/2010/main" val="391260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857250"/>
            <a:ext cx="5920150" cy="646331"/>
          </a:xfrm>
          <a:prstGeom prst="rect">
            <a:avLst/>
          </a:prstGeom>
          <a:noFill/>
        </p:spPr>
        <p:txBody>
          <a:bodyPr wrap="square" rtlCol="0">
            <a:spAutoFit/>
          </a:bodyPr>
          <a:lstStyle/>
          <a:p>
            <a:r>
              <a:rPr lang="en-US" dirty="0">
                <a:solidFill>
                  <a:schemeClr val="bg1"/>
                </a:solidFill>
                <a:highlight>
                  <a:srgbClr val="000080"/>
                </a:highlight>
              </a:rPr>
              <a:t>Community Needs Assessment  Kusumpur Pahari: Survey Results—Dramatic Covid-19 Effect on Migration </a:t>
            </a: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EDA90A0-6AF3-4098-BB84-57845EC06BD3}"/>
              </a:ext>
            </a:extLst>
          </p:cNvPr>
          <p:cNvSpPr txBox="1"/>
          <p:nvPr/>
        </p:nvSpPr>
        <p:spPr>
          <a:xfrm>
            <a:off x="425450" y="2212320"/>
            <a:ext cx="6072550" cy="2677656"/>
          </a:xfrm>
          <a:prstGeom prst="rect">
            <a:avLst/>
          </a:prstGeom>
          <a:noFill/>
        </p:spPr>
        <p:txBody>
          <a:bodyPr wrap="square" rtlCol="0">
            <a:spAutoFit/>
          </a:bodyPr>
          <a:lstStyle/>
          <a:p>
            <a:r>
              <a:rPr lang="en-US" sz="1200" i="1" dirty="0">
                <a:solidFill>
                  <a:srgbClr val="002060"/>
                </a:solidFill>
              </a:rPr>
              <a:t>It’s really bad. Especially after corona, a lot of  people have left for their villages. So many people have lost their jobs. There is almost no income. (IDI)</a:t>
            </a:r>
          </a:p>
          <a:p>
            <a:endParaRPr lang="en-US" sz="1200" i="1" dirty="0">
              <a:solidFill>
                <a:srgbClr val="002060"/>
              </a:solidFill>
            </a:endParaRPr>
          </a:p>
          <a:p>
            <a:r>
              <a:rPr lang="en-US" sz="1200" i="1" dirty="0">
                <a:solidFill>
                  <a:srgbClr val="002060"/>
                </a:solidFill>
              </a:rPr>
              <a:t>Income was affected massively. 90% of people didn’t even get salary. The government  policy itself got changed. It said in the circular that it’s entirely up to the employer if they would like to give salaries or not and no one can sue them in court. So, most of the people didn’t get salaries. (IDI)</a:t>
            </a:r>
          </a:p>
          <a:p>
            <a:endParaRPr lang="en-US" sz="1200" i="1" dirty="0">
              <a:solidFill>
                <a:srgbClr val="002060"/>
              </a:solidFill>
            </a:endParaRPr>
          </a:p>
          <a:p>
            <a:r>
              <a:rPr lang="en-US" sz="1200" i="1" dirty="0">
                <a:solidFill>
                  <a:srgbClr val="002060"/>
                </a:solidFill>
              </a:rPr>
              <a:t>Covid-19 and the subsequent lockdown have caused one of the biggest reverse migrations of recent times. Informal workers lost their employment or face impossible conditions in their workplaces. In order to avoid starvation and other uncertainties, they traversed all the way back to their home villages, only to find that conditions were worse there.  With public transportation in disarray, they often had to walk back hundreds of kilometers to return to Kusumpur Pahari (IGPP secondary research).</a:t>
            </a:r>
          </a:p>
        </p:txBody>
      </p:sp>
      <p:sp>
        <p:nvSpPr>
          <p:cNvPr id="4" name="TextBox 3">
            <a:extLst>
              <a:ext uri="{FF2B5EF4-FFF2-40B4-BE49-F238E27FC236}">
                <a16:creationId xmlns:a16="http://schemas.microsoft.com/office/drawing/2014/main" id="{68406F7F-26AC-44F0-A2CD-1DFEE249B732}"/>
              </a:ext>
            </a:extLst>
          </p:cNvPr>
          <p:cNvSpPr txBox="1"/>
          <p:nvPr/>
        </p:nvSpPr>
        <p:spPr>
          <a:xfrm>
            <a:off x="476250" y="1682750"/>
            <a:ext cx="6021750" cy="523220"/>
          </a:xfrm>
          <a:prstGeom prst="rect">
            <a:avLst/>
          </a:prstGeom>
          <a:noFill/>
        </p:spPr>
        <p:txBody>
          <a:bodyPr wrap="square" rtlCol="0">
            <a:spAutoFit/>
          </a:bodyPr>
          <a:lstStyle/>
          <a:p>
            <a:r>
              <a:rPr lang="en-US" sz="1400" dirty="0">
                <a:solidFill>
                  <a:srgbClr val="002060"/>
                </a:solidFill>
              </a:rPr>
              <a:t>11 respondents had returned to home village, only to return to Kusumpur  Pihari:</a:t>
            </a:r>
          </a:p>
        </p:txBody>
      </p:sp>
    </p:spTree>
    <p:extLst>
      <p:ext uri="{BB962C8B-B14F-4D97-AF65-F5344CB8AC3E}">
        <p14:creationId xmlns:p14="http://schemas.microsoft.com/office/powerpoint/2010/main" val="1611317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857250"/>
            <a:ext cx="5920150" cy="923330"/>
          </a:xfrm>
          <a:prstGeom prst="rect">
            <a:avLst/>
          </a:prstGeom>
          <a:noFill/>
        </p:spPr>
        <p:txBody>
          <a:bodyPr wrap="square" rtlCol="0">
            <a:spAutoFit/>
          </a:bodyPr>
          <a:lstStyle/>
          <a:p>
            <a:r>
              <a:rPr lang="en-US" dirty="0">
                <a:solidFill>
                  <a:schemeClr val="bg1"/>
                </a:solidFill>
                <a:highlight>
                  <a:srgbClr val="000080"/>
                </a:highlight>
              </a:rPr>
              <a:t>Community Needs Assessment  Kusumpur Pahari: Survey Results—Deterioration in Family Life in Lockdown, Lack of Work</a:t>
            </a: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Chart, bar chart&#10;&#10;Description automatically generated">
            <a:extLst>
              <a:ext uri="{FF2B5EF4-FFF2-40B4-BE49-F238E27FC236}">
                <a16:creationId xmlns:a16="http://schemas.microsoft.com/office/drawing/2014/main" id="{2109D0E2-4262-4C64-A035-BF3D592DD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216" y="1687540"/>
            <a:ext cx="4798434" cy="3174234"/>
          </a:xfrm>
          <a:prstGeom prst="rect">
            <a:avLst/>
          </a:prstGeom>
        </p:spPr>
      </p:pic>
    </p:spTree>
    <p:extLst>
      <p:ext uri="{BB962C8B-B14F-4D97-AF65-F5344CB8AC3E}">
        <p14:creationId xmlns:p14="http://schemas.microsoft.com/office/powerpoint/2010/main" val="1683622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857250"/>
            <a:ext cx="5920150" cy="923330"/>
          </a:xfrm>
          <a:prstGeom prst="rect">
            <a:avLst/>
          </a:prstGeom>
          <a:noFill/>
        </p:spPr>
        <p:txBody>
          <a:bodyPr wrap="square" rtlCol="0">
            <a:spAutoFit/>
          </a:bodyPr>
          <a:lstStyle/>
          <a:p>
            <a:r>
              <a:rPr lang="en-US" dirty="0">
                <a:solidFill>
                  <a:schemeClr val="bg1"/>
                </a:solidFill>
                <a:highlight>
                  <a:srgbClr val="000080"/>
                </a:highlight>
              </a:rPr>
              <a:t>Community Needs Assessment  Kusumpur Pahari: Survey Results—Survey Results: Most Desired Skills, Skills Enhancement</a:t>
            </a: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0768D434-61DE-4668-A0BF-070E1C4C1DB4}"/>
              </a:ext>
            </a:extLst>
          </p:cNvPr>
          <p:cNvGraphicFramePr/>
          <p:nvPr>
            <p:extLst>
              <p:ext uri="{D42A27DB-BD31-4B8C-83A1-F6EECF244321}">
                <p14:modId xmlns:p14="http://schemas.microsoft.com/office/powerpoint/2010/main" val="1023811498"/>
              </p:ext>
            </p:extLst>
          </p:nvPr>
        </p:nvGraphicFramePr>
        <p:xfrm>
          <a:off x="550260" y="1747960"/>
          <a:ext cx="5757480" cy="2697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7928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857250"/>
            <a:ext cx="5920150" cy="923330"/>
          </a:xfrm>
          <a:prstGeom prst="rect">
            <a:avLst/>
          </a:prstGeom>
          <a:noFill/>
        </p:spPr>
        <p:txBody>
          <a:bodyPr wrap="square" rtlCol="0">
            <a:spAutoFit/>
          </a:bodyPr>
          <a:lstStyle/>
          <a:p>
            <a:r>
              <a:rPr lang="en-US" dirty="0">
                <a:solidFill>
                  <a:schemeClr val="bg1"/>
                </a:solidFill>
                <a:highlight>
                  <a:srgbClr val="000080"/>
                </a:highlight>
              </a:rPr>
              <a:t>Community Needs Assessment  Kusumpur Pahari: Survey Results—Survey Results: No Awareness of Government Skills Enhancement Programs</a:t>
            </a: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64698760-E8DE-4CEA-B0C5-3C0480A50BA0}"/>
              </a:ext>
            </a:extLst>
          </p:cNvPr>
          <p:cNvGraphicFramePr/>
          <p:nvPr>
            <p:extLst>
              <p:ext uri="{D42A27DB-BD31-4B8C-83A1-F6EECF244321}">
                <p14:modId xmlns:p14="http://schemas.microsoft.com/office/powerpoint/2010/main" val="116989251"/>
              </p:ext>
            </p:extLst>
          </p:nvPr>
        </p:nvGraphicFramePr>
        <p:xfrm>
          <a:off x="412750" y="2260600"/>
          <a:ext cx="5416550" cy="23685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5027366-EABD-4C80-8698-A531E5D1B963}"/>
              </a:ext>
            </a:extLst>
          </p:cNvPr>
          <p:cNvSpPr txBox="1"/>
          <p:nvPr/>
        </p:nvSpPr>
        <p:spPr>
          <a:xfrm>
            <a:off x="641350" y="1943100"/>
            <a:ext cx="5920150" cy="523220"/>
          </a:xfrm>
          <a:prstGeom prst="rect">
            <a:avLst/>
          </a:prstGeom>
          <a:noFill/>
        </p:spPr>
        <p:txBody>
          <a:bodyPr wrap="square" rtlCol="0">
            <a:spAutoFit/>
          </a:bodyPr>
          <a:lstStyle/>
          <a:p>
            <a:r>
              <a:rPr lang="en-US" sz="1400" dirty="0">
                <a:solidFill>
                  <a:srgbClr val="002060"/>
                </a:solidFill>
              </a:rPr>
              <a:t>Do you know about government or NGO sponsored Skills Enhancement Programs?</a:t>
            </a:r>
          </a:p>
        </p:txBody>
      </p:sp>
      <p:sp>
        <p:nvSpPr>
          <p:cNvPr id="4" name="TextBox 3">
            <a:extLst>
              <a:ext uri="{FF2B5EF4-FFF2-40B4-BE49-F238E27FC236}">
                <a16:creationId xmlns:a16="http://schemas.microsoft.com/office/drawing/2014/main" id="{51C921E2-EFF1-4905-BE19-94B212C5B3A3}"/>
              </a:ext>
            </a:extLst>
          </p:cNvPr>
          <p:cNvSpPr txBox="1"/>
          <p:nvPr/>
        </p:nvSpPr>
        <p:spPr>
          <a:xfrm>
            <a:off x="1123950" y="4489450"/>
            <a:ext cx="2178050" cy="261610"/>
          </a:xfrm>
          <a:prstGeom prst="rect">
            <a:avLst/>
          </a:prstGeom>
          <a:noFill/>
        </p:spPr>
        <p:txBody>
          <a:bodyPr wrap="square" rtlCol="0">
            <a:spAutoFit/>
          </a:bodyPr>
          <a:lstStyle/>
          <a:p>
            <a:r>
              <a:rPr lang="en-US" sz="1100" i="1" dirty="0">
                <a:solidFill>
                  <a:srgbClr val="002060"/>
                </a:solidFill>
              </a:rPr>
              <a:t>Sample Survey by IGPP</a:t>
            </a:r>
          </a:p>
        </p:txBody>
      </p:sp>
    </p:spTree>
    <p:extLst>
      <p:ext uri="{BB962C8B-B14F-4D97-AF65-F5344CB8AC3E}">
        <p14:creationId xmlns:p14="http://schemas.microsoft.com/office/powerpoint/2010/main" val="4190791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857250"/>
            <a:ext cx="5920150" cy="646331"/>
          </a:xfrm>
          <a:prstGeom prst="rect">
            <a:avLst/>
          </a:prstGeom>
          <a:noFill/>
        </p:spPr>
        <p:txBody>
          <a:bodyPr wrap="square" rtlCol="0">
            <a:spAutoFit/>
          </a:bodyPr>
          <a:lstStyle/>
          <a:p>
            <a:r>
              <a:rPr lang="en-US" dirty="0">
                <a:solidFill>
                  <a:schemeClr val="bg1"/>
                </a:solidFill>
                <a:highlight>
                  <a:srgbClr val="000080"/>
                </a:highlight>
              </a:rPr>
              <a:t>Global Grant 2120603 Kusumpur Pahari: Livelihoods After Covid-19</a:t>
            </a: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2ECDEAC-4C82-4BE7-906E-10B03C215D98}"/>
              </a:ext>
            </a:extLst>
          </p:cNvPr>
          <p:cNvSpPr txBox="1"/>
          <p:nvPr/>
        </p:nvSpPr>
        <p:spPr>
          <a:xfrm>
            <a:off x="577850" y="1441450"/>
            <a:ext cx="6068002" cy="5909310"/>
          </a:xfrm>
          <a:prstGeom prst="rect">
            <a:avLst/>
          </a:prstGeom>
          <a:noFill/>
        </p:spPr>
        <p:txBody>
          <a:bodyPr wrap="square" rtlCol="0">
            <a:spAutoFit/>
          </a:bodyPr>
          <a:lstStyle/>
          <a:p>
            <a:r>
              <a:rPr lang="en-US" sz="1600" b="1" dirty="0">
                <a:solidFill>
                  <a:srgbClr val="002060"/>
                </a:solidFill>
              </a:rPr>
              <a:t>Key Outcome: Kusumpur Pahari residents gain access to  sustainable employment through appropriate skill development and market linkage provisions.</a:t>
            </a:r>
          </a:p>
          <a:p>
            <a:pPr marL="285750" indent="-285750">
              <a:buFont typeface="Arial" panose="020B0604020202020204" pitchFamily="34" charset="0"/>
              <a:buChar char="•"/>
            </a:pPr>
            <a:r>
              <a:rPr lang="en-US" sz="1600" dirty="0">
                <a:solidFill>
                  <a:srgbClr val="002060"/>
                </a:solidFill>
              </a:rPr>
              <a:t>Participation of Pradhan(s), Civil Society Organizations, NGOs, Rotary, community leaders in awareness building and providing links to Government of India and NGO skill development training opportunities.</a:t>
            </a:r>
          </a:p>
          <a:p>
            <a:pPr marL="285750" indent="-285750">
              <a:buFont typeface="Arial" panose="020B0604020202020204" pitchFamily="34" charset="0"/>
              <a:buChar char="•"/>
            </a:pPr>
            <a:r>
              <a:rPr lang="en-US" sz="1600" dirty="0">
                <a:solidFill>
                  <a:srgbClr val="002060"/>
                </a:solidFill>
              </a:rPr>
              <a:t>Cooperating Organization: Research Triangle Institute Global India (RTI) </a:t>
            </a:r>
          </a:p>
          <a:p>
            <a:pPr marL="342900" indent="-342900">
              <a:buFont typeface="+mj-lt"/>
              <a:buAutoNum type="arabicPeriod"/>
            </a:pPr>
            <a:r>
              <a:rPr lang="en-US" sz="1600" dirty="0">
                <a:solidFill>
                  <a:srgbClr val="002060"/>
                </a:solidFill>
              </a:rPr>
              <a:t>Staffs pilot Center of Excellence</a:t>
            </a:r>
          </a:p>
          <a:p>
            <a:pPr marL="285750" indent="-285750">
              <a:buFont typeface="Wingdings" panose="05000000000000000000" pitchFamily="2" charset="2"/>
              <a:buChar char="§"/>
            </a:pPr>
            <a:r>
              <a:rPr lang="en-US" sz="1600" dirty="0">
                <a:solidFill>
                  <a:srgbClr val="002060"/>
                </a:solidFill>
              </a:rPr>
              <a:t>Video based training material—introduction to training  portals, qualification requirements</a:t>
            </a:r>
          </a:p>
          <a:p>
            <a:pPr marL="285750" indent="-285750">
              <a:buFont typeface="Wingdings" panose="05000000000000000000" pitchFamily="2" charset="2"/>
              <a:buChar char="§"/>
            </a:pPr>
            <a:r>
              <a:rPr lang="en-US" sz="1600" dirty="0">
                <a:solidFill>
                  <a:srgbClr val="002060"/>
                </a:solidFill>
              </a:rPr>
              <a:t>Logistics training and direct assistance in meeting qualification requirements for entry</a:t>
            </a:r>
          </a:p>
          <a:p>
            <a:endParaRPr lang="en-US" sz="1600" dirty="0">
              <a:solidFill>
                <a:srgbClr val="002060"/>
              </a:solidFill>
            </a:endParaRPr>
          </a:p>
          <a:p>
            <a:endParaRPr lang="en-US" sz="1600" dirty="0">
              <a:solidFill>
                <a:srgbClr val="002060"/>
              </a:solidFill>
            </a:endParaRPr>
          </a:p>
          <a:p>
            <a:endParaRPr lang="en-US" sz="1600" dirty="0">
              <a:solidFill>
                <a:srgbClr val="002060"/>
              </a:solidFill>
            </a:endParaRPr>
          </a:p>
          <a:p>
            <a:endParaRPr lang="en-US" sz="1600" dirty="0">
              <a:solidFill>
                <a:srgbClr val="002060"/>
              </a:solidFill>
            </a:endParaRPr>
          </a:p>
          <a:p>
            <a:endParaRPr lang="en-US" sz="1600" dirty="0">
              <a:solidFill>
                <a:srgbClr val="002060"/>
              </a:solidFill>
            </a:endParaRPr>
          </a:p>
          <a:p>
            <a:endParaRPr lang="en-US" sz="1600" dirty="0">
              <a:solidFill>
                <a:srgbClr val="002060"/>
              </a:solidFill>
            </a:endParaRPr>
          </a:p>
          <a:p>
            <a:endParaRPr lang="en-US" sz="1400" b="1" dirty="0">
              <a:solidFill>
                <a:srgbClr val="002060"/>
              </a:solidFill>
            </a:endParaRPr>
          </a:p>
          <a:p>
            <a:endParaRPr lang="en-US" sz="1600" b="1" dirty="0">
              <a:solidFill>
                <a:srgbClr val="002060"/>
              </a:solidFill>
            </a:endParaRPr>
          </a:p>
          <a:p>
            <a:endParaRPr lang="en-US" sz="1400" dirty="0">
              <a:solidFill>
                <a:srgbClr val="002060"/>
              </a:solidFill>
            </a:endParaRPr>
          </a:p>
          <a:p>
            <a:endParaRPr lang="en-US" sz="1400" b="1" i="1" dirty="0">
              <a:solidFill>
                <a:srgbClr val="002060"/>
              </a:solidFill>
            </a:endParaRPr>
          </a:p>
        </p:txBody>
      </p:sp>
    </p:spTree>
    <p:extLst>
      <p:ext uri="{BB962C8B-B14F-4D97-AF65-F5344CB8AC3E}">
        <p14:creationId xmlns:p14="http://schemas.microsoft.com/office/powerpoint/2010/main" val="4225569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857250"/>
            <a:ext cx="5920150" cy="646331"/>
          </a:xfrm>
          <a:prstGeom prst="rect">
            <a:avLst/>
          </a:prstGeom>
          <a:noFill/>
        </p:spPr>
        <p:txBody>
          <a:bodyPr wrap="square" rtlCol="0">
            <a:spAutoFit/>
          </a:bodyPr>
          <a:lstStyle/>
          <a:p>
            <a:r>
              <a:rPr lang="en-US" dirty="0">
                <a:solidFill>
                  <a:schemeClr val="bg1"/>
                </a:solidFill>
                <a:highlight>
                  <a:srgbClr val="000080"/>
                </a:highlight>
              </a:rPr>
              <a:t>Global Grant 2120603 Kusumpur Pahari: Livelihoods After Covid-19</a:t>
            </a: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2ECDEAC-4C82-4BE7-906E-10B03C215D98}"/>
              </a:ext>
            </a:extLst>
          </p:cNvPr>
          <p:cNvSpPr txBox="1"/>
          <p:nvPr/>
        </p:nvSpPr>
        <p:spPr>
          <a:xfrm>
            <a:off x="673100" y="1409700"/>
            <a:ext cx="6068002" cy="6155531"/>
          </a:xfrm>
          <a:prstGeom prst="rect">
            <a:avLst/>
          </a:prstGeom>
          <a:noFill/>
        </p:spPr>
        <p:txBody>
          <a:bodyPr wrap="square" rtlCol="0">
            <a:spAutoFit/>
          </a:bodyPr>
          <a:lstStyle/>
          <a:p>
            <a:pPr marL="342900" indent="-342900">
              <a:buFont typeface="Wingdings" panose="05000000000000000000" pitchFamily="2" charset="2"/>
              <a:buChar char="q"/>
            </a:pPr>
            <a:r>
              <a:rPr lang="en-US" sz="1600" dirty="0">
                <a:solidFill>
                  <a:srgbClr val="002060"/>
                </a:solidFill>
              </a:rPr>
              <a:t>Staffs pilot Center of Excellence</a:t>
            </a:r>
          </a:p>
          <a:p>
            <a:pPr marL="285750" indent="-285750">
              <a:buFont typeface="Wingdings" panose="05000000000000000000" pitchFamily="2" charset="2"/>
              <a:buChar char="§"/>
            </a:pPr>
            <a:r>
              <a:rPr lang="en-US" sz="1600" dirty="0">
                <a:solidFill>
                  <a:srgbClr val="002060"/>
                </a:solidFill>
              </a:rPr>
              <a:t>Video based training material—introduction to training  portals, qualification requirements</a:t>
            </a:r>
          </a:p>
          <a:p>
            <a:pPr marL="285750" indent="-285750">
              <a:buFont typeface="Wingdings" panose="05000000000000000000" pitchFamily="2" charset="2"/>
              <a:buChar char="§"/>
            </a:pPr>
            <a:r>
              <a:rPr lang="en-US" sz="1600" dirty="0">
                <a:solidFill>
                  <a:srgbClr val="002060"/>
                </a:solidFill>
              </a:rPr>
              <a:t>Logistics training and direct assistance in meeting qualification requirements for entry, including transportation, day care translation/interpretation services, interview assistance</a:t>
            </a:r>
          </a:p>
          <a:p>
            <a:pPr marL="285750" indent="-285750">
              <a:buFont typeface="Wingdings" panose="05000000000000000000" pitchFamily="2" charset="2"/>
              <a:buChar char="q"/>
            </a:pPr>
            <a:endParaRPr lang="en-US" sz="1600" dirty="0">
              <a:solidFill>
                <a:srgbClr val="002060"/>
              </a:solidFill>
            </a:endParaRPr>
          </a:p>
          <a:p>
            <a:pPr marL="285750" indent="-285750">
              <a:buFont typeface="Wingdings" panose="05000000000000000000" pitchFamily="2" charset="2"/>
              <a:buChar char="q"/>
            </a:pPr>
            <a:r>
              <a:rPr lang="en-US" sz="1600" dirty="0">
                <a:solidFill>
                  <a:srgbClr val="002060"/>
                </a:solidFill>
              </a:rPr>
              <a:t>Explores replication and scaling opportunities/feasibility  in Delhi</a:t>
            </a:r>
          </a:p>
          <a:p>
            <a:pPr marL="285750" indent="-285750">
              <a:buFont typeface="Wingdings" panose="05000000000000000000" pitchFamily="2" charset="2"/>
              <a:buChar char="§"/>
            </a:pPr>
            <a:r>
              <a:rPr lang="en-US" sz="1600" dirty="0">
                <a:solidFill>
                  <a:srgbClr val="002060"/>
                </a:solidFill>
              </a:rPr>
              <a:t>Compile data on three types of unplanned settlements in Delhi (3 of 7 types comprise almost half of Delhi’s population)</a:t>
            </a:r>
          </a:p>
          <a:p>
            <a:pPr marL="285750" indent="-285750">
              <a:buFont typeface="Arial" panose="020B0604020202020204" pitchFamily="34" charset="0"/>
              <a:buChar char="•"/>
            </a:pPr>
            <a:r>
              <a:rPr lang="en-US" sz="1600" dirty="0">
                <a:solidFill>
                  <a:srgbClr val="002060"/>
                </a:solidFill>
              </a:rPr>
              <a:t>Jhuggi Jhopri Clusters (JJCs)—Kusumpur Pahari is largest in Delhi</a:t>
            </a:r>
          </a:p>
          <a:p>
            <a:pPr marL="285750" indent="-285750">
              <a:buFont typeface="Arial" panose="020B0604020202020204" pitchFamily="34" charset="0"/>
              <a:buChar char="•"/>
            </a:pPr>
            <a:r>
              <a:rPr lang="en-US" sz="1600" dirty="0">
                <a:solidFill>
                  <a:srgbClr val="002060"/>
                </a:solidFill>
              </a:rPr>
              <a:t>Unauthorized Colonies (UACs)</a:t>
            </a:r>
          </a:p>
          <a:p>
            <a:pPr marL="285750" indent="-285750">
              <a:buFont typeface="Arial" panose="020B0604020202020204" pitchFamily="34" charset="0"/>
              <a:buChar char="•"/>
            </a:pPr>
            <a:r>
              <a:rPr lang="en-US" sz="1600" dirty="0">
                <a:solidFill>
                  <a:srgbClr val="002060"/>
                </a:solidFill>
              </a:rPr>
              <a:t>Resettlement Colonies (RCs) (permanent resettlement) and Temporary Resettlement Camps—(related to “in-situ redevelopment”)</a:t>
            </a:r>
          </a:p>
          <a:p>
            <a:pPr marL="285750" indent="-285750">
              <a:buFont typeface="Arial" panose="020B0604020202020204" pitchFamily="34" charset="0"/>
              <a:buChar char="•"/>
            </a:pPr>
            <a:endParaRPr lang="en-US" sz="1600" dirty="0">
              <a:solidFill>
                <a:srgbClr val="002060"/>
              </a:solidFill>
            </a:endParaRPr>
          </a:p>
          <a:p>
            <a:endParaRPr lang="en-US" sz="1600" dirty="0">
              <a:solidFill>
                <a:srgbClr val="002060"/>
              </a:solidFill>
            </a:endParaRPr>
          </a:p>
          <a:p>
            <a:endParaRPr lang="en-US" sz="1600" dirty="0">
              <a:solidFill>
                <a:srgbClr val="002060"/>
              </a:solidFill>
            </a:endParaRPr>
          </a:p>
          <a:p>
            <a:endParaRPr lang="en-US" sz="1600" dirty="0">
              <a:solidFill>
                <a:srgbClr val="002060"/>
              </a:solidFill>
            </a:endParaRPr>
          </a:p>
          <a:p>
            <a:endParaRPr lang="en-US" sz="1600" dirty="0">
              <a:solidFill>
                <a:srgbClr val="002060"/>
              </a:solidFill>
            </a:endParaRPr>
          </a:p>
          <a:p>
            <a:endParaRPr lang="en-US" sz="1600" dirty="0">
              <a:solidFill>
                <a:srgbClr val="002060"/>
              </a:solidFill>
            </a:endParaRPr>
          </a:p>
          <a:p>
            <a:endParaRPr lang="en-US" sz="1400" b="1" dirty="0">
              <a:solidFill>
                <a:srgbClr val="002060"/>
              </a:solidFill>
            </a:endParaRPr>
          </a:p>
          <a:p>
            <a:endParaRPr lang="en-US" sz="1600" b="1" dirty="0">
              <a:solidFill>
                <a:srgbClr val="002060"/>
              </a:solidFill>
            </a:endParaRPr>
          </a:p>
          <a:p>
            <a:endParaRPr lang="en-US" sz="1400" dirty="0">
              <a:solidFill>
                <a:srgbClr val="002060"/>
              </a:solidFill>
            </a:endParaRPr>
          </a:p>
          <a:p>
            <a:endParaRPr lang="en-US" sz="1400" b="1" i="1" dirty="0">
              <a:solidFill>
                <a:srgbClr val="002060"/>
              </a:solidFill>
            </a:endParaRPr>
          </a:p>
        </p:txBody>
      </p:sp>
    </p:spTree>
    <p:extLst>
      <p:ext uri="{BB962C8B-B14F-4D97-AF65-F5344CB8AC3E}">
        <p14:creationId xmlns:p14="http://schemas.microsoft.com/office/powerpoint/2010/main" val="1295748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857250"/>
            <a:ext cx="5920150" cy="646331"/>
          </a:xfrm>
          <a:prstGeom prst="rect">
            <a:avLst/>
          </a:prstGeom>
          <a:noFill/>
        </p:spPr>
        <p:txBody>
          <a:bodyPr wrap="square" rtlCol="0">
            <a:spAutoFit/>
          </a:bodyPr>
          <a:lstStyle/>
          <a:p>
            <a:r>
              <a:rPr lang="en-US" dirty="0">
                <a:solidFill>
                  <a:schemeClr val="bg1"/>
                </a:solidFill>
                <a:highlight>
                  <a:srgbClr val="000080"/>
                </a:highlight>
              </a:rPr>
              <a:t>Global Grant 2120603 Kusumpur Pahari: Livelihoods After Covid-19</a:t>
            </a: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2ECDEAC-4C82-4BE7-906E-10B03C215D98}"/>
              </a:ext>
            </a:extLst>
          </p:cNvPr>
          <p:cNvSpPr txBox="1"/>
          <p:nvPr/>
        </p:nvSpPr>
        <p:spPr>
          <a:xfrm>
            <a:off x="577850" y="1606550"/>
            <a:ext cx="6068002" cy="5632311"/>
          </a:xfrm>
          <a:prstGeom prst="rect">
            <a:avLst/>
          </a:prstGeom>
          <a:noFill/>
        </p:spPr>
        <p:txBody>
          <a:bodyPr wrap="square" rtlCol="0">
            <a:spAutoFit/>
          </a:bodyPr>
          <a:lstStyle/>
          <a:p>
            <a:pPr marL="285750" indent="-285750">
              <a:buFont typeface="Wingdings" panose="05000000000000000000" pitchFamily="2" charset="2"/>
              <a:buChar char="§"/>
            </a:pPr>
            <a:r>
              <a:rPr lang="en-US" sz="1600" dirty="0">
                <a:solidFill>
                  <a:srgbClr val="002060"/>
                </a:solidFill>
              </a:rPr>
              <a:t>Make contact with relevant officials across agencies</a:t>
            </a:r>
          </a:p>
          <a:p>
            <a:pPr marL="285750" indent="-285750">
              <a:buFont typeface="Arial" panose="020B0604020202020204" pitchFamily="34" charset="0"/>
              <a:buChar char="•"/>
            </a:pPr>
            <a:r>
              <a:rPr lang="en-US" sz="1600" dirty="0">
                <a:solidFill>
                  <a:srgbClr val="002060"/>
                </a:solidFill>
              </a:rPr>
              <a:t>Delhi Development Authority and other Landowning Agencies (LOAs)</a:t>
            </a:r>
          </a:p>
          <a:p>
            <a:pPr marL="285750" indent="-285750">
              <a:buFont typeface="Arial" panose="020B0604020202020204" pitchFamily="34" charset="0"/>
              <a:buChar char="•"/>
            </a:pPr>
            <a:r>
              <a:rPr lang="en-US" sz="1600" dirty="0">
                <a:solidFill>
                  <a:srgbClr val="002060"/>
                </a:solidFill>
              </a:rPr>
              <a:t>Delhi Urban Shelter Improvement Board (DUSIB) </a:t>
            </a:r>
          </a:p>
          <a:p>
            <a:pPr marL="285750" indent="-285750">
              <a:buFont typeface="Arial" panose="020B0604020202020204" pitchFamily="34" charset="0"/>
              <a:buChar char="•"/>
            </a:pPr>
            <a:r>
              <a:rPr lang="en-US" sz="1600" dirty="0">
                <a:solidFill>
                  <a:srgbClr val="002060"/>
                </a:solidFill>
              </a:rPr>
              <a:t>Ministry of Skill Development and Entrepreneurship</a:t>
            </a:r>
          </a:p>
          <a:p>
            <a:pPr marL="285750" indent="-285750">
              <a:buFont typeface="Courier New" panose="02070309020205020404" pitchFamily="49" charset="0"/>
              <a:buChar char="o"/>
            </a:pPr>
            <a:r>
              <a:rPr lang="en-US" sz="1400" i="1" dirty="0">
                <a:solidFill>
                  <a:srgbClr val="002060"/>
                </a:solidFill>
              </a:rPr>
              <a:t>Skill India Mission: state of the art, aspirational model training centers in every district of India—Pradhan Mantri Kaushal Kendra (PMKK)</a:t>
            </a:r>
          </a:p>
          <a:p>
            <a:pPr marL="285750" indent="-285750">
              <a:buFont typeface="Courier New" panose="02070309020205020404" pitchFamily="49" charset="0"/>
              <a:buChar char="o"/>
            </a:pPr>
            <a:r>
              <a:rPr lang="en-US" sz="1400" i="1" dirty="0">
                <a:solidFill>
                  <a:srgbClr val="002060"/>
                </a:solidFill>
              </a:rPr>
              <a:t>Pradhan Mantri Kaushal Vikas Yojana (PMKVY) standardization of Certification process, recognition of existing skills, registry of skills</a:t>
            </a:r>
          </a:p>
          <a:p>
            <a:pPr marL="285750" indent="-285750">
              <a:buFont typeface="Courier New" panose="02070309020205020404" pitchFamily="49" charset="0"/>
              <a:buChar char="o"/>
            </a:pPr>
            <a:r>
              <a:rPr lang="en-US" sz="1400" i="1" dirty="0">
                <a:solidFill>
                  <a:srgbClr val="002060"/>
                </a:solidFill>
              </a:rPr>
              <a:t>National Apprenticeship Promotion Scheme (NAPS)—provides financial incentives, technology, and advocacy support</a:t>
            </a:r>
          </a:p>
          <a:p>
            <a:pPr marL="285750" indent="-285750">
              <a:buFont typeface="Courier New" panose="02070309020205020404" pitchFamily="49" charset="0"/>
              <a:buChar char="o"/>
            </a:pPr>
            <a:r>
              <a:rPr lang="en-US" sz="1400" i="1" dirty="0">
                <a:solidFill>
                  <a:srgbClr val="002060"/>
                </a:solidFill>
              </a:rPr>
              <a:t>India International Skill Centers (IISCs) skill training to international standards, Pre-Departure Orientation Training (recognizing out migration (Dubai, Malaysia, etc.) as viable strategy) </a:t>
            </a:r>
          </a:p>
          <a:p>
            <a:pPr marL="285750" indent="-285750">
              <a:buFont typeface="Arial" panose="020B0604020202020204" pitchFamily="34" charset="0"/>
              <a:buChar char="•"/>
            </a:pPr>
            <a:endParaRPr lang="en-US" sz="1600" dirty="0">
              <a:solidFill>
                <a:srgbClr val="002060"/>
              </a:solidFill>
            </a:endParaRPr>
          </a:p>
          <a:p>
            <a:endParaRPr lang="en-US" sz="1600" dirty="0">
              <a:solidFill>
                <a:srgbClr val="002060"/>
              </a:solidFill>
            </a:endParaRPr>
          </a:p>
          <a:p>
            <a:endParaRPr lang="en-US" sz="1600" dirty="0">
              <a:solidFill>
                <a:srgbClr val="002060"/>
              </a:solidFill>
            </a:endParaRPr>
          </a:p>
          <a:p>
            <a:endParaRPr lang="en-US" sz="1600" dirty="0">
              <a:solidFill>
                <a:srgbClr val="002060"/>
              </a:solidFill>
            </a:endParaRPr>
          </a:p>
          <a:p>
            <a:endParaRPr lang="en-US" sz="1600" dirty="0">
              <a:solidFill>
                <a:srgbClr val="002060"/>
              </a:solidFill>
            </a:endParaRPr>
          </a:p>
          <a:p>
            <a:endParaRPr lang="en-US" sz="1600" dirty="0">
              <a:solidFill>
                <a:srgbClr val="002060"/>
              </a:solidFill>
            </a:endParaRPr>
          </a:p>
          <a:p>
            <a:endParaRPr lang="en-US" sz="1400" b="1" dirty="0">
              <a:solidFill>
                <a:srgbClr val="002060"/>
              </a:solidFill>
            </a:endParaRPr>
          </a:p>
          <a:p>
            <a:endParaRPr lang="en-US" sz="1600" b="1" dirty="0">
              <a:solidFill>
                <a:srgbClr val="002060"/>
              </a:solidFill>
            </a:endParaRPr>
          </a:p>
          <a:p>
            <a:endParaRPr lang="en-US" sz="1400" dirty="0">
              <a:solidFill>
                <a:srgbClr val="002060"/>
              </a:solidFill>
            </a:endParaRPr>
          </a:p>
          <a:p>
            <a:endParaRPr lang="en-US" sz="1400" b="1" i="1" dirty="0">
              <a:solidFill>
                <a:srgbClr val="002060"/>
              </a:solidFill>
            </a:endParaRPr>
          </a:p>
        </p:txBody>
      </p:sp>
    </p:spTree>
    <p:extLst>
      <p:ext uri="{BB962C8B-B14F-4D97-AF65-F5344CB8AC3E}">
        <p14:creationId xmlns:p14="http://schemas.microsoft.com/office/powerpoint/2010/main" val="2918689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ILE Jan 15 - Rotary Vision Statement (Jan 15, 2020)">
            <a:extLst>
              <a:ext uri="{FF2B5EF4-FFF2-40B4-BE49-F238E27FC236}">
                <a16:creationId xmlns:a16="http://schemas.microsoft.com/office/drawing/2014/main" id="{CCDD8998-65B7-443D-8E48-5ABB2FA1B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842837"/>
            <a:ext cx="6692900" cy="385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072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857250"/>
            <a:ext cx="5920150" cy="646331"/>
          </a:xfrm>
          <a:prstGeom prst="rect">
            <a:avLst/>
          </a:prstGeom>
          <a:noFill/>
        </p:spPr>
        <p:txBody>
          <a:bodyPr wrap="square" rtlCol="0">
            <a:spAutoFit/>
          </a:bodyPr>
          <a:lstStyle/>
          <a:p>
            <a:r>
              <a:rPr lang="en-US" dirty="0">
                <a:solidFill>
                  <a:schemeClr val="bg1"/>
                </a:solidFill>
                <a:highlight>
                  <a:srgbClr val="000080"/>
                </a:highlight>
              </a:rPr>
              <a:t>Global Grant 2120603 Kusumpur Pahari: Government Training </a:t>
            </a:r>
            <a:r>
              <a:rPr lang="en-US" b="1" dirty="0">
                <a:solidFill>
                  <a:schemeClr val="bg1"/>
                </a:solidFill>
                <a:highlight>
                  <a:srgbClr val="000080"/>
                </a:highlight>
              </a:rPr>
              <a:t>IS</a:t>
            </a:r>
            <a:r>
              <a:rPr lang="en-US" dirty="0">
                <a:solidFill>
                  <a:schemeClr val="bg1"/>
                </a:solidFill>
                <a:highlight>
                  <a:srgbClr val="000080"/>
                </a:highlight>
              </a:rPr>
              <a:t> Available</a:t>
            </a:r>
          </a:p>
        </p:txBody>
      </p:sp>
      <p:pic>
        <p:nvPicPr>
          <p:cNvPr id="6" name="Picture 5" descr="A picture containing text, person&#10;&#10;Description automatically generated">
            <a:extLst>
              <a:ext uri="{FF2B5EF4-FFF2-40B4-BE49-F238E27FC236}">
                <a16:creationId xmlns:a16="http://schemas.microsoft.com/office/drawing/2014/main" id="{CDC4656F-AEB0-46D3-85D9-C72E75693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320" y="1543600"/>
            <a:ext cx="3085280" cy="3288750"/>
          </a:xfrm>
          <a:prstGeom prst="rect">
            <a:avLst/>
          </a:prstGeom>
        </p:spPr>
      </p:pic>
      <p:sp>
        <p:nvSpPr>
          <p:cNvPr id="7" name="TextBox 6">
            <a:extLst>
              <a:ext uri="{FF2B5EF4-FFF2-40B4-BE49-F238E27FC236}">
                <a16:creationId xmlns:a16="http://schemas.microsoft.com/office/drawing/2014/main" id="{F1C89C67-0B40-4BED-8D4D-F72DB1E89A5B}"/>
              </a:ext>
            </a:extLst>
          </p:cNvPr>
          <p:cNvSpPr txBox="1"/>
          <p:nvPr/>
        </p:nvSpPr>
        <p:spPr>
          <a:xfrm>
            <a:off x="4064000" y="1695450"/>
            <a:ext cx="2434000" cy="738664"/>
          </a:xfrm>
          <a:prstGeom prst="rect">
            <a:avLst/>
          </a:prstGeom>
          <a:noFill/>
        </p:spPr>
        <p:txBody>
          <a:bodyPr wrap="square" rtlCol="0">
            <a:spAutoFit/>
          </a:bodyPr>
          <a:lstStyle/>
          <a:p>
            <a:r>
              <a:rPr lang="en-US" sz="1400" dirty="0">
                <a:solidFill>
                  <a:schemeClr val="accent1">
                    <a:lumMod val="50000"/>
                  </a:schemeClr>
                </a:solidFill>
              </a:rPr>
              <a:t>The Pradhan Mantri Kaushal Vikas Yoyana—India Skills Centers for Youth</a:t>
            </a:r>
          </a:p>
        </p:txBody>
      </p:sp>
    </p:spTree>
    <p:extLst>
      <p:ext uri="{BB962C8B-B14F-4D97-AF65-F5344CB8AC3E}">
        <p14:creationId xmlns:p14="http://schemas.microsoft.com/office/powerpoint/2010/main" val="740586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857250"/>
            <a:ext cx="5920150" cy="923330"/>
          </a:xfrm>
          <a:prstGeom prst="rect">
            <a:avLst/>
          </a:prstGeom>
          <a:noFill/>
        </p:spPr>
        <p:txBody>
          <a:bodyPr wrap="square" rtlCol="0">
            <a:spAutoFit/>
          </a:bodyPr>
          <a:lstStyle/>
          <a:p>
            <a:r>
              <a:rPr lang="en-US" dirty="0">
                <a:solidFill>
                  <a:schemeClr val="bg1"/>
                </a:solidFill>
                <a:highlight>
                  <a:srgbClr val="000080"/>
                </a:highlight>
              </a:rPr>
              <a:t>Global Grant 2120603 Kusumpur Pahari: Why Kusumpur Pahari and Why Rotary?</a:t>
            </a:r>
          </a:p>
          <a:p>
            <a:endParaRPr lang="en-US" dirty="0">
              <a:solidFill>
                <a:schemeClr val="bg1"/>
              </a:solidFill>
              <a:highlight>
                <a:srgbClr val="000080"/>
              </a:highlight>
            </a:endParaRP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2ECDEAC-4C82-4BE7-906E-10B03C215D98}"/>
              </a:ext>
            </a:extLst>
          </p:cNvPr>
          <p:cNvSpPr txBox="1"/>
          <p:nvPr/>
        </p:nvSpPr>
        <p:spPr>
          <a:xfrm>
            <a:off x="673100" y="1543050"/>
            <a:ext cx="6068002" cy="4370427"/>
          </a:xfrm>
          <a:prstGeom prst="rect">
            <a:avLst/>
          </a:prstGeom>
          <a:noFill/>
        </p:spPr>
        <p:txBody>
          <a:bodyPr wrap="square" rtlCol="0">
            <a:spAutoFit/>
          </a:bodyPr>
          <a:lstStyle/>
          <a:p>
            <a:r>
              <a:rPr lang="en-US" sz="1600" dirty="0">
                <a:solidFill>
                  <a:srgbClr val="002060"/>
                </a:solidFill>
              </a:rPr>
              <a:t>The Rotary Club of Delhi South Metropolitan has been active in the area for more than 25 years—beginning with polio eradication drives</a:t>
            </a:r>
          </a:p>
          <a:p>
            <a:pPr marL="285750" indent="-285750">
              <a:buFont typeface="Wingdings" panose="05000000000000000000" pitchFamily="2" charset="2"/>
              <a:buChar char="§"/>
            </a:pPr>
            <a:r>
              <a:rPr lang="en-US" sz="1400" i="1" dirty="0">
                <a:solidFill>
                  <a:schemeClr val="accent1">
                    <a:lumMod val="50000"/>
                  </a:schemeClr>
                </a:solidFill>
              </a:rPr>
              <a:t>Training residents to repair hand pumps for government-run tube wells—1980s</a:t>
            </a:r>
          </a:p>
          <a:p>
            <a:pPr marL="285750" indent="-285750">
              <a:buFont typeface="Wingdings" panose="05000000000000000000" pitchFamily="2" charset="2"/>
              <a:buChar char="§"/>
            </a:pPr>
            <a:r>
              <a:rPr lang="en-US" sz="1400" i="1" dirty="0">
                <a:solidFill>
                  <a:schemeClr val="accent1">
                    <a:lumMod val="50000"/>
                  </a:schemeClr>
                </a:solidFill>
              </a:rPr>
              <a:t>Day-care centers for working women</a:t>
            </a:r>
          </a:p>
          <a:p>
            <a:pPr marL="285750" indent="-285750">
              <a:buFont typeface="Wingdings" panose="05000000000000000000" pitchFamily="2" charset="2"/>
              <a:buChar char="§"/>
            </a:pPr>
            <a:r>
              <a:rPr lang="en-US" sz="1400" i="1" dirty="0">
                <a:solidFill>
                  <a:schemeClr val="accent1">
                    <a:lumMod val="50000"/>
                  </a:schemeClr>
                </a:solidFill>
              </a:rPr>
              <a:t>Pre-schools</a:t>
            </a:r>
          </a:p>
          <a:p>
            <a:pPr marL="285750" indent="-285750">
              <a:buFont typeface="Wingdings" panose="05000000000000000000" pitchFamily="2" charset="2"/>
              <a:buChar char="§"/>
            </a:pPr>
            <a:r>
              <a:rPr lang="en-US" sz="1400" i="1" dirty="0">
                <a:solidFill>
                  <a:schemeClr val="accent1">
                    <a:lumMod val="50000"/>
                  </a:schemeClr>
                </a:solidFill>
              </a:rPr>
              <a:t>Remedial classes, individual tutoring, counseling for high school students</a:t>
            </a:r>
          </a:p>
          <a:p>
            <a:pPr marL="285750" indent="-285750">
              <a:buFont typeface="Wingdings" panose="05000000000000000000" pitchFamily="2" charset="2"/>
              <a:buChar char="§"/>
            </a:pPr>
            <a:r>
              <a:rPr lang="en-US" sz="1400" i="1" dirty="0">
                <a:solidFill>
                  <a:schemeClr val="accent1">
                    <a:lumMod val="50000"/>
                  </a:schemeClr>
                </a:solidFill>
              </a:rPr>
              <a:t>Computer and mobile device training for boys and girls</a:t>
            </a:r>
          </a:p>
          <a:p>
            <a:pPr marL="285750" indent="-285750">
              <a:buFont typeface="Wingdings" panose="05000000000000000000" pitchFamily="2" charset="2"/>
              <a:buChar char="§"/>
            </a:pPr>
            <a:r>
              <a:rPr lang="en-US" sz="1400" i="1" dirty="0">
                <a:solidFill>
                  <a:schemeClr val="accent1">
                    <a:lumMod val="50000"/>
                  </a:schemeClr>
                </a:solidFill>
              </a:rPr>
              <a:t>OTC drug store and homeopathic clinic</a:t>
            </a:r>
          </a:p>
          <a:p>
            <a:pPr marL="285750" indent="-285750">
              <a:buFont typeface="Wingdings" panose="05000000000000000000" pitchFamily="2" charset="2"/>
              <a:buChar char="§"/>
            </a:pPr>
            <a:r>
              <a:rPr lang="en-US" sz="1400" i="1" dirty="0">
                <a:solidFill>
                  <a:schemeClr val="accent1">
                    <a:lumMod val="50000"/>
                  </a:schemeClr>
                </a:solidFill>
              </a:rPr>
              <a:t>Specialty “beauty culture” classes for women</a:t>
            </a:r>
          </a:p>
          <a:p>
            <a:pPr marL="285750" indent="-285750">
              <a:buFont typeface="Wingdings" panose="05000000000000000000" pitchFamily="2" charset="2"/>
              <a:buChar char="§"/>
            </a:pPr>
            <a:r>
              <a:rPr lang="en-US" sz="1400" i="1" dirty="0">
                <a:solidFill>
                  <a:schemeClr val="accent1">
                    <a:lumMod val="50000"/>
                  </a:schemeClr>
                </a:solidFill>
              </a:rPr>
              <a:t>    Design, embroidery, stitching, and machine sewing</a:t>
            </a:r>
          </a:p>
          <a:p>
            <a:pPr marL="285750" indent="-285750">
              <a:buFont typeface="Wingdings" panose="05000000000000000000" pitchFamily="2" charset="2"/>
              <a:buChar char="§"/>
            </a:pPr>
            <a:r>
              <a:rPr lang="en-US" sz="1400" i="1" dirty="0">
                <a:solidFill>
                  <a:schemeClr val="accent1">
                    <a:lumMod val="50000"/>
                  </a:schemeClr>
                </a:solidFill>
              </a:rPr>
              <a:t>    Gift of  sewing machines to girls and women completing sewing classes</a:t>
            </a:r>
            <a:endParaRPr lang="en-US" sz="1400" i="1" dirty="0">
              <a:solidFill>
                <a:srgbClr val="002060"/>
              </a:solidFill>
            </a:endParaRPr>
          </a:p>
          <a:p>
            <a:endParaRPr lang="en-US" sz="1600" dirty="0">
              <a:solidFill>
                <a:srgbClr val="002060"/>
              </a:solidFill>
            </a:endParaRPr>
          </a:p>
          <a:p>
            <a:endParaRPr lang="en-US" sz="1600" dirty="0">
              <a:solidFill>
                <a:srgbClr val="002060"/>
              </a:solidFill>
            </a:endParaRPr>
          </a:p>
          <a:p>
            <a:endParaRPr lang="en-US" sz="1600" dirty="0">
              <a:solidFill>
                <a:srgbClr val="002060"/>
              </a:solidFill>
            </a:endParaRPr>
          </a:p>
          <a:p>
            <a:endParaRPr lang="en-US" sz="1400" b="1" dirty="0">
              <a:solidFill>
                <a:srgbClr val="002060"/>
              </a:solidFill>
            </a:endParaRPr>
          </a:p>
          <a:p>
            <a:endParaRPr lang="en-US" sz="1600" b="1" dirty="0">
              <a:solidFill>
                <a:srgbClr val="002060"/>
              </a:solidFill>
            </a:endParaRPr>
          </a:p>
          <a:p>
            <a:endParaRPr lang="en-US" sz="1400" dirty="0">
              <a:solidFill>
                <a:srgbClr val="002060"/>
              </a:solidFill>
            </a:endParaRPr>
          </a:p>
          <a:p>
            <a:endParaRPr lang="en-US" sz="1400" b="1" i="1" dirty="0">
              <a:solidFill>
                <a:srgbClr val="002060"/>
              </a:solidFill>
            </a:endParaRPr>
          </a:p>
        </p:txBody>
      </p:sp>
    </p:spTree>
    <p:extLst>
      <p:ext uri="{BB962C8B-B14F-4D97-AF65-F5344CB8AC3E}">
        <p14:creationId xmlns:p14="http://schemas.microsoft.com/office/powerpoint/2010/main" val="1937430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857250"/>
            <a:ext cx="5920150" cy="923330"/>
          </a:xfrm>
          <a:prstGeom prst="rect">
            <a:avLst/>
          </a:prstGeom>
          <a:noFill/>
        </p:spPr>
        <p:txBody>
          <a:bodyPr wrap="square" rtlCol="0">
            <a:spAutoFit/>
          </a:bodyPr>
          <a:lstStyle/>
          <a:p>
            <a:r>
              <a:rPr lang="en-US" dirty="0">
                <a:solidFill>
                  <a:schemeClr val="bg1"/>
                </a:solidFill>
                <a:highlight>
                  <a:srgbClr val="000080"/>
                </a:highlight>
              </a:rPr>
              <a:t>Community Needs Assessment  Kusumpur Pahari: Survey Results—No Awareness of Government Skills Enhancement Programs</a:t>
            </a: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64698760-E8DE-4CEA-B0C5-3C0480A50BA0}"/>
              </a:ext>
            </a:extLst>
          </p:cNvPr>
          <p:cNvGraphicFramePr/>
          <p:nvPr/>
        </p:nvGraphicFramePr>
        <p:xfrm>
          <a:off x="412750" y="2260600"/>
          <a:ext cx="5416550" cy="23685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5027366-EABD-4C80-8698-A531E5D1B963}"/>
              </a:ext>
            </a:extLst>
          </p:cNvPr>
          <p:cNvSpPr txBox="1"/>
          <p:nvPr/>
        </p:nvSpPr>
        <p:spPr>
          <a:xfrm>
            <a:off x="641350" y="1943100"/>
            <a:ext cx="5920150" cy="523220"/>
          </a:xfrm>
          <a:prstGeom prst="rect">
            <a:avLst/>
          </a:prstGeom>
          <a:noFill/>
        </p:spPr>
        <p:txBody>
          <a:bodyPr wrap="square" rtlCol="0">
            <a:spAutoFit/>
          </a:bodyPr>
          <a:lstStyle/>
          <a:p>
            <a:r>
              <a:rPr lang="en-US" sz="1400" dirty="0">
                <a:solidFill>
                  <a:srgbClr val="002060"/>
                </a:solidFill>
              </a:rPr>
              <a:t>Do you know about government or NGO sponsored Skills Enhancement Programs?</a:t>
            </a:r>
          </a:p>
        </p:txBody>
      </p:sp>
      <p:sp>
        <p:nvSpPr>
          <p:cNvPr id="4" name="TextBox 3">
            <a:extLst>
              <a:ext uri="{FF2B5EF4-FFF2-40B4-BE49-F238E27FC236}">
                <a16:creationId xmlns:a16="http://schemas.microsoft.com/office/drawing/2014/main" id="{51C921E2-EFF1-4905-BE19-94B212C5B3A3}"/>
              </a:ext>
            </a:extLst>
          </p:cNvPr>
          <p:cNvSpPr txBox="1"/>
          <p:nvPr/>
        </p:nvSpPr>
        <p:spPr>
          <a:xfrm>
            <a:off x="1123950" y="4489450"/>
            <a:ext cx="2178050" cy="261610"/>
          </a:xfrm>
          <a:prstGeom prst="rect">
            <a:avLst/>
          </a:prstGeom>
          <a:noFill/>
        </p:spPr>
        <p:txBody>
          <a:bodyPr wrap="square" rtlCol="0">
            <a:spAutoFit/>
          </a:bodyPr>
          <a:lstStyle/>
          <a:p>
            <a:r>
              <a:rPr lang="en-US" sz="1100" i="1" dirty="0">
                <a:solidFill>
                  <a:srgbClr val="002060"/>
                </a:solidFill>
              </a:rPr>
              <a:t>Sample Survey by IGPP</a:t>
            </a:r>
          </a:p>
        </p:txBody>
      </p:sp>
    </p:spTree>
    <p:extLst>
      <p:ext uri="{BB962C8B-B14F-4D97-AF65-F5344CB8AC3E}">
        <p14:creationId xmlns:p14="http://schemas.microsoft.com/office/powerpoint/2010/main" val="1912930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857250"/>
            <a:ext cx="5920150" cy="923330"/>
          </a:xfrm>
          <a:prstGeom prst="rect">
            <a:avLst/>
          </a:prstGeom>
          <a:noFill/>
        </p:spPr>
        <p:txBody>
          <a:bodyPr wrap="square" rtlCol="0">
            <a:spAutoFit/>
          </a:bodyPr>
          <a:lstStyle/>
          <a:p>
            <a:r>
              <a:rPr lang="en-US" dirty="0">
                <a:solidFill>
                  <a:schemeClr val="bg1"/>
                </a:solidFill>
                <a:highlight>
                  <a:srgbClr val="000080"/>
                </a:highlight>
              </a:rPr>
              <a:t>Global Grant 2120603 Kusumpur Pahari: Barriers to Access for Slum Dwellers--DOCUMENTATION</a:t>
            </a:r>
          </a:p>
          <a:p>
            <a:endParaRPr lang="en-US" dirty="0">
              <a:solidFill>
                <a:schemeClr val="bg1"/>
              </a:solidFill>
              <a:highlight>
                <a:srgbClr val="000080"/>
              </a:highlight>
            </a:endParaRP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051B6FB-334F-43B4-A815-8BB95CD879B9}"/>
              </a:ext>
            </a:extLst>
          </p:cNvPr>
          <p:cNvSpPr txBox="1"/>
          <p:nvPr/>
        </p:nvSpPr>
        <p:spPr>
          <a:xfrm>
            <a:off x="393700" y="1651000"/>
            <a:ext cx="6267450" cy="2308324"/>
          </a:xfrm>
          <a:prstGeom prst="rect">
            <a:avLst/>
          </a:prstGeom>
          <a:noFill/>
        </p:spPr>
        <p:txBody>
          <a:bodyPr wrap="square" rtlCol="0">
            <a:spAutoFit/>
          </a:bodyPr>
          <a:lstStyle/>
          <a:p>
            <a:r>
              <a:rPr lang="en-US" sz="1600" dirty="0">
                <a:solidFill>
                  <a:schemeClr val="accent1">
                    <a:lumMod val="50000"/>
                  </a:schemeClr>
                </a:solidFill>
              </a:rPr>
              <a:t>Requirements for Application to Government Programs</a:t>
            </a:r>
          </a:p>
          <a:p>
            <a:endParaRPr lang="en-US" sz="1600" dirty="0">
              <a:solidFill>
                <a:schemeClr val="accent1">
                  <a:lumMod val="50000"/>
                </a:schemeClr>
              </a:solidFill>
            </a:endParaRPr>
          </a:p>
          <a:p>
            <a:pPr marL="285750" indent="-285750">
              <a:buFont typeface="Wingdings" panose="05000000000000000000" pitchFamily="2" charset="2"/>
              <a:buChar char="§"/>
            </a:pPr>
            <a:r>
              <a:rPr lang="en-US" sz="1600" dirty="0">
                <a:solidFill>
                  <a:schemeClr val="accent1">
                    <a:lumMod val="50000"/>
                  </a:schemeClr>
                </a:solidFill>
              </a:rPr>
              <a:t>Unique Identification Numbers (UID) of the applicant and spouse.</a:t>
            </a:r>
          </a:p>
          <a:p>
            <a:pPr marL="285750" indent="-285750">
              <a:buFont typeface="Wingdings" panose="05000000000000000000" pitchFamily="2" charset="2"/>
              <a:buChar char="§"/>
            </a:pPr>
            <a:r>
              <a:rPr lang="en-US" sz="1600" dirty="0">
                <a:solidFill>
                  <a:schemeClr val="accent1">
                    <a:lumMod val="50000"/>
                  </a:schemeClr>
                </a:solidFill>
              </a:rPr>
              <a:t>Voter ID Card: These must be submitted for three different years (a date prior to June 4, 2009, 2013, year of application.</a:t>
            </a:r>
          </a:p>
          <a:p>
            <a:pPr marL="285750" indent="-285750">
              <a:buFont typeface="Wingdings" panose="05000000000000000000" pitchFamily="2" charset="2"/>
              <a:buChar char="§"/>
            </a:pPr>
            <a:r>
              <a:rPr lang="en-US" sz="1600" dirty="0">
                <a:solidFill>
                  <a:schemeClr val="accent1">
                    <a:lumMod val="50000"/>
                  </a:schemeClr>
                </a:solidFill>
              </a:rPr>
              <a:t>Proof of Residence: One of eleven document  proofs dated before 2009.</a:t>
            </a:r>
          </a:p>
          <a:p>
            <a:pPr marL="285750" indent="-285750">
              <a:buFont typeface="Wingdings" panose="05000000000000000000" pitchFamily="2" charset="2"/>
              <a:buChar char="§"/>
            </a:pPr>
            <a:r>
              <a:rPr lang="en-US" sz="1600" dirty="0">
                <a:solidFill>
                  <a:schemeClr val="accent1">
                    <a:lumMod val="50000"/>
                  </a:schemeClr>
                </a:solidFill>
              </a:rPr>
              <a:t>Additional certificates and affidavits for Scheduled Caste or Physically Handicapped applications</a:t>
            </a:r>
          </a:p>
        </p:txBody>
      </p:sp>
      <p:sp>
        <p:nvSpPr>
          <p:cNvPr id="8" name="TextBox 7">
            <a:extLst>
              <a:ext uri="{FF2B5EF4-FFF2-40B4-BE49-F238E27FC236}">
                <a16:creationId xmlns:a16="http://schemas.microsoft.com/office/drawing/2014/main" id="{C514A33A-B48F-4F25-96E7-0A1E7F86B4B9}"/>
              </a:ext>
            </a:extLst>
          </p:cNvPr>
          <p:cNvSpPr txBox="1"/>
          <p:nvPr/>
        </p:nvSpPr>
        <p:spPr>
          <a:xfrm>
            <a:off x="692150" y="3994700"/>
            <a:ext cx="5805850" cy="738664"/>
          </a:xfrm>
          <a:prstGeom prst="rect">
            <a:avLst/>
          </a:prstGeom>
          <a:noFill/>
          <a:ln>
            <a:solidFill>
              <a:srgbClr val="002060"/>
            </a:solidFill>
          </a:ln>
        </p:spPr>
        <p:txBody>
          <a:bodyPr wrap="square" rtlCol="0">
            <a:spAutoFit/>
          </a:bodyPr>
          <a:lstStyle/>
          <a:p>
            <a:r>
              <a:rPr lang="en-US" sz="1400" dirty="0">
                <a:solidFill>
                  <a:schemeClr val="accent1">
                    <a:lumMod val="50000"/>
                  </a:schemeClr>
                </a:solidFill>
              </a:rPr>
              <a:t>Note: While copies of these documents may be submitted on-line, applicants must appear in person with original documents at the offices of each of the agencies involved.</a:t>
            </a:r>
          </a:p>
        </p:txBody>
      </p:sp>
    </p:spTree>
    <p:extLst>
      <p:ext uri="{BB962C8B-B14F-4D97-AF65-F5344CB8AC3E}">
        <p14:creationId xmlns:p14="http://schemas.microsoft.com/office/powerpoint/2010/main" val="2167821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857250"/>
            <a:ext cx="5920150" cy="923330"/>
          </a:xfrm>
          <a:prstGeom prst="rect">
            <a:avLst/>
          </a:prstGeom>
          <a:noFill/>
        </p:spPr>
        <p:txBody>
          <a:bodyPr wrap="square" rtlCol="0">
            <a:spAutoFit/>
          </a:bodyPr>
          <a:lstStyle/>
          <a:p>
            <a:r>
              <a:rPr lang="en-US" dirty="0">
                <a:solidFill>
                  <a:schemeClr val="bg1"/>
                </a:solidFill>
                <a:highlight>
                  <a:srgbClr val="000080"/>
                </a:highlight>
              </a:rPr>
              <a:t>Global Grant 2120603 Kusumpur Pahari: Why Kusumpur Pahari and Why Rotary? </a:t>
            </a:r>
          </a:p>
          <a:p>
            <a:endParaRPr lang="en-US" dirty="0">
              <a:solidFill>
                <a:schemeClr val="bg1"/>
              </a:solidFill>
              <a:highlight>
                <a:srgbClr val="000080"/>
              </a:highlight>
            </a:endParaRP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900A7E7-B232-460A-816A-CAD594C241B8}"/>
              </a:ext>
            </a:extLst>
          </p:cNvPr>
          <p:cNvSpPr txBox="1"/>
          <p:nvPr/>
        </p:nvSpPr>
        <p:spPr>
          <a:xfrm>
            <a:off x="323850" y="2046460"/>
            <a:ext cx="6174150" cy="1569660"/>
          </a:xfrm>
          <a:prstGeom prst="rect">
            <a:avLst/>
          </a:prstGeom>
          <a:noFill/>
        </p:spPr>
        <p:txBody>
          <a:bodyPr wrap="square" rtlCol="0">
            <a:spAutoFit/>
          </a:bodyPr>
          <a:lstStyle/>
          <a:p>
            <a:pPr marL="285750" indent="-285750">
              <a:buFont typeface="Wingdings" panose="05000000000000000000" pitchFamily="2" charset="2"/>
              <a:buChar char="§"/>
            </a:pPr>
            <a:r>
              <a:rPr lang="en-US" sz="1600" dirty="0">
                <a:solidFill>
                  <a:schemeClr val="accent1">
                    <a:lumMod val="50000"/>
                  </a:schemeClr>
                </a:solidFill>
              </a:rPr>
              <a:t>The Rotary Club of Delhi South Metropolitan is trusted and has a long track record in Kusumpur Pahari</a:t>
            </a:r>
          </a:p>
          <a:p>
            <a:pPr marL="285750" indent="-285750">
              <a:buFont typeface="Wingdings" panose="05000000000000000000" pitchFamily="2" charset="2"/>
              <a:buChar char="§"/>
            </a:pPr>
            <a:r>
              <a:rPr lang="en-US" sz="1600" dirty="0">
                <a:solidFill>
                  <a:schemeClr val="accent1">
                    <a:lumMod val="50000"/>
                  </a:schemeClr>
                </a:solidFill>
              </a:rPr>
              <a:t>The Rotary Club of Delhi South Metropolitan member Dr. Rajiv Tandon is the Executive Director of Research Triangle Institute, India, a leading US-based NGO with connections to the Government of India. RTI has been involved in developing this project</a:t>
            </a:r>
          </a:p>
        </p:txBody>
      </p:sp>
    </p:spTree>
    <p:extLst>
      <p:ext uri="{BB962C8B-B14F-4D97-AF65-F5344CB8AC3E}">
        <p14:creationId xmlns:p14="http://schemas.microsoft.com/office/powerpoint/2010/main" val="3511518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857250"/>
            <a:ext cx="5920150" cy="923330"/>
          </a:xfrm>
          <a:prstGeom prst="rect">
            <a:avLst/>
          </a:prstGeom>
          <a:noFill/>
        </p:spPr>
        <p:txBody>
          <a:bodyPr wrap="square" rtlCol="0">
            <a:spAutoFit/>
          </a:bodyPr>
          <a:lstStyle/>
          <a:p>
            <a:r>
              <a:rPr lang="en-US" dirty="0">
                <a:solidFill>
                  <a:schemeClr val="bg1"/>
                </a:solidFill>
                <a:highlight>
                  <a:srgbClr val="000080"/>
                </a:highlight>
              </a:rPr>
              <a:t>Global Grant 2120603 Kusumpur Pahari: Why Kusumpur Pahari and Why Rotary? </a:t>
            </a:r>
          </a:p>
          <a:p>
            <a:endParaRPr lang="en-US" dirty="0">
              <a:solidFill>
                <a:schemeClr val="bg1"/>
              </a:solidFill>
              <a:highlight>
                <a:srgbClr val="000080"/>
              </a:highlight>
            </a:endParaRP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900A7E7-B232-460A-816A-CAD594C241B8}"/>
              </a:ext>
            </a:extLst>
          </p:cNvPr>
          <p:cNvSpPr txBox="1"/>
          <p:nvPr/>
        </p:nvSpPr>
        <p:spPr>
          <a:xfrm>
            <a:off x="360000" y="1839427"/>
            <a:ext cx="6174150" cy="3046988"/>
          </a:xfrm>
          <a:prstGeom prst="rect">
            <a:avLst/>
          </a:prstGeom>
          <a:noFill/>
          <a:ln>
            <a:noFill/>
          </a:ln>
        </p:spPr>
        <p:txBody>
          <a:bodyPr wrap="square" rtlCol="0">
            <a:spAutoFit/>
          </a:bodyPr>
          <a:lstStyle/>
          <a:p>
            <a:pPr marL="285750" indent="-285750">
              <a:buFont typeface="Wingdings" panose="05000000000000000000" pitchFamily="2" charset="2"/>
              <a:buChar char="§"/>
            </a:pPr>
            <a:r>
              <a:rPr lang="en-US" sz="1600" i="1" dirty="0">
                <a:solidFill>
                  <a:schemeClr val="accent1">
                    <a:lumMod val="50000"/>
                  </a:schemeClr>
                </a:solidFill>
              </a:rPr>
              <a:t>All India Democratic Women’s Association (AIDWA)</a:t>
            </a:r>
            <a:r>
              <a:rPr lang="en-US" sz="1600" dirty="0">
                <a:solidFill>
                  <a:schemeClr val="accent1">
                    <a:lumMod val="50000"/>
                  </a:schemeClr>
                </a:solidFill>
              </a:rPr>
              <a:t>—leads a community of women within the JJC that meets regularly to discuss livelihood issues, runs education programs, and programs on maternal health</a:t>
            </a:r>
          </a:p>
          <a:p>
            <a:pPr marL="285750" indent="-285750">
              <a:buFont typeface="Wingdings" panose="05000000000000000000" pitchFamily="2" charset="2"/>
              <a:buChar char="§"/>
            </a:pPr>
            <a:r>
              <a:rPr lang="en-US" sz="1600" i="1" dirty="0">
                <a:solidFill>
                  <a:schemeClr val="accent1">
                    <a:lumMod val="50000"/>
                  </a:schemeClr>
                </a:solidFill>
              </a:rPr>
              <a:t>Kusumpur Ekta Manch—</a:t>
            </a:r>
            <a:r>
              <a:rPr lang="en-US" sz="1600" dirty="0">
                <a:solidFill>
                  <a:schemeClr val="accent1">
                    <a:lumMod val="50000"/>
                  </a:schemeClr>
                </a:solidFill>
              </a:rPr>
              <a:t>a group of residents in opposing government redevelopment plans for the JJC</a:t>
            </a:r>
          </a:p>
          <a:p>
            <a:pPr marL="285750" indent="-285750">
              <a:buFont typeface="Wingdings" panose="05000000000000000000" pitchFamily="2" charset="2"/>
              <a:buChar char="§"/>
            </a:pPr>
            <a:r>
              <a:rPr lang="en-US" sz="1600" i="1" dirty="0">
                <a:solidFill>
                  <a:schemeClr val="accent1">
                    <a:lumMod val="50000"/>
                  </a:schemeClr>
                </a:solidFill>
              </a:rPr>
              <a:t>Center for Advocacy and Research (CFAR)</a:t>
            </a:r>
          </a:p>
          <a:p>
            <a:pPr marL="285750" indent="-285750">
              <a:buFont typeface="Wingdings" panose="05000000000000000000" pitchFamily="2" charset="2"/>
              <a:buChar char="§"/>
            </a:pPr>
            <a:r>
              <a:rPr lang="en-US" sz="1600" i="1" dirty="0">
                <a:solidFill>
                  <a:schemeClr val="accent1">
                    <a:lumMod val="50000"/>
                  </a:schemeClr>
                </a:solidFill>
              </a:rPr>
              <a:t>Action India</a:t>
            </a:r>
          </a:p>
          <a:p>
            <a:pPr marL="285750" indent="-285750">
              <a:buFont typeface="Wingdings" panose="05000000000000000000" pitchFamily="2" charset="2"/>
              <a:buChar char="§"/>
            </a:pPr>
            <a:r>
              <a:rPr lang="en-US" sz="1600" i="1" dirty="0">
                <a:solidFill>
                  <a:schemeClr val="accent1">
                    <a:lumMod val="50000"/>
                  </a:schemeClr>
                </a:solidFill>
              </a:rPr>
              <a:t>Bharat Foundation</a:t>
            </a:r>
          </a:p>
          <a:p>
            <a:pPr marL="285750" indent="-285750">
              <a:buFont typeface="Wingdings" panose="05000000000000000000" pitchFamily="2" charset="2"/>
              <a:buChar char="§"/>
            </a:pPr>
            <a:r>
              <a:rPr lang="en-US" sz="1600" i="1" dirty="0">
                <a:solidFill>
                  <a:schemeClr val="accent1">
                    <a:lumMod val="50000"/>
                  </a:schemeClr>
                </a:solidFill>
              </a:rPr>
              <a:t>Azad Foundation</a:t>
            </a:r>
          </a:p>
          <a:p>
            <a:pPr marL="285750" indent="-285750">
              <a:buFont typeface="Wingdings" panose="05000000000000000000" pitchFamily="2" charset="2"/>
              <a:buChar char="§"/>
            </a:pPr>
            <a:r>
              <a:rPr lang="en-US" sz="1600" i="1" dirty="0">
                <a:solidFill>
                  <a:schemeClr val="accent1">
                    <a:lumMod val="50000"/>
                  </a:schemeClr>
                </a:solidFill>
              </a:rPr>
              <a:t>Center for Urban and Regional Excellence</a:t>
            </a:r>
          </a:p>
          <a:p>
            <a:pPr marL="285750" indent="-285750">
              <a:buFont typeface="Wingdings" panose="05000000000000000000" pitchFamily="2" charset="2"/>
              <a:buChar char="§"/>
            </a:pPr>
            <a:r>
              <a:rPr lang="en-US" sz="1600" i="1" dirty="0">
                <a:solidFill>
                  <a:schemeClr val="accent1">
                    <a:lumMod val="50000"/>
                  </a:schemeClr>
                </a:solidFill>
              </a:rPr>
              <a:t>Cities of Delhi Project—Centre for Policy Research</a:t>
            </a:r>
          </a:p>
        </p:txBody>
      </p:sp>
      <p:sp>
        <p:nvSpPr>
          <p:cNvPr id="3" name="TextBox 2">
            <a:extLst>
              <a:ext uri="{FF2B5EF4-FFF2-40B4-BE49-F238E27FC236}">
                <a16:creationId xmlns:a16="http://schemas.microsoft.com/office/drawing/2014/main" id="{DD8365CA-BFD7-4E76-B3F3-296DEE51E8C5}"/>
              </a:ext>
            </a:extLst>
          </p:cNvPr>
          <p:cNvSpPr txBox="1"/>
          <p:nvPr/>
        </p:nvSpPr>
        <p:spPr>
          <a:xfrm>
            <a:off x="360000" y="1464208"/>
            <a:ext cx="6096000" cy="369332"/>
          </a:xfrm>
          <a:prstGeom prst="rect">
            <a:avLst/>
          </a:prstGeom>
          <a:noFill/>
        </p:spPr>
        <p:txBody>
          <a:bodyPr wrap="square" rtlCol="0">
            <a:spAutoFit/>
          </a:bodyPr>
          <a:lstStyle/>
          <a:p>
            <a:r>
              <a:rPr lang="en-US" dirty="0">
                <a:solidFill>
                  <a:schemeClr val="accent1">
                    <a:lumMod val="50000"/>
                  </a:schemeClr>
                </a:solidFill>
              </a:rPr>
              <a:t>Other Important Civil Society Organizations, NGOs</a:t>
            </a:r>
          </a:p>
        </p:txBody>
      </p:sp>
    </p:spTree>
    <p:extLst>
      <p:ext uri="{BB962C8B-B14F-4D97-AF65-F5344CB8AC3E}">
        <p14:creationId xmlns:p14="http://schemas.microsoft.com/office/powerpoint/2010/main" val="28951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857250"/>
            <a:ext cx="5920150" cy="923330"/>
          </a:xfrm>
          <a:prstGeom prst="rect">
            <a:avLst/>
          </a:prstGeom>
          <a:noFill/>
        </p:spPr>
        <p:txBody>
          <a:bodyPr wrap="square" rtlCol="0">
            <a:spAutoFit/>
          </a:bodyPr>
          <a:lstStyle/>
          <a:p>
            <a:r>
              <a:rPr lang="en-US" dirty="0">
                <a:solidFill>
                  <a:schemeClr val="bg1"/>
                </a:solidFill>
                <a:highlight>
                  <a:srgbClr val="000080"/>
                </a:highlight>
              </a:rPr>
              <a:t>Global Grant 2120603 Kusumpur Pahari: Three Tracks to Opening Doors to Better Livelihoods</a:t>
            </a:r>
          </a:p>
          <a:p>
            <a:endParaRPr lang="en-US" dirty="0">
              <a:solidFill>
                <a:schemeClr val="bg1"/>
              </a:solidFill>
              <a:highlight>
                <a:srgbClr val="000080"/>
              </a:highlight>
            </a:endParaRP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D8365CA-BFD7-4E76-B3F3-296DEE51E8C5}"/>
              </a:ext>
            </a:extLst>
          </p:cNvPr>
          <p:cNvSpPr txBox="1"/>
          <p:nvPr/>
        </p:nvSpPr>
        <p:spPr>
          <a:xfrm>
            <a:off x="381000" y="1866934"/>
            <a:ext cx="6096000" cy="2308324"/>
          </a:xfrm>
          <a:prstGeom prst="rect">
            <a:avLst/>
          </a:prstGeom>
          <a:noFill/>
          <a:ln>
            <a:solidFill>
              <a:schemeClr val="accent1">
                <a:lumMod val="50000"/>
              </a:schemeClr>
            </a:solidFill>
          </a:ln>
        </p:spPr>
        <p:txBody>
          <a:bodyPr wrap="square" rtlCol="0">
            <a:spAutoFit/>
          </a:bodyPr>
          <a:lstStyle/>
          <a:p>
            <a:r>
              <a:rPr lang="en-US" dirty="0">
                <a:solidFill>
                  <a:schemeClr val="accent1">
                    <a:lumMod val="50000"/>
                  </a:schemeClr>
                </a:solidFill>
              </a:rPr>
              <a:t>Track 1: Preparing for Success</a:t>
            </a:r>
          </a:p>
          <a:p>
            <a:endParaRPr lang="en-US" sz="1400" dirty="0">
              <a:solidFill>
                <a:schemeClr val="accent1">
                  <a:lumMod val="50000"/>
                </a:schemeClr>
              </a:solidFill>
            </a:endParaRPr>
          </a:p>
          <a:p>
            <a:pPr marL="285750" indent="-285750">
              <a:buFont typeface="Wingdings" panose="05000000000000000000" pitchFamily="2" charset="2"/>
              <a:buChar char="ü"/>
            </a:pPr>
            <a:r>
              <a:rPr lang="en-US" sz="1400" dirty="0">
                <a:solidFill>
                  <a:schemeClr val="accent1">
                    <a:lumMod val="50000"/>
                  </a:schemeClr>
                </a:solidFill>
              </a:rPr>
              <a:t>Training for Success in application and enrollment—basic training in on-line access to government and NGO skills enhancement  programs, interview styles, CV writing</a:t>
            </a:r>
          </a:p>
          <a:p>
            <a:pPr marL="285750" indent="-285750">
              <a:buFont typeface="Wingdings" panose="05000000000000000000" pitchFamily="2" charset="2"/>
              <a:buChar char="ü"/>
            </a:pPr>
            <a:r>
              <a:rPr lang="en-US" sz="1400" dirty="0">
                <a:solidFill>
                  <a:schemeClr val="accent1">
                    <a:lumMod val="50000"/>
                  </a:schemeClr>
                </a:solidFill>
              </a:rPr>
              <a:t>Specialized courses in computer and mobile device applications</a:t>
            </a:r>
          </a:p>
          <a:p>
            <a:pPr marL="285750" indent="-285750">
              <a:buFont typeface="Wingdings" panose="05000000000000000000" pitchFamily="2" charset="2"/>
              <a:buChar char="ü"/>
            </a:pPr>
            <a:r>
              <a:rPr lang="en-US" sz="1400" dirty="0">
                <a:solidFill>
                  <a:schemeClr val="accent1">
                    <a:lumMod val="50000"/>
                  </a:schemeClr>
                </a:solidFill>
              </a:rPr>
              <a:t>Business English and Hindi practice, refresher</a:t>
            </a:r>
          </a:p>
          <a:p>
            <a:pPr marL="285750" indent="-285750">
              <a:buFont typeface="Wingdings" panose="05000000000000000000" pitchFamily="2" charset="2"/>
              <a:buChar char="ü"/>
            </a:pPr>
            <a:r>
              <a:rPr lang="en-US" sz="1400" dirty="0">
                <a:solidFill>
                  <a:schemeClr val="accent1">
                    <a:lumMod val="50000"/>
                  </a:schemeClr>
                </a:solidFill>
              </a:rPr>
              <a:t>Special courses for women in beauty culture, retail and hospitality special skills (Note: these are in addition to the training above, and only for women who want them).</a:t>
            </a:r>
          </a:p>
        </p:txBody>
      </p:sp>
    </p:spTree>
    <p:extLst>
      <p:ext uri="{BB962C8B-B14F-4D97-AF65-F5344CB8AC3E}">
        <p14:creationId xmlns:p14="http://schemas.microsoft.com/office/powerpoint/2010/main" val="1484781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857250"/>
            <a:ext cx="5920150" cy="923330"/>
          </a:xfrm>
          <a:prstGeom prst="rect">
            <a:avLst/>
          </a:prstGeom>
          <a:noFill/>
        </p:spPr>
        <p:txBody>
          <a:bodyPr wrap="square" rtlCol="0">
            <a:spAutoFit/>
          </a:bodyPr>
          <a:lstStyle/>
          <a:p>
            <a:r>
              <a:rPr lang="en-US" dirty="0">
                <a:solidFill>
                  <a:schemeClr val="bg1"/>
                </a:solidFill>
                <a:highlight>
                  <a:srgbClr val="000080"/>
                </a:highlight>
              </a:rPr>
              <a:t>Global Grant 2120603 Kusumpur Pahari: Three Tracks to Opening Doors to Better Livelihoods</a:t>
            </a:r>
          </a:p>
          <a:p>
            <a:endParaRPr lang="en-US" dirty="0">
              <a:solidFill>
                <a:schemeClr val="bg1"/>
              </a:solidFill>
              <a:highlight>
                <a:srgbClr val="000080"/>
              </a:highlight>
            </a:endParaRP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D8365CA-BFD7-4E76-B3F3-296DEE51E8C5}"/>
              </a:ext>
            </a:extLst>
          </p:cNvPr>
          <p:cNvSpPr txBox="1"/>
          <p:nvPr/>
        </p:nvSpPr>
        <p:spPr>
          <a:xfrm>
            <a:off x="381000" y="1866934"/>
            <a:ext cx="6096000" cy="2308324"/>
          </a:xfrm>
          <a:prstGeom prst="rect">
            <a:avLst/>
          </a:prstGeom>
          <a:noFill/>
          <a:ln>
            <a:solidFill>
              <a:schemeClr val="accent1">
                <a:lumMod val="50000"/>
              </a:schemeClr>
            </a:solidFill>
          </a:ln>
        </p:spPr>
        <p:txBody>
          <a:bodyPr wrap="square" rtlCol="0">
            <a:spAutoFit/>
          </a:bodyPr>
          <a:lstStyle/>
          <a:p>
            <a:r>
              <a:rPr lang="en-US" dirty="0">
                <a:solidFill>
                  <a:schemeClr val="accent1">
                    <a:lumMod val="50000"/>
                  </a:schemeClr>
                </a:solidFill>
              </a:rPr>
              <a:t>Track 2: Opening Doors to Opportunity</a:t>
            </a:r>
          </a:p>
          <a:p>
            <a:endParaRPr lang="en-US" sz="1400" dirty="0">
              <a:solidFill>
                <a:schemeClr val="accent1">
                  <a:lumMod val="50000"/>
                </a:schemeClr>
              </a:solidFill>
            </a:endParaRPr>
          </a:p>
          <a:p>
            <a:pPr marL="285750" indent="-285750">
              <a:buFont typeface="Wingdings" panose="05000000000000000000" pitchFamily="2" charset="2"/>
              <a:buChar char="ü"/>
            </a:pPr>
            <a:r>
              <a:rPr lang="en-US" sz="1400" b="1" dirty="0">
                <a:solidFill>
                  <a:schemeClr val="accent1">
                    <a:lumMod val="50000"/>
                  </a:schemeClr>
                </a:solidFill>
              </a:rPr>
              <a:t>Mass Recruitment </a:t>
            </a:r>
            <a:r>
              <a:rPr lang="en-US" sz="1400" dirty="0">
                <a:solidFill>
                  <a:schemeClr val="accent1">
                    <a:lumMod val="50000"/>
                  </a:schemeClr>
                </a:solidFill>
              </a:rPr>
              <a:t>and screening of candidates—target 1,000 applicants (400 men, 600 women, 30% youth</a:t>
            </a:r>
          </a:p>
          <a:p>
            <a:pPr marL="285750" indent="-285750">
              <a:buFont typeface="Wingdings" panose="05000000000000000000" pitchFamily="2" charset="2"/>
              <a:buChar char="ü"/>
            </a:pPr>
            <a:r>
              <a:rPr lang="en-US" sz="1400" b="1" dirty="0">
                <a:solidFill>
                  <a:schemeClr val="accent1">
                    <a:lumMod val="50000"/>
                  </a:schemeClr>
                </a:solidFill>
              </a:rPr>
              <a:t>Targeted Recruitment </a:t>
            </a:r>
            <a:r>
              <a:rPr lang="en-US" sz="1400" dirty="0">
                <a:solidFill>
                  <a:schemeClr val="accent1">
                    <a:lumMod val="50000"/>
                  </a:schemeClr>
                </a:solidFill>
              </a:rPr>
              <a:t>of community leaders (Pradhan(s), CSO and community Self-Help Groups, NGOs active and trusted in the community</a:t>
            </a:r>
          </a:p>
          <a:p>
            <a:pPr marL="285750" indent="-285750">
              <a:buFont typeface="Wingdings" panose="05000000000000000000" pitchFamily="2" charset="2"/>
              <a:buChar char="ü"/>
            </a:pPr>
            <a:r>
              <a:rPr lang="en-US" sz="1400" b="1" dirty="0">
                <a:solidFill>
                  <a:schemeClr val="accent1">
                    <a:lumMod val="50000"/>
                  </a:schemeClr>
                </a:solidFill>
              </a:rPr>
              <a:t>Securing Cooperation </a:t>
            </a:r>
            <a:r>
              <a:rPr lang="en-US" sz="1400" dirty="0">
                <a:solidFill>
                  <a:schemeClr val="accent1">
                    <a:lumMod val="50000"/>
                  </a:schemeClr>
                </a:solidFill>
              </a:rPr>
              <a:t>of lower-level officials in documentation offices, relevant agencies</a:t>
            </a:r>
          </a:p>
          <a:p>
            <a:pPr marL="285750" indent="-285750">
              <a:buFont typeface="Wingdings" panose="05000000000000000000" pitchFamily="2" charset="2"/>
              <a:buChar char="ü"/>
            </a:pPr>
            <a:r>
              <a:rPr lang="en-US" sz="1400" b="1" dirty="0">
                <a:solidFill>
                  <a:schemeClr val="accent1">
                    <a:lumMod val="50000"/>
                  </a:schemeClr>
                </a:solidFill>
              </a:rPr>
              <a:t>Removing Logistical Obstacles </a:t>
            </a:r>
            <a:r>
              <a:rPr lang="en-US" sz="1400" dirty="0">
                <a:solidFill>
                  <a:schemeClr val="accent1">
                    <a:lumMod val="50000"/>
                  </a:schemeClr>
                </a:solidFill>
              </a:rPr>
              <a:t>including day care, transportation, accompanying candidates to interviews</a:t>
            </a:r>
            <a:r>
              <a:rPr lang="en-US" sz="1400" b="1" dirty="0">
                <a:solidFill>
                  <a:schemeClr val="accent1">
                    <a:lumMod val="50000"/>
                  </a:schemeClr>
                </a:solidFill>
              </a:rPr>
              <a:t> </a:t>
            </a:r>
          </a:p>
        </p:txBody>
      </p:sp>
    </p:spTree>
    <p:extLst>
      <p:ext uri="{BB962C8B-B14F-4D97-AF65-F5344CB8AC3E}">
        <p14:creationId xmlns:p14="http://schemas.microsoft.com/office/powerpoint/2010/main" val="1908368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857250"/>
            <a:ext cx="5920150" cy="923330"/>
          </a:xfrm>
          <a:prstGeom prst="rect">
            <a:avLst/>
          </a:prstGeom>
          <a:noFill/>
        </p:spPr>
        <p:txBody>
          <a:bodyPr wrap="square" rtlCol="0">
            <a:spAutoFit/>
          </a:bodyPr>
          <a:lstStyle/>
          <a:p>
            <a:r>
              <a:rPr lang="en-US" dirty="0">
                <a:solidFill>
                  <a:schemeClr val="bg1"/>
                </a:solidFill>
                <a:highlight>
                  <a:srgbClr val="000080"/>
                </a:highlight>
              </a:rPr>
              <a:t>Global Grant 2120603 Kusumpur Pahari: Three Tracks to Opening Doors to Better Livelihoods</a:t>
            </a:r>
          </a:p>
          <a:p>
            <a:endParaRPr lang="en-US" dirty="0">
              <a:solidFill>
                <a:schemeClr val="bg1"/>
              </a:solidFill>
              <a:highlight>
                <a:srgbClr val="000080"/>
              </a:highlight>
            </a:endParaRP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D8365CA-BFD7-4E76-B3F3-296DEE51E8C5}"/>
              </a:ext>
            </a:extLst>
          </p:cNvPr>
          <p:cNvSpPr txBox="1"/>
          <p:nvPr/>
        </p:nvSpPr>
        <p:spPr>
          <a:xfrm>
            <a:off x="381000" y="1866934"/>
            <a:ext cx="6096000" cy="2308324"/>
          </a:xfrm>
          <a:prstGeom prst="rect">
            <a:avLst/>
          </a:prstGeom>
          <a:noFill/>
          <a:ln>
            <a:solidFill>
              <a:schemeClr val="accent1">
                <a:lumMod val="50000"/>
              </a:schemeClr>
            </a:solidFill>
          </a:ln>
        </p:spPr>
        <p:txBody>
          <a:bodyPr wrap="square" rtlCol="0">
            <a:spAutoFit/>
          </a:bodyPr>
          <a:lstStyle/>
          <a:p>
            <a:r>
              <a:rPr lang="en-US" dirty="0">
                <a:solidFill>
                  <a:schemeClr val="accent1">
                    <a:lumMod val="50000"/>
                  </a:schemeClr>
                </a:solidFill>
              </a:rPr>
              <a:t>Track 3: Keeping the Doors Open</a:t>
            </a:r>
          </a:p>
          <a:p>
            <a:endParaRPr lang="en-US" sz="1400" dirty="0">
              <a:solidFill>
                <a:schemeClr val="accent1">
                  <a:lumMod val="50000"/>
                </a:schemeClr>
              </a:solidFill>
            </a:endParaRPr>
          </a:p>
          <a:p>
            <a:pPr marL="285750" indent="-285750">
              <a:buFont typeface="Wingdings" panose="05000000000000000000" pitchFamily="2" charset="2"/>
              <a:buChar char="ü"/>
            </a:pPr>
            <a:r>
              <a:rPr lang="en-US" sz="1400" b="1" dirty="0">
                <a:solidFill>
                  <a:schemeClr val="accent1">
                    <a:lumMod val="50000"/>
                  </a:schemeClr>
                </a:solidFill>
              </a:rPr>
              <a:t>Ongoing Training </a:t>
            </a:r>
            <a:r>
              <a:rPr lang="en-US" sz="1400" dirty="0">
                <a:solidFill>
                  <a:schemeClr val="accent1">
                    <a:lumMod val="50000"/>
                  </a:schemeClr>
                </a:solidFill>
              </a:rPr>
              <a:t>while candidates are working through skills enhancement programs to reinforce livelihood skills</a:t>
            </a:r>
            <a:r>
              <a:rPr lang="en-US" sz="1400" b="1" dirty="0">
                <a:solidFill>
                  <a:schemeClr val="accent1">
                    <a:lumMod val="50000"/>
                  </a:schemeClr>
                </a:solidFill>
              </a:rPr>
              <a:t> </a:t>
            </a:r>
            <a:endParaRPr lang="en-US" sz="1400" dirty="0">
              <a:solidFill>
                <a:schemeClr val="accent1">
                  <a:lumMod val="50000"/>
                </a:schemeClr>
              </a:solidFill>
            </a:endParaRPr>
          </a:p>
          <a:p>
            <a:pPr marL="285750" indent="-285750">
              <a:buFont typeface="Wingdings" panose="05000000000000000000" pitchFamily="2" charset="2"/>
              <a:buChar char="ü"/>
            </a:pPr>
            <a:r>
              <a:rPr lang="en-US" sz="1400" b="1" dirty="0">
                <a:solidFill>
                  <a:schemeClr val="accent1">
                    <a:lumMod val="50000"/>
                  </a:schemeClr>
                </a:solidFill>
              </a:rPr>
              <a:t>Ongoing Support </a:t>
            </a:r>
            <a:r>
              <a:rPr lang="en-US" sz="1400" dirty="0">
                <a:solidFill>
                  <a:schemeClr val="accent1">
                    <a:lumMod val="50000"/>
                  </a:schemeClr>
                </a:solidFill>
              </a:rPr>
              <a:t>to ensure that logistics or livelihood concerns do interrupt training</a:t>
            </a:r>
          </a:p>
          <a:p>
            <a:pPr marL="285750" indent="-285750">
              <a:buFont typeface="Wingdings" panose="05000000000000000000" pitchFamily="2" charset="2"/>
              <a:buChar char="ü"/>
            </a:pPr>
            <a:r>
              <a:rPr lang="en-US" sz="1400" b="1" dirty="0">
                <a:solidFill>
                  <a:schemeClr val="accent1">
                    <a:lumMod val="50000"/>
                  </a:schemeClr>
                </a:solidFill>
              </a:rPr>
              <a:t>Connecting with employment opportunities </a:t>
            </a:r>
            <a:r>
              <a:rPr lang="en-US" sz="1400" dirty="0">
                <a:solidFill>
                  <a:schemeClr val="accent1">
                    <a:lumMod val="50000"/>
                  </a:schemeClr>
                </a:solidFill>
              </a:rPr>
              <a:t>beyond those provided by government training programs</a:t>
            </a:r>
          </a:p>
          <a:p>
            <a:pPr marL="285750" indent="-285750">
              <a:buFont typeface="Wingdings" panose="05000000000000000000" pitchFamily="2" charset="2"/>
              <a:buChar char="ü"/>
            </a:pPr>
            <a:r>
              <a:rPr lang="en-US" sz="1400" b="1" dirty="0">
                <a:solidFill>
                  <a:schemeClr val="accent1">
                    <a:lumMod val="50000"/>
                  </a:schemeClr>
                </a:solidFill>
              </a:rPr>
              <a:t>Introducing training for foreign employment as an option </a:t>
            </a:r>
            <a:r>
              <a:rPr lang="en-US" sz="1400" dirty="0">
                <a:solidFill>
                  <a:schemeClr val="accent1">
                    <a:lumMod val="50000"/>
                  </a:schemeClr>
                </a:solidFill>
              </a:rPr>
              <a:t>with introductions to India International Skills Center (IISCs) where appropriate</a:t>
            </a:r>
            <a:endParaRPr lang="en-US" sz="1400" b="1" dirty="0">
              <a:solidFill>
                <a:schemeClr val="accent1">
                  <a:lumMod val="50000"/>
                </a:schemeClr>
              </a:solidFill>
            </a:endParaRPr>
          </a:p>
        </p:txBody>
      </p:sp>
    </p:spTree>
    <p:extLst>
      <p:ext uri="{BB962C8B-B14F-4D97-AF65-F5344CB8AC3E}">
        <p14:creationId xmlns:p14="http://schemas.microsoft.com/office/powerpoint/2010/main" val="544578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857250"/>
            <a:ext cx="5920150" cy="923330"/>
          </a:xfrm>
          <a:prstGeom prst="rect">
            <a:avLst/>
          </a:prstGeom>
          <a:noFill/>
        </p:spPr>
        <p:txBody>
          <a:bodyPr wrap="square" rtlCol="0">
            <a:spAutoFit/>
          </a:bodyPr>
          <a:lstStyle/>
          <a:p>
            <a:r>
              <a:rPr lang="en-US" dirty="0">
                <a:solidFill>
                  <a:schemeClr val="bg1"/>
                </a:solidFill>
                <a:highlight>
                  <a:srgbClr val="000080"/>
                </a:highlight>
              </a:rPr>
              <a:t>Global Grant 2120603 Kusumpur Pahari: The Three Tracks to Opening Opportunity—Systems Design</a:t>
            </a:r>
          </a:p>
          <a:p>
            <a:endParaRPr lang="en-US" dirty="0">
              <a:solidFill>
                <a:schemeClr val="bg1"/>
              </a:solidFill>
              <a:highlight>
                <a:srgbClr val="000080"/>
              </a:highlight>
            </a:endParaRP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D8365CA-BFD7-4E76-B3F3-296DEE51E8C5}"/>
              </a:ext>
            </a:extLst>
          </p:cNvPr>
          <p:cNvSpPr txBox="1"/>
          <p:nvPr/>
        </p:nvSpPr>
        <p:spPr>
          <a:xfrm>
            <a:off x="381000" y="1866934"/>
            <a:ext cx="6096000" cy="1815882"/>
          </a:xfrm>
          <a:prstGeom prst="rect">
            <a:avLst/>
          </a:prstGeom>
          <a:noFill/>
          <a:ln>
            <a:noFill/>
          </a:ln>
        </p:spPr>
        <p:txBody>
          <a:bodyPr wrap="square" rtlCol="0">
            <a:spAutoFit/>
          </a:bodyPr>
          <a:lstStyle/>
          <a:p>
            <a:r>
              <a:rPr lang="en-US" sz="1600" i="1" dirty="0">
                <a:solidFill>
                  <a:schemeClr val="accent1">
                    <a:lumMod val="50000"/>
                  </a:schemeClr>
                </a:solidFill>
              </a:rPr>
              <a:t>While the Three Tracks are Conceptually Distinct, after the initial recruitment, they should all be running simultaneously—primary training occurs while candidates receive assistance with applications to government training centers, while Rotary and Cooperating Partner assist with logistics and work on coopting and briefing Pradhan(s), CSOs, NGOs, government agencies responsible for ID and Residence certification documentation.</a:t>
            </a:r>
          </a:p>
        </p:txBody>
      </p:sp>
    </p:spTree>
    <p:extLst>
      <p:ext uri="{BB962C8B-B14F-4D97-AF65-F5344CB8AC3E}">
        <p14:creationId xmlns:p14="http://schemas.microsoft.com/office/powerpoint/2010/main" val="38599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Rotary foundation grants by PP Salwa El Haddad">
            <a:extLst>
              <a:ext uri="{FF2B5EF4-FFF2-40B4-BE49-F238E27FC236}">
                <a16:creationId xmlns:a16="http://schemas.microsoft.com/office/drawing/2014/main" id="{F9932E84-D442-4348-8150-4B50244314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1633" y="838199"/>
            <a:ext cx="5274733" cy="395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95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857250"/>
            <a:ext cx="5920150" cy="923330"/>
          </a:xfrm>
          <a:prstGeom prst="rect">
            <a:avLst/>
          </a:prstGeom>
          <a:noFill/>
        </p:spPr>
        <p:txBody>
          <a:bodyPr wrap="square" rtlCol="0">
            <a:spAutoFit/>
          </a:bodyPr>
          <a:lstStyle/>
          <a:p>
            <a:r>
              <a:rPr lang="en-US" dirty="0">
                <a:solidFill>
                  <a:schemeClr val="bg1"/>
                </a:solidFill>
                <a:highlight>
                  <a:srgbClr val="000080"/>
                </a:highlight>
              </a:rPr>
              <a:t>Global Grant 2120603 Kusumpur Pahari: Global Grant Training Plan—Track 1 (Incubation) Track 2 (Consolidation)</a:t>
            </a:r>
          </a:p>
          <a:p>
            <a:endParaRPr lang="en-US" dirty="0">
              <a:solidFill>
                <a:schemeClr val="bg1"/>
              </a:solidFill>
              <a:highlight>
                <a:srgbClr val="000080"/>
              </a:highlight>
            </a:endParaRP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Graphical user interface, application&#10;&#10;Description automatically generated">
            <a:extLst>
              <a:ext uri="{FF2B5EF4-FFF2-40B4-BE49-F238E27FC236}">
                <a16:creationId xmlns:a16="http://schemas.microsoft.com/office/drawing/2014/main" id="{C6329569-DA4F-4ADF-ADE3-5F7D0F264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6315"/>
            <a:ext cx="6858000" cy="1779685"/>
          </a:xfrm>
          <a:prstGeom prst="rect">
            <a:avLst/>
          </a:prstGeom>
        </p:spPr>
      </p:pic>
    </p:spTree>
    <p:extLst>
      <p:ext uri="{BB962C8B-B14F-4D97-AF65-F5344CB8AC3E}">
        <p14:creationId xmlns:p14="http://schemas.microsoft.com/office/powerpoint/2010/main" val="2255112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857250"/>
            <a:ext cx="5920150" cy="923330"/>
          </a:xfrm>
          <a:prstGeom prst="rect">
            <a:avLst/>
          </a:prstGeom>
          <a:noFill/>
        </p:spPr>
        <p:txBody>
          <a:bodyPr wrap="square" rtlCol="0">
            <a:spAutoFit/>
          </a:bodyPr>
          <a:lstStyle/>
          <a:p>
            <a:r>
              <a:rPr lang="en-US" dirty="0">
                <a:solidFill>
                  <a:schemeClr val="bg1"/>
                </a:solidFill>
                <a:highlight>
                  <a:srgbClr val="000080"/>
                </a:highlight>
              </a:rPr>
              <a:t>Global Grant 2120603 Kusumpur Pahari: Global Grant Training Plan—Track 1 (Incubation) Track 2 (Consolidation)</a:t>
            </a:r>
          </a:p>
          <a:p>
            <a:endParaRPr lang="en-US" dirty="0">
              <a:solidFill>
                <a:schemeClr val="bg1"/>
              </a:solidFill>
              <a:highlight>
                <a:srgbClr val="000080"/>
              </a:highlight>
            </a:endParaRP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Graphical user interface, application, Word&#10;&#10;Description automatically generated">
            <a:extLst>
              <a:ext uri="{FF2B5EF4-FFF2-40B4-BE49-F238E27FC236}">
                <a16:creationId xmlns:a16="http://schemas.microsoft.com/office/drawing/2014/main" id="{17C0C0B3-CF6F-4C6A-93E2-422D5E4FC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5055"/>
            <a:ext cx="6858000" cy="2365295"/>
          </a:xfrm>
          <a:prstGeom prst="rect">
            <a:avLst/>
          </a:prstGeom>
        </p:spPr>
      </p:pic>
    </p:spTree>
    <p:extLst>
      <p:ext uri="{BB962C8B-B14F-4D97-AF65-F5344CB8AC3E}">
        <p14:creationId xmlns:p14="http://schemas.microsoft.com/office/powerpoint/2010/main" val="3369090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1500" y="965200"/>
            <a:ext cx="5920150" cy="923330"/>
          </a:xfrm>
          <a:prstGeom prst="rect">
            <a:avLst/>
          </a:prstGeom>
          <a:noFill/>
        </p:spPr>
        <p:txBody>
          <a:bodyPr wrap="square" rtlCol="0">
            <a:spAutoFit/>
          </a:bodyPr>
          <a:lstStyle/>
          <a:p>
            <a:r>
              <a:rPr lang="en-US" dirty="0">
                <a:solidFill>
                  <a:schemeClr val="bg1"/>
                </a:solidFill>
                <a:highlight>
                  <a:srgbClr val="000080"/>
                </a:highlight>
              </a:rPr>
              <a:t>Global Grant 2120603 Kusumpur Pahari: Replication and Scaling up</a:t>
            </a:r>
          </a:p>
          <a:p>
            <a:endParaRPr lang="en-US" dirty="0">
              <a:solidFill>
                <a:schemeClr val="bg1"/>
              </a:solidFill>
              <a:highlight>
                <a:srgbClr val="000080"/>
              </a:highlight>
            </a:endParaRP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04A508BB-5898-4E8D-8F21-15C014B1B556}"/>
              </a:ext>
            </a:extLst>
          </p:cNvPr>
          <p:cNvSpPr txBox="1"/>
          <p:nvPr/>
        </p:nvSpPr>
        <p:spPr>
          <a:xfrm>
            <a:off x="635000" y="1790700"/>
            <a:ext cx="5505450" cy="2308324"/>
          </a:xfrm>
          <a:prstGeom prst="rect">
            <a:avLst/>
          </a:prstGeom>
          <a:noFill/>
        </p:spPr>
        <p:txBody>
          <a:bodyPr wrap="square" rtlCol="0">
            <a:spAutoFit/>
          </a:bodyPr>
          <a:lstStyle/>
          <a:p>
            <a:r>
              <a:rPr lang="en-US" sz="1600" dirty="0">
                <a:solidFill>
                  <a:schemeClr val="accent1">
                    <a:lumMod val="50000"/>
                  </a:schemeClr>
                </a:solidFill>
              </a:rPr>
              <a:t>Two large budget items in the Grant are for two staff members to organize units to:</a:t>
            </a:r>
          </a:p>
          <a:p>
            <a:pPr marL="285750" indent="-285750">
              <a:buFont typeface="Wingdings" panose="05000000000000000000" pitchFamily="2" charset="2"/>
              <a:buChar char="q"/>
            </a:pPr>
            <a:r>
              <a:rPr lang="en-US" sz="1600" dirty="0">
                <a:solidFill>
                  <a:srgbClr val="002060"/>
                </a:solidFill>
              </a:rPr>
              <a:t>Explore replication and scaling opportunities/feasibility  in Delhi</a:t>
            </a:r>
          </a:p>
          <a:p>
            <a:pPr marL="285750" indent="-285750">
              <a:buFont typeface="Wingdings" panose="05000000000000000000" pitchFamily="2" charset="2"/>
              <a:buChar char="q"/>
            </a:pPr>
            <a:r>
              <a:rPr lang="en-US" sz="1600" dirty="0">
                <a:solidFill>
                  <a:srgbClr val="002060"/>
                </a:solidFill>
              </a:rPr>
              <a:t>Explore scaling up to National Center of Excellence—a model for coordination and systemization of a Government of India portal for inclusion of marginalized communities in the national training program.</a:t>
            </a:r>
          </a:p>
          <a:p>
            <a:endParaRPr lang="en-US" sz="1600" dirty="0">
              <a:solidFill>
                <a:schemeClr val="accent1">
                  <a:lumMod val="50000"/>
                </a:schemeClr>
              </a:solidFill>
            </a:endParaRPr>
          </a:p>
        </p:txBody>
      </p:sp>
    </p:spTree>
    <p:extLst>
      <p:ext uri="{BB962C8B-B14F-4D97-AF65-F5344CB8AC3E}">
        <p14:creationId xmlns:p14="http://schemas.microsoft.com/office/powerpoint/2010/main" val="796132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1500" y="965200"/>
            <a:ext cx="5920150" cy="923330"/>
          </a:xfrm>
          <a:prstGeom prst="rect">
            <a:avLst/>
          </a:prstGeom>
          <a:noFill/>
        </p:spPr>
        <p:txBody>
          <a:bodyPr wrap="square" rtlCol="0">
            <a:spAutoFit/>
          </a:bodyPr>
          <a:lstStyle/>
          <a:p>
            <a:r>
              <a:rPr lang="en-US" dirty="0">
                <a:solidFill>
                  <a:schemeClr val="bg1"/>
                </a:solidFill>
                <a:highlight>
                  <a:srgbClr val="000080"/>
                </a:highlight>
              </a:rPr>
              <a:t>Global Grant 2120603 Kusumpur Pahari: The IEP Eight Pillars in the Global Grant context—Well Functioning Government</a:t>
            </a:r>
          </a:p>
          <a:p>
            <a:endParaRPr lang="en-US" dirty="0">
              <a:solidFill>
                <a:schemeClr val="bg1"/>
              </a:solidFill>
              <a:highlight>
                <a:srgbClr val="000080"/>
              </a:highlight>
            </a:endParaRPr>
          </a:p>
        </p:txBody>
      </p:sp>
      <p:pic>
        <p:nvPicPr>
          <p:cNvPr id="6" name="Picture 5" descr="Diagram&#10;&#10;Description automatically generated">
            <a:extLst>
              <a:ext uri="{FF2B5EF4-FFF2-40B4-BE49-F238E27FC236}">
                <a16:creationId xmlns:a16="http://schemas.microsoft.com/office/drawing/2014/main" id="{DCB533AD-4E55-4BA4-951B-338834DFA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1577380"/>
            <a:ext cx="3599724" cy="2918420"/>
          </a:xfrm>
          <a:prstGeom prst="rect">
            <a:avLst/>
          </a:prstGeom>
        </p:spPr>
      </p:pic>
      <p:sp>
        <p:nvSpPr>
          <p:cNvPr id="4" name="TextBox 3">
            <a:extLst>
              <a:ext uri="{FF2B5EF4-FFF2-40B4-BE49-F238E27FC236}">
                <a16:creationId xmlns:a16="http://schemas.microsoft.com/office/drawing/2014/main" id="{36C85592-662C-4B21-9727-FB3516CE940E}"/>
              </a:ext>
            </a:extLst>
          </p:cNvPr>
          <p:cNvSpPr txBox="1"/>
          <p:nvPr/>
        </p:nvSpPr>
        <p:spPr>
          <a:xfrm>
            <a:off x="3778250" y="1631950"/>
            <a:ext cx="2713400" cy="4185761"/>
          </a:xfrm>
          <a:prstGeom prst="rect">
            <a:avLst/>
          </a:prstGeom>
          <a:noFill/>
        </p:spPr>
        <p:txBody>
          <a:bodyPr wrap="square" rtlCol="0">
            <a:spAutoFit/>
          </a:bodyPr>
          <a:lstStyle/>
          <a:p>
            <a:r>
              <a:rPr lang="en-US" sz="1400" dirty="0">
                <a:solidFill>
                  <a:schemeClr val="accent1">
                    <a:lumMod val="50000"/>
                  </a:schemeClr>
                </a:solidFill>
              </a:rPr>
              <a:t>Well Functioning Government:</a:t>
            </a:r>
          </a:p>
          <a:p>
            <a:pPr marL="171450" indent="-171450">
              <a:buFont typeface="Wingdings" panose="05000000000000000000" pitchFamily="2" charset="2"/>
              <a:buChar char="ü"/>
            </a:pPr>
            <a:r>
              <a:rPr lang="en-US" sz="1200" dirty="0">
                <a:solidFill>
                  <a:schemeClr val="accent1">
                    <a:lumMod val="50000"/>
                  </a:schemeClr>
                </a:solidFill>
              </a:rPr>
              <a:t>Inclusion of slum residents in Government documentation programs (UID biometric), Residence registry, Scheduled Caste certification</a:t>
            </a:r>
          </a:p>
          <a:p>
            <a:pPr marL="171450" indent="-171450">
              <a:buFont typeface="Wingdings" panose="05000000000000000000" pitchFamily="2" charset="2"/>
              <a:buChar char="ü"/>
            </a:pPr>
            <a:r>
              <a:rPr lang="en-US" sz="1200" dirty="0">
                <a:solidFill>
                  <a:schemeClr val="accent1">
                    <a:lumMod val="50000"/>
                  </a:schemeClr>
                </a:solidFill>
              </a:rPr>
              <a:t>Inclusion of slum residents in Government and NGO skills enhancement and job placement programs</a:t>
            </a:r>
          </a:p>
          <a:p>
            <a:pPr marL="171450" indent="-171450">
              <a:buFont typeface="Wingdings" panose="05000000000000000000" pitchFamily="2" charset="2"/>
              <a:buChar char="ü"/>
            </a:pPr>
            <a:r>
              <a:rPr lang="en-US" sz="1200" dirty="0">
                <a:solidFill>
                  <a:schemeClr val="accent1">
                    <a:lumMod val="50000"/>
                  </a:schemeClr>
                </a:solidFill>
              </a:rPr>
              <a:t>Reduction of “patronage politics” and predatory corruption (Chatterjee 2004)—formalization of access to skills enhancement a job placement programs</a:t>
            </a:r>
          </a:p>
          <a:p>
            <a:pPr marL="171450" indent="-171450">
              <a:buFont typeface="Wingdings" panose="05000000000000000000" pitchFamily="2" charset="2"/>
              <a:buChar char="ü"/>
            </a:pPr>
            <a:r>
              <a:rPr lang="en-US" sz="1200" dirty="0">
                <a:solidFill>
                  <a:schemeClr val="accent1">
                    <a:lumMod val="50000"/>
                  </a:schemeClr>
                </a:solidFill>
              </a:rPr>
              <a:t>Restoration of interface between slum residents and the State during implementation</a:t>
            </a: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p:txBody>
      </p:sp>
    </p:spTree>
    <p:extLst>
      <p:ext uri="{BB962C8B-B14F-4D97-AF65-F5344CB8AC3E}">
        <p14:creationId xmlns:p14="http://schemas.microsoft.com/office/powerpoint/2010/main" val="476277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1500" y="965200"/>
            <a:ext cx="5920150" cy="923330"/>
          </a:xfrm>
          <a:prstGeom prst="rect">
            <a:avLst/>
          </a:prstGeom>
          <a:noFill/>
        </p:spPr>
        <p:txBody>
          <a:bodyPr wrap="square" rtlCol="0">
            <a:spAutoFit/>
          </a:bodyPr>
          <a:lstStyle/>
          <a:p>
            <a:r>
              <a:rPr lang="en-US" dirty="0">
                <a:solidFill>
                  <a:schemeClr val="bg1"/>
                </a:solidFill>
                <a:highlight>
                  <a:srgbClr val="000080"/>
                </a:highlight>
              </a:rPr>
              <a:t>Global Grant 2120603 Kusumpur Pahari: The IEP Eight Pillars in the Global Grant context—Free Flow of Information</a:t>
            </a:r>
          </a:p>
          <a:p>
            <a:endParaRPr lang="en-US" dirty="0">
              <a:solidFill>
                <a:schemeClr val="bg1"/>
              </a:solidFill>
              <a:highlight>
                <a:srgbClr val="000080"/>
              </a:highlight>
            </a:endParaRPr>
          </a:p>
        </p:txBody>
      </p:sp>
      <p:pic>
        <p:nvPicPr>
          <p:cNvPr id="6" name="Picture 5" descr="Diagram&#10;&#10;Description automatically generated">
            <a:extLst>
              <a:ext uri="{FF2B5EF4-FFF2-40B4-BE49-F238E27FC236}">
                <a16:creationId xmlns:a16="http://schemas.microsoft.com/office/drawing/2014/main" id="{DCB533AD-4E55-4BA4-951B-338834DFA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1577380"/>
            <a:ext cx="3599724" cy="2918420"/>
          </a:xfrm>
          <a:prstGeom prst="rect">
            <a:avLst/>
          </a:prstGeom>
        </p:spPr>
      </p:pic>
      <p:sp>
        <p:nvSpPr>
          <p:cNvPr id="4" name="TextBox 3">
            <a:extLst>
              <a:ext uri="{FF2B5EF4-FFF2-40B4-BE49-F238E27FC236}">
                <a16:creationId xmlns:a16="http://schemas.microsoft.com/office/drawing/2014/main" id="{36C85592-662C-4B21-9727-FB3516CE940E}"/>
              </a:ext>
            </a:extLst>
          </p:cNvPr>
          <p:cNvSpPr txBox="1"/>
          <p:nvPr/>
        </p:nvSpPr>
        <p:spPr>
          <a:xfrm>
            <a:off x="3778250" y="1631950"/>
            <a:ext cx="2713400" cy="4185761"/>
          </a:xfrm>
          <a:prstGeom prst="rect">
            <a:avLst/>
          </a:prstGeom>
          <a:noFill/>
        </p:spPr>
        <p:txBody>
          <a:bodyPr wrap="square" rtlCol="0">
            <a:spAutoFit/>
          </a:bodyPr>
          <a:lstStyle/>
          <a:p>
            <a:r>
              <a:rPr lang="en-US" sz="1400" dirty="0">
                <a:solidFill>
                  <a:schemeClr val="accent1">
                    <a:lumMod val="50000"/>
                  </a:schemeClr>
                </a:solidFill>
              </a:rPr>
              <a:t>Free Flow of Information:</a:t>
            </a:r>
          </a:p>
          <a:p>
            <a:pPr marL="171450" indent="-171450">
              <a:buFont typeface="Wingdings" panose="05000000000000000000" pitchFamily="2" charset="2"/>
              <a:buChar char="ü"/>
            </a:pPr>
            <a:r>
              <a:rPr lang="en-US" sz="1200" dirty="0">
                <a:solidFill>
                  <a:schemeClr val="accent1">
                    <a:lumMod val="50000"/>
                  </a:schemeClr>
                </a:solidFill>
              </a:rPr>
              <a:t> Participatory Awareness Campaign and “Preparing for Success” courses introducing Skills Enhancement/Job Placement programs</a:t>
            </a:r>
          </a:p>
          <a:p>
            <a:pPr marL="171450" indent="-171450">
              <a:buFont typeface="Wingdings" panose="05000000000000000000" pitchFamily="2" charset="2"/>
              <a:buChar char="ü"/>
            </a:pPr>
            <a:r>
              <a:rPr lang="en-US" sz="1200" dirty="0">
                <a:solidFill>
                  <a:schemeClr val="accent1">
                    <a:lumMod val="50000"/>
                  </a:schemeClr>
                </a:solidFill>
              </a:rPr>
              <a:t>Increase in reliable data on JJCs, UACs, and Resettlement Colonies/ Temporary Transit Camps—there are over a thousand excluded settlements in Delhi but no reliable data on service delivery (Heller, et. al. 2015)</a:t>
            </a:r>
          </a:p>
          <a:p>
            <a:pPr marL="171450" indent="-171450">
              <a:buFont typeface="Wingdings" panose="05000000000000000000" pitchFamily="2" charset="2"/>
              <a:buChar char="ü"/>
            </a:pPr>
            <a:r>
              <a:rPr lang="en-US" sz="1200" dirty="0">
                <a:solidFill>
                  <a:schemeClr val="accent1">
                    <a:lumMod val="50000"/>
                  </a:schemeClr>
                </a:solidFill>
              </a:rPr>
              <a:t>Restoration of formal and informal interfaces between slum residents and the State during implementation—demonstration that slum dwellers, with CBOs and NGOs, </a:t>
            </a:r>
            <a:r>
              <a:rPr lang="en-US" sz="1200" b="1" u="sng" dirty="0">
                <a:solidFill>
                  <a:schemeClr val="accent1">
                    <a:lumMod val="50000"/>
                  </a:schemeClr>
                </a:solidFill>
              </a:rPr>
              <a:t>can</a:t>
            </a:r>
            <a:r>
              <a:rPr lang="en-US" sz="1200" dirty="0">
                <a:solidFill>
                  <a:schemeClr val="accent1">
                    <a:lumMod val="50000"/>
                  </a:schemeClr>
                </a:solidFill>
              </a:rPr>
              <a:t> access rights to services.</a:t>
            </a: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p:txBody>
      </p:sp>
    </p:spTree>
    <p:extLst>
      <p:ext uri="{BB962C8B-B14F-4D97-AF65-F5344CB8AC3E}">
        <p14:creationId xmlns:p14="http://schemas.microsoft.com/office/powerpoint/2010/main" val="1711652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jimsvk Instagram posts (photos and videos) - Picuki.com">
            <a:extLst>
              <a:ext uri="{FF2B5EF4-FFF2-40B4-BE49-F238E27FC236}">
                <a16:creationId xmlns:a16="http://schemas.microsoft.com/office/drawing/2014/main" id="{0441F580-4091-442D-838A-7CC52E9F1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977" y="895352"/>
            <a:ext cx="3879848" cy="387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259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1500" y="965200"/>
            <a:ext cx="5920150" cy="923330"/>
          </a:xfrm>
          <a:prstGeom prst="rect">
            <a:avLst/>
          </a:prstGeom>
          <a:noFill/>
        </p:spPr>
        <p:txBody>
          <a:bodyPr wrap="square" rtlCol="0">
            <a:spAutoFit/>
          </a:bodyPr>
          <a:lstStyle/>
          <a:p>
            <a:r>
              <a:rPr lang="en-US" dirty="0">
                <a:solidFill>
                  <a:schemeClr val="bg1"/>
                </a:solidFill>
                <a:highlight>
                  <a:srgbClr val="000080"/>
                </a:highlight>
              </a:rPr>
              <a:t>Global Grant 2120603 Kusumpur Pahari: The IEP Eight Pillars in the Global Grant context—Good Relation with Neighbors </a:t>
            </a:r>
          </a:p>
          <a:p>
            <a:endParaRPr lang="en-US" dirty="0">
              <a:solidFill>
                <a:schemeClr val="bg1"/>
              </a:solidFill>
              <a:highlight>
                <a:srgbClr val="000080"/>
              </a:highlight>
            </a:endParaRPr>
          </a:p>
        </p:txBody>
      </p:sp>
      <p:pic>
        <p:nvPicPr>
          <p:cNvPr id="6" name="Picture 5" descr="Diagram&#10;&#10;Description automatically generated">
            <a:extLst>
              <a:ext uri="{FF2B5EF4-FFF2-40B4-BE49-F238E27FC236}">
                <a16:creationId xmlns:a16="http://schemas.microsoft.com/office/drawing/2014/main" id="{DCB533AD-4E55-4BA4-951B-338834DFA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1577380"/>
            <a:ext cx="3599724" cy="2918420"/>
          </a:xfrm>
          <a:prstGeom prst="rect">
            <a:avLst/>
          </a:prstGeom>
        </p:spPr>
      </p:pic>
      <p:sp>
        <p:nvSpPr>
          <p:cNvPr id="4" name="TextBox 3">
            <a:extLst>
              <a:ext uri="{FF2B5EF4-FFF2-40B4-BE49-F238E27FC236}">
                <a16:creationId xmlns:a16="http://schemas.microsoft.com/office/drawing/2014/main" id="{36C85592-662C-4B21-9727-FB3516CE940E}"/>
              </a:ext>
            </a:extLst>
          </p:cNvPr>
          <p:cNvSpPr txBox="1"/>
          <p:nvPr/>
        </p:nvSpPr>
        <p:spPr>
          <a:xfrm>
            <a:off x="3778250" y="1577380"/>
            <a:ext cx="2713400" cy="4555093"/>
          </a:xfrm>
          <a:prstGeom prst="rect">
            <a:avLst/>
          </a:prstGeom>
          <a:noFill/>
        </p:spPr>
        <p:txBody>
          <a:bodyPr wrap="square" rtlCol="0">
            <a:spAutoFit/>
          </a:bodyPr>
          <a:lstStyle/>
          <a:p>
            <a:r>
              <a:rPr lang="en-US" sz="1400" dirty="0">
                <a:solidFill>
                  <a:schemeClr val="accent1">
                    <a:lumMod val="50000"/>
                  </a:schemeClr>
                </a:solidFill>
              </a:rPr>
              <a:t>Good Relations with Neighbors:</a:t>
            </a:r>
          </a:p>
          <a:p>
            <a:pPr marL="171450" indent="-171450">
              <a:buFont typeface="Wingdings" panose="05000000000000000000" pitchFamily="2" charset="2"/>
              <a:buChar char="ü"/>
            </a:pPr>
            <a:r>
              <a:rPr lang="en-US" sz="1200" dirty="0">
                <a:solidFill>
                  <a:schemeClr val="accent1">
                    <a:lumMod val="50000"/>
                  </a:schemeClr>
                </a:solidFill>
              </a:rPr>
              <a:t>Implementation requires participation across caste, home  province, gender, political, and CBO and NGO lines.</a:t>
            </a:r>
          </a:p>
          <a:p>
            <a:pPr marL="171450" indent="-171450">
              <a:buFont typeface="Wingdings" panose="05000000000000000000" pitchFamily="2" charset="2"/>
              <a:buChar char="ü"/>
            </a:pPr>
            <a:r>
              <a:rPr lang="en-US" sz="1200" dirty="0">
                <a:solidFill>
                  <a:schemeClr val="accent1">
                    <a:lumMod val="50000"/>
                  </a:schemeClr>
                </a:solidFill>
              </a:rPr>
              <a:t>Personal interventions by Rotary and Cooperating Organization in logistical support, negotiating with Skills Enhancement providers, engaging with government agencies</a:t>
            </a:r>
          </a:p>
          <a:p>
            <a:pPr marL="171450" indent="-171450">
              <a:buFont typeface="Wingdings" panose="05000000000000000000" pitchFamily="2" charset="2"/>
              <a:buChar char="ü"/>
            </a:pPr>
            <a:r>
              <a:rPr lang="en-US" sz="1200" dirty="0">
                <a:solidFill>
                  <a:schemeClr val="accent1">
                    <a:lumMod val="50000"/>
                  </a:schemeClr>
                </a:solidFill>
              </a:rPr>
              <a:t>Rotary’s Long-standing relationships with Pradhan(s), Kusumpur Ekta Manch, AIDWA, NGO ensures respect for their roles in awareness building and advocacy</a:t>
            </a:r>
          </a:p>
          <a:p>
            <a:pPr marL="171450" indent="-171450">
              <a:buFont typeface="Wingdings" panose="05000000000000000000" pitchFamily="2" charset="2"/>
              <a:buChar char="ü"/>
            </a:pPr>
            <a:r>
              <a:rPr lang="en-US" sz="1200" dirty="0">
                <a:solidFill>
                  <a:schemeClr val="accent1">
                    <a:lumMod val="50000"/>
                  </a:schemeClr>
                </a:solidFill>
              </a:rPr>
              <a:t>600 of 1,000 participants women, with classes on family roles after women go to work or establish businesses</a:t>
            </a: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p:txBody>
      </p:sp>
    </p:spTree>
    <p:extLst>
      <p:ext uri="{BB962C8B-B14F-4D97-AF65-F5344CB8AC3E}">
        <p14:creationId xmlns:p14="http://schemas.microsoft.com/office/powerpoint/2010/main" val="1517803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1500" y="965200"/>
            <a:ext cx="5920150" cy="1200329"/>
          </a:xfrm>
          <a:prstGeom prst="rect">
            <a:avLst/>
          </a:prstGeom>
          <a:noFill/>
        </p:spPr>
        <p:txBody>
          <a:bodyPr wrap="square" rtlCol="0">
            <a:spAutoFit/>
          </a:bodyPr>
          <a:lstStyle/>
          <a:p>
            <a:r>
              <a:rPr lang="en-US" dirty="0">
                <a:solidFill>
                  <a:schemeClr val="bg1"/>
                </a:solidFill>
                <a:highlight>
                  <a:srgbClr val="000080"/>
                </a:highlight>
              </a:rPr>
              <a:t>Global Grant 2120603 Kusumpur Pahari: The IEP Eight Pillars in the Global Grant context– Acceptance of the Rights of Others</a:t>
            </a:r>
          </a:p>
          <a:p>
            <a:endParaRPr lang="en-US" dirty="0">
              <a:solidFill>
                <a:schemeClr val="bg1"/>
              </a:solidFill>
              <a:highlight>
                <a:srgbClr val="000080"/>
              </a:highlight>
            </a:endParaRPr>
          </a:p>
        </p:txBody>
      </p:sp>
      <p:pic>
        <p:nvPicPr>
          <p:cNvPr id="6" name="Picture 5" descr="Diagram&#10;&#10;Description automatically generated">
            <a:extLst>
              <a:ext uri="{FF2B5EF4-FFF2-40B4-BE49-F238E27FC236}">
                <a16:creationId xmlns:a16="http://schemas.microsoft.com/office/drawing/2014/main" id="{DCB533AD-4E55-4BA4-951B-338834DFA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 y="1875830"/>
            <a:ext cx="3599724" cy="2918420"/>
          </a:xfrm>
          <a:prstGeom prst="rect">
            <a:avLst/>
          </a:prstGeom>
        </p:spPr>
      </p:pic>
      <p:sp>
        <p:nvSpPr>
          <p:cNvPr id="4" name="TextBox 3">
            <a:extLst>
              <a:ext uri="{FF2B5EF4-FFF2-40B4-BE49-F238E27FC236}">
                <a16:creationId xmlns:a16="http://schemas.microsoft.com/office/drawing/2014/main" id="{36C85592-662C-4B21-9727-FB3516CE940E}"/>
              </a:ext>
            </a:extLst>
          </p:cNvPr>
          <p:cNvSpPr txBox="1"/>
          <p:nvPr/>
        </p:nvSpPr>
        <p:spPr>
          <a:xfrm>
            <a:off x="3778250" y="1565364"/>
            <a:ext cx="2713400" cy="4585871"/>
          </a:xfrm>
          <a:prstGeom prst="rect">
            <a:avLst/>
          </a:prstGeom>
          <a:noFill/>
        </p:spPr>
        <p:txBody>
          <a:bodyPr wrap="square" rtlCol="0">
            <a:spAutoFit/>
          </a:bodyPr>
          <a:lstStyle/>
          <a:p>
            <a:r>
              <a:rPr lang="en-US" sz="1400" dirty="0">
                <a:solidFill>
                  <a:schemeClr val="accent1">
                    <a:lumMod val="50000"/>
                  </a:schemeClr>
                </a:solidFill>
              </a:rPr>
              <a:t>Acceptance of the Rights of Others:</a:t>
            </a:r>
          </a:p>
          <a:p>
            <a:pPr marL="171450" indent="-171450">
              <a:buFont typeface="Wingdings" panose="05000000000000000000" pitchFamily="2" charset="2"/>
              <a:buChar char="ü"/>
            </a:pPr>
            <a:r>
              <a:rPr lang="en-US" sz="1200" dirty="0">
                <a:solidFill>
                  <a:schemeClr val="accent1">
                    <a:lumMod val="50000"/>
                  </a:schemeClr>
                </a:solidFill>
              </a:rPr>
              <a:t>Implementation requires participation across caste, home  province, gender, political, and CBO and NGO lines.</a:t>
            </a:r>
          </a:p>
          <a:p>
            <a:pPr marL="171450" indent="-171450">
              <a:buFont typeface="Wingdings" panose="05000000000000000000" pitchFamily="2" charset="2"/>
              <a:buChar char="ü"/>
            </a:pPr>
            <a:r>
              <a:rPr lang="en-US" sz="1200" dirty="0">
                <a:solidFill>
                  <a:schemeClr val="accent1">
                    <a:lumMod val="50000"/>
                  </a:schemeClr>
                </a:solidFill>
              </a:rPr>
              <a:t>Project, based on Rotary DEI principles, advocates “right to services,” “right to city” discourse—challenges “slums as nuisance” mindset of courts and DDA, DUSIB</a:t>
            </a:r>
          </a:p>
          <a:p>
            <a:pPr marL="171450" indent="-171450">
              <a:buFont typeface="Wingdings" panose="05000000000000000000" pitchFamily="2" charset="2"/>
              <a:buChar char="ü"/>
            </a:pPr>
            <a:r>
              <a:rPr lang="en-US" sz="1200" dirty="0">
                <a:solidFill>
                  <a:schemeClr val="accent1">
                    <a:lumMod val="50000"/>
                  </a:schemeClr>
                </a:solidFill>
              </a:rPr>
              <a:t>Rotary’s Long-standing relationships with Pradhan(s), Kusumpur Ekta Manch, AIDWA, NGO ensures respect for their roles in awareness building and advocacy</a:t>
            </a:r>
          </a:p>
          <a:p>
            <a:pPr marL="171450" indent="-171450">
              <a:buFont typeface="Wingdings" panose="05000000000000000000" pitchFamily="2" charset="2"/>
              <a:buChar char="ü"/>
            </a:pPr>
            <a:r>
              <a:rPr lang="en-US" sz="1200" dirty="0">
                <a:solidFill>
                  <a:schemeClr val="accent1">
                    <a:lumMod val="50000"/>
                  </a:schemeClr>
                </a:solidFill>
              </a:rPr>
              <a:t>600 of 1,000 participants women, with classes on family roles for working women</a:t>
            </a: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p:txBody>
      </p:sp>
    </p:spTree>
    <p:extLst>
      <p:ext uri="{BB962C8B-B14F-4D97-AF65-F5344CB8AC3E}">
        <p14:creationId xmlns:p14="http://schemas.microsoft.com/office/powerpoint/2010/main" val="1059131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1500" y="965200"/>
            <a:ext cx="5920150" cy="923330"/>
          </a:xfrm>
          <a:prstGeom prst="rect">
            <a:avLst/>
          </a:prstGeom>
          <a:noFill/>
        </p:spPr>
        <p:txBody>
          <a:bodyPr wrap="square" rtlCol="0">
            <a:spAutoFit/>
          </a:bodyPr>
          <a:lstStyle/>
          <a:p>
            <a:r>
              <a:rPr lang="en-US" dirty="0">
                <a:solidFill>
                  <a:schemeClr val="bg1"/>
                </a:solidFill>
                <a:highlight>
                  <a:srgbClr val="000080"/>
                </a:highlight>
              </a:rPr>
              <a:t>Global Grant 2120603 Kusumpur Pahari: The IEP Eight Pillars in the Global Grant context—Sound Business Environment</a:t>
            </a:r>
          </a:p>
          <a:p>
            <a:endParaRPr lang="en-US" dirty="0">
              <a:solidFill>
                <a:schemeClr val="bg1"/>
              </a:solidFill>
              <a:highlight>
                <a:srgbClr val="000080"/>
              </a:highlight>
            </a:endParaRPr>
          </a:p>
        </p:txBody>
      </p:sp>
      <p:sp>
        <p:nvSpPr>
          <p:cNvPr id="4" name="TextBox 3">
            <a:extLst>
              <a:ext uri="{FF2B5EF4-FFF2-40B4-BE49-F238E27FC236}">
                <a16:creationId xmlns:a16="http://schemas.microsoft.com/office/drawing/2014/main" id="{36C85592-662C-4B21-9727-FB3516CE940E}"/>
              </a:ext>
            </a:extLst>
          </p:cNvPr>
          <p:cNvSpPr txBox="1"/>
          <p:nvPr/>
        </p:nvSpPr>
        <p:spPr>
          <a:xfrm>
            <a:off x="3270250" y="1806262"/>
            <a:ext cx="3317922" cy="4001095"/>
          </a:xfrm>
          <a:prstGeom prst="rect">
            <a:avLst/>
          </a:prstGeom>
          <a:noFill/>
        </p:spPr>
        <p:txBody>
          <a:bodyPr wrap="square" rtlCol="0">
            <a:spAutoFit/>
          </a:bodyPr>
          <a:lstStyle/>
          <a:p>
            <a:r>
              <a:rPr lang="en-US" sz="1400" dirty="0">
                <a:solidFill>
                  <a:schemeClr val="accent1">
                    <a:lumMod val="50000"/>
                  </a:schemeClr>
                </a:solidFill>
              </a:rPr>
              <a:t>Sound Business Environment:</a:t>
            </a:r>
          </a:p>
          <a:p>
            <a:pPr marL="171450" indent="-171450">
              <a:buFont typeface="Wingdings" panose="05000000000000000000" pitchFamily="2" charset="2"/>
              <a:buChar char="ü"/>
            </a:pPr>
            <a:r>
              <a:rPr lang="en-US" sz="1200" dirty="0">
                <a:solidFill>
                  <a:schemeClr val="accent1">
                    <a:lumMod val="50000"/>
                  </a:schemeClr>
                </a:solidFill>
              </a:rPr>
              <a:t>Project, based on Rotary DEI principles, advocates “right to services,” “right to city” discourse—challenges “slums as nuisance” mindset of courts and DDA, DUSIB</a:t>
            </a:r>
          </a:p>
          <a:p>
            <a:pPr marL="171450" indent="-171450">
              <a:buFont typeface="Wingdings" panose="05000000000000000000" pitchFamily="2" charset="2"/>
              <a:buChar char="ü"/>
            </a:pPr>
            <a:r>
              <a:rPr lang="en-US" sz="1200" dirty="0">
                <a:solidFill>
                  <a:schemeClr val="accent1">
                    <a:lumMod val="50000"/>
                  </a:schemeClr>
                </a:solidFill>
              </a:rPr>
              <a:t>Project opens opportunities to marginalized slum dwellers to participate in skills training to meet national  (and international) standards</a:t>
            </a:r>
          </a:p>
          <a:p>
            <a:pPr marL="171450" indent="-171450">
              <a:buFont typeface="Wingdings" panose="05000000000000000000" pitchFamily="2" charset="2"/>
              <a:buChar char="ü"/>
            </a:pPr>
            <a:r>
              <a:rPr lang="en-US" sz="1200" dirty="0">
                <a:solidFill>
                  <a:schemeClr val="accent1">
                    <a:lumMod val="50000"/>
                  </a:schemeClr>
                </a:solidFill>
              </a:rPr>
              <a:t>600 of 1,000 participants women, with classes on women’s roles in service industries (hospitality, retail, in-home businesses)</a:t>
            </a:r>
          </a:p>
          <a:p>
            <a:pPr marL="171450" indent="-171450">
              <a:buFont typeface="Wingdings" panose="05000000000000000000" pitchFamily="2" charset="2"/>
              <a:buChar char="ü"/>
            </a:pPr>
            <a:r>
              <a:rPr lang="en-US" sz="1200" dirty="0">
                <a:solidFill>
                  <a:schemeClr val="accent1">
                    <a:lumMod val="50000"/>
                  </a:schemeClr>
                </a:solidFill>
              </a:rPr>
              <a:t>India International Skill Centers (IISCs) will offer skills training to certification benchmarked to international standards</a:t>
            </a: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p:txBody>
      </p:sp>
      <p:pic>
        <p:nvPicPr>
          <p:cNvPr id="5" name="Picture 4" descr="Diagram&#10;&#10;Description automatically generated">
            <a:extLst>
              <a:ext uri="{FF2B5EF4-FFF2-40B4-BE49-F238E27FC236}">
                <a16:creationId xmlns:a16="http://schemas.microsoft.com/office/drawing/2014/main" id="{4B1E9421-AA3A-4105-B459-134DD02D3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68205"/>
            <a:ext cx="3146472" cy="2379945"/>
          </a:xfrm>
          <a:prstGeom prst="rect">
            <a:avLst/>
          </a:prstGeom>
        </p:spPr>
      </p:pic>
    </p:spTree>
    <p:extLst>
      <p:ext uri="{BB962C8B-B14F-4D97-AF65-F5344CB8AC3E}">
        <p14:creationId xmlns:p14="http://schemas.microsoft.com/office/powerpoint/2010/main" val="1979647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1500" y="965200"/>
            <a:ext cx="5920150" cy="1200329"/>
          </a:xfrm>
          <a:prstGeom prst="rect">
            <a:avLst/>
          </a:prstGeom>
          <a:noFill/>
        </p:spPr>
        <p:txBody>
          <a:bodyPr wrap="square" rtlCol="0">
            <a:spAutoFit/>
          </a:bodyPr>
          <a:lstStyle/>
          <a:p>
            <a:r>
              <a:rPr lang="en-US" dirty="0">
                <a:solidFill>
                  <a:schemeClr val="bg1"/>
                </a:solidFill>
                <a:highlight>
                  <a:srgbClr val="000080"/>
                </a:highlight>
              </a:rPr>
              <a:t>Global Grant 2120603 Kusumpur Pahari: The IEP Eight Pillars in the Global Grant context—Equitable Distribution of Resources</a:t>
            </a:r>
          </a:p>
          <a:p>
            <a:endParaRPr lang="en-US" dirty="0">
              <a:solidFill>
                <a:schemeClr val="bg1"/>
              </a:solidFill>
              <a:highlight>
                <a:srgbClr val="000080"/>
              </a:highlight>
            </a:endParaRPr>
          </a:p>
        </p:txBody>
      </p:sp>
      <p:sp>
        <p:nvSpPr>
          <p:cNvPr id="4" name="TextBox 3">
            <a:extLst>
              <a:ext uri="{FF2B5EF4-FFF2-40B4-BE49-F238E27FC236}">
                <a16:creationId xmlns:a16="http://schemas.microsoft.com/office/drawing/2014/main" id="{36C85592-662C-4B21-9727-FB3516CE940E}"/>
              </a:ext>
            </a:extLst>
          </p:cNvPr>
          <p:cNvSpPr txBox="1"/>
          <p:nvPr/>
        </p:nvSpPr>
        <p:spPr>
          <a:xfrm>
            <a:off x="3511550" y="1617365"/>
            <a:ext cx="2980100" cy="4370427"/>
          </a:xfrm>
          <a:prstGeom prst="rect">
            <a:avLst/>
          </a:prstGeom>
          <a:noFill/>
        </p:spPr>
        <p:txBody>
          <a:bodyPr wrap="square" rtlCol="0">
            <a:spAutoFit/>
          </a:bodyPr>
          <a:lstStyle/>
          <a:p>
            <a:r>
              <a:rPr lang="en-US" sz="1400" dirty="0">
                <a:solidFill>
                  <a:schemeClr val="accent1">
                    <a:lumMod val="50000"/>
                  </a:schemeClr>
                </a:solidFill>
              </a:rPr>
              <a:t>Equitable Distribution of Resources:</a:t>
            </a:r>
          </a:p>
          <a:p>
            <a:pPr marL="171450" indent="-171450">
              <a:buFont typeface="Wingdings" panose="05000000000000000000" pitchFamily="2" charset="2"/>
              <a:buChar char="ü"/>
            </a:pPr>
            <a:r>
              <a:rPr lang="en-US" sz="1200" dirty="0">
                <a:solidFill>
                  <a:schemeClr val="accent1">
                    <a:lumMod val="50000"/>
                  </a:schemeClr>
                </a:solidFill>
              </a:rPr>
              <a:t>Project, based on Rotary DEI principles, advocates “right to services,” “right to city” discourse—challenges “slums as nuisance” mindset of courts and DDA, DUSIB</a:t>
            </a:r>
          </a:p>
          <a:p>
            <a:pPr marL="171450" indent="-171450">
              <a:buFont typeface="Wingdings" panose="05000000000000000000" pitchFamily="2" charset="2"/>
              <a:buChar char="ü"/>
            </a:pPr>
            <a:r>
              <a:rPr lang="en-US" sz="1200" dirty="0">
                <a:solidFill>
                  <a:schemeClr val="accent1">
                    <a:lumMod val="50000"/>
                  </a:schemeClr>
                </a:solidFill>
              </a:rPr>
              <a:t>While project will not eliminate “patronage politics,” it will create awareness among slum residents of rights to Skills Enhancement Programs and Job Placement Services</a:t>
            </a:r>
          </a:p>
          <a:p>
            <a:pPr marL="171450" indent="-171450">
              <a:buFont typeface="Wingdings" panose="05000000000000000000" pitchFamily="2" charset="2"/>
              <a:buChar char="ü"/>
            </a:pPr>
            <a:r>
              <a:rPr lang="en-US" sz="1200" dirty="0">
                <a:solidFill>
                  <a:schemeClr val="accent1">
                    <a:lumMod val="50000"/>
                  </a:schemeClr>
                </a:solidFill>
              </a:rPr>
              <a:t>Rotary intervention, with Pradhan(s), Kusumpur Ekta Manch, AIDWA, NGO will challenge predatory clientism that demands “payments” for services </a:t>
            </a:r>
          </a:p>
          <a:p>
            <a:pPr marL="171450" indent="-171450">
              <a:buFont typeface="Wingdings" panose="05000000000000000000" pitchFamily="2" charset="2"/>
              <a:buChar char="ü"/>
            </a:pPr>
            <a:r>
              <a:rPr lang="en-US" sz="1200" dirty="0">
                <a:solidFill>
                  <a:schemeClr val="accent1">
                    <a:lumMod val="50000"/>
                  </a:schemeClr>
                </a:solidFill>
              </a:rPr>
              <a:t>600 of 1,000 participants women, with classes on women’s roles in industry and home life.</a:t>
            </a: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p:txBody>
      </p:sp>
      <p:pic>
        <p:nvPicPr>
          <p:cNvPr id="5" name="Picture 4" descr="Diagram&#10;&#10;Description automatically generated">
            <a:extLst>
              <a:ext uri="{FF2B5EF4-FFF2-40B4-BE49-F238E27FC236}">
                <a16:creationId xmlns:a16="http://schemas.microsoft.com/office/drawing/2014/main" id="{4B1E9421-AA3A-4105-B459-134DD02D3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68205"/>
            <a:ext cx="3146472" cy="2379945"/>
          </a:xfrm>
          <a:prstGeom prst="rect">
            <a:avLst/>
          </a:prstGeom>
        </p:spPr>
      </p:pic>
    </p:spTree>
    <p:extLst>
      <p:ext uri="{BB962C8B-B14F-4D97-AF65-F5344CB8AC3E}">
        <p14:creationId xmlns:p14="http://schemas.microsoft.com/office/powerpoint/2010/main" val="1134018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317500" y="895350"/>
            <a:ext cx="6311900" cy="646331"/>
          </a:xfrm>
          <a:prstGeom prst="rect">
            <a:avLst/>
          </a:prstGeom>
          <a:noFill/>
        </p:spPr>
        <p:txBody>
          <a:bodyPr wrap="square" rtlCol="0">
            <a:spAutoFit/>
          </a:bodyPr>
          <a:lstStyle/>
          <a:p>
            <a:r>
              <a:rPr lang="en-US" dirty="0">
                <a:solidFill>
                  <a:schemeClr val="bg1"/>
                </a:solidFill>
                <a:highlight>
                  <a:srgbClr val="000080"/>
                </a:highlight>
              </a:rPr>
              <a:t>Global Grant 2120603 Building Livelihoods in in Post-Covid-19 Kusumpur Pahari: The Challenge of Inclusion in a Delhi Slum</a:t>
            </a:r>
          </a:p>
        </p:txBody>
      </p:sp>
      <p:sp>
        <p:nvSpPr>
          <p:cNvPr id="5" name="TextBox 4">
            <a:extLst>
              <a:ext uri="{FF2B5EF4-FFF2-40B4-BE49-F238E27FC236}">
                <a16:creationId xmlns:a16="http://schemas.microsoft.com/office/drawing/2014/main" id="{94B4947D-DEED-498F-8D2F-7726BD76DC49}"/>
              </a:ext>
            </a:extLst>
          </p:cNvPr>
          <p:cNvSpPr txBox="1"/>
          <p:nvPr/>
        </p:nvSpPr>
        <p:spPr>
          <a:xfrm>
            <a:off x="317500" y="1657350"/>
            <a:ext cx="6178550" cy="3046988"/>
          </a:xfrm>
          <a:prstGeom prst="rect">
            <a:avLst/>
          </a:prstGeom>
          <a:noFill/>
        </p:spPr>
        <p:txBody>
          <a:bodyPr wrap="square" rtlCol="0">
            <a:spAutoFit/>
          </a:bodyPr>
          <a:lstStyle/>
          <a:p>
            <a:pPr marL="228600" indent="-228600">
              <a:buFont typeface="+mj-lt"/>
              <a:buAutoNum type="arabicPeriod"/>
            </a:pPr>
            <a:r>
              <a:rPr lang="en-US" sz="1200" dirty="0">
                <a:solidFill>
                  <a:srgbClr val="002060"/>
                </a:solidFill>
              </a:rPr>
              <a:t>Leverage Rotary Club of Delhi South Metropolitan (RCDSM) experience in navigating among community members, community leaders (pradhan, Self Help Groups (SHGs), All India Democratic Women’s Association (AIDWA), </a:t>
            </a:r>
            <a:r>
              <a:rPr lang="en-US" sz="1200" i="1" dirty="0">
                <a:solidFill>
                  <a:srgbClr val="002060"/>
                </a:solidFill>
              </a:rPr>
              <a:t>Kusumpur Ekta Manch</a:t>
            </a:r>
            <a:r>
              <a:rPr lang="en-US" sz="1200" dirty="0">
                <a:solidFill>
                  <a:srgbClr val="002060"/>
                </a:solidFill>
              </a:rPr>
              <a:t>), lower-level bureaucracy workers (Delhi Development Authority (DDA), Delhi Urban Shelter Improvement Board (DUSIB) to establish formal interface between slum residents and Government agencies and Skills Enhancement Centers.</a:t>
            </a:r>
          </a:p>
          <a:p>
            <a:pPr marL="228600" indent="-228600">
              <a:buFont typeface="+mj-lt"/>
              <a:buAutoNum type="arabicPeriod"/>
            </a:pPr>
            <a:r>
              <a:rPr lang="en-US" sz="1200" dirty="0">
                <a:solidFill>
                  <a:srgbClr val="002060"/>
                </a:solidFill>
              </a:rPr>
              <a:t>Establish Centers of Excellence for vocational training based on skills assessment matched with priority skills established through community surveys and aligned with the Skill India Mission (Ministry of Skill Development and Entrepreneurship (KSDE)) model training centers (Pradhan Mantri Kaushal Kendra (PMKK)) and India International Skill Centers (IISC).</a:t>
            </a:r>
          </a:p>
          <a:p>
            <a:pPr marL="228600" indent="-228600">
              <a:buFont typeface="+mj-lt"/>
              <a:buAutoNum type="arabicPeriod"/>
            </a:pPr>
            <a:r>
              <a:rPr lang="en-US" sz="1200" dirty="0">
                <a:solidFill>
                  <a:srgbClr val="002060"/>
                </a:solidFill>
              </a:rPr>
              <a:t>Identify livelihood disruptions resulting from Covid 19 that need urgent attention and intervention</a:t>
            </a:r>
          </a:p>
          <a:p>
            <a:pPr marL="228600" indent="-228600">
              <a:buFont typeface="+mj-lt"/>
              <a:buAutoNum type="arabicPeriod"/>
            </a:pPr>
            <a:r>
              <a:rPr lang="en-US" sz="1200" dirty="0">
                <a:solidFill>
                  <a:srgbClr val="002060"/>
                </a:solidFill>
              </a:rPr>
              <a:t>Establish channels of access to Government of India (GoI) programs through awareness building, Rotarian advocacy and intermediation, and active involvement of NGO partners. Provide training on digital platforms for access to government services. </a:t>
            </a:r>
          </a:p>
          <a:p>
            <a:pPr marL="228600" indent="-228600">
              <a:buFont typeface="+mj-lt"/>
              <a:buAutoNum type="arabicPeriod"/>
            </a:pPr>
            <a:endParaRPr lang="en-US" sz="1200" dirty="0"/>
          </a:p>
        </p:txBody>
      </p:sp>
    </p:spTree>
    <p:extLst>
      <p:ext uri="{BB962C8B-B14F-4D97-AF65-F5344CB8AC3E}">
        <p14:creationId xmlns:p14="http://schemas.microsoft.com/office/powerpoint/2010/main" val="660733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1500" y="965200"/>
            <a:ext cx="5920150" cy="923330"/>
          </a:xfrm>
          <a:prstGeom prst="rect">
            <a:avLst/>
          </a:prstGeom>
          <a:noFill/>
        </p:spPr>
        <p:txBody>
          <a:bodyPr wrap="square" rtlCol="0">
            <a:spAutoFit/>
          </a:bodyPr>
          <a:lstStyle/>
          <a:p>
            <a:r>
              <a:rPr lang="en-US" dirty="0">
                <a:solidFill>
                  <a:schemeClr val="bg1"/>
                </a:solidFill>
                <a:highlight>
                  <a:srgbClr val="000080"/>
                </a:highlight>
              </a:rPr>
              <a:t>Global Grant 2120603 Kusumpur Pahari: The IEP Eight Pillars in the Global Grant context—High Levels of Human Capital</a:t>
            </a:r>
          </a:p>
          <a:p>
            <a:endParaRPr lang="en-US" dirty="0">
              <a:solidFill>
                <a:schemeClr val="bg1"/>
              </a:solidFill>
              <a:highlight>
                <a:srgbClr val="000080"/>
              </a:highlight>
            </a:endParaRPr>
          </a:p>
        </p:txBody>
      </p:sp>
      <p:sp>
        <p:nvSpPr>
          <p:cNvPr id="4" name="TextBox 3">
            <a:extLst>
              <a:ext uri="{FF2B5EF4-FFF2-40B4-BE49-F238E27FC236}">
                <a16:creationId xmlns:a16="http://schemas.microsoft.com/office/drawing/2014/main" id="{36C85592-662C-4B21-9727-FB3516CE940E}"/>
              </a:ext>
            </a:extLst>
          </p:cNvPr>
          <p:cNvSpPr txBox="1"/>
          <p:nvPr/>
        </p:nvSpPr>
        <p:spPr>
          <a:xfrm>
            <a:off x="3531575" y="2036465"/>
            <a:ext cx="3146472" cy="3231654"/>
          </a:xfrm>
          <a:prstGeom prst="rect">
            <a:avLst/>
          </a:prstGeom>
          <a:noFill/>
        </p:spPr>
        <p:txBody>
          <a:bodyPr wrap="square" rtlCol="0">
            <a:spAutoFit/>
          </a:bodyPr>
          <a:lstStyle/>
          <a:p>
            <a:pPr marL="171450" indent="-171450">
              <a:buFont typeface="Wingdings" panose="05000000000000000000" pitchFamily="2" charset="2"/>
              <a:buChar char="ü"/>
            </a:pPr>
            <a:r>
              <a:rPr lang="en-US" sz="1200" dirty="0">
                <a:solidFill>
                  <a:schemeClr val="accent1">
                    <a:lumMod val="50000"/>
                  </a:schemeClr>
                </a:solidFill>
              </a:rPr>
              <a:t>Project opens opportunities to marginalized slum dwellers to participate in skills training to meet national  (and international) standards</a:t>
            </a:r>
          </a:p>
          <a:p>
            <a:pPr marL="171450" indent="-171450">
              <a:buFont typeface="Wingdings" panose="05000000000000000000" pitchFamily="2" charset="2"/>
              <a:buChar char="ü"/>
            </a:pPr>
            <a:r>
              <a:rPr lang="en-US" sz="1200" dirty="0">
                <a:solidFill>
                  <a:schemeClr val="accent1">
                    <a:lumMod val="50000"/>
                  </a:schemeClr>
                </a:solidFill>
              </a:rPr>
              <a:t>600 of 1,000 participants women, with classes on women’s roles in service industries (hospitality, retail, in-home businesses) and in family life</a:t>
            </a:r>
          </a:p>
          <a:p>
            <a:pPr marL="171450" indent="-171450">
              <a:buFont typeface="Wingdings" panose="05000000000000000000" pitchFamily="2" charset="2"/>
              <a:buChar char="ü"/>
            </a:pPr>
            <a:r>
              <a:rPr lang="en-US" sz="1200" dirty="0">
                <a:solidFill>
                  <a:schemeClr val="accent1">
                    <a:lumMod val="50000"/>
                  </a:schemeClr>
                </a:solidFill>
              </a:rPr>
              <a:t>India International Skill Centers (IISCs) will offer skills training to certification benchmarked to international standards</a:t>
            </a: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p:txBody>
      </p:sp>
      <p:pic>
        <p:nvPicPr>
          <p:cNvPr id="5" name="Picture 4" descr="Diagram&#10;&#10;Description automatically generated">
            <a:extLst>
              <a:ext uri="{FF2B5EF4-FFF2-40B4-BE49-F238E27FC236}">
                <a16:creationId xmlns:a16="http://schemas.microsoft.com/office/drawing/2014/main" id="{4B1E9421-AA3A-4105-B459-134DD02D3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68205"/>
            <a:ext cx="3146472" cy="2379945"/>
          </a:xfrm>
          <a:prstGeom prst="rect">
            <a:avLst/>
          </a:prstGeom>
        </p:spPr>
      </p:pic>
    </p:spTree>
    <p:extLst>
      <p:ext uri="{BB962C8B-B14F-4D97-AF65-F5344CB8AC3E}">
        <p14:creationId xmlns:p14="http://schemas.microsoft.com/office/powerpoint/2010/main" val="1343471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1500" y="965200"/>
            <a:ext cx="5920150" cy="923330"/>
          </a:xfrm>
          <a:prstGeom prst="rect">
            <a:avLst/>
          </a:prstGeom>
          <a:noFill/>
        </p:spPr>
        <p:txBody>
          <a:bodyPr wrap="square" rtlCol="0">
            <a:spAutoFit/>
          </a:bodyPr>
          <a:lstStyle/>
          <a:p>
            <a:r>
              <a:rPr lang="en-US" dirty="0">
                <a:solidFill>
                  <a:schemeClr val="bg1"/>
                </a:solidFill>
                <a:highlight>
                  <a:srgbClr val="000080"/>
                </a:highlight>
              </a:rPr>
              <a:t>Global Grant 2120603 Kusumpur Pahari: The IEP Eight Pillars in the Global Grant context—Low Levels of Corruption</a:t>
            </a:r>
          </a:p>
          <a:p>
            <a:endParaRPr lang="en-US" dirty="0">
              <a:solidFill>
                <a:schemeClr val="bg1"/>
              </a:solidFill>
              <a:highlight>
                <a:srgbClr val="000080"/>
              </a:highlight>
            </a:endParaRPr>
          </a:p>
        </p:txBody>
      </p:sp>
      <p:sp>
        <p:nvSpPr>
          <p:cNvPr id="4" name="TextBox 3">
            <a:extLst>
              <a:ext uri="{FF2B5EF4-FFF2-40B4-BE49-F238E27FC236}">
                <a16:creationId xmlns:a16="http://schemas.microsoft.com/office/drawing/2014/main" id="{36C85592-662C-4B21-9727-FB3516CE940E}"/>
              </a:ext>
            </a:extLst>
          </p:cNvPr>
          <p:cNvSpPr txBox="1"/>
          <p:nvPr/>
        </p:nvSpPr>
        <p:spPr>
          <a:xfrm>
            <a:off x="3511550" y="1795165"/>
            <a:ext cx="2980100" cy="4154984"/>
          </a:xfrm>
          <a:prstGeom prst="rect">
            <a:avLst/>
          </a:prstGeom>
          <a:noFill/>
        </p:spPr>
        <p:txBody>
          <a:bodyPr wrap="square" rtlCol="0">
            <a:spAutoFit/>
          </a:bodyPr>
          <a:lstStyle/>
          <a:p>
            <a:pPr marL="171450" indent="-171450">
              <a:buFont typeface="Wingdings" panose="05000000000000000000" pitchFamily="2" charset="2"/>
              <a:buChar char="ü"/>
            </a:pPr>
            <a:r>
              <a:rPr lang="en-US" sz="1200" dirty="0">
                <a:solidFill>
                  <a:schemeClr val="accent1">
                    <a:lumMod val="50000"/>
                  </a:schemeClr>
                </a:solidFill>
              </a:rPr>
              <a:t>One major project goal is to establish “clean” window/interface between slum residents and documentation agencies, skills enhancement providers</a:t>
            </a:r>
          </a:p>
          <a:p>
            <a:pPr marL="171450" indent="-171450">
              <a:buFont typeface="Wingdings" panose="05000000000000000000" pitchFamily="2" charset="2"/>
              <a:buChar char="ü"/>
            </a:pPr>
            <a:r>
              <a:rPr lang="en-US" sz="1200" dirty="0">
                <a:solidFill>
                  <a:schemeClr val="accent1">
                    <a:lumMod val="50000"/>
                  </a:schemeClr>
                </a:solidFill>
              </a:rPr>
              <a:t>Skills certification to industry (or even international) standards will reduce exposure to corrupt practices in access to menial jobs</a:t>
            </a:r>
          </a:p>
          <a:p>
            <a:pPr marL="171450" indent="-171450">
              <a:buFont typeface="Wingdings" panose="05000000000000000000" pitchFamily="2" charset="2"/>
              <a:buChar char="ü"/>
            </a:pPr>
            <a:r>
              <a:rPr lang="en-US" sz="1200" dirty="0">
                <a:solidFill>
                  <a:schemeClr val="accent1">
                    <a:lumMod val="50000"/>
                  </a:schemeClr>
                </a:solidFill>
              </a:rPr>
              <a:t>India International Skill Centers (IISCs) certification to international standards will reduce corruption in access to legal immigration and foreign employment</a:t>
            </a:r>
          </a:p>
          <a:p>
            <a:pPr marL="171450" indent="-171450">
              <a:buFont typeface="Wingdings" panose="05000000000000000000" pitchFamily="2" charset="2"/>
              <a:buChar char="ü"/>
            </a:pPr>
            <a:r>
              <a:rPr lang="en-US" sz="1200" dirty="0">
                <a:solidFill>
                  <a:schemeClr val="accent1">
                    <a:lumMod val="50000"/>
                  </a:schemeClr>
                </a:solidFill>
              </a:rPr>
              <a:t>Global Grants stewardship requirement will demonstrate international standards at all levels of interaction—agencies, Community Based Organizations, NGOs.</a:t>
            </a: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p:txBody>
      </p:sp>
      <p:pic>
        <p:nvPicPr>
          <p:cNvPr id="5" name="Picture 4" descr="Diagram&#10;&#10;Description automatically generated">
            <a:extLst>
              <a:ext uri="{FF2B5EF4-FFF2-40B4-BE49-F238E27FC236}">
                <a16:creationId xmlns:a16="http://schemas.microsoft.com/office/drawing/2014/main" id="{4B1E9421-AA3A-4105-B459-134DD02D3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68205"/>
            <a:ext cx="3146472" cy="2379945"/>
          </a:xfrm>
          <a:prstGeom prst="rect">
            <a:avLst/>
          </a:prstGeom>
        </p:spPr>
      </p:pic>
    </p:spTree>
    <p:extLst>
      <p:ext uri="{BB962C8B-B14F-4D97-AF65-F5344CB8AC3E}">
        <p14:creationId xmlns:p14="http://schemas.microsoft.com/office/powerpoint/2010/main" val="1884111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Anjali Bhardwaj on Twitter: &amp;quot;Join us for day 11 of the Yatra at Kusumpur  Pahadi to oppose amendments to the RTI Act and demand operationalization of  Whistle Blower Protection and Lokpal laws.">
            <a:extLst>
              <a:ext uri="{FF2B5EF4-FFF2-40B4-BE49-F238E27FC236}">
                <a16:creationId xmlns:a16="http://schemas.microsoft.com/office/drawing/2014/main" id="{90E220ED-521E-4858-997E-195324761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694" y="872244"/>
            <a:ext cx="4900612" cy="384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411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1500" y="965200"/>
            <a:ext cx="5920150" cy="1200329"/>
          </a:xfrm>
          <a:prstGeom prst="rect">
            <a:avLst/>
          </a:prstGeom>
          <a:noFill/>
        </p:spPr>
        <p:txBody>
          <a:bodyPr wrap="square" rtlCol="0">
            <a:spAutoFit/>
          </a:bodyPr>
          <a:lstStyle/>
          <a:p>
            <a:r>
              <a:rPr lang="en-US" dirty="0">
                <a:solidFill>
                  <a:schemeClr val="bg1"/>
                </a:solidFill>
                <a:highlight>
                  <a:srgbClr val="000080"/>
                </a:highlight>
              </a:rPr>
              <a:t>Global Grant 2120603 Kusumpur Pahari: The IEP Eight Pillars in the Global Grant context—How Systems Thinking Works in this Grant</a:t>
            </a:r>
          </a:p>
          <a:p>
            <a:endParaRPr lang="en-US" dirty="0">
              <a:solidFill>
                <a:schemeClr val="bg1"/>
              </a:solidFill>
              <a:highlight>
                <a:srgbClr val="000080"/>
              </a:highlight>
            </a:endParaRPr>
          </a:p>
        </p:txBody>
      </p:sp>
      <p:sp>
        <p:nvSpPr>
          <p:cNvPr id="4" name="TextBox 3">
            <a:extLst>
              <a:ext uri="{FF2B5EF4-FFF2-40B4-BE49-F238E27FC236}">
                <a16:creationId xmlns:a16="http://schemas.microsoft.com/office/drawing/2014/main" id="{36C85592-662C-4B21-9727-FB3516CE940E}"/>
              </a:ext>
            </a:extLst>
          </p:cNvPr>
          <p:cNvSpPr txBox="1"/>
          <p:nvPr/>
        </p:nvSpPr>
        <p:spPr>
          <a:xfrm>
            <a:off x="3511550" y="1565364"/>
            <a:ext cx="2980100" cy="4708981"/>
          </a:xfrm>
          <a:prstGeom prst="rect">
            <a:avLst/>
          </a:prstGeom>
          <a:noFill/>
        </p:spPr>
        <p:txBody>
          <a:bodyPr wrap="square" rtlCol="0">
            <a:spAutoFit/>
          </a:bodyPr>
          <a:lstStyle/>
          <a:p>
            <a:pPr marL="171450" indent="-171450">
              <a:buFont typeface="Wingdings" panose="05000000000000000000" pitchFamily="2" charset="2"/>
              <a:buChar char="ü"/>
            </a:pPr>
            <a:r>
              <a:rPr lang="en-US" sz="1200" dirty="0">
                <a:solidFill>
                  <a:schemeClr val="accent1">
                    <a:lumMod val="50000"/>
                  </a:schemeClr>
                </a:solidFill>
              </a:rPr>
              <a:t>Inclusion of slum residents in Government and NGO skills enhancement and job placement programs (Good Government) will also improve slum residents’ access to better jobs (Equitable Distribution)</a:t>
            </a:r>
          </a:p>
          <a:p>
            <a:pPr marL="171450" indent="-171450">
              <a:buFont typeface="Wingdings" panose="05000000000000000000" pitchFamily="2" charset="2"/>
              <a:buChar char="ü"/>
            </a:pPr>
            <a:r>
              <a:rPr lang="en-US" sz="1200" dirty="0">
                <a:solidFill>
                  <a:schemeClr val="accent1">
                    <a:lumMod val="50000"/>
                  </a:schemeClr>
                </a:solidFill>
              </a:rPr>
              <a:t>Increase in reliable data on JJCs, UACs, and Resettlement Colonies/ Temporary Transit Camps (Free Flow of Information) will also contribute to  better survey information ahead of in-situ redevelopment (Good Governance) and more inclusion (Equitable Distribution)</a:t>
            </a:r>
          </a:p>
          <a:p>
            <a:pPr marL="171450" indent="-171450">
              <a:buFont typeface="Wingdings" panose="05000000000000000000" pitchFamily="2" charset="2"/>
              <a:buChar char="ü"/>
            </a:pPr>
            <a:r>
              <a:rPr lang="en-US" sz="1200" dirty="0">
                <a:solidFill>
                  <a:schemeClr val="accent1">
                    <a:lumMod val="50000"/>
                  </a:schemeClr>
                </a:solidFill>
              </a:rPr>
              <a:t>Skills certification to industry (or even international) standards will reduce exposure to corrupt practices in access to menial jobs (Low Corruption) and lead to better jobs (Equity) and Higher Level of Human Capital</a:t>
            </a: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a:p>
            <a:pPr marL="171450" indent="-171450">
              <a:buFont typeface="Wingdings" panose="05000000000000000000" pitchFamily="2" charset="2"/>
              <a:buChar char="ü"/>
            </a:pPr>
            <a:endParaRPr lang="en-US" sz="1200" dirty="0">
              <a:solidFill>
                <a:schemeClr val="accent1">
                  <a:lumMod val="50000"/>
                </a:schemeClr>
              </a:solidFill>
            </a:endParaRPr>
          </a:p>
        </p:txBody>
      </p:sp>
      <p:pic>
        <p:nvPicPr>
          <p:cNvPr id="5" name="Picture 4" descr="Diagram&#10;&#10;Description automatically generated">
            <a:extLst>
              <a:ext uri="{FF2B5EF4-FFF2-40B4-BE49-F238E27FC236}">
                <a16:creationId xmlns:a16="http://schemas.microsoft.com/office/drawing/2014/main" id="{4B1E9421-AA3A-4105-B459-134DD02D3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68205"/>
            <a:ext cx="3146472" cy="2379945"/>
          </a:xfrm>
          <a:prstGeom prst="rect">
            <a:avLst/>
          </a:prstGeom>
        </p:spPr>
      </p:pic>
    </p:spTree>
    <p:extLst>
      <p:ext uri="{BB962C8B-B14F-4D97-AF65-F5344CB8AC3E}">
        <p14:creationId xmlns:p14="http://schemas.microsoft.com/office/powerpoint/2010/main" val="422137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317500" y="895350"/>
            <a:ext cx="6311900" cy="646331"/>
          </a:xfrm>
          <a:prstGeom prst="rect">
            <a:avLst/>
          </a:prstGeom>
          <a:noFill/>
        </p:spPr>
        <p:txBody>
          <a:bodyPr wrap="square" rtlCol="0">
            <a:spAutoFit/>
          </a:bodyPr>
          <a:lstStyle/>
          <a:p>
            <a:r>
              <a:rPr lang="en-US" dirty="0">
                <a:solidFill>
                  <a:schemeClr val="bg1"/>
                </a:solidFill>
                <a:highlight>
                  <a:srgbClr val="000080"/>
                </a:highlight>
              </a:rPr>
              <a:t>Global Grant 2120603 Building New Livelihoods in in Post-Covid-19 Kusumpur Pahari: The Challenge of Inclusion in a Delhi Slum</a:t>
            </a:r>
          </a:p>
        </p:txBody>
      </p:sp>
      <p:sp>
        <p:nvSpPr>
          <p:cNvPr id="4" name="TextBox 3">
            <a:extLst>
              <a:ext uri="{FF2B5EF4-FFF2-40B4-BE49-F238E27FC236}">
                <a16:creationId xmlns:a16="http://schemas.microsoft.com/office/drawing/2014/main" id="{514291EE-DA46-4FCB-8D57-4E8F50D85E2A}"/>
              </a:ext>
            </a:extLst>
          </p:cNvPr>
          <p:cNvSpPr txBox="1"/>
          <p:nvPr/>
        </p:nvSpPr>
        <p:spPr>
          <a:xfrm>
            <a:off x="508000" y="1541681"/>
            <a:ext cx="6045200" cy="3403496"/>
          </a:xfrm>
          <a:prstGeom prst="rect">
            <a:avLst/>
          </a:prstGeom>
          <a:noFill/>
        </p:spPr>
        <p:txBody>
          <a:bodyPr wrap="square">
            <a:spAutoFit/>
          </a:bodyPr>
          <a:lstStyle/>
          <a:p>
            <a:pPr marL="432000" indent="-323280">
              <a:lnSpc>
                <a:spcPct val="100000"/>
              </a:lnSpc>
              <a:spcBef>
                <a:spcPts val="1417"/>
              </a:spcBef>
              <a:buClr>
                <a:srgbClr val="000000"/>
              </a:buClr>
              <a:buSzPct val="45000"/>
              <a:buFont typeface="Wingdings" charset="2"/>
              <a:buChar char=""/>
            </a:pPr>
            <a:r>
              <a:rPr lang="en-IN" sz="1600" b="0" strike="noStrike" spc="-1" dirty="0">
                <a:solidFill>
                  <a:srgbClr val="002060"/>
                </a:solidFill>
                <a:ea typeface="DejaVu Sans"/>
              </a:rPr>
              <a:t>Area of Focus: Peace and  Conflict Resolution	</a:t>
            </a:r>
            <a:endParaRPr lang="en-IN" sz="1600" b="0" strike="noStrike" spc="-1" dirty="0">
              <a:solidFill>
                <a:srgbClr val="002060"/>
              </a:solidFill>
            </a:endParaRPr>
          </a:p>
          <a:p>
            <a:pPr marL="826470" lvl="1" indent="-285750">
              <a:lnSpc>
                <a:spcPct val="100000"/>
              </a:lnSpc>
              <a:spcBef>
                <a:spcPts val="1134"/>
              </a:spcBef>
              <a:buClr>
                <a:srgbClr val="000000"/>
              </a:buClr>
              <a:buSzPct val="75000"/>
              <a:buFont typeface="Wingdings" panose="05000000000000000000" pitchFamily="2" charset="2"/>
              <a:buChar char="ü"/>
            </a:pPr>
            <a:r>
              <a:rPr lang="en-US" sz="1600" dirty="0">
                <a:solidFill>
                  <a:srgbClr val="002060"/>
                </a:solidFill>
              </a:rPr>
              <a:t>Group activities including workshops, training, and other programs that support peace leadership and education, Positive Peace, </a:t>
            </a:r>
            <a:r>
              <a:rPr lang="en-US" sz="1600" b="1" dirty="0">
                <a:solidFill>
                  <a:srgbClr val="002060"/>
                </a:solidFill>
              </a:rPr>
              <a:t>community integration of vulnerable populations.</a:t>
            </a:r>
            <a:endParaRPr lang="en-IN" sz="1600" b="1" strike="noStrike" spc="-1" dirty="0">
              <a:solidFill>
                <a:srgbClr val="002060"/>
              </a:solidFill>
            </a:endParaRPr>
          </a:p>
          <a:p>
            <a:pPr marL="864000" lvl="1" indent="-323280">
              <a:lnSpc>
                <a:spcPct val="100000"/>
              </a:lnSpc>
              <a:spcBef>
                <a:spcPts val="1134"/>
              </a:spcBef>
              <a:buClr>
                <a:srgbClr val="000000"/>
              </a:buClr>
              <a:buSzPct val="75000"/>
              <a:buFont typeface="Wingdings" panose="05000000000000000000" pitchFamily="2" charset="2"/>
              <a:buChar char="ü"/>
            </a:pPr>
            <a:r>
              <a:rPr lang="en-US" sz="1600" dirty="0">
                <a:solidFill>
                  <a:srgbClr val="002060"/>
                </a:solidFill>
              </a:rPr>
              <a:t>Legal, psychological, social, and rehabilitative services that help integrate vulnerable populations into society.</a:t>
            </a:r>
            <a:endParaRPr lang="en-IN" sz="1600" b="0" strike="noStrike" spc="-1" dirty="0">
              <a:solidFill>
                <a:srgbClr val="002060"/>
              </a:solidFill>
            </a:endParaRPr>
          </a:p>
          <a:p>
            <a:pPr marL="432000" indent="-323280">
              <a:lnSpc>
                <a:spcPct val="100000"/>
              </a:lnSpc>
              <a:spcBef>
                <a:spcPts val="1417"/>
              </a:spcBef>
              <a:buClr>
                <a:srgbClr val="000000"/>
              </a:buClr>
              <a:buSzPct val="45000"/>
              <a:buFont typeface="Wingdings" charset="2"/>
              <a:buChar char=""/>
            </a:pPr>
            <a:r>
              <a:rPr lang="en-IN" sz="1600" b="0" strike="noStrike" spc="-1" dirty="0">
                <a:solidFill>
                  <a:srgbClr val="002060"/>
                </a:solidFill>
                <a:ea typeface="DejaVu Sans"/>
              </a:rPr>
              <a:t>Area of Focus: Community Economic Development	</a:t>
            </a:r>
            <a:endParaRPr lang="en-IN" sz="1600" b="0" strike="noStrike" spc="-1" dirty="0">
              <a:solidFill>
                <a:srgbClr val="002060"/>
              </a:solidFill>
            </a:endParaRPr>
          </a:p>
          <a:p>
            <a:pPr marL="864000" lvl="1" indent="-323280">
              <a:lnSpc>
                <a:spcPct val="100000"/>
              </a:lnSpc>
              <a:spcBef>
                <a:spcPts val="1134"/>
              </a:spcBef>
              <a:buClr>
                <a:srgbClr val="000000"/>
              </a:buClr>
              <a:buSzPct val="75000"/>
              <a:buFont typeface="Symbol"/>
              <a:buChar char=""/>
            </a:pPr>
            <a:r>
              <a:rPr lang="en-US" sz="1600" dirty="0">
                <a:solidFill>
                  <a:srgbClr val="002060"/>
                </a:solidFill>
              </a:rPr>
              <a:t>Offering training related to community economic development, including entrepreneurship, community leadership, vocational skills, and financial literacy.</a:t>
            </a:r>
            <a:endParaRPr lang="en-IN" sz="1600" b="1" strike="noStrike" spc="-1" dirty="0">
              <a:solidFill>
                <a:srgbClr val="002060"/>
              </a:solidFill>
            </a:endParaRPr>
          </a:p>
        </p:txBody>
      </p:sp>
    </p:spTree>
    <p:extLst>
      <p:ext uri="{BB962C8B-B14F-4D97-AF65-F5344CB8AC3E}">
        <p14:creationId xmlns:p14="http://schemas.microsoft.com/office/powerpoint/2010/main" val="974643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977900"/>
            <a:ext cx="6045200" cy="646331"/>
          </a:xfrm>
          <a:prstGeom prst="rect">
            <a:avLst/>
          </a:prstGeom>
          <a:noFill/>
        </p:spPr>
        <p:txBody>
          <a:bodyPr wrap="square" rtlCol="0">
            <a:spAutoFit/>
          </a:bodyPr>
          <a:lstStyle/>
          <a:p>
            <a:r>
              <a:rPr lang="en-US" dirty="0">
                <a:solidFill>
                  <a:schemeClr val="bg1"/>
                </a:solidFill>
                <a:highlight>
                  <a:srgbClr val="000080"/>
                </a:highlight>
              </a:rPr>
              <a:t>Community Needs Assessment  Kusumpur Pahari: Assessing the Impact of Covid-19</a:t>
            </a:r>
          </a:p>
        </p:txBody>
      </p:sp>
      <p:sp>
        <p:nvSpPr>
          <p:cNvPr id="4" name="TextBox 3">
            <a:extLst>
              <a:ext uri="{FF2B5EF4-FFF2-40B4-BE49-F238E27FC236}">
                <a16:creationId xmlns:a16="http://schemas.microsoft.com/office/drawing/2014/main" id="{514291EE-DA46-4FCB-8D57-4E8F50D85E2A}"/>
              </a:ext>
            </a:extLst>
          </p:cNvPr>
          <p:cNvSpPr txBox="1"/>
          <p:nvPr/>
        </p:nvSpPr>
        <p:spPr>
          <a:xfrm>
            <a:off x="501650" y="1670050"/>
            <a:ext cx="6045200" cy="3411190"/>
          </a:xfrm>
          <a:prstGeom prst="rect">
            <a:avLst/>
          </a:prstGeom>
          <a:noFill/>
        </p:spPr>
        <p:txBody>
          <a:bodyPr wrap="square">
            <a:spAutoFit/>
          </a:bodyPr>
          <a:lstStyle/>
          <a:p>
            <a:pPr marL="432000" indent="-323280">
              <a:lnSpc>
                <a:spcPct val="100000"/>
              </a:lnSpc>
              <a:spcBef>
                <a:spcPts val="1417"/>
              </a:spcBef>
              <a:buClr>
                <a:srgbClr val="000000"/>
              </a:buClr>
              <a:buSzPct val="45000"/>
              <a:buFont typeface="Wingdings" charset="2"/>
              <a:buChar char=""/>
            </a:pPr>
            <a:r>
              <a:rPr lang="en-IN" sz="1600" b="0" strike="noStrike" spc="-1" dirty="0">
                <a:solidFill>
                  <a:schemeClr val="tx2"/>
                </a:solidFill>
                <a:ea typeface="DejaVu Sans"/>
              </a:rPr>
              <a:t>The impact of Covid and the lockdown on the lives of migrant workers, through the lenses of	</a:t>
            </a:r>
            <a:endParaRPr lang="en-IN" sz="1600" b="0" strike="noStrike" spc="-1" dirty="0">
              <a:solidFill>
                <a:schemeClr val="tx2"/>
              </a:solidFill>
            </a:endParaRPr>
          </a:p>
          <a:p>
            <a:pPr marL="864000" lvl="1" indent="-323280">
              <a:lnSpc>
                <a:spcPct val="100000"/>
              </a:lnSpc>
              <a:spcBef>
                <a:spcPts val="1134"/>
              </a:spcBef>
              <a:buClr>
                <a:srgbClr val="000000"/>
              </a:buClr>
              <a:buSzPct val="75000"/>
              <a:buFont typeface="Symbol"/>
              <a:buChar char=""/>
            </a:pPr>
            <a:r>
              <a:rPr lang="en-IN" sz="1600" b="0" strike="noStrike" spc="-1" dirty="0">
                <a:solidFill>
                  <a:schemeClr val="tx2"/>
                </a:solidFill>
                <a:ea typeface="DejaVu Sans"/>
              </a:rPr>
              <a:t>Income</a:t>
            </a:r>
            <a:endParaRPr lang="en-IN" sz="1600" b="0" strike="noStrike" spc="-1" dirty="0">
              <a:solidFill>
                <a:schemeClr val="tx2"/>
              </a:solidFill>
            </a:endParaRPr>
          </a:p>
          <a:p>
            <a:pPr marL="864000" lvl="1" indent="-323280">
              <a:lnSpc>
                <a:spcPct val="100000"/>
              </a:lnSpc>
              <a:spcBef>
                <a:spcPts val="1134"/>
              </a:spcBef>
              <a:buClr>
                <a:srgbClr val="000000"/>
              </a:buClr>
              <a:buSzPct val="75000"/>
              <a:buFont typeface="Symbol"/>
              <a:buChar char=""/>
            </a:pPr>
            <a:r>
              <a:rPr lang="en-IN" sz="1600" b="0" strike="noStrike" spc="-1" dirty="0">
                <a:solidFill>
                  <a:schemeClr val="tx2"/>
                </a:solidFill>
                <a:ea typeface="DejaVu Sans"/>
              </a:rPr>
              <a:t>Expenditure</a:t>
            </a:r>
            <a:endParaRPr lang="en-IN" sz="1600" b="0" strike="noStrike" spc="-1" dirty="0">
              <a:solidFill>
                <a:schemeClr val="tx2"/>
              </a:solidFill>
            </a:endParaRPr>
          </a:p>
          <a:p>
            <a:pPr marL="864000" lvl="1" indent="-323280">
              <a:lnSpc>
                <a:spcPct val="100000"/>
              </a:lnSpc>
              <a:spcBef>
                <a:spcPts val="1134"/>
              </a:spcBef>
              <a:buClr>
                <a:srgbClr val="000000"/>
              </a:buClr>
              <a:buSzPct val="75000"/>
              <a:buFont typeface="Symbol"/>
              <a:buChar char=""/>
            </a:pPr>
            <a:r>
              <a:rPr lang="en-IN" sz="1600" b="0" strike="noStrike" spc="-1" dirty="0">
                <a:solidFill>
                  <a:schemeClr val="tx2"/>
                </a:solidFill>
                <a:ea typeface="DejaVu Sans"/>
              </a:rPr>
              <a:t>Migration pattern</a:t>
            </a:r>
            <a:endParaRPr lang="en-IN" sz="1600" b="0" strike="noStrike" spc="-1" dirty="0">
              <a:solidFill>
                <a:schemeClr val="tx2"/>
              </a:solidFill>
            </a:endParaRPr>
          </a:p>
          <a:p>
            <a:pPr marL="864000" lvl="1" indent="-323280">
              <a:lnSpc>
                <a:spcPct val="100000"/>
              </a:lnSpc>
              <a:spcBef>
                <a:spcPts val="1134"/>
              </a:spcBef>
              <a:buClr>
                <a:srgbClr val="000000"/>
              </a:buClr>
              <a:buSzPct val="75000"/>
              <a:buFont typeface="Symbol"/>
              <a:buChar char=""/>
            </a:pPr>
            <a:r>
              <a:rPr lang="en-IN" sz="1600" b="0" strike="noStrike" spc="-1" dirty="0">
                <a:solidFill>
                  <a:schemeClr val="tx2"/>
                </a:solidFill>
                <a:ea typeface="DejaVu Sans"/>
              </a:rPr>
              <a:t>Health and nutrition indicators</a:t>
            </a:r>
            <a:endParaRPr lang="en-IN" sz="1600" b="0" strike="noStrike" spc="-1" dirty="0">
              <a:solidFill>
                <a:schemeClr val="tx2"/>
              </a:solidFill>
            </a:endParaRPr>
          </a:p>
          <a:p>
            <a:pPr marL="432000" indent="-323280">
              <a:lnSpc>
                <a:spcPct val="100000"/>
              </a:lnSpc>
              <a:spcBef>
                <a:spcPts val="1417"/>
              </a:spcBef>
              <a:buClr>
                <a:srgbClr val="000000"/>
              </a:buClr>
              <a:buSzPct val="45000"/>
              <a:buFont typeface="Wingdings" charset="2"/>
              <a:buChar char=""/>
            </a:pPr>
            <a:r>
              <a:rPr lang="en-IN" sz="1600" b="0" strike="noStrike" spc="-1" dirty="0">
                <a:solidFill>
                  <a:schemeClr val="tx2"/>
                </a:solidFill>
                <a:ea typeface="DejaVu Sans"/>
              </a:rPr>
              <a:t>Skill mapping of the community</a:t>
            </a:r>
            <a:endParaRPr lang="en-IN" sz="1600" b="0" strike="noStrike" spc="-1" dirty="0">
              <a:solidFill>
                <a:schemeClr val="tx2"/>
              </a:solidFill>
            </a:endParaRPr>
          </a:p>
          <a:p>
            <a:pPr marL="432000" indent="-323280">
              <a:lnSpc>
                <a:spcPct val="100000"/>
              </a:lnSpc>
              <a:spcBef>
                <a:spcPts val="1417"/>
              </a:spcBef>
              <a:buClr>
                <a:srgbClr val="000000"/>
              </a:buClr>
              <a:buSzPct val="45000"/>
              <a:buFont typeface="Wingdings" charset="2"/>
              <a:buChar char=""/>
            </a:pPr>
            <a:r>
              <a:rPr lang="en-IN" sz="1600" b="0" strike="noStrike" spc="-1" dirty="0">
                <a:solidFill>
                  <a:schemeClr val="tx2"/>
                </a:solidFill>
                <a:ea typeface="DejaVu Sans"/>
              </a:rPr>
              <a:t>Evaluation of the existing skill enhancement programmes</a:t>
            </a:r>
            <a:endParaRPr lang="en-IN" sz="1600" b="0" strike="noStrike" spc="-1" dirty="0">
              <a:solidFill>
                <a:schemeClr val="tx2"/>
              </a:solidFill>
            </a:endParaRPr>
          </a:p>
          <a:p>
            <a:pPr marL="432000" indent="-323280">
              <a:lnSpc>
                <a:spcPct val="100000"/>
              </a:lnSpc>
              <a:spcBef>
                <a:spcPts val="1417"/>
              </a:spcBef>
              <a:buClr>
                <a:srgbClr val="000000"/>
              </a:buClr>
              <a:buSzPct val="45000"/>
              <a:buFont typeface="Wingdings" charset="2"/>
              <a:buChar char=""/>
            </a:pPr>
            <a:r>
              <a:rPr lang="en-IN" sz="1600" b="0" strike="noStrike" spc="-1" dirty="0">
                <a:solidFill>
                  <a:schemeClr val="tx2"/>
                </a:solidFill>
                <a:ea typeface="DejaVu Sans"/>
              </a:rPr>
              <a:t>To asses the demand for skill promotion</a:t>
            </a:r>
            <a:endParaRPr lang="en-IN" sz="1600" b="0" strike="noStrike" spc="-1" dirty="0">
              <a:solidFill>
                <a:schemeClr val="tx2"/>
              </a:solidFill>
            </a:endParaRPr>
          </a:p>
        </p:txBody>
      </p:sp>
    </p:spTree>
    <p:extLst>
      <p:ext uri="{BB962C8B-B14F-4D97-AF65-F5344CB8AC3E}">
        <p14:creationId xmlns:p14="http://schemas.microsoft.com/office/powerpoint/2010/main" val="2480887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977900"/>
            <a:ext cx="6045200" cy="646331"/>
          </a:xfrm>
          <a:prstGeom prst="rect">
            <a:avLst/>
          </a:prstGeom>
          <a:noFill/>
        </p:spPr>
        <p:txBody>
          <a:bodyPr wrap="square" rtlCol="0">
            <a:spAutoFit/>
          </a:bodyPr>
          <a:lstStyle/>
          <a:p>
            <a:r>
              <a:rPr lang="en-US" dirty="0">
                <a:solidFill>
                  <a:schemeClr val="bg1"/>
                </a:solidFill>
                <a:highlight>
                  <a:srgbClr val="000080"/>
                </a:highlight>
              </a:rPr>
              <a:t>Community Needs Assessment  Kusumpur Pahari: Survey Methodology 1</a:t>
            </a:r>
          </a:p>
        </p:txBody>
      </p:sp>
      <p:sp>
        <p:nvSpPr>
          <p:cNvPr id="3" name="TextBox 2">
            <a:extLst>
              <a:ext uri="{FF2B5EF4-FFF2-40B4-BE49-F238E27FC236}">
                <a16:creationId xmlns:a16="http://schemas.microsoft.com/office/drawing/2014/main" id="{0C666A26-F220-46C2-A954-29721E32CAD6}"/>
              </a:ext>
            </a:extLst>
          </p:cNvPr>
          <p:cNvSpPr txBox="1"/>
          <p:nvPr/>
        </p:nvSpPr>
        <p:spPr>
          <a:xfrm>
            <a:off x="469900" y="1758950"/>
            <a:ext cx="6388100" cy="3647152"/>
          </a:xfrm>
          <a:prstGeom prst="rect">
            <a:avLst/>
          </a:prstGeom>
          <a:noFill/>
        </p:spPr>
        <p:txBody>
          <a:bodyPr wrap="square" rtlCol="0">
            <a:spAutoFit/>
          </a:bodyPr>
          <a:lstStyle/>
          <a:p>
            <a:pPr marL="280170" indent="-171450">
              <a:lnSpc>
                <a:spcPct val="100000"/>
              </a:lnSpc>
              <a:spcBef>
                <a:spcPts val="1417"/>
              </a:spcBef>
              <a:buClr>
                <a:srgbClr val="000000"/>
              </a:buClr>
              <a:buSzPct val="45000"/>
              <a:buFont typeface="Arial" panose="020B0604020202020204" pitchFamily="34" charset="0"/>
              <a:buChar char="•"/>
            </a:pPr>
            <a:r>
              <a:rPr lang="en-IN" sz="1200" b="0" strike="noStrike" spc="-1" dirty="0">
                <a:solidFill>
                  <a:schemeClr val="tx2"/>
                </a:solidFill>
                <a:ea typeface="DejaVu Sans"/>
              </a:rPr>
              <a:t>Identification of Survey Informants—52 community members of Kusumpur Pahari (including local </a:t>
            </a:r>
            <a:r>
              <a:rPr lang="en-IN" sz="1200" spc="-1" dirty="0">
                <a:solidFill>
                  <a:schemeClr val="tx2"/>
                </a:solidFill>
                <a:ea typeface="DejaVu Sans"/>
              </a:rPr>
              <a:t>Pradhan, 11 key informants, and 5 alternates).</a:t>
            </a:r>
          </a:p>
          <a:p>
            <a:pPr marL="712170" lvl="1" indent="-171450">
              <a:lnSpc>
                <a:spcPct val="100000"/>
              </a:lnSpc>
              <a:spcBef>
                <a:spcPts val="1134"/>
              </a:spcBef>
              <a:buClr>
                <a:srgbClr val="000000"/>
              </a:buClr>
              <a:buSzPct val="75000"/>
              <a:buFont typeface="Arial" panose="020B0604020202020204" pitchFamily="34" charset="0"/>
              <a:buChar char="•"/>
            </a:pPr>
            <a:r>
              <a:rPr lang="en-IN" sz="1200" b="0" strike="noStrike" spc="-1" dirty="0">
                <a:solidFill>
                  <a:schemeClr val="tx2"/>
                </a:solidFill>
              </a:rPr>
              <a:t>Survey </a:t>
            </a:r>
            <a:r>
              <a:rPr lang="en-IN" sz="1200" spc="-1" dirty="0">
                <a:solidFill>
                  <a:schemeClr val="tx2"/>
                </a:solidFill>
              </a:rPr>
              <a:t>Data collection (Computer Assisted Personal Interviews).</a:t>
            </a:r>
          </a:p>
          <a:p>
            <a:pPr marL="712170" lvl="1" indent="-171450">
              <a:lnSpc>
                <a:spcPct val="100000"/>
              </a:lnSpc>
              <a:spcBef>
                <a:spcPts val="1134"/>
              </a:spcBef>
              <a:buClr>
                <a:srgbClr val="000000"/>
              </a:buClr>
              <a:buSzPct val="75000"/>
              <a:buFont typeface="Arial" panose="020B0604020202020204" pitchFamily="34" charset="0"/>
              <a:buChar char="•"/>
            </a:pPr>
            <a:r>
              <a:rPr lang="en-IN" sz="1200" b="0" strike="noStrike" spc="-1" dirty="0">
                <a:solidFill>
                  <a:schemeClr val="tx2"/>
                </a:solidFill>
              </a:rPr>
              <a:t>In Managed Focus Group Discussion with Key Informants—4 Focus Groups of 3 people each, one women only, and one seniors only.</a:t>
            </a:r>
          </a:p>
          <a:p>
            <a:pPr marL="712170" lvl="1" indent="-171450">
              <a:lnSpc>
                <a:spcPct val="100000"/>
              </a:lnSpc>
              <a:spcBef>
                <a:spcPts val="1134"/>
              </a:spcBef>
              <a:buClr>
                <a:srgbClr val="000000"/>
              </a:buClr>
              <a:buSzPct val="75000"/>
              <a:buFont typeface="Arial" panose="020B0604020202020204" pitchFamily="34" charset="0"/>
              <a:buChar char="•"/>
            </a:pPr>
            <a:r>
              <a:rPr lang="en-IN" sz="1200" b="0" strike="noStrike" spc="-1" dirty="0">
                <a:solidFill>
                  <a:schemeClr val="tx2"/>
                </a:solidFill>
              </a:rPr>
              <a:t>In Depth Interviews—16 IDIs with stakeholders– first 12 social influencers + political leaders, NGO activists, front line health workers, government workers. 4 interviews with RCDSM members.</a:t>
            </a:r>
          </a:p>
          <a:p>
            <a:pPr marL="712170" lvl="1" indent="-171450">
              <a:lnSpc>
                <a:spcPct val="100000"/>
              </a:lnSpc>
              <a:spcBef>
                <a:spcPts val="1134"/>
              </a:spcBef>
              <a:buClr>
                <a:srgbClr val="000000"/>
              </a:buClr>
              <a:buSzPct val="75000"/>
              <a:buFont typeface="Arial" panose="020B0604020202020204" pitchFamily="34" charset="0"/>
              <a:buChar char="•"/>
            </a:pPr>
            <a:r>
              <a:rPr lang="en-IN" sz="1200" spc="-1" dirty="0">
                <a:solidFill>
                  <a:schemeClr val="tx2"/>
                </a:solidFill>
              </a:rPr>
              <a:t>Secondary Data—government housing and infrastructure survey data, household surveys, NGO reports, available government and NGO skills development programs.</a:t>
            </a:r>
            <a:endParaRPr lang="en-IN" sz="1200" b="0" strike="noStrike" spc="-1" dirty="0">
              <a:solidFill>
                <a:schemeClr val="tx2"/>
              </a:solidFill>
            </a:endParaRPr>
          </a:p>
          <a:p>
            <a:pPr marL="540720" lvl="1">
              <a:lnSpc>
                <a:spcPct val="100000"/>
              </a:lnSpc>
              <a:spcBef>
                <a:spcPts val="1134"/>
              </a:spcBef>
              <a:buClr>
                <a:srgbClr val="000000"/>
              </a:buClr>
              <a:buSzPct val="75000"/>
            </a:pPr>
            <a:endParaRPr lang="en-IN" sz="2800" b="0" strike="noStrike" spc="-1" dirty="0">
              <a:solidFill>
                <a:srgbClr val="000000"/>
              </a:solidFill>
              <a:latin typeface="GEORGIA"/>
              <a:ea typeface="DejaVu Sans"/>
            </a:endParaRPr>
          </a:p>
          <a:p>
            <a:pPr>
              <a:lnSpc>
                <a:spcPct val="100000"/>
              </a:lnSpc>
              <a:spcBef>
                <a:spcPts val="1134"/>
              </a:spcBef>
            </a:pPr>
            <a:endParaRPr lang="en-IN" sz="2800" b="0" strike="noStrike" spc="-1" dirty="0">
              <a:latin typeface="Arial"/>
            </a:endParaRPr>
          </a:p>
        </p:txBody>
      </p:sp>
    </p:spTree>
    <p:extLst>
      <p:ext uri="{BB962C8B-B14F-4D97-AF65-F5344CB8AC3E}">
        <p14:creationId xmlns:p14="http://schemas.microsoft.com/office/powerpoint/2010/main" val="3074690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977900"/>
            <a:ext cx="6045200" cy="646331"/>
          </a:xfrm>
          <a:prstGeom prst="rect">
            <a:avLst/>
          </a:prstGeom>
          <a:noFill/>
        </p:spPr>
        <p:txBody>
          <a:bodyPr wrap="square" rtlCol="0">
            <a:spAutoFit/>
          </a:bodyPr>
          <a:lstStyle/>
          <a:p>
            <a:r>
              <a:rPr lang="en-US" dirty="0">
                <a:solidFill>
                  <a:schemeClr val="bg1"/>
                </a:solidFill>
                <a:highlight>
                  <a:srgbClr val="000080"/>
                </a:highlight>
              </a:rPr>
              <a:t>Community Needs Assessment  Kusumpur Pahari: Survey Methodology</a:t>
            </a:r>
          </a:p>
        </p:txBody>
      </p:sp>
      <p:graphicFrame>
        <p:nvGraphicFramePr>
          <p:cNvPr id="4" name="Chart 3">
            <a:extLst>
              <a:ext uri="{FF2B5EF4-FFF2-40B4-BE49-F238E27FC236}">
                <a16:creationId xmlns:a16="http://schemas.microsoft.com/office/drawing/2014/main" id="{3B3D0CD6-B59D-4599-8A7F-DE6C81094517}"/>
              </a:ext>
            </a:extLst>
          </p:cNvPr>
          <p:cNvGraphicFramePr/>
          <p:nvPr>
            <p:extLst>
              <p:ext uri="{D42A27DB-BD31-4B8C-83A1-F6EECF244321}">
                <p14:modId xmlns:p14="http://schemas.microsoft.com/office/powerpoint/2010/main" val="41939297"/>
              </p:ext>
            </p:extLst>
          </p:nvPr>
        </p:nvGraphicFramePr>
        <p:xfrm>
          <a:off x="365040" y="2146300"/>
          <a:ext cx="3273510" cy="1943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BFDA1401-247C-4E3E-891C-469D1928911C}"/>
              </a:ext>
            </a:extLst>
          </p:cNvPr>
          <p:cNvGraphicFramePr/>
          <p:nvPr>
            <p:extLst>
              <p:ext uri="{D42A27DB-BD31-4B8C-83A1-F6EECF244321}">
                <p14:modId xmlns:p14="http://schemas.microsoft.com/office/powerpoint/2010/main" val="1143999117"/>
              </p:ext>
            </p:extLst>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93F29B5-A977-4B7F-90F9-5AD1D5F46986}"/>
              </a:ext>
            </a:extLst>
          </p:cNvPr>
          <p:cNvSpPr txBox="1"/>
          <p:nvPr/>
        </p:nvSpPr>
        <p:spPr>
          <a:xfrm>
            <a:off x="457200" y="1776968"/>
            <a:ext cx="1841500" cy="369332"/>
          </a:xfrm>
          <a:prstGeom prst="rect">
            <a:avLst/>
          </a:prstGeom>
          <a:noFill/>
        </p:spPr>
        <p:txBody>
          <a:bodyPr wrap="square" rtlCol="0">
            <a:spAutoFit/>
          </a:bodyPr>
          <a:lstStyle/>
          <a:p>
            <a:r>
              <a:rPr lang="en-US" dirty="0">
                <a:solidFill>
                  <a:srgbClr val="002060"/>
                </a:solidFill>
              </a:rPr>
              <a:t>Age Groups</a:t>
            </a:r>
          </a:p>
        </p:txBody>
      </p:sp>
      <p:sp>
        <p:nvSpPr>
          <p:cNvPr id="7" name="TextBox 6">
            <a:extLst>
              <a:ext uri="{FF2B5EF4-FFF2-40B4-BE49-F238E27FC236}">
                <a16:creationId xmlns:a16="http://schemas.microsoft.com/office/drawing/2014/main" id="{CEA8457C-121E-4826-9705-63CE9964CC98}"/>
              </a:ext>
            </a:extLst>
          </p:cNvPr>
          <p:cNvSpPr txBox="1"/>
          <p:nvPr/>
        </p:nvSpPr>
        <p:spPr>
          <a:xfrm>
            <a:off x="3784600" y="1776968"/>
            <a:ext cx="1841500" cy="369332"/>
          </a:xfrm>
          <a:prstGeom prst="rect">
            <a:avLst/>
          </a:prstGeom>
          <a:noFill/>
        </p:spPr>
        <p:txBody>
          <a:bodyPr wrap="square" rtlCol="0">
            <a:spAutoFit/>
          </a:bodyPr>
          <a:lstStyle/>
          <a:p>
            <a:r>
              <a:rPr lang="en-US" dirty="0">
                <a:solidFill>
                  <a:srgbClr val="002060"/>
                </a:solidFill>
              </a:rPr>
              <a:t>Gender</a:t>
            </a:r>
          </a:p>
        </p:txBody>
      </p:sp>
      <p:sp>
        <p:nvSpPr>
          <p:cNvPr id="8" name="TextBox 7">
            <a:extLst>
              <a:ext uri="{FF2B5EF4-FFF2-40B4-BE49-F238E27FC236}">
                <a16:creationId xmlns:a16="http://schemas.microsoft.com/office/drawing/2014/main" id="{91535CC8-70BF-4E2E-9859-94CDFB0F8A39}"/>
              </a:ext>
            </a:extLst>
          </p:cNvPr>
          <p:cNvSpPr txBox="1"/>
          <p:nvPr/>
        </p:nvSpPr>
        <p:spPr>
          <a:xfrm>
            <a:off x="3666548" y="3860800"/>
            <a:ext cx="3074554" cy="738664"/>
          </a:xfrm>
          <a:prstGeom prst="rect">
            <a:avLst/>
          </a:prstGeom>
          <a:noFill/>
        </p:spPr>
        <p:txBody>
          <a:bodyPr wrap="square" rtlCol="0">
            <a:spAutoFit/>
          </a:bodyPr>
          <a:lstStyle/>
          <a:p>
            <a:r>
              <a:rPr lang="en-US" sz="1400" dirty="0">
                <a:solidFill>
                  <a:srgbClr val="002060"/>
                </a:solidFill>
              </a:rPr>
              <a:t>The low level of female representation reflect cultural factors—separate separate interventions are envisioned</a:t>
            </a:r>
          </a:p>
        </p:txBody>
      </p:sp>
    </p:spTree>
    <p:extLst>
      <p:ext uri="{BB962C8B-B14F-4D97-AF65-F5344CB8AC3E}">
        <p14:creationId xmlns:p14="http://schemas.microsoft.com/office/powerpoint/2010/main" val="1691642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CECED-E7DA-4D65-9FFF-58E6766971E9}"/>
              </a:ext>
            </a:extLst>
          </p:cNvPr>
          <p:cNvSpPr txBox="1"/>
          <p:nvPr/>
        </p:nvSpPr>
        <p:spPr>
          <a:xfrm>
            <a:off x="577850" y="977900"/>
            <a:ext cx="6045200" cy="646331"/>
          </a:xfrm>
          <a:prstGeom prst="rect">
            <a:avLst/>
          </a:prstGeom>
          <a:noFill/>
        </p:spPr>
        <p:txBody>
          <a:bodyPr wrap="square" rtlCol="0">
            <a:spAutoFit/>
          </a:bodyPr>
          <a:lstStyle/>
          <a:p>
            <a:r>
              <a:rPr lang="en-US" dirty="0">
                <a:solidFill>
                  <a:schemeClr val="bg1"/>
                </a:solidFill>
                <a:highlight>
                  <a:srgbClr val="000080"/>
                </a:highlight>
              </a:rPr>
              <a:t>Community Needs Assessment  Kusumpur Pahari: Survey Methodology—Skill Mapping</a:t>
            </a:r>
          </a:p>
        </p:txBody>
      </p:sp>
      <p:graphicFrame>
        <p:nvGraphicFramePr>
          <p:cNvPr id="5" name="Chart 4">
            <a:extLst>
              <a:ext uri="{FF2B5EF4-FFF2-40B4-BE49-F238E27FC236}">
                <a16:creationId xmlns:a16="http://schemas.microsoft.com/office/drawing/2014/main" id="{BFDA1401-247C-4E3E-891C-469D1928911C}"/>
              </a:ext>
            </a:extLst>
          </p:cNvPr>
          <p:cNvGraphicFramePr/>
          <p:nvPr/>
        </p:nvGraphicFramePr>
        <p:xfrm>
          <a:off x="3784600" y="2051600"/>
          <a:ext cx="2956502" cy="19431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93F29B5-A977-4B7F-90F9-5AD1D5F46986}"/>
              </a:ext>
            </a:extLst>
          </p:cNvPr>
          <p:cNvSpPr txBox="1"/>
          <p:nvPr/>
        </p:nvSpPr>
        <p:spPr>
          <a:xfrm>
            <a:off x="374760" y="1700599"/>
            <a:ext cx="1841500" cy="646331"/>
          </a:xfrm>
          <a:prstGeom prst="rect">
            <a:avLst/>
          </a:prstGeom>
          <a:noFill/>
        </p:spPr>
        <p:txBody>
          <a:bodyPr wrap="square" rtlCol="0">
            <a:spAutoFit/>
          </a:bodyPr>
          <a:lstStyle/>
          <a:p>
            <a:r>
              <a:rPr lang="en-US" dirty="0">
                <a:solidFill>
                  <a:srgbClr val="002060"/>
                </a:solidFill>
              </a:rPr>
              <a:t>Employment Profile</a:t>
            </a:r>
          </a:p>
        </p:txBody>
      </p:sp>
      <p:sp>
        <p:nvSpPr>
          <p:cNvPr id="7" name="TextBox 6">
            <a:extLst>
              <a:ext uri="{FF2B5EF4-FFF2-40B4-BE49-F238E27FC236}">
                <a16:creationId xmlns:a16="http://schemas.microsoft.com/office/drawing/2014/main" id="{CEA8457C-121E-4826-9705-63CE9964CC98}"/>
              </a:ext>
            </a:extLst>
          </p:cNvPr>
          <p:cNvSpPr txBox="1"/>
          <p:nvPr/>
        </p:nvSpPr>
        <p:spPr>
          <a:xfrm>
            <a:off x="3784600" y="1624231"/>
            <a:ext cx="2533650" cy="646331"/>
          </a:xfrm>
          <a:prstGeom prst="rect">
            <a:avLst/>
          </a:prstGeom>
          <a:noFill/>
        </p:spPr>
        <p:txBody>
          <a:bodyPr wrap="square" rtlCol="0">
            <a:spAutoFit/>
          </a:bodyPr>
          <a:lstStyle/>
          <a:p>
            <a:r>
              <a:rPr lang="en-US" dirty="0">
                <a:solidFill>
                  <a:srgbClr val="002060"/>
                </a:solidFill>
              </a:rPr>
              <a:t>Actual Occupations (52 respondents</a:t>
            </a:r>
          </a:p>
        </p:txBody>
      </p:sp>
      <p:graphicFrame>
        <p:nvGraphicFramePr>
          <p:cNvPr id="9" name="Chart 8">
            <a:extLst>
              <a:ext uri="{FF2B5EF4-FFF2-40B4-BE49-F238E27FC236}">
                <a16:creationId xmlns:a16="http://schemas.microsoft.com/office/drawing/2014/main" id="{17D39D24-B26D-4805-8A10-4880EF96713D}"/>
              </a:ext>
            </a:extLst>
          </p:cNvPr>
          <p:cNvGraphicFramePr/>
          <p:nvPr>
            <p:extLst>
              <p:ext uri="{D42A27DB-BD31-4B8C-83A1-F6EECF244321}">
                <p14:modId xmlns:p14="http://schemas.microsoft.com/office/powerpoint/2010/main" val="1700683701"/>
              </p:ext>
            </p:extLst>
          </p:nvPr>
        </p:nvGraphicFramePr>
        <p:xfrm>
          <a:off x="195730" y="2273637"/>
          <a:ext cx="3166018" cy="2152313"/>
        </p:xfrm>
        <a:graphic>
          <a:graphicData uri="http://schemas.openxmlformats.org/drawingml/2006/chart">
            <c:chart xmlns:c="http://schemas.openxmlformats.org/drawingml/2006/chart" xmlns:r="http://schemas.openxmlformats.org/officeDocument/2006/relationships" r:id="rId3"/>
          </a:graphicData>
        </a:graphic>
      </p:graphicFrame>
      <p:sp>
        <p:nvSpPr>
          <p:cNvPr id="10" name="CustomShape 3">
            <a:extLst>
              <a:ext uri="{FF2B5EF4-FFF2-40B4-BE49-F238E27FC236}">
                <a16:creationId xmlns:a16="http://schemas.microsoft.com/office/drawing/2014/main" id="{59E803E6-DB9D-4ED5-A9F1-1B45B44D5DE3}"/>
              </a:ext>
            </a:extLst>
          </p:cNvPr>
          <p:cNvSpPr/>
          <p:nvPr/>
        </p:nvSpPr>
        <p:spPr>
          <a:xfrm>
            <a:off x="3858230" y="2273637"/>
            <a:ext cx="2682270" cy="2549679"/>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Aft>
                <a:spcPts val="947"/>
              </a:spcAft>
            </a:pPr>
            <a:r>
              <a:rPr lang="en-IN" sz="1600" b="1" strike="noStrike" spc="-1" dirty="0">
                <a:solidFill>
                  <a:srgbClr val="002060"/>
                </a:solidFill>
                <a:ea typeface="DejaVu Sans"/>
              </a:rPr>
              <a:t>Daily Casual Wage Earner: 5</a:t>
            </a:r>
            <a:endParaRPr lang="en-IN" sz="1600" b="0" strike="noStrike" spc="-1" dirty="0">
              <a:solidFill>
                <a:srgbClr val="002060"/>
              </a:solidFill>
            </a:endParaRPr>
          </a:p>
          <a:p>
            <a:pPr>
              <a:lnSpc>
                <a:spcPct val="100000"/>
              </a:lnSpc>
              <a:spcAft>
                <a:spcPts val="947"/>
              </a:spcAft>
            </a:pPr>
            <a:r>
              <a:rPr lang="en-IN" sz="1600" b="1" strike="noStrike" spc="-1" dirty="0">
                <a:solidFill>
                  <a:srgbClr val="002060"/>
                </a:solidFill>
                <a:ea typeface="DejaVu Sans"/>
              </a:rPr>
              <a:t>Driver: 3</a:t>
            </a:r>
            <a:endParaRPr lang="en-IN" sz="1600" b="0" strike="noStrike" spc="-1" dirty="0">
              <a:solidFill>
                <a:srgbClr val="002060"/>
              </a:solidFill>
            </a:endParaRPr>
          </a:p>
          <a:p>
            <a:pPr>
              <a:lnSpc>
                <a:spcPct val="100000"/>
              </a:lnSpc>
              <a:spcAft>
                <a:spcPts val="947"/>
              </a:spcAft>
            </a:pPr>
            <a:r>
              <a:rPr lang="en-IN" sz="1600" b="1" strike="noStrike" spc="-1" dirty="0">
                <a:solidFill>
                  <a:srgbClr val="002060"/>
                </a:solidFill>
                <a:ea typeface="DejaVu Sans"/>
              </a:rPr>
              <a:t>Gardener: 13</a:t>
            </a:r>
            <a:endParaRPr lang="en-IN" sz="1600" b="0" strike="noStrike" spc="-1" dirty="0">
              <a:solidFill>
                <a:srgbClr val="002060"/>
              </a:solidFill>
            </a:endParaRPr>
          </a:p>
          <a:p>
            <a:pPr>
              <a:lnSpc>
                <a:spcPct val="100000"/>
              </a:lnSpc>
              <a:spcAft>
                <a:spcPts val="947"/>
              </a:spcAft>
            </a:pPr>
            <a:r>
              <a:rPr lang="en-IN" sz="1600" b="1" strike="noStrike" spc="-1" dirty="0">
                <a:solidFill>
                  <a:srgbClr val="002060"/>
                </a:solidFill>
                <a:ea typeface="DejaVu Sans"/>
              </a:rPr>
              <a:t>Guard: 8</a:t>
            </a:r>
            <a:endParaRPr lang="en-IN" sz="1600" b="0" strike="noStrike" spc="-1" dirty="0">
              <a:solidFill>
                <a:srgbClr val="002060"/>
              </a:solidFill>
            </a:endParaRPr>
          </a:p>
          <a:p>
            <a:pPr>
              <a:lnSpc>
                <a:spcPct val="100000"/>
              </a:lnSpc>
              <a:spcAft>
                <a:spcPts val="947"/>
              </a:spcAft>
            </a:pPr>
            <a:r>
              <a:rPr lang="en-IN" sz="1600" b="1" strike="noStrike" spc="-1" dirty="0">
                <a:solidFill>
                  <a:srgbClr val="002060"/>
                </a:solidFill>
                <a:ea typeface="DejaVu Sans"/>
              </a:rPr>
              <a:t>Housekeeping/ Sweeper: 12</a:t>
            </a:r>
            <a:endParaRPr lang="en-IN" sz="1600" b="0" strike="noStrike" spc="-1" dirty="0">
              <a:solidFill>
                <a:srgbClr val="002060"/>
              </a:solidFill>
            </a:endParaRPr>
          </a:p>
          <a:p>
            <a:pPr>
              <a:lnSpc>
                <a:spcPct val="100000"/>
              </a:lnSpc>
              <a:spcAft>
                <a:spcPts val="947"/>
              </a:spcAft>
            </a:pPr>
            <a:r>
              <a:rPr lang="en-IN" sz="1600" b="1" strike="noStrike" spc="-1" dirty="0">
                <a:solidFill>
                  <a:srgbClr val="002060"/>
                </a:solidFill>
                <a:ea typeface="DejaVu Sans"/>
              </a:rPr>
              <a:t>Office Helper: 6</a:t>
            </a:r>
            <a:endParaRPr lang="en-IN" sz="1600" b="0" strike="noStrike" spc="-1" dirty="0">
              <a:solidFill>
                <a:srgbClr val="002060"/>
              </a:solidFill>
            </a:endParaRPr>
          </a:p>
          <a:p>
            <a:pPr>
              <a:lnSpc>
                <a:spcPct val="100000"/>
              </a:lnSpc>
              <a:spcAft>
                <a:spcPts val="947"/>
              </a:spcAft>
            </a:pPr>
            <a:r>
              <a:rPr lang="en-IN" sz="1600" b="1" strike="noStrike" spc="-1" dirty="0">
                <a:solidFill>
                  <a:srgbClr val="002060"/>
                </a:solidFill>
                <a:ea typeface="DejaVu Sans"/>
              </a:rPr>
              <a:t>Other: 5</a:t>
            </a:r>
            <a:endParaRPr lang="en-IN" sz="1600" b="0" strike="noStrike" spc="-1" dirty="0">
              <a:solidFill>
                <a:srgbClr val="002060"/>
              </a:solidFill>
            </a:endParaRPr>
          </a:p>
        </p:txBody>
      </p:sp>
    </p:spTree>
    <p:extLst>
      <p:ext uri="{BB962C8B-B14F-4D97-AF65-F5344CB8AC3E}">
        <p14:creationId xmlns:p14="http://schemas.microsoft.com/office/powerpoint/2010/main" val="21623769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21158</TotalTime>
  <Words>3306</Words>
  <Application>Microsoft Office PowerPoint</Application>
  <PresentationFormat>Custom</PresentationFormat>
  <Paragraphs>267</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Calibri Light</vt:lpstr>
      <vt:lpstr>Courier New</vt:lpstr>
      <vt:lpstr>Georgia</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A. Harbison</dc:creator>
  <cp:lastModifiedBy>Mark A. Harbison</cp:lastModifiedBy>
  <cp:revision>13</cp:revision>
  <dcterms:created xsi:type="dcterms:W3CDTF">2021-05-03T21:41:07Z</dcterms:created>
  <dcterms:modified xsi:type="dcterms:W3CDTF">2021-06-04T16:03:48Z</dcterms:modified>
</cp:coreProperties>
</file>