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5" r:id="rId3"/>
    <p:sldId id="267" r:id="rId4"/>
    <p:sldId id="268" r:id="rId5"/>
    <p:sldId id="271" r:id="rId6"/>
    <p:sldId id="257" r:id="rId7"/>
    <p:sldId id="261" r:id="rId8"/>
    <p:sldId id="259" r:id="rId9"/>
    <p:sldId id="260" r:id="rId10"/>
    <p:sldId id="270" r:id="rId11"/>
    <p:sldId id="266" r:id="rId12"/>
    <p:sldId id="264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3381" autoAdjust="0"/>
  </p:normalViewPr>
  <p:slideViewPr>
    <p:cSldViewPr snapToGrid="0">
      <p:cViewPr varScale="1">
        <p:scale>
          <a:sx n="68" d="100"/>
          <a:sy n="68" d="100"/>
        </p:scale>
        <p:origin x="484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1BC41B-17B7-4090-B1E8-5A3D48B885B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73DC8CF-F96E-417B-BB18-1990DA876D52}">
      <dgm:prSet/>
      <dgm:spPr/>
      <dgm:t>
        <a:bodyPr/>
        <a:lstStyle/>
        <a:p>
          <a:r>
            <a:rPr lang="en-US" b="0" i="0"/>
            <a:t>Myanmar (Burma) has had a Rohingya population in it’s borders for hundreds of years.  The Rohingya consider Myanmar their homeland. </a:t>
          </a:r>
          <a:endParaRPr lang="en-US"/>
        </a:p>
      </dgm:t>
    </dgm:pt>
    <dgm:pt modelId="{F9144C82-F849-467B-AB24-4904FCC6972E}" type="parTrans" cxnId="{D1E0626A-35B9-40AA-A12D-5D53AA9F913A}">
      <dgm:prSet/>
      <dgm:spPr/>
      <dgm:t>
        <a:bodyPr/>
        <a:lstStyle/>
        <a:p>
          <a:endParaRPr lang="en-US"/>
        </a:p>
      </dgm:t>
    </dgm:pt>
    <dgm:pt modelId="{066D9F29-079D-498F-A10F-B1A4014F3DF5}" type="sibTrans" cxnId="{D1E0626A-35B9-40AA-A12D-5D53AA9F913A}">
      <dgm:prSet/>
      <dgm:spPr/>
      <dgm:t>
        <a:bodyPr/>
        <a:lstStyle/>
        <a:p>
          <a:endParaRPr lang="en-US"/>
        </a:p>
      </dgm:t>
    </dgm:pt>
    <dgm:pt modelId="{651523D7-E6D1-45AB-BECD-9B0795EBE0A0}">
      <dgm:prSet/>
      <dgm:spPr/>
      <dgm:t>
        <a:bodyPr/>
        <a:lstStyle/>
        <a:p>
          <a:r>
            <a:rPr lang="en-US" b="0" i="0"/>
            <a:t>The Rohingya  as Muslim are a minority in a mostly Buddhist country.</a:t>
          </a:r>
          <a:endParaRPr lang="en-US"/>
        </a:p>
      </dgm:t>
    </dgm:pt>
    <dgm:pt modelId="{E8B9B234-4E11-41C0-9E04-0441C9B29A18}" type="parTrans" cxnId="{E073FBCB-F0E1-4F2D-AD63-B717F86E0087}">
      <dgm:prSet/>
      <dgm:spPr/>
      <dgm:t>
        <a:bodyPr/>
        <a:lstStyle/>
        <a:p>
          <a:endParaRPr lang="en-US"/>
        </a:p>
      </dgm:t>
    </dgm:pt>
    <dgm:pt modelId="{A493215E-75FE-457D-9EDB-829EC4282778}" type="sibTrans" cxnId="{E073FBCB-F0E1-4F2D-AD63-B717F86E0087}">
      <dgm:prSet/>
      <dgm:spPr/>
      <dgm:t>
        <a:bodyPr/>
        <a:lstStyle/>
        <a:p>
          <a:endParaRPr lang="en-US"/>
        </a:p>
      </dgm:t>
    </dgm:pt>
    <dgm:pt modelId="{8B0DFB67-2AB9-4B60-8CE0-B0CE74F80C80}">
      <dgm:prSet/>
      <dgm:spPr/>
      <dgm:t>
        <a:bodyPr/>
        <a:lstStyle/>
        <a:p>
          <a:r>
            <a:rPr lang="en-US" b="0" i="0"/>
            <a:t>The Myanmar government has systematically reduced the Rohingya’s rights including since the 1970’s including taking away their citizenship. </a:t>
          </a:r>
          <a:endParaRPr lang="en-US"/>
        </a:p>
      </dgm:t>
    </dgm:pt>
    <dgm:pt modelId="{60B9F163-AFB5-4A59-8916-CCD0CEEE8412}" type="parTrans" cxnId="{DA79460F-15F8-477A-A843-F11B92073736}">
      <dgm:prSet/>
      <dgm:spPr/>
      <dgm:t>
        <a:bodyPr/>
        <a:lstStyle/>
        <a:p>
          <a:endParaRPr lang="en-US"/>
        </a:p>
      </dgm:t>
    </dgm:pt>
    <dgm:pt modelId="{B5FC0F83-A225-40FC-B11E-52965DC0A832}" type="sibTrans" cxnId="{DA79460F-15F8-477A-A843-F11B92073736}">
      <dgm:prSet/>
      <dgm:spPr/>
      <dgm:t>
        <a:bodyPr/>
        <a:lstStyle/>
        <a:p>
          <a:endParaRPr lang="en-US"/>
        </a:p>
      </dgm:t>
    </dgm:pt>
    <dgm:pt modelId="{2A9F2B19-0640-4DA4-A87D-7125345DB3A6}">
      <dgm:prSet/>
      <dgm:spPr/>
      <dgm:t>
        <a:bodyPr/>
        <a:lstStyle/>
        <a:p>
          <a:r>
            <a:rPr lang="en-US" b="0" i="0"/>
            <a:t>In 2017 a campaign of mass violence including murder, torture, rape and burning of villages began. </a:t>
          </a:r>
          <a:endParaRPr lang="en-US"/>
        </a:p>
      </dgm:t>
    </dgm:pt>
    <dgm:pt modelId="{D840E9C2-4A28-4F77-9391-B9F3756CA94F}" type="parTrans" cxnId="{78C897D4-8423-422A-A404-ED5D6F1B7EBC}">
      <dgm:prSet/>
      <dgm:spPr/>
      <dgm:t>
        <a:bodyPr/>
        <a:lstStyle/>
        <a:p>
          <a:endParaRPr lang="en-US"/>
        </a:p>
      </dgm:t>
    </dgm:pt>
    <dgm:pt modelId="{38484FED-5BBA-4C56-A523-0F809300FB73}" type="sibTrans" cxnId="{78C897D4-8423-422A-A404-ED5D6F1B7EBC}">
      <dgm:prSet/>
      <dgm:spPr/>
      <dgm:t>
        <a:bodyPr/>
        <a:lstStyle/>
        <a:p>
          <a:endParaRPr lang="en-US"/>
        </a:p>
      </dgm:t>
    </dgm:pt>
    <dgm:pt modelId="{ACAB648D-A1EB-413A-B3FA-3A1BC16C16DE}">
      <dgm:prSet/>
      <dgm:spPr/>
      <dgm:t>
        <a:bodyPr/>
        <a:lstStyle/>
        <a:p>
          <a:r>
            <a:rPr lang="en-US" b="0" i="0"/>
            <a:t>724,000 Rohingya fled across the border to Bangladesh where were 200,000 Rohingya refugees has already fled in previous years. </a:t>
          </a:r>
          <a:endParaRPr lang="en-US"/>
        </a:p>
      </dgm:t>
    </dgm:pt>
    <dgm:pt modelId="{F837038E-9680-46F0-8FAF-0BDF105D019D}" type="parTrans" cxnId="{15D0C718-E707-43A2-A07C-072B5FE8CB8F}">
      <dgm:prSet/>
      <dgm:spPr/>
      <dgm:t>
        <a:bodyPr/>
        <a:lstStyle/>
        <a:p>
          <a:endParaRPr lang="en-US"/>
        </a:p>
      </dgm:t>
    </dgm:pt>
    <dgm:pt modelId="{8F6B76A4-F6C6-4A39-AA74-57D42019D8C8}" type="sibTrans" cxnId="{15D0C718-E707-43A2-A07C-072B5FE8CB8F}">
      <dgm:prSet/>
      <dgm:spPr/>
      <dgm:t>
        <a:bodyPr/>
        <a:lstStyle/>
        <a:p>
          <a:endParaRPr lang="en-US"/>
        </a:p>
      </dgm:t>
    </dgm:pt>
    <dgm:pt modelId="{3CB8291D-04CF-4A72-8EB1-4DEDFF65DF67}" type="pres">
      <dgm:prSet presAssocID="{4E1BC41B-17B7-4090-B1E8-5A3D48B885BB}" presName="diagram" presStyleCnt="0">
        <dgm:presLayoutVars>
          <dgm:dir/>
          <dgm:resizeHandles val="exact"/>
        </dgm:presLayoutVars>
      </dgm:prSet>
      <dgm:spPr/>
    </dgm:pt>
    <dgm:pt modelId="{79C59A92-4406-4767-8973-93FAE3F40F2F}" type="pres">
      <dgm:prSet presAssocID="{C73DC8CF-F96E-417B-BB18-1990DA876D52}" presName="node" presStyleLbl="node1" presStyleIdx="0" presStyleCnt="5">
        <dgm:presLayoutVars>
          <dgm:bulletEnabled val="1"/>
        </dgm:presLayoutVars>
      </dgm:prSet>
      <dgm:spPr/>
    </dgm:pt>
    <dgm:pt modelId="{B1CC8D32-8572-4B6A-9FA3-B73BD2FC8AA8}" type="pres">
      <dgm:prSet presAssocID="{066D9F29-079D-498F-A10F-B1A4014F3DF5}" presName="sibTrans" presStyleCnt="0"/>
      <dgm:spPr/>
    </dgm:pt>
    <dgm:pt modelId="{64887D09-7CE9-4A28-B598-DDB027B73E66}" type="pres">
      <dgm:prSet presAssocID="{651523D7-E6D1-45AB-BECD-9B0795EBE0A0}" presName="node" presStyleLbl="node1" presStyleIdx="1" presStyleCnt="5">
        <dgm:presLayoutVars>
          <dgm:bulletEnabled val="1"/>
        </dgm:presLayoutVars>
      </dgm:prSet>
      <dgm:spPr/>
    </dgm:pt>
    <dgm:pt modelId="{3534187D-8390-426F-BD83-43BF7F2F3ACC}" type="pres">
      <dgm:prSet presAssocID="{A493215E-75FE-457D-9EDB-829EC4282778}" presName="sibTrans" presStyleCnt="0"/>
      <dgm:spPr/>
    </dgm:pt>
    <dgm:pt modelId="{3575DCD8-245C-4B4F-A7DB-D4E8D6C3445E}" type="pres">
      <dgm:prSet presAssocID="{8B0DFB67-2AB9-4B60-8CE0-B0CE74F80C80}" presName="node" presStyleLbl="node1" presStyleIdx="2" presStyleCnt="5">
        <dgm:presLayoutVars>
          <dgm:bulletEnabled val="1"/>
        </dgm:presLayoutVars>
      </dgm:prSet>
      <dgm:spPr/>
    </dgm:pt>
    <dgm:pt modelId="{D6D4E91D-7F84-4C0E-A57F-623E07E9E9C9}" type="pres">
      <dgm:prSet presAssocID="{B5FC0F83-A225-40FC-B11E-52965DC0A832}" presName="sibTrans" presStyleCnt="0"/>
      <dgm:spPr/>
    </dgm:pt>
    <dgm:pt modelId="{4BF8A3BA-9BFB-4DF9-AB66-9190951ABC68}" type="pres">
      <dgm:prSet presAssocID="{2A9F2B19-0640-4DA4-A87D-7125345DB3A6}" presName="node" presStyleLbl="node1" presStyleIdx="3" presStyleCnt="5">
        <dgm:presLayoutVars>
          <dgm:bulletEnabled val="1"/>
        </dgm:presLayoutVars>
      </dgm:prSet>
      <dgm:spPr/>
    </dgm:pt>
    <dgm:pt modelId="{90114D6A-2BD9-4130-9141-A1653624D77E}" type="pres">
      <dgm:prSet presAssocID="{38484FED-5BBA-4C56-A523-0F809300FB73}" presName="sibTrans" presStyleCnt="0"/>
      <dgm:spPr/>
    </dgm:pt>
    <dgm:pt modelId="{392D0417-8DD9-4133-9863-D010C3808DD9}" type="pres">
      <dgm:prSet presAssocID="{ACAB648D-A1EB-413A-B3FA-3A1BC16C16DE}" presName="node" presStyleLbl="node1" presStyleIdx="4" presStyleCnt="5">
        <dgm:presLayoutVars>
          <dgm:bulletEnabled val="1"/>
        </dgm:presLayoutVars>
      </dgm:prSet>
      <dgm:spPr/>
    </dgm:pt>
  </dgm:ptLst>
  <dgm:cxnLst>
    <dgm:cxn modelId="{DA79460F-15F8-477A-A843-F11B92073736}" srcId="{4E1BC41B-17B7-4090-B1E8-5A3D48B885BB}" destId="{8B0DFB67-2AB9-4B60-8CE0-B0CE74F80C80}" srcOrd="2" destOrd="0" parTransId="{60B9F163-AFB5-4A59-8916-CCD0CEEE8412}" sibTransId="{B5FC0F83-A225-40FC-B11E-52965DC0A832}"/>
    <dgm:cxn modelId="{15D0C718-E707-43A2-A07C-072B5FE8CB8F}" srcId="{4E1BC41B-17B7-4090-B1E8-5A3D48B885BB}" destId="{ACAB648D-A1EB-413A-B3FA-3A1BC16C16DE}" srcOrd="4" destOrd="0" parTransId="{F837038E-9680-46F0-8FAF-0BDF105D019D}" sibTransId="{8F6B76A4-F6C6-4A39-AA74-57D42019D8C8}"/>
    <dgm:cxn modelId="{5EF7993F-D909-46E9-A714-90C69181ECCB}" type="presOf" srcId="{C73DC8CF-F96E-417B-BB18-1990DA876D52}" destId="{79C59A92-4406-4767-8973-93FAE3F40F2F}" srcOrd="0" destOrd="0" presId="urn:microsoft.com/office/officeart/2005/8/layout/default"/>
    <dgm:cxn modelId="{B2FE205F-F824-4A73-A292-2BD2DAAE82D0}" type="presOf" srcId="{651523D7-E6D1-45AB-BECD-9B0795EBE0A0}" destId="{64887D09-7CE9-4A28-B598-DDB027B73E66}" srcOrd="0" destOrd="0" presId="urn:microsoft.com/office/officeart/2005/8/layout/default"/>
    <dgm:cxn modelId="{D1E0626A-35B9-40AA-A12D-5D53AA9F913A}" srcId="{4E1BC41B-17B7-4090-B1E8-5A3D48B885BB}" destId="{C73DC8CF-F96E-417B-BB18-1990DA876D52}" srcOrd="0" destOrd="0" parTransId="{F9144C82-F849-467B-AB24-4904FCC6972E}" sibTransId="{066D9F29-079D-498F-A10F-B1A4014F3DF5}"/>
    <dgm:cxn modelId="{9D41836D-DFF6-40FB-A924-539E4AE7737C}" type="presOf" srcId="{ACAB648D-A1EB-413A-B3FA-3A1BC16C16DE}" destId="{392D0417-8DD9-4133-9863-D010C3808DD9}" srcOrd="0" destOrd="0" presId="urn:microsoft.com/office/officeart/2005/8/layout/default"/>
    <dgm:cxn modelId="{CA09FC52-EF21-41E4-917D-8B1E03819D09}" type="presOf" srcId="{2A9F2B19-0640-4DA4-A87D-7125345DB3A6}" destId="{4BF8A3BA-9BFB-4DF9-AB66-9190951ABC68}" srcOrd="0" destOrd="0" presId="urn:microsoft.com/office/officeart/2005/8/layout/default"/>
    <dgm:cxn modelId="{41087C86-2A9B-405B-BA51-E84543318C70}" type="presOf" srcId="{4E1BC41B-17B7-4090-B1E8-5A3D48B885BB}" destId="{3CB8291D-04CF-4A72-8EB1-4DEDFF65DF67}" srcOrd="0" destOrd="0" presId="urn:microsoft.com/office/officeart/2005/8/layout/default"/>
    <dgm:cxn modelId="{EC17F6C5-5D6D-4D65-AF0D-003990BE1BEA}" type="presOf" srcId="{8B0DFB67-2AB9-4B60-8CE0-B0CE74F80C80}" destId="{3575DCD8-245C-4B4F-A7DB-D4E8D6C3445E}" srcOrd="0" destOrd="0" presId="urn:microsoft.com/office/officeart/2005/8/layout/default"/>
    <dgm:cxn modelId="{E073FBCB-F0E1-4F2D-AD63-B717F86E0087}" srcId="{4E1BC41B-17B7-4090-B1E8-5A3D48B885BB}" destId="{651523D7-E6D1-45AB-BECD-9B0795EBE0A0}" srcOrd="1" destOrd="0" parTransId="{E8B9B234-4E11-41C0-9E04-0441C9B29A18}" sibTransId="{A493215E-75FE-457D-9EDB-829EC4282778}"/>
    <dgm:cxn modelId="{78C897D4-8423-422A-A404-ED5D6F1B7EBC}" srcId="{4E1BC41B-17B7-4090-B1E8-5A3D48B885BB}" destId="{2A9F2B19-0640-4DA4-A87D-7125345DB3A6}" srcOrd="3" destOrd="0" parTransId="{D840E9C2-4A28-4F77-9391-B9F3756CA94F}" sibTransId="{38484FED-5BBA-4C56-A523-0F809300FB73}"/>
    <dgm:cxn modelId="{72B7D1D6-8B7C-4999-83BB-96E7606020D6}" type="presParOf" srcId="{3CB8291D-04CF-4A72-8EB1-4DEDFF65DF67}" destId="{79C59A92-4406-4767-8973-93FAE3F40F2F}" srcOrd="0" destOrd="0" presId="urn:microsoft.com/office/officeart/2005/8/layout/default"/>
    <dgm:cxn modelId="{564BEFD9-0477-4AC6-B34F-B70C92312469}" type="presParOf" srcId="{3CB8291D-04CF-4A72-8EB1-4DEDFF65DF67}" destId="{B1CC8D32-8572-4B6A-9FA3-B73BD2FC8AA8}" srcOrd="1" destOrd="0" presId="urn:microsoft.com/office/officeart/2005/8/layout/default"/>
    <dgm:cxn modelId="{1BDE0A9D-ADF9-4819-A841-E7F85E1DDBA4}" type="presParOf" srcId="{3CB8291D-04CF-4A72-8EB1-4DEDFF65DF67}" destId="{64887D09-7CE9-4A28-B598-DDB027B73E66}" srcOrd="2" destOrd="0" presId="urn:microsoft.com/office/officeart/2005/8/layout/default"/>
    <dgm:cxn modelId="{038F7B6B-F9EF-4824-9C86-3846C369B612}" type="presParOf" srcId="{3CB8291D-04CF-4A72-8EB1-4DEDFF65DF67}" destId="{3534187D-8390-426F-BD83-43BF7F2F3ACC}" srcOrd="3" destOrd="0" presId="urn:microsoft.com/office/officeart/2005/8/layout/default"/>
    <dgm:cxn modelId="{1A532399-E6D3-459A-B818-7A056879737D}" type="presParOf" srcId="{3CB8291D-04CF-4A72-8EB1-4DEDFF65DF67}" destId="{3575DCD8-245C-4B4F-A7DB-D4E8D6C3445E}" srcOrd="4" destOrd="0" presId="urn:microsoft.com/office/officeart/2005/8/layout/default"/>
    <dgm:cxn modelId="{A6641D5E-9DB2-4F1A-88DA-903709FBD73D}" type="presParOf" srcId="{3CB8291D-04CF-4A72-8EB1-4DEDFF65DF67}" destId="{D6D4E91D-7F84-4C0E-A57F-623E07E9E9C9}" srcOrd="5" destOrd="0" presId="urn:microsoft.com/office/officeart/2005/8/layout/default"/>
    <dgm:cxn modelId="{15210287-C169-4FB9-A7CD-D9D0128C1D16}" type="presParOf" srcId="{3CB8291D-04CF-4A72-8EB1-4DEDFF65DF67}" destId="{4BF8A3BA-9BFB-4DF9-AB66-9190951ABC68}" srcOrd="6" destOrd="0" presId="urn:microsoft.com/office/officeart/2005/8/layout/default"/>
    <dgm:cxn modelId="{3EF5FE59-2C57-4AB7-8699-D1BFA62424A5}" type="presParOf" srcId="{3CB8291D-04CF-4A72-8EB1-4DEDFF65DF67}" destId="{90114D6A-2BD9-4130-9141-A1653624D77E}" srcOrd="7" destOrd="0" presId="urn:microsoft.com/office/officeart/2005/8/layout/default"/>
    <dgm:cxn modelId="{287072D1-09BD-45EB-8A66-E4E0888CF007}" type="presParOf" srcId="{3CB8291D-04CF-4A72-8EB1-4DEDFF65DF67}" destId="{392D0417-8DD9-4133-9863-D010C3808DD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59A92-4406-4767-8973-93FAE3F40F2F}">
      <dsp:nvSpPr>
        <dsp:cNvPr id="0" name=""/>
        <dsp:cNvSpPr/>
      </dsp:nvSpPr>
      <dsp:spPr>
        <a:xfrm>
          <a:off x="0" y="117957"/>
          <a:ext cx="2938860" cy="17633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Myanmar (Burma) has had a Rohingya population in it’s borders for hundreds of years.  The Rohingya consider Myanmar their homeland. </a:t>
          </a:r>
          <a:endParaRPr lang="en-US" sz="1700" kern="1200"/>
        </a:p>
      </dsp:txBody>
      <dsp:txXfrm>
        <a:off x="0" y="117957"/>
        <a:ext cx="2938860" cy="1763316"/>
      </dsp:txXfrm>
    </dsp:sp>
    <dsp:sp modelId="{64887D09-7CE9-4A28-B598-DDB027B73E66}">
      <dsp:nvSpPr>
        <dsp:cNvPr id="0" name=""/>
        <dsp:cNvSpPr/>
      </dsp:nvSpPr>
      <dsp:spPr>
        <a:xfrm>
          <a:off x="3232745" y="117957"/>
          <a:ext cx="2938860" cy="1763316"/>
        </a:xfrm>
        <a:prstGeom prst="rect">
          <a:avLst/>
        </a:prstGeom>
        <a:solidFill>
          <a:schemeClr val="accent5">
            <a:hueOff val="1559309"/>
            <a:satOff val="-1003"/>
            <a:lumOff val="68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The Rohingya  as Muslim are a minority in a mostly Buddhist country.</a:t>
          </a:r>
          <a:endParaRPr lang="en-US" sz="1700" kern="1200"/>
        </a:p>
      </dsp:txBody>
      <dsp:txXfrm>
        <a:off x="3232745" y="117957"/>
        <a:ext cx="2938860" cy="1763316"/>
      </dsp:txXfrm>
    </dsp:sp>
    <dsp:sp modelId="{3575DCD8-245C-4B4F-A7DB-D4E8D6C3445E}">
      <dsp:nvSpPr>
        <dsp:cNvPr id="0" name=""/>
        <dsp:cNvSpPr/>
      </dsp:nvSpPr>
      <dsp:spPr>
        <a:xfrm>
          <a:off x="6465492" y="117957"/>
          <a:ext cx="2938860" cy="1763316"/>
        </a:xfrm>
        <a:prstGeom prst="rect">
          <a:avLst/>
        </a:prstGeom>
        <a:solidFill>
          <a:schemeClr val="accent5">
            <a:hueOff val="3118619"/>
            <a:satOff val="-2006"/>
            <a:lumOff val="137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The Myanmar government has systematically reduced the Rohingya’s rights including since the 1970’s including taking away their citizenship. </a:t>
          </a:r>
          <a:endParaRPr lang="en-US" sz="1700" kern="1200"/>
        </a:p>
      </dsp:txBody>
      <dsp:txXfrm>
        <a:off x="6465492" y="117957"/>
        <a:ext cx="2938860" cy="1763316"/>
      </dsp:txXfrm>
    </dsp:sp>
    <dsp:sp modelId="{4BF8A3BA-9BFB-4DF9-AB66-9190951ABC68}">
      <dsp:nvSpPr>
        <dsp:cNvPr id="0" name=""/>
        <dsp:cNvSpPr/>
      </dsp:nvSpPr>
      <dsp:spPr>
        <a:xfrm>
          <a:off x="1616373" y="2175159"/>
          <a:ext cx="2938860" cy="1763316"/>
        </a:xfrm>
        <a:prstGeom prst="rect">
          <a:avLst/>
        </a:prstGeom>
        <a:solidFill>
          <a:schemeClr val="accent5">
            <a:hueOff val="4677928"/>
            <a:satOff val="-3010"/>
            <a:lumOff val="20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In 2017 a campaign of mass violence including murder, torture, rape and burning of villages began. </a:t>
          </a:r>
          <a:endParaRPr lang="en-US" sz="1700" kern="1200"/>
        </a:p>
      </dsp:txBody>
      <dsp:txXfrm>
        <a:off x="1616373" y="2175159"/>
        <a:ext cx="2938860" cy="1763316"/>
      </dsp:txXfrm>
    </dsp:sp>
    <dsp:sp modelId="{392D0417-8DD9-4133-9863-D010C3808DD9}">
      <dsp:nvSpPr>
        <dsp:cNvPr id="0" name=""/>
        <dsp:cNvSpPr/>
      </dsp:nvSpPr>
      <dsp:spPr>
        <a:xfrm>
          <a:off x="4849119" y="2175160"/>
          <a:ext cx="2938860" cy="1763316"/>
        </a:xfrm>
        <a:prstGeom prst="rect">
          <a:avLst/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724,000 Rohingya fled across the border to Bangladesh where were 200,000 Rohingya refugees has already fled in previous years. </a:t>
          </a:r>
          <a:endParaRPr lang="en-US" sz="1700" kern="1200"/>
        </a:p>
      </dsp:txBody>
      <dsp:txXfrm>
        <a:off x="4849119" y="2175160"/>
        <a:ext cx="2938860" cy="1763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17456-3ACB-4101-B77B-DCA2ABC1482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7ACB9-8D8A-4BBD-AAB9-198C0ACF0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56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Now This Video of Dr. Alvi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7ACB9-8D8A-4BBD-AAB9-198C0ACF09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50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A8BF-5E9F-4577-B9B2-6ADB1DE60C6B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4F63-0662-4A10-A8FD-C6A8D80404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32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A8BF-5E9F-4577-B9B2-6ADB1DE60C6B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4F63-0662-4A10-A8FD-C6A8D80404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04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A8BF-5E9F-4577-B9B2-6ADB1DE60C6B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4F63-0662-4A10-A8FD-C6A8D80404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68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A8BF-5E9F-4577-B9B2-6ADB1DE60C6B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4F63-0662-4A10-A8FD-C6A8D80404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381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A8BF-5E9F-4577-B9B2-6ADB1DE60C6B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4F63-0662-4A10-A8FD-C6A8D80404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609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A8BF-5E9F-4577-B9B2-6ADB1DE60C6B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4F63-0662-4A10-A8FD-C6A8D80404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942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A8BF-5E9F-4577-B9B2-6ADB1DE60C6B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4F63-0662-4A10-A8FD-C6A8D80404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680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A8BF-5E9F-4577-B9B2-6ADB1DE60C6B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4F63-0662-4A10-A8FD-C6A8D80404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160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A8BF-5E9F-4577-B9B2-6ADB1DE60C6B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4F63-0662-4A10-A8FD-C6A8D80404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27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A8BF-5E9F-4577-B9B2-6ADB1DE60C6B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4F63-0662-4A10-A8FD-C6A8D80404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32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A8BF-5E9F-4577-B9B2-6ADB1DE60C6B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4F63-0662-4A10-A8FD-C6A8D80404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76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A8BF-5E9F-4577-B9B2-6ADB1DE60C6B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4F63-0662-4A10-A8FD-C6A8D80404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35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A8BF-5E9F-4577-B9B2-6ADB1DE60C6B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4F63-0662-4A10-A8FD-C6A8D80404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03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A8BF-5E9F-4577-B9B2-6ADB1DE60C6B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4F63-0662-4A10-A8FD-C6A8D80404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675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A8BF-5E9F-4577-B9B2-6ADB1DE60C6B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4F63-0662-4A10-A8FD-C6A8D80404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69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A8BF-5E9F-4577-B9B2-6ADB1DE60C6B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4F63-0662-4A10-A8FD-C6A8D80404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36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A8BF-5E9F-4577-B9B2-6ADB1DE60C6B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4F63-0662-4A10-A8FD-C6A8D80404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28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C4EA8BF-5E9F-4577-B9B2-6ADB1DE60C6B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14F63-0662-4A10-A8FD-C6A8D80404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63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data2.unhcr.org/en/documents/details/6538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ransport_in_Bangladesh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CC42D-DCEE-4F63-ACCC-EAD2751B57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Rohingya Refugee Crisis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0C8E82-D29E-44E2-8088-43617DC01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:   A joint Rotarian response</a:t>
            </a:r>
          </a:p>
        </p:txBody>
      </p:sp>
    </p:spTree>
    <p:extLst>
      <p:ext uri="{BB962C8B-B14F-4D97-AF65-F5344CB8AC3E}">
        <p14:creationId xmlns:p14="http://schemas.microsoft.com/office/powerpoint/2010/main" val="3809288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150BC-F37C-46EA-994E-3C9FD6327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120" y="1861851"/>
            <a:ext cx="3799097" cy="33197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Location of the Rohingya Camps in Bangladesh</a:t>
            </a:r>
          </a:p>
        </p:txBody>
      </p:sp>
      <p:sp>
        <p:nvSpPr>
          <p:cNvPr id="25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B15F75B0-09AA-4A1A-A4FA-E8FA4516E3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68388" y="231354"/>
            <a:ext cx="5383283" cy="6191480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A150FF-F96C-4A55-BB4C-571B0B32043F}"/>
              </a:ext>
            </a:extLst>
          </p:cNvPr>
          <p:cNvSpPr txBox="1"/>
          <p:nvPr/>
        </p:nvSpPr>
        <p:spPr>
          <a:xfrm>
            <a:off x="3207314" y="6009782"/>
            <a:ext cx="253947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s://data2.unhcr.org/en/documents/details/6538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196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4FB13-EAE8-4C76-B671-B97A9B681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10169"/>
            <a:ext cx="9404723" cy="881350"/>
          </a:xfrm>
        </p:spPr>
        <p:txBody>
          <a:bodyPr/>
          <a:lstStyle/>
          <a:p>
            <a:pPr algn="ctr"/>
            <a:r>
              <a:rPr lang="en-US" dirty="0"/>
              <a:t>Needs assessed </a:t>
            </a:r>
            <a:r>
              <a:rPr lang="en-US" sz="3200" dirty="0"/>
              <a:t>(UNHRC/NGO’s)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8A039-98B2-49F0-81EB-D08C09C57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172095"/>
            <a:ext cx="10011726" cy="5173621"/>
          </a:xfrm>
        </p:spPr>
        <p:txBody>
          <a:bodyPr/>
          <a:lstStyle/>
          <a:p>
            <a:r>
              <a:rPr lang="en-US" dirty="0"/>
              <a:t>RI GG is working within two of the largest camps approximately (100,000) total</a:t>
            </a:r>
          </a:p>
          <a:p>
            <a:r>
              <a:rPr lang="en-US" dirty="0"/>
              <a:t>Children 0-17 years old = 55%</a:t>
            </a:r>
          </a:p>
          <a:p>
            <a:r>
              <a:rPr lang="en-US" dirty="0"/>
              <a:t>Many men, heads of households were killed</a:t>
            </a:r>
          </a:p>
          <a:p>
            <a:r>
              <a:rPr lang="en-US" dirty="0"/>
              <a:t>The camps lack clean water, stable housing, sanitation, power</a:t>
            </a:r>
          </a:p>
          <a:p>
            <a:r>
              <a:rPr lang="en-US" dirty="0"/>
              <a:t>The refugees are completely reliant on the outside for everything- food, medical care. This population before the virus was already food insecure.</a:t>
            </a:r>
          </a:p>
          <a:p>
            <a:r>
              <a:rPr lang="en-US" dirty="0"/>
              <a:t>Since Covid-19 the foreign NGO’S, Red Crescent, removed most if not all of their workers. This leaves the refugees already weak extremely vulnerable to the virus.</a:t>
            </a:r>
          </a:p>
          <a:p>
            <a:r>
              <a:rPr lang="en-US" dirty="0"/>
              <a:t>Because of the extreme density of the population the virus will spread like wild-fire. </a:t>
            </a:r>
          </a:p>
          <a:p>
            <a:r>
              <a:rPr lang="en-US" dirty="0"/>
              <a:t>Extreme PTSD resulting from trauma 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106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E73EC-C6DA-45C3-B932-64EF3457D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314" y="145148"/>
            <a:ext cx="9404723" cy="1400530"/>
          </a:xfrm>
        </p:spPr>
        <p:txBody>
          <a:bodyPr/>
          <a:lstStyle/>
          <a:p>
            <a:pPr algn="ctr"/>
            <a:r>
              <a:rPr lang="en-US" sz="3200" dirty="0"/>
              <a:t>RI GLOBAL GRANT (Airdrie, Calgary)</a:t>
            </a:r>
            <a:br>
              <a:rPr lang="en-US" sz="3200" dirty="0"/>
            </a:br>
            <a:r>
              <a:rPr lang="en-US" sz="3200" dirty="0"/>
              <a:t>#2099637</a:t>
            </a:r>
            <a:r>
              <a:rPr lang="en-US" sz="3600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C7383-B334-4A63-8CF4-58B7846F3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178804"/>
            <a:ext cx="9852374" cy="5067759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Phase I ( the GG goals below were modified due to </a:t>
            </a:r>
            <a:r>
              <a:rPr lang="en-US" b="1" dirty="0" err="1"/>
              <a:t>Covid</a:t>
            </a:r>
            <a:r>
              <a:rPr lang="en-US" b="1" dirty="0"/>
              <a:t> -19 to include only medical supplies and equipment in Phase 1)</a:t>
            </a:r>
          </a:p>
          <a:p>
            <a:pPr lvl="1"/>
            <a:r>
              <a:rPr lang="en-US" dirty="0"/>
              <a:t>Medical supplies, clean water, power to operate the clinics and community</a:t>
            </a:r>
          </a:p>
          <a:p>
            <a:pPr lvl="1"/>
            <a:r>
              <a:rPr lang="en-US" dirty="0"/>
              <a:t>Survival and medical kits and training to parents, and older siblings</a:t>
            </a:r>
          </a:p>
          <a:p>
            <a:pPr lvl="1"/>
            <a:r>
              <a:rPr lang="en-US" dirty="0"/>
              <a:t>Provide 6 </a:t>
            </a:r>
            <a:r>
              <a:rPr lang="en-US" dirty="0" err="1"/>
              <a:t>MediGcal</a:t>
            </a:r>
            <a:r>
              <a:rPr lang="en-US" dirty="0"/>
              <a:t> Vocational Training Teams (VTT) to train local doctors in best practices and to supervise the running of the 2 clinics currently in operation.  Each team will be assigned for one month and consist of 5 medical personnel. </a:t>
            </a:r>
          </a:p>
          <a:p>
            <a:pPr lvl="1"/>
            <a:r>
              <a:rPr lang="en-US" dirty="0"/>
              <a:t> In addition to the VTT’s working in the clinics with the local medical teams the VTT’s will develop curriculum on maternity basics and basic nutrition for the refugees</a:t>
            </a:r>
          </a:p>
          <a:p>
            <a:pPr lvl="1"/>
            <a:r>
              <a:rPr lang="en-US" dirty="0"/>
              <a:t> The grant will provide transportation, housing and meals for the VTT teams while in service.</a:t>
            </a:r>
          </a:p>
          <a:p>
            <a:pPr lvl="1"/>
            <a:r>
              <a:rPr lang="en-US" dirty="0"/>
              <a:t>The GG will provide for translators for written and verbal communication</a:t>
            </a:r>
          </a:p>
          <a:p>
            <a:r>
              <a:rPr lang="en-US" b="1" dirty="0"/>
              <a:t>Phase II </a:t>
            </a:r>
            <a:r>
              <a:rPr lang="en-US" dirty="0"/>
              <a:t>will include mental health assessment and a leveled plan to service the needs specifically to children. </a:t>
            </a:r>
          </a:p>
        </p:txBody>
      </p:sp>
    </p:spTree>
    <p:extLst>
      <p:ext uri="{BB962C8B-B14F-4D97-AF65-F5344CB8AC3E}">
        <p14:creationId xmlns:p14="http://schemas.microsoft.com/office/powerpoint/2010/main" val="3579072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BA4FA-E7D6-4766-805A-C488A63A4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08937"/>
          </a:xfrm>
        </p:spPr>
        <p:txBody>
          <a:bodyPr/>
          <a:lstStyle/>
          <a:p>
            <a:pPr algn="ctr"/>
            <a:r>
              <a:rPr lang="en-US" sz="3200" dirty="0"/>
              <a:t>Emergency Rotary Covid-19 GG</a:t>
            </a:r>
            <a:br>
              <a:rPr lang="en-US" sz="3200" dirty="0"/>
            </a:br>
            <a:r>
              <a:rPr lang="en-US" sz="3200" dirty="0"/>
              <a:t>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2C730-F9FD-4300-8AC6-15469E3A1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immediate virtual training to existing local medical, social work, teacher teams on science-based safety measures to prevent the spread of Covid-19 in the camps .</a:t>
            </a:r>
          </a:p>
          <a:p>
            <a:r>
              <a:rPr lang="en-US" dirty="0"/>
              <a:t>Provide protective supplies to local medical teams and refugees such as masks, testing and ventilators.</a:t>
            </a:r>
          </a:p>
          <a:p>
            <a:r>
              <a:rPr lang="en-US" dirty="0"/>
              <a:t>This currently is being organized by the Humanity Auxilium Foundation but funds are needed to provide the training and medical supplies. A proposed Rotary Covid-19 grant may be written for this purpose. </a:t>
            </a:r>
          </a:p>
        </p:txBody>
      </p:sp>
    </p:spTree>
    <p:extLst>
      <p:ext uri="{BB962C8B-B14F-4D97-AF65-F5344CB8AC3E}">
        <p14:creationId xmlns:p14="http://schemas.microsoft.com/office/powerpoint/2010/main" val="4169450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collar shirt&#10;&#10;Description automatically generated">
            <a:extLst>
              <a:ext uri="{FF2B5EF4-FFF2-40B4-BE49-F238E27FC236}">
                <a16:creationId xmlns:a16="http://schemas.microsoft.com/office/drawing/2014/main" id="{BF186CC9-EDF2-4C11-889E-D4EB2F7F7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12" y="1061339"/>
            <a:ext cx="9194800" cy="473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18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B75CCB-2523-4DC6-8B6C-437B99BFD11B}"/>
              </a:ext>
            </a:extLst>
          </p:cNvPr>
          <p:cNvSpPr/>
          <p:nvPr/>
        </p:nvSpPr>
        <p:spPr>
          <a:xfrm>
            <a:off x="2072510" y="523944"/>
            <a:ext cx="8753333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Rotary World Peace Conference Presentation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Fozia Alvi -Inspirational Speaker on the plight of the Rohingya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Alvi Fozia is a Rotarian with her Medical partner Dr. Mohsina Chaklader RC of Airdrie,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Practices medicine in Calgary, Canada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Dr. Alvi’s visit to the Rohingya refuge camps in 2017 she and Dr. Chaklader started the Humanity Auxilium Foundation to provide for the medical needs of refugees.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 (humanityauxilium.com)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160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863D9-9ED7-4E2C-B48B-FD1515573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/>
              <a:t>History of the Rohingya Crisis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898B13-3165-41B7-B427-E08C3276D6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5066702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109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00CE91DD-8420-4C2C-A533-4D4BFE7A8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42592" y="401114"/>
            <a:ext cx="5633545" cy="60557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E47A5C-76F3-42BB-92E0-A1BD7C3CF036}"/>
              </a:ext>
            </a:extLst>
          </p:cNvPr>
          <p:cNvSpPr txBox="1"/>
          <p:nvPr/>
        </p:nvSpPr>
        <p:spPr>
          <a:xfrm>
            <a:off x="3142592" y="6456885"/>
            <a:ext cx="56335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Transport_in_Bangladesh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566321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94DDC893-E5EF-4CDE-B040-BA5B53AAD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5F1A06D-D369-4974-8208-56120C5E7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AD27A50-88D7-4E2A-8488-F2879768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A47C6ACD-2325-48C6-B9F3-C21563A05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081DF83-4F35-4560-87E6-0DE8AAAC3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7C704F0F-1CD8-4DC1-AEE9-225958232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A3BAEE-6CC9-4680-9313-8D5470D8F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4793473" cy="16759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/>
              <a:t>Rohingya Camps (in black)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6CE068-7152-4EA6-9A3F-CB251EDEE73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9948" r="2" b="27724"/>
          <a:stretch/>
        </p:blipFill>
        <p:spPr>
          <a:xfrm>
            <a:off x="5330824" y="319810"/>
            <a:ext cx="5449888" cy="2766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AC546BE4-C7A3-4A47-9FA5-0866D5E65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F3FD8-ECB5-458A-B822-E9A69A4F7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175" y="2484544"/>
            <a:ext cx="4799145" cy="376385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Wingdings 3" charset="2"/>
              <a:buChar char=""/>
            </a:pPr>
            <a:r>
              <a:rPr lang="en-US"/>
              <a:t>Over 1,000,000 refugees in approximately sq. miles </a:t>
            </a:r>
          </a:p>
          <a:p>
            <a:pPr indent="-228600">
              <a:buFont typeface="Wingdings 3" charset="2"/>
              <a:buChar char=""/>
            </a:pPr>
            <a:r>
              <a:rPr lang="en-US"/>
              <a:t>Land is mostly muddy, proned to flooding during the monsoon season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FCB139-8583-45F3-803C-319595893FA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" b="9764"/>
          <a:stretch/>
        </p:blipFill>
        <p:spPr>
          <a:xfrm>
            <a:off x="5330824" y="3261166"/>
            <a:ext cx="5449888" cy="33993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5549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5FD7F0-ABE2-48EF-88E6-97AB3439B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825453" cy="1400530"/>
          </a:xfrm>
        </p:spPr>
        <p:txBody>
          <a:bodyPr/>
          <a:lstStyle/>
          <a:p>
            <a:r>
              <a:rPr lang="en-US" sz="4000" dirty="0"/>
              <a:t>Myanmar Rohingya fleeing to Bangladesh</a:t>
            </a:r>
          </a:p>
        </p:txBody>
      </p:sp>
      <p:pic>
        <p:nvPicPr>
          <p:cNvPr id="8" name="Picture 7" descr="A crowd of people&#10;&#10;Description automatically generated">
            <a:extLst>
              <a:ext uri="{FF2B5EF4-FFF2-40B4-BE49-F238E27FC236}">
                <a16:creationId xmlns:a16="http://schemas.microsoft.com/office/drawing/2014/main" id="{12FC40CC-40F3-43B0-8ADB-0364D80BB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56" y="1248334"/>
            <a:ext cx="9773587" cy="51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16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394DC-4AAE-4491-99C7-A7EC820E9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016237" cy="769907"/>
          </a:xfrm>
        </p:spPr>
        <p:txBody>
          <a:bodyPr/>
          <a:lstStyle/>
          <a:p>
            <a:pPr algn="ctr"/>
            <a:r>
              <a:rPr lang="en-US" dirty="0"/>
              <a:t>Housing crisis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8FD1C6-8B22-4621-88C5-D0C118C74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71" y="1424977"/>
            <a:ext cx="7470457" cy="498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38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1F56D-B8C2-455C-851F-7698DE1E7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423966" cy="862374"/>
          </a:xfrm>
        </p:spPr>
        <p:txBody>
          <a:bodyPr/>
          <a:lstStyle/>
          <a:p>
            <a:pPr algn="ctr"/>
            <a:r>
              <a:rPr lang="en-US" sz="3200" dirty="0"/>
              <a:t>Extreme conditions 600,000 in one </a:t>
            </a:r>
            <a:r>
              <a:rPr lang="en-US" sz="2800" dirty="0"/>
              <a:t>camp</a:t>
            </a:r>
            <a:r>
              <a:rPr lang="en-US" dirty="0"/>
              <a:t> – </a:t>
            </a:r>
            <a:r>
              <a:rPr lang="en-US" sz="2800" dirty="0"/>
              <a:t>100,000 per square mile      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A close up of an animal&#10;&#10;Description automatically generated">
            <a:extLst>
              <a:ext uri="{FF2B5EF4-FFF2-40B4-BE49-F238E27FC236}">
                <a16:creationId xmlns:a16="http://schemas.microsoft.com/office/drawing/2014/main" id="{3C119AF2-4C9F-45F6-84A0-50D9ED220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77" y="1899663"/>
            <a:ext cx="9404723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086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664</Words>
  <Application>Microsoft Office PowerPoint</Application>
  <PresentationFormat>Widescreen</PresentationFormat>
  <Paragraphs>48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Symbol</vt:lpstr>
      <vt:lpstr>Wingdings</vt:lpstr>
      <vt:lpstr>Wingdings 3</vt:lpstr>
      <vt:lpstr>Ion</vt:lpstr>
      <vt:lpstr>Rohingya Refugee Crisis</vt:lpstr>
      <vt:lpstr>PowerPoint Presentation</vt:lpstr>
      <vt:lpstr>PowerPoint Presentation</vt:lpstr>
      <vt:lpstr>History of the Rohingya Crisis</vt:lpstr>
      <vt:lpstr>PowerPoint Presentation</vt:lpstr>
      <vt:lpstr>Rohingya Camps (in black)</vt:lpstr>
      <vt:lpstr>Myanmar Rohingya fleeing to Bangladesh</vt:lpstr>
      <vt:lpstr>Housing crisis</vt:lpstr>
      <vt:lpstr>Extreme conditions 600,000 in one camp – 100,000 per square mile        </vt:lpstr>
      <vt:lpstr>Location of the Rohingya Camps in Bangladesh</vt:lpstr>
      <vt:lpstr>Needs assessed (UNHRC/NGO’s)</vt:lpstr>
      <vt:lpstr>RI GLOBAL GRANT (Airdrie, Calgary) #2099637 </vt:lpstr>
      <vt:lpstr>Emergency Rotary Covid-19 GG Proposal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Rohingya Refugee Crisis</dc:title>
  <dc:creator>David Schepps</dc:creator>
  <cp:lastModifiedBy>David Schepps</cp:lastModifiedBy>
  <cp:revision>7</cp:revision>
  <dcterms:created xsi:type="dcterms:W3CDTF">2020-06-12T17:38:11Z</dcterms:created>
  <dcterms:modified xsi:type="dcterms:W3CDTF">2020-07-07T17:22:28Z</dcterms:modified>
</cp:coreProperties>
</file>