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64" r:id="rId2"/>
    <p:sldId id="256" r:id="rId3"/>
    <p:sldId id="260" r:id="rId4"/>
    <p:sldId id="261" r:id="rId5"/>
    <p:sldId id="265" r:id="rId6"/>
    <p:sldId id="262" r:id="rId7"/>
    <p:sldId id="266" r:id="rId8"/>
    <p:sldId id="263" r:id="rId9"/>
    <p:sldId id="257" r:id="rId10"/>
    <p:sldId id="258" r:id="rId11"/>
    <p:sldId id="259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0AD9-2E6E-427A-9769-85715AC34A6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AD2D-CA5D-4633-9CFD-64E698F1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1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0AD9-2E6E-427A-9769-85715AC34A6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AD2D-CA5D-4633-9CFD-64E698F1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1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0AD9-2E6E-427A-9769-85715AC34A6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AD2D-CA5D-4633-9CFD-64E698F1698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6099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0AD9-2E6E-427A-9769-85715AC34A6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AD2D-CA5D-4633-9CFD-64E698F1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6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0AD9-2E6E-427A-9769-85715AC34A6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AD2D-CA5D-4633-9CFD-64E698F1698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2306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0AD9-2E6E-427A-9769-85715AC34A6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AD2D-CA5D-4633-9CFD-64E698F1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38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0AD9-2E6E-427A-9769-85715AC34A6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AD2D-CA5D-4633-9CFD-64E698F1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63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0AD9-2E6E-427A-9769-85715AC34A6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AD2D-CA5D-4633-9CFD-64E698F1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3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0AD9-2E6E-427A-9769-85715AC34A6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AD2D-CA5D-4633-9CFD-64E698F1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0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0AD9-2E6E-427A-9769-85715AC34A6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AD2D-CA5D-4633-9CFD-64E698F1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0AD9-2E6E-427A-9769-85715AC34A6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AD2D-CA5D-4633-9CFD-64E698F1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0AD9-2E6E-427A-9769-85715AC34A6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AD2D-CA5D-4633-9CFD-64E698F1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3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0AD9-2E6E-427A-9769-85715AC34A6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AD2D-CA5D-4633-9CFD-64E698F1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32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0AD9-2E6E-427A-9769-85715AC34A6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AD2D-CA5D-4633-9CFD-64E698F1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7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0AD9-2E6E-427A-9769-85715AC34A6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AD2D-CA5D-4633-9CFD-64E698F1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0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AD2D-CA5D-4633-9CFD-64E698F1698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0AD9-2E6E-427A-9769-85715AC34A67}" type="datetimeFigureOut">
              <a:rPr lang="en-US" smtClean="0"/>
              <a:t>7/2/2020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3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90AD9-2E6E-427A-9769-85715AC34A6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545AD2D-CA5D-4633-9CFD-64E698F1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6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14" y="375661"/>
            <a:ext cx="7998119" cy="60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7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54" y="484094"/>
            <a:ext cx="8596668" cy="129147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ESCO 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Negative Pressure Containment Isolator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AutoShape 2" descr="Isoclean®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28" y="2125195"/>
            <a:ext cx="4281578" cy="360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36777" y="2689410"/>
            <a:ext cx="4558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compound personalized oncology drugs for chemotherapy service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64204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533" y="447944"/>
            <a:ext cx="8596668" cy="753687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AVEA</a:t>
            </a:r>
            <a:r>
              <a:rPr lang="en-US" dirty="0" smtClean="0">
                <a:solidFill>
                  <a:srgbClr val="0000FF"/>
                </a:solidFill>
              </a:rPr>
              <a:t> Standard Ventilator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100" y="1512916"/>
            <a:ext cx="3548527" cy="4550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918" y="1511934"/>
            <a:ext cx="300037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512" y="1377696"/>
            <a:ext cx="4511040" cy="719328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Thank You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901696" y="2633472"/>
            <a:ext cx="3852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QUESTIONS?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9838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412312"/>
            <a:ext cx="7766936" cy="1194700"/>
          </a:xfrm>
        </p:spPr>
        <p:txBody>
          <a:bodyPr/>
          <a:lstStyle/>
          <a:p>
            <a:pPr algn="ctr"/>
            <a:r>
              <a:rPr lang="en-US" sz="5000" b="1" dirty="0" smtClean="0">
                <a:solidFill>
                  <a:srgbClr val="0000FF"/>
                </a:solidFill>
              </a:rPr>
              <a:t>Thailand Global Grant</a:t>
            </a:r>
            <a:endParaRPr lang="en-US" sz="5000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6225" y="2883514"/>
            <a:ext cx="8709799" cy="143556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GG# 2093771</a:t>
            </a:r>
          </a:p>
          <a:p>
            <a:pPr algn="ctr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Disease Awareness, Prevention &amp; </a:t>
            </a:r>
          </a:p>
          <a:p>
            <a:pPr algn="ctr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Gaining improved entry into needed healthcare system</a:t>
            </a:r>
          </a:p>
          <a:p>
            <a:pPr algn="ctr"/>
            <a:endParaRPr lang="en-U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56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0638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Prime Hosts &amp; International Contacts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51" y="1673158"/>
            <a:ext cx="9315434" cy="18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2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0638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Project Overview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399" y="1867711"/>
            <a:ext cx="7947213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rebuchet MS" panose="020B0603020202020204" pitchFamily="34" charset="0"/>
              </a:rPr>
              <a:t>Expanding improved entry into more comprehensive healthcare services in rural communities through enhancement of health infrastructure.</a:t>
            </a:r>
          </a:p>
          <a:p>
            <a:endParaRPr lang="en-US" sz="1100" dirty="0" smtClean="0">
              <a:latin typeface="Trebuchet MS" panose="020B0603020202020204" pitchFamily="34" charset="0"/>
            </a:endParaRPr>
          </a:p>
          <a:p>
            <a:r>
              <a:rPr lang="en-US" sz="2800" dirty="0" smtClean="0">
                <a:latin typeface="Trebuchet MS" panose="020B0603020202020204" pitchFamily="34" charset="0"/>
              </a:rPr>
              <a:t>Supporting ongoing preventive services &amp; health educational programs, and providing training to transfer technical knowhow to local healthcare professionals. </a:t>
            </a:r>
            <a:endParaRPr lang="en-US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77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Area of Focus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66043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Disease Prevention and Treatment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454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570" y="142100"/>
            <a:ext cx="6750995" cy="63983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2144" y="758758"/>
            <a:ext cx="3579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Project Site:</a:t>
            </a:r>
          </a:p>
          <a:p>
            <a:pPr algn="ctr"/>
            <a:r>
              <a:rPr lang="en-US" sz="3200" b="1" dirty="0" err="1" smtClean="0">
                <a:solidFill>
                  <a:srgbClr val="0000FF"/>
                </a:solidFill>
              </a:rPr>
              <a:t>Amnat</a:t>
            </a:r>
            <a:r>
              <a:rPr lang="en-US" sz="3200" b="1" dirty="0" smtClean="0">
                <a:solidFill>
                  <a:srgbClr val="0000FF"/>
                </a:solidFill>
              </a:rPr>
              <a:t> Charoen Hospital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8" y="2524142"/>
            <a:ext cx="4930523" cy="194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7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Amnat Charoen Hospital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3200" dirty="0" smtClean="0"/>
              <a:t>a secondary referral hospital </a:t>
            </a:r>
            <a:endParaRPr lang="th-TH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Serves a population of 380,000 in 653 communes</a:t>
            </a:r>
          </a:p>
          <a:p>
            <a:r>
              <a:rPr lang="en-US" sz="2400" dirty="0" smtClean="0"/>
              <a:t>Receive referral cases from 6 district hospitals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edical team of 72 doctors + 323 professional nurses</a:t>
            </a:r>
          </a:p>
          <a:p>
            <a:r>
              <a:rPr lang="en-US" sz="2400" dirty="0" smtClean="0"/>
              <a:t>350 IPD beds </a:t>
            </a:r>
          </a:p>
          <a:p>
            <a:r>
              <a:rPr lang="en-US" sz="2400" dirty="0" smtClean="0"/>
              <a:t>400,000 OPD case visits/year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8288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3906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Funding: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0450" y="1478604"/>
            <a:ext cx="647805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RC Honolulu Sunrise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RC Ala Moana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RC Mililani Sunrise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RC Pearl Harbor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RC Windward Oahu Sunrise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RC Waianae Coast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RC </a:t>
            </a:r>
            <a:r>
              <a:rPr lang="en-US" sz="2400" dirty="0" err="1" smtClean="0"/>
              <a:t>Amnat</a:t>
            </a:r>
            <a:r>
              <a:rPr lang="en-US" sz="2400" dirty="0" smtClean="0"/>
              <a:t> Charoen</a:t>
            </a:r>
          </a:p>
          <a:p>
            <a:endParaRPr lang="en-US" dirty="0"/>
          </a:p>
          <a:p>
            <a:r>
              <a:rPr lang="en-US" dirty="0" smtClean="0"/>
              <a:t>		</a:t>
            </a:r>
            <a:r>
              <a:rPr lang="en-US" sz="2400" dirty="0" smtClean="0"/>
              <a:t>World Fund Contributions	$32,150.00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DDF Contributions			$18,049.00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Cash Contributions			</a:t>
            </a:r>
            <a:r>
              <a:rPr lang="en-US" sz="2400" u="sng" dirty="0" smtClean="0"/>
              <a:t>$28,201.00</a:t>
            </a:r>
          </a:p>
          <a:p>
            <a:endParaRPr lang="en-US" dirty="0"/>
          </a:p>
          <a:p>
            <a:r>
              <a:rPr lang="en-US" dirty="0" smtClean="0"/>
              <a:t>		</a:t>
            </a:r>
            <a:r>
              <a:rPr lang="en-US" sz="2400" b="1" dirty="0" smtClean="0"/>
              <a:t>TOTAL FUNDING				$78,400.00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7460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4228" y="488577"/>
            <a:ext cx="8596668" cy="117885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Hamilton</a:t>
            </a:r>
            <a:r>
              <a:rPr lang="en-US" dirty="0" smtClean="0">
                <a:solidFill>
                  <a:srgbClr val="0000FF"/>
                </a:solidFill>
              </a:rPr>
              <a:t> Mobile Ventilator: dual-purpose,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compact &amp; convenient for transport</a:t>
            </a:r>
            <a:br>
              <a:rPr lang="en-US" dirty="0" smtClean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718" t="65797" r="53550" b="11029"/>
          <a:stretch/>
        </p:blipFill>
        <p:spPr>
          <a:xfrm>
            <a:off x="3770157" y="2057399"/>
            <a:ext cx="5688024" cy="28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6247" t="24264" r="24507" b="11029"/>
          <a:stretch/>
        </p:blipFill>
        <p:spPr>
          <a:xfrm>
            <a:off x="838699" y="1768553"/>
            <a:ext cx="2685361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6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237</TotalTime>
  <Words>209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Cordia New</vt:lpstr>
      <vt:lpstr>IrisUPC</vt:lpstr>
      <vt:lpstr>Trebuchet MS</vt:lpstr>
      <vt:lpstr>Wingdings 3</vt:lpstr>
      <vt:lpstr>Facet</vt:lpstr>
      <vt:lpstr>PowerPoint Presentation</vt:lpstr>
      <vt:lpstr>Thailand Global Grant</vt:lpstr>
      <vt:lpstr>Prime Hosts &amp; International Contacts</vt:lpstr>
      <vt:lpstr>Project Overview</vt:lpstr>
      <vt:lpstr>Area of Focus</vt:lpstr>
      <vt:lpstr>PowerPoint Presentation</vt:lpstr>
      <vt:lpstr>Amnat Charoen Hospital a secondary referral hospital </vt:lpstr>
      <vt:lpstr>Funding:</vt:lpstr>
      <vt:lpstr>Hamilton Mobile Ventilator: dual-purpose, compact &amp; convenient for transport </vt:lpstr>
      <vt:lpstr>ESCO  Negative Pressure Containment Isolator</vt:lpstr>
      <vt:lpstr>AVEA Standard Ventilator</vt:lpstr>
      <vt:lpstr>Thank You</vt:lpstr>
    </vt:vector>
  </TitlesOfParts>
  <Company>Hawaiian Telcom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Thailand Global Grant</dc:title>
  <dc:creator>David Mozdren</dc:creator>
  <cp:lastModifiedBy>David Mozdren</cp:lastModifiedBy>
  <cp:revision>20</cp:revision>
  <dcterms:created xsi:type="dcterms:W3CDTF">2020-07-02T19:47:30Z</dcterms:created>
  <dcterms:modified xsi:type="dcterms:W3CDTF">2020-07-03T03:47:52Z</dcterms:modified>
</cp:coreProperties>
</file>