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7" r:id="rId1"/>
  </p:sldMasterIdLst>
  <p:notesMasterIdLst>
    <p:notesMasterId r:id="rId17"/>
  </p:notesMasterIdLst>
  <p:sldIdLst>
    <p:sldId id="369" r:id="rId2"/>
    <p:sldId id="330" r:id="rId3"/>
    <p:sldId id="387" r:id="rId4"/>
    <p:sldId id="401" r:id="rId5"/>
    <p:sldId id="394" r:id="rId6"/>
    <p:sldId id="392" r:id="rId7"/>
    <p:sldId id="339" r:id="rId8"/>
    <p:sldId id="408" r:id="rId9"/>
    <p:sldId id="349" r:id="rId10"/>
    <p:sldId id="348" r:id="rId11"/>
    <p:sldId id="350" r:id="rId12"/>
    <p:sldId id="351" r:id="rId13"/>
    <p:sldId id="353" r:id="rId14"/>
    <p:sldId id="359" r:id="rId15"/>
    <p:sldId id="36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91" autoAdjust="0"/>
  </p:normalViewPr>
  <p:slideViewPr>
    <p:cSldViewPr snapToGrid="0">
      <p:cViewPr varScale="1">
        <p:scale>
          <a:sx n="101" d="100"/>
          <a:sy n="101" d="100"/>
        </p:scale>
        <p:origin x="19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A. Harbison" userId="c37aec924c5b8bc1" providerId="LiveId" clId="{9CFDBAB6-C4EF-42BF-A7D4-47BC9A11B8BD}"/>
    <pc:docChg chg="custSel delSld modSld">
      <pc:chgData name="Mark A. Harbison" userId="c37aec924c5b8bc1" providerId="LiveId" clId="{9CFDBAB6-C4EF-42BF-A7D4-47BC9A11B8BD}" dt="2021-10-12T04:03:26.573" v="112" actId="20577"/>
      <pc:docMkLst>
        <pc:docMk/>
      </pc:docMkLst>
      <pc:sldChg chg="del">
        <pc:chgData name="Mark A. Harbison" userId="c37aec924c5b8bc1" providerId="LiveId" clId="{9CFDBAB6-C4EF-42BF-A7D4-47BC9A11B8BD}" dt="2021-10-12T04:00:17.517" v="5" actId="2696"/>
        <pc:sldMkLst>
          <pc:docMk/>
          <pc:sldMk cId="3768721917" sldId="257"/>
        </pc:sldMkLst>
      </pc:sldChg>
      <pc:sldChg chg="del">
        <pc:chgData name="Mark A. Harbison" userId="c37aec924c5b8bc1" providerId="LiveId" clId="{9CFDBAB6-C4EF-42BF-A7D4-47BC9A11B8BD}" dt="2021-10-12T04:00:33.458" v="7" actId="2696"/>
        <pc:sldMkLst>
          <pc:docMk/>
          <pc:sldMk cId="4061074400" sldId="334"/>
        </pc:sldMkLst>
      </pc:sldChg>
      <pc:sldChg chg="del">
        <pc:chgData name="Mark A. Harbison" userId="c37aec924c5b8bc1" providerId="LiveId" clId="{9CFDBAB6-C4EF-42BF-A7D4-47BC9A11B8BD}" dt="2021-10-12T04:01:03.480" v="9" actId="2696"/>
        <pc:sldMkLst>
          <pc:docMk/>
          <pc:sldMk cId="1143279403" sldId="340"/>
        </pc:sldMkLst>
      </pc:sldChg>
      <pc:sldChg chg="del">
        <pc:chgData name="Mark A. Harbison" userId="c37aec924c5b8bc1" providerId="LiveId" clId="{9CFDBAB6-C4EF-42BF-A7D4-47BC9A11B8BD}" dt="2021-10-12T04:01:38.832" v="11" actId="2696"/>
        <pc:sldMkLst>
          <pc:docMk/>
          <pc:sldMk cId="3494546461" sldId="347"/>
        </pc:sldMkLst>
      </pc:sldChg>
      <pc:sldChg chg="del">
        <pc:chgData name="Mark A. Harbison" userId="c37aec924c5b8bc1" providerId="LiveId" clId="{9CFDBAB6-C4EF-42BF-A7D4-47BC9A11B8BD}" dt="2021-10-12T04:01:47.045" v="12" actId="2696"/>
        <pc:sldMkLst>
          <pc:docMk/>
          <pc:sldMk cId="275296330" sldId="354"/>
        </pc:sldMkLst>
      </pc:sldChg>
      <pc:sldChg chg="del">
        <pc:chgData name="Mark A. Harbison" userId="c37aec924c5b8bc1" providerId="LiveId" clId="{9CFDBAB6-C4EF-42BF-A7D4-47BC9A11B8BD}" dt="2021-10-12T03:59:57.207" v="4" actId="2696"/>
        <pc:sldMkLst>
          <pc:docMk/>
          <pc:sldMk cId="2473917341" sldId="355"/>
        </pc:sldMkLst>
      </pc:sldChg>
      <pc:sldChg chg="del">
        <pc:chgData name="Mark A. Harbison" userId="c37aec924c5b8bc1" providerId="LiveId" clId="{9CFDBAB6-C4EF-42BF-A7D4-47BC9A11B8BD}" dt="2021-10-12T04:00:17.517" v="5" actId="2696"/>
        <pc:sldMkLst>
          <pc:docMk/>
          <pc:sldMk cId="3932468103" sldId="363"/>
        </pc:sldMkLst>
      </pc:sldChg>
      <pc:sldChg chg="del">
        <pc:chgData name="Mark A. Harbison" userId="c37aec924c5b8bc1" providerId="LiveId" clId="{9CFDBAB6-C4EF-42BF-A7D4-47BC9A11B8BD}" dt="2021-10-12T04:00:17.517" v="5" actId="2696"/>
        <pc:sldMkLst>
          <pc:docMk/>
          <pc:sldMk cId="2971156830" sldId="366"/>
        </pc:sldMkLst>
      </pc:sldChg>
      <pc:sldChg chg="del">
        <pc:chgData name="Mark A. Harbison" userId="c37aec924c5b8bc1" providerId="LiveId" clId="{9CFDBAB6-C4EF-42BF-A7D4-47BC9A11B8BD}" dt="2021-10-12T04:00:24.272" v="6" actId="2696"/>
        <pc:sldMkLst>
          <pc:docMk/>
          <pc:sldMk cId="4105301480" sldId="367"/>
        </pc:sldMkLst>
      </pc:sldChg>
      <pc:sldChg chg="modSp mod">
        <pc:chgData name="Mark A. Harbison" userId="c37aec924c5b8bc1" providerId="LiveId" clId="{9CFDBAB6-C4EF-42BF-A7D4-47BC9A11B8BD}" dt="2021-10-12T04:03:26.573" v="112" actId="20577"/>
        <pc:sldMkLst>
          <pc:docMk/>
          <pc:sldMk cId="213951859" sldId="369"/>
        </pc:sldMkLst>
        <pc:spChg chg="mod">
          <ac:chgData name="Mark A. Harbison" userId="c37aec924c5b8bc1" providerId="LiveId" clId="{9CFDBAB6-C4EF-42BF-A7D4-47BC9A11B8BD}" dt="2021-10-12T04:03:26.573" v="112" actId="20577"/>
          <ac:spMkLst>
            <pc:docMk/>
            <pc:sldMk cId="213951859" sldId="369"/>
            <ac:spMk id="8" creationId="{00000000-0000-0000-0000-000000000000}"/>
          </ac:spMkLst>
        </pc:spChg>
      </pc:sldChg>
      <pc:sldChg chg="del">
        <pc:chgData name="Mark A. Harbison" userId="c37aec924c5b8bc1" providerId="LiveId" clId="{9CFDBAB6-C4EF-42BF-A7D4-47BC9A11B8BD}" dt="2021-10-12T03:59:34.637" v="2" actId="2696"/>
        <pc:sldMkLst>
          <pc:docMk/>
          <pc:sldMk cId="244030852" sldId="372"/>
        </pc:sldMkLst>
      </pc:sldChg>
      <pc:sldChg chg="del">
        <pc:chgData name="Mark A. Harbison" userId="c37aec924c5b8bc1" providerId="LiveId" clId="{9CFDBAB6-C4EF-42BF-A7D4-47BC9A11B8BD}" dt="2021-10-12T04:00:17.517" v="5" actId="2696"/>
        <pc:sldMkLst>
          <pc:docMk/>
          <pc:sldMk cId="3394367585" sldId="373"/>
        </pc:sldMkLst>
      </pc:sldChg>
      <pc:sldChg chg="del">
        <pc:chgData name="Mark A. Harbison" userId="c37aec924c5b8bc1" providerId="LiveId" clId="{9CFDBAB6-C4EF-42BF-A7D4-47BC9A11B8BD}" dt="2021-10-12T03:59:57.207" v="4" actId="2696"/>
        <pc:sldMkLst>
          <pc:docMk/>
          <pc:sldMk cId="1425877952" sldId="374"/>
        </pc:sldMkLst>
      </pc:sldChg>
      <pc:sldChg chg="del">
        <pc:chgData name="Mark A. Harbison" userId="c37aec924c5b8bc1" providerId="LiveId" clId="{9CFDBAB6-C4EF-42BF-A7D4-47BC9A11B8BD}" dt="2021-10-12T03:59:34.637" v="2" actId="2696"/>
        <pc:sldMkLst>
          <pc:docMk/>
          <pc:sldMk cId="816766786" sldId="375"/>
        </pc:sldMkLst>
      </pc:sldChg>
      <pc:sldChg chg="del">
        <pc:chgData name="Mark A. Harbison" userId="c37aec924c5b8bc1" providerId="LiveId" clId="{9CFDBAB6-C4EF-42BF-A7D4-47BC9A11B8BD}" dt="2021-10-12T03:59:34.637" v="2" actId="2696"/>
        <pc:sldMkLst>
          <pc:docMk/>
          <pc:sldMk cId="1318586558" sldId="376"/>
        </pc:sldMkLst>
      </pc:sldChg>
      <pc:sldChg chg="del">
        <pc:chgData name="Mark A. Harbison" userId="c37aec924c5b8bc1" providerId="LiveId" clId="{9CFDBAB6-C4EF-42BF-A7D4-47BC9A11B8BD}" dt="2021-10-12T03:59:34.637" v="2" actId="2696"/>
        <pc:sldMkLst>
          <pc:docMk/>
          <pc:sldMk cId="2731162076" sldId="377"/>
        </pc:sldMkLst>
      </pc:sldChg>
      <pc:sldChg chg="del">
        <pc:chgData name="Mark A. Harbison" userId="c37aec924c5b8bc1" providerId="LiveId" clId="{9CFDBAB6-C4EF-42BF-A7D4-47BC9A11B8BD}" dt="2021-10-12T03:59:49.224" v="3" actId="2696"/>
        <pc:sldMkLst>
          <pc:docMk/>
          <pc:sldMk cId="2503122306" sldId="378"/>
        </pc:sldMkLst>
      </pc:sldChg>
      <pc:sldChg chg="del">
        <pc:chgData name="Mark A. Harbison" userId="c37aec924c5b8bc1" providerId="LiveId" clId="{9CFDBAB6-C4EF-42BF-A7D4-47BC9A11B8BD}" dt="2021-10-12T03:59:34.637" v="2" actId="2696"/>
        <pc:sldMkLst>
          <pc:docMk/>
          <pc:sldMk cId="2700008788" sldId="380"/>
        </pc:sldMkLst>
      </pc:sldChg>
      <pc:sldChg chg="del">
        <pc:chgData name="Mark A. Harbison" userId="c37aec924c5b8bc1" providerId="LiveId" clId="{9CFDBAB6-C4EF-42BF-A7D4-47BC9A11B8BD}" dt="2021-10-12T03:59:25.152" v="1" actId="2696"/>
        <pc:sldMkLst>
          <pc:docMk/>
          <pc:sldMk cId="733333599" sldId="381"/>
        </pc:sldMkLst>
      </pc:sldChg>
      <pc:sldChg chg="del">
        <pc:chgData name="Mark A. Harbison" userId="c37aec924c5b8bc1" providerId="LiveId" clId="{9CFDBAB6-C4EF-42BF-A7D4-47BC9A11B8BD}" dt="2021-10-12T03:59:25.152" v="1" actId="2696"/>
        <pc:sldMkLst>
          <pc:docMk/>
          <pc:sldMk cId="1172440262" sldId="382"/>
        </pc:sldMkLst>
      </pc:sldChg>
      <pc:sldChg chg="del">
        <pc:chgData name="Mark A. Harbison" userId="c37aec924c5b8bc1" providerId="LiveId" clId="{9CFDBAB6-C4EF-42BF-A7D4-47BC9A11B8BD}" dt="2021-10-12T03:59:25.152" v="1" actId="2696"/>
        <pc:sldMkLst>
          <pc:docMk/>
          <pc:sldMk cId="549456992" sldId="383"/>
        </pc:sldMkLst>
      </pc:sldChg>
      <pc:sldChg chg="del">
        <pc:chgData name="Mark A. Harbison" userId="c37aec924c5b8bc1" providerId="LiveId" clId="{9CFDBAB6-C4EF-42BF-A7D4-47BC9A11B8BD}" dt="2021-10-12T03:59:49.224" v="3" actId="2696"/>
        <pc:sldMkLst>
          <pc:docMk/>
          <pc:sldMk cId="4067910365" sldId="384"/>
        </pc:sldMkLst>
      </pc:sldChg>
      <pc:sldChg chg="del">
        <pc:chgData name="Mark A. Harbison" userId="c37aec924c5b8bc1" providerId="LiveId" clId="{9CFDBAB6-C4EF-42BF-A7D4-47BC9A11B8BD}" dt="2021-10-12T03:59:57.207" v="4" actId="2696"/>
        <pc:sldMkLst>
          <pc:docMk/>
          <pc:sldMk cId="637453528" sldId="385"/>
        </pc:sldMkLst>
      </pc:sldChg>
      <pc:sldChg chg="del">
        <pc:chgData name="Mark A. Harbison" userId="c37aec924c5b8bc1" providerId="LiveId" clId="{9CFDBAB6-C4EF-42BF-A7D4-47BC9A11B8BD}" dt="2021-10-12T03:59:57.207" v="4" actId="2696"/>
        <pc:sldMkLst>
          <pc:docMk/>
          <pc:sldMk cId="3607424327" sldId="386"/>
        </pc:sldMkLst>
      </pc:sldChg>
      <pc:sldChg chg="del">
        <pc:chgData name="Mark A. Harbison" userId="c37aec924c5b8bc1" providerId="LiveId" clId="{9CFDBAB6-C4EF-42BF-A7D4-47BC9A11B8BD}" dt="2021-10-12T04:01:38.832" v="11" actId="2696"/>
        <pc:sldMkLst>
          <pc:docMk/>
          <pc:sldMk cId="3927133545" sldId="390"/>
        </pc:sldMkLst>
      </pc:sldChg>
      <pc:sldChg chg="del">
        <pc:chgData name="Mark A. Harbison" userId="c37aec924c5b8bc1" providerId="LiveId" clId="{9CFDBAB6-C4EF-42BF-A7D4-47BC9A11B8BD}" dt="2021-10-12T04:01:38.832" v="11" actId="2696"/>
        <pc:sldMkLst>
          <pc:docMk/>
          <pc:sldMk cId="729449887" sldId="391"/>
        </pc:sldMkLst>
      </pc:sldChg>
      <pc:sldChg chg="del">
        <pc:chgData name="Mark A. Harbison" userId="c37aec924c5b8bc1" providerId="LiveId" clId="{9CFDBAB6-C4EF-42BF-A7D4-47BC9A11B8BD}" dt="2021-10-12T04:00:44.327" v="8" actId="2696"/>
        <pc:sldMkLst>
          <pc:docMk/>
          <pc:sldMk cId="175900611" sldId="395"/>
        </pc:sldMkLst>
      </pc:sldChg>
      <pc:sldChg chg="del">
        <pc:chgData name="Mark A. Harbison" userId="c37aec924c5b8bc1" providerId="LiveId" clId="{9CFDBAB6-C4EF-42BF-A7D4-47BC9A11B8BD}" dt="2021-10-12T04:01:03.480" v="9" actId="2696"/>
        <pc:sldMkLst>
          <pc:docMk/>
          <pc:sldMk cId="4125940979" sldId="396"/>
        </pc:sldMkLst>
      </pc:sldChg>
      <pc:sldChg chg="del">
        <pc:chgData name="Mark A. Harbison" userId="c37aec924c5b8bc1" providerId="LiveId" clId="{9CFDBAB6-C4EF-42BF-A7D4-47BC9A11B8BD}" dt="2021-10-12T04:00:44.327" v="8" actId="2696"/>
        <pc:sldMkLst>
          <pc:docMk/>
          <pc:sldMk cId="2805985182" sldId="397"/>
        </pc:sldMkLst>
      </pc:sldChg>
      <pc:sldChg chg="del">
        <pc:chgData name="Mark A. Harbison" userId="c37aec924c5b8bc1" providerId="LiveId" clId="{9CFDBAB6-C4EF-42BF-A7D4-47BC9A11B8BD}" dt="2021-10-12T04:01:03.480" v="9" actId="2696"/>
        <pc:sldMkLst>
          <pc:docMk/>
          <pc:sldMk cId="270251084" sldId="399"/>
        </pc:sldMkLst>
      </pc:sldChg>
      <pc:sldChg chg="del">
        <pc:chgData name="Mark A. Harbison" userId="c37aec924c5b8bc1" providerId="LiveId" clId="{9CFDBAB6-C4EF-42BF-A7D4-47BC9A11B8BD}" dt="2021-10-12T04:01:38.832" v="11" actId="2696"/>
        <pc:sldMkLst>
          <pc:docMk/>
          <pc:sldMk cId="839892967" sldId="400"/>
        </pc:sldMkLst>
      </pc:sldChg>
      <pc:sldChg chg="del">
        <pc:chgData name="Mark A. Harbison" userId="c37aec924c5b8bc1" providerId="LiveId" clId="{9CFDBAB6-C4EF-42BF-A7D4-47BC9A11B8BD}" dt="2021-10-12T04:01:03.480" v="9" actId="2696"/>
        <pc:sldMkLst>
          <pc:docMk/>
          <pc:sldMk cId="2789939407" sldId="402"/>
        </pc:sldMkLst>
      </pc:sldChg>
      <pc:sldChg chg="del">
        <pc:chgData name="Mark A. Harbison" userId="c37aec924c5b8bc1" providerId="LiveId" clId="{9CFDBAB6-C4EF-42BF-A7D4-47BC9A11B8BD}" dt="2021-10-12T03:59:49.224" v="3" actId="2696"/>
        <pc:sldMkLst>
          <pc:docMk/>
          <pc:sldMk cId="2112673174" sldId="404"/>
        </pc:sldMkLst>
      </pc:sldChg>
      <pc:sldChg chg="del">
        <pc:chgData name="Mark A. Harbison" userId="c37aec924c5b8bc1" providerId="LiveId" clId="{9CFDBAB6-C4EF-42BF-A7D4-47BC9A11B8BD}" dt="2021-10-12T04:01:38.832" v="11" actId="2696"/>
        <pc:sldMkLst>
          <pc:docMk/>
          <pc:sldMk cId="3968495824" sldId="405"/>
        </pc:sldMkLst>
      </pc:sldChg>
      <pc:sldChg chg="del">
        <pc:chgData name="Mark A. Harbison" userId="c37aec924c5b8bc1" providerId="LiveId" clId="{9CFDBAB6-C4EF-42BF-A7D4-47BC9A11B8BD}" dt="2021-10-12T04:01:25.793" v="10" actId="2696"/>
        <pc:sldMkLst>
          <pc:docMk/>
          <pc:sldMk cId="858456963" sldId="407"/>
        </pc:sldMkLst>
      </pc:sldChg>
      <pc:sldChg chg="del">
        <pc:chgData name="Mark A. Harbison" userId="c37aec924c5b8bc1" providerId="LiveId" clId="{9CFDBAB6-C4EF-42BF-A7D4-47BC9A11B8BD}" dt="2021-10-12T03:59:16" v="0" actId="2696"/>
        <pc:sldMkLst>
          <pc:docMk/>
          <pc:sldMk cId="3984749421" sldId="409"/>
        </pc:sldMkLst>
      </pc:sldChg>
      <pc:sldChg chg="del">
        <pc:chgData name="Mark A. Harbison" userId="c37aec924c5b8bc1" providerId="LiveId" clId="{9CFDBAB6-C4EF-42BF-A7D4-47BC9A11B8BD}" dt="2021-10-12T04:01:25.793" v="10" actId="2696"/>
        <pc:sldMkLst>
          <pc:docMk/>
          <pc:sldMk cId="4143051659" sldId="410"/>
        </pc:sldMkLst>
      </pc:sldChg>
      <pc:sldChg chg="del">
        <pc:chgData name="Mark A. Harbison" userId="c37aec924c5b8bc1" providerId="LiveId" clId="{9CFDBAB6-C4EF-42BF-A7D4-47BC9A11B8BD}" dt="2021-10-12T04:01:25.793" v="10" actId="2696"/>
        <pc:sldMkLst>
          <pc:docMk/>
          <pc:sldMk cId="3621478380" sldId="411"/>
        </pc:sldMkLst>
      </pc:sldChg>
      <pc:sldChg chg="del">
        <pc:chgData name="Mark A. Harbison" userId="c37aec924c5b8bc1" providerId="LiveId" clId="{9CFDBAB6-C4EF-42BF-A7D4-47BC9A11B8BD}" dt="2021-10-12T04:01:25.793" v="10" actId="2696"/>
        <pc:sldMkLst>
          <pc:docMk/>
          <pc:sldMk cId="827666743" sldId="412"/>
        </pc:sldMkLst>
      </pc:sldChg>
      <pc:sldChg chg="del">
        <pc:chgData name="Mark A. Harbison" userId="c37aec924c5b8bc1" providerId="LiveId" clId="{9CFDBAB6-C4EF-42BF-A7D4-47BC9A11B8BD}" dt="2021-10-12T04:01:38.832" v="11" actId="2696"/>
        <pc:sldMkLst>
          <pc:docMk/>
          <pc:sldMk cId="3227829069" sldId="413"/>
        </pc:sldMkLst>
      </pc:sldChg>
      <pc:sldChg chg="del">
        <pc:chgData name="Mark A. Harbison" userId="c37aec924c5b8bc1" providerId="LiveId" clId="{9CFDBAB6-C4EF-42BF-A7D4-47BC9A11B8BD}" dt="2021-10-12T03:59:57.207" v="4" actId="2696"/>
        <pc:sldMkLst>
          <pc:docMk/>
          <pc:sldMk cId="859276216" sldId="414"/>
        </pc:sldMkLst>
      </pc:sldChg>
      <pc:sldChg chg="del">
        <pc:chgData name="Mark A. Harbison" userId="c37aec924c5b8bc1" providerId="LiveId" clId="{9CFDBAB6-C4EF-42BF-A7D4-47BC9A11B8BD}" dt="2021-10-12T04:00:44.327" v="8" actId="2696"/>
        <pc:sldMkLst>
          <pc:docMk/>
          <pc:sldMk cId="1450501939" sldId="416"/>
        </pc:sldMkLst>
      </pc:sldChg>
      <pc:sldChg chg="del">
        <pc:chgData name="Mark A. Harbison" userId="c37aec924c5b8bc1" providerId="LiveId" clId="{9CFDBAB6-C4EF-42BF-A7D4-47BC9A11B8BD}" dt="2021-10-12T04:00:44.327" v="8" actId="2696"/>
        <pc:sldMkLst>
          <pc:docMk/>
          <pc:sldMk cId="374353368" sldId="417"/>
        </pc:sldMkLst>
      </pc:sldChg>
      <pc:sldChg chg="del">
        <pc:chgData name="Mark A. Harbison" userId="c37aec924c5b8bc1" providerId="LiveId" clId="{9CFDBAB6-C4EF-42BF-A7D4-47BC9A11B8BD}" dt="2021-10-12T04:00:44.327" v="8" actId="2696"/>
        <pc:sldMkLst>
          <pc:docMk/>
          <pc:sldMk cId="3705687677" sldId="418"/>
        </pc:sldMkLst>
      </pc:sldChg>
      <pc:sldChg chg="del">
        <pc:chgData name="Mark A. Harbison" userId="c37aec924c5b8bc1" providerId="LiveId" clId="{9CFDBAB6-C4EF-42BF-A7D4-47BC9A11B8BD}" dt="2021-10-12T04:01:03.480" v="9" actId="2696"/>
        <pc:sldMkLst>
          <pc:docMk/>
          <pc:sldMk cId="2839681353" sldId="419"/>
        </pc:sldMkLst>
      </pc:sldChg>
      <pc:sldChg chg="del">
        <pc:chgData name="Mark A. Harbison" userId="c37aec924c5b8bc1" providerId="LiveId" clId="{9CFDBAB6-C4EF-42BF-A7D4-47BC9A11B8BD}" dt="2021-10-12T04:01:03.480" v="9" actId="2696"/>
        <pc:sldMkLst>
          <pc:docMk/>
          <pc:sldMk cId="3453946503" sldId="42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4T23:42:41.54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DA7CD-0399-4931-8582-12A30056A758}" type="datetimeFigureOut">
              <a:rPr lang="en-US" smtClean="0"/>
              <a:t>10/11/2021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4D49B-81DB-48B2-A66A-9267DBBC35D3}" type="slidenum">
              <a:rPr lang="en-US" smtClean="0"/>
              <a:t>‹#›</a:t>
            </a:fld>
            <a:endParaRPr lang="en-US" dirty="0"/>
          </a:p>
        </p:txBody>
      </p:sp>
    </p:spTree>
    <p:extLst>
      <p:ext uri="{BB962C8B-B14F-4D97-AF65-F5344CB8AC3E}">
        <p14:creationId xmlns:p14="http://schemas.microsoft.com/office/powerpoint/2010/main" val="146179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4D49B-81DB-48B2-A66A-9267DBBC35D3}" type="slidenum">
              <a:rPr lang="en-US" smtClean="0"/>
              <a:t>1</a:t>
            </a:fld>
            <a:endParaRPr lang="en-US" dirty="0"/>
          </a:p>
        </p:txBody>
      </p:sp>
    </p:spTree>
    <p:extLst>
      <p:ext uri="{BB962C8B-B14F-4D97-AF65-F5344CB8AC3E}">
        <p14:creationId xmlns:p14="http://schemas.microsoft.com/office/powerpoint/2010/main" val="389828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a:p>
        </p:txBody>
      </p:sp>
    </p:spTree>
    <p:extLst>
      <p:ext uri="{BB962C8B-B14F-4D97-AF65-F5344CB8AC3E}">
        <p14:creationId xmlns:p14="http://schemas.microsoft.com/office/powerpoint/2010/main" val="10213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a:p>
        </p:txBody>
      </p:sp>
    </p:spTree>
    <p:extLst>
      <p:ext uri="{BB962C8B-B14F-4D97-AF65-F5344CB8AC3E}">
        <p14:creationId xmlns:p14="http://schemas.microsoft.com/office/powerpoint/2010/main" val="402539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4D49B-81DB-48B2-A66A-9267DBBC35D3}" type="slidenum">
              <a:rPr lang="en-US" smtClean="0"/>
              <a:t>15</a:t>
            </a:fld>
            <a:endParaRPr lang="en-US" dirty="0"/>
          </a:p>
        </p:txBody>
      </p:sp>
    </p:spTree>
    <p:extLst>
      <p:ext uri="{BB962C8B-B14F-4D97-AF65-F5344CB8AC3E}">
        <p14:creationId xmlns:p14="http://schemas.microsoft.com/office/powerpoint/2010/main" val="36381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0D17AC1-EE0C-4A21-8262-03A1496FB51E}" type="datetimeFigureOut">
              <a:rPr lang="en-US" smtClean="0"/>
              <a:t>10/11/2021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30625E1-B36D-4AF2-85A6-F26646B62C27}" type="slidenum">
              <a:rPr lang="en-US" smtClean="0"/>
              <a:t>‹#›</a:t>
            </a:fld>
            <a:endParaRPr lang="en-US" dirty="0"/>
          </a:p>
        </p:txBody>
      </p:sp>
    </p:spTree>
    <p:extLst>
      <p:ext uri="{BB962C8B-B14F-4D97-AF65-F5344CB8AC3E}">
        <p14:creationId xmlns:p14="http://schemas.microsoft.com/office/powerpoint/2010/main" val="305721841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D17AC1-EE0C-4A21-8262-03A1496FB51E}" type="datetimeFigureOut">
              <a:rPr lang="en-US" smtClean="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0625E1-B36D-4AF2-85A6-F26646B62C2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345264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90D17AC1-EE0C-4A21-8262-03A1496FB51E}" type="datetimeFigureOut">
              <a:rPr lang="en-US" smtClean="0"/>
              <a:t>10/11/2021</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30625E1-B36D-4AF2-85A6-F26646B62C27}" type="slidenum">
              <a:rPr lang="en-US" smtClean="0"/>
              <a:t>‹#›</a:t>
            </a:fld>
            <a:endParaRPr lang="en-US" dirty="0"/>
          </a:p>
        </p:txBody>
      </p:sp>
    </p:spTree>
    <p:extLst>
      <p:ext uri="{BB962C8B-B14F-4D97-AF65-F5344CB8AC3E}">
        <p14:creationId xmlns:p14="http://schemas.microsoft.com/office/powerpoint/2010/main" val="22344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15142"/>
          </a:xfrm>
          <a:solidFill>
            <a:schemeClr val="accent1">
              <a:lumMod val="75000"/>
            </a:schemeClr>
          </a:solidFill>
        </p:spPr>
        <p:txBody>
          <a:bodyPr anchor="b">
            <a:no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Picture Placeholder 13">
            <a:extLst>
              <a:ext uri="{FF2B5EF4-FFF2-40B4-BE49-F238E27FC236}">
                <a16:creationId xmlns:a16="http://schemas.microsoft.com/office/drawing/2014/main" id="{3AF90774-5350-4E60-BBF5-33C272383E3A}"/>
              </a:ext>
            </a:extLst>
          </p:cNvPr>
          <p:cNvSpPr>
            <a:spLocks noGrp="1"/>
          </p:cNvSpPr>
          <p:nvPr>
            <p:ph type="pic" sz="quarter" idx="14"/>
          </p:nvPr>
        </p:nvSpPr>
        <p:spPr>
          <a:xfrm>
            <a:off x="10659946" y="8849214"/>
            <a:ext cx="1088462" cy="119622"/>
          </a:xfrm>
        </p:spPr>
        <p:txBody>
          <a:bodyPr/>
          <a:lstStyle/>
          <a:p>
            <a:endParaRPr lang="en-US" dirty="0"/>
          </a:p>
        </p:txBody>
      </p:sp>
    </p:spTree>
    <p:extLst>
      <p:ext uri="{BB962C8B-B14F-4D97-AF65-F5344CB8AC3E}">
        <p14:creationId xmlns:p14="http://schemas.microsoft.com/office/powerpoint/2010/main" val="307291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p:spPr>
        <p:txBody>
          <a:bodyPr anchor="b"/>
          <a:lstStyle>
            <a:lvl1pPr algn="l">
              <a:defRPr sz="4500"/>
            </a:lvl1pPr>
          </a:lstStyle>
          <a:p>
            <a:r>
              <a:rPr lang="en-US" dirty="0"/>
              <a:t>Click to edit Master title style</a:t>
            </a:r>
          </a:p>
        </p:txBody>
      </p:sp>
    </p:spTree>
    <p:extLst>
      <p:ext uri="{BB962C8B-B14F-4D97-AF65-F5344CB8AC3E}">
        <p14:creationId xmlns:p14="http://schemas.microsoft.com/office/powerpoint/2010/main" val="107868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D17AC1-EE0C-4A21-8262-03A1496FB51E}" type="datetimeFigureOut">
              <a:rPr lang="en-US" smtClean="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0625E1-B36D-4AF2-85A6-F26646B62C2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18007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0D17AC1-EE0C-4A21-8262-03A1496FB51E}" type="datetimeFigureOut">
              <a:rPr lang="en-US" smtClean="0"/>
              <a:t>10/11/2021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30625E1-B36D-4AF2-85A6-F26646B62C27}" type="slidenum">
              <a:rPr lang="en-US" smtClean="0"/>
              <a:t>‹#›</a:t>
            </a:fld>
            <a:endParaRPr lang="en-US" dirty="0"/>
          </a:p>
        </p:txBody>
      </p:sp>
    </p:spTree>
    <p:extLst>
      <p:ext uri="{BB962C8B-B14F-4D97-AF65-F5344CB8AC3E}">
        <p14:creationId xmlns:p14="http://schemas.microsoft.com/office/powerpoint/2010/main" val="153113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D17AC1-EE0C-4A21-8262-03A1496FB51E}" type="datetimeFigureOut">
              <a:rPr lang="en-US" smtClean="0"/>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0625E1-B36D-4AF2-85A6-F26646B62C27}"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410169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D17AC1-EE0C-4A21-8262-03A1496FB51E}" type="datetimeFigureOut">
              <a:rPr lang="en-US" smtClean="0"/>
              <a:t>10/11/2021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0625E1-B36D-4AF2-85A6-F26646B62C27}"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219338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D17AC1-EE0C-4A21-8262-03A1496FB51E}" type="datetimeFigureOut">
              <a:rPr lang="en-US" smtClean="0"/>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0625E1-B36D-4AF2-85A6-F26646B62C2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348063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17AC1-EE0C-4A21-8262-03A1496FB51E}" type="datetimeFigureOut">
              <a:rPr lang="en-US" smtClean="0"/>
              <a:t>10/11/2021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0625E1-B36D-4AF2-85A6-F26646B62C2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8141569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0D17AC1-EE0C-4A21-8262-03A1496FB51E}" type="datetimeFigureOut">
              <a:rPr lang="en-US" smtClean="0"/>
              <a:t>10/11/2021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30625E1-B36D-4AF2-85A6-F26646B62C27}" type="slidenum">
              <a:rPr lang="en-US" smtClean="0"/>
              <a:t>‹#›</a:t>
            </a:fld>
            <a:endParaRPr lang="en-US" dirty="0"/>
          </a:p>
        </p:txBody>
      </p:sp>
    </p:spTree>
    <p:extLst>
      <p:ext uri="{BB962C8B-B14F-4D97-AF65-F5344CB8AC3E}">
        <p14:creationId xmlns:p14="http://schemas.microsoft.com/office/powerpoint/2010/main" val="15277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D17AC1-EE0C-4A21-8262-03A1496FB51E}" type="datetimeFigureOut">
              <a:rPr lang="en-US" smtClean="0"/>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0625E1-B36D-4AF2-85A6-F26646B62C2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185304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90D17AC1-EE0C-4A21-8262-03A1496FB51E}" type="datetimeFigureOut">
              <a:rPr lang="en-US" smtClean="0"/>
              <a:t>10/11/2021</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030625E1-B36D-4AF2-85A6-F26646B62C27}" type="slidenum">
              <a:rPr lang="en-US" smtClean="0"/>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39691057"/>
      </p:ext>
    </p:extLst>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markaharbison@gmail.com"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mailto:pjmoroz@gmail.com"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mailto:David.Mozdren@hawaiiantel.com"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jl.nguyen1@orange.fr" TargetMode="External"/><Relationship Id="rId2" Type="http://schemas.openxmlformats.org/officeDocument/2006/relationships/hyperlink" Target="mailto:del.Rotary5000@gmail.com"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radnaevaaryuna@gmail.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witter.com/KRRavindran105" TargetMode="Externa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mailto:aryala@gmail.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35893" y="4610099"/>
            <a:ext cx="8245162" cy="1066801"/>
          </a:xfrm>
        </p:spPr>
        <p:txBody>
          <a:bodyPr>
            <a:normAutofit fontScale="90000"/>
          </a:bodyPr>
          <a:lstStyle/>
          <a:p>
            <a:pPr>
              <a:lnSpc>
                <a:spcPct val="90000"/>
              </a:lnSpc>
            </a:pPr>
            <a:r>
              <a:rPr lang="en-US" sz="3300" dirty="0">
                <a:solidFill>
                  <a:schemeClr val="bg1"/>
                </a:solidFill>
                <a:latin typeface="Arial" panose="020B0604020202020204" pitchFamily="34" charset="0"/>
                <a:cs typeface="Arial" panose="020B0604020202020204" pitchFamily="34" charset="0"/>
              </a:rPr>
              <a:t>Grants for Rotary Year 2021-22: The Grants and Things to Keep </a:t>
            </a:r>
            <a:r>
              <a:rPr lang="en-US" sz="3300">
                <a:solidFill>
                  <a:schemeClr val="bg1"/>
                </a:solidFill>
                <a:latin typeface="Arial" panose="020B0604020202020204" pitchFamily="34" charset="0"/>
                <a:cs typeface="Arial" panose="020B0604020202020204" pitchFamily="34" charset="0"/>
              </a:rPr>
              <a:t>in Mind</a:t>
            </a:r>
            <a:endParaRPr lang="en-US" sz="3300" dirty="0">
              <a:solidFill>
                <a:schemeClr val="bg1"/>
              </a:solidFill>
              <a:latin typeface="Arial" panose="020B0604020202020204" pitchFamily="34" charset="0"/>
              <a:cs typeface="Arial" panose="020B0604020202020204" pitchFamily="34" charset="0"/>
            </a:endParaRPr>
          </a:p>
        </p:txBody>
      </p:sp>
      <p:sp>
        <p:nvSpPr>
          <p:cNvPr id="9" name="Subtitle 8"/>
          <p:cNvSpPr>
            <a:spLocks noGrp="1"/>
          </p:cNvSpPr>
          <p:nvPr>
            <p:ph type="subTitle" idx="1"/>
          </p:nvPr>
        </p:nvSpPr>
        <p:spPr>
          <a:xfrm>
            <a:off x="435895" y="5697215"/>
            <a:ext cx="8245160" cy="525565"/>
          </a:xfrm>
        </p:spPr>
        <p:txBody>
          <a:bodyPr>
            <a:normAutofit fontScale="25000" lnSpcReduction="20000"/>
          </a:bodyPr>
          <a:lstStyle/>
          <a:p>
            <a:r>
              <a:rPr lang="en-US" sz="4800" cap="none" dirty="0">
                <a:solidFill>
                  <a:schemeClr val="bg2"/>
                </a:solidFill>
              </a:rPr>
              <a:t>Mark Harbison, District Rotary Foundation Committee Vice Chair &amp; Grants Subcommittee Chair,</a:t>
            </a:r>
          </a:p>
          <a:p>
            <a:r>
              <a:rPr lang="en-US" sz="4800" cap="none" dirty="0">
                <a:solidFill>
                  <a:schemeClr val="bg2"/>
                </a:solidFill>
              </a:rPr>
              <a:t>PDG Laura Steelquist, Grant Stewardship Subcommittee Chair, Arjun Aryal, Grants Subcommittee Global Grants Chair, Dave Hamil, Grants Subcommittee District Grants Chair</a:t>
            </a:r>
          </a:p>
          <a:p>
            <a:endParaRPr lang="en-US" cap="none" dirty="0">
              <a:solidFill>
                <a:schemeClr val="bg2"/>
              </a:solidFill>
            </a:endParaRPr>
          </a:p>
          <a:p>
            <a:endParaRPr lang="en-US" cap="none" dirty="0">
              <a:solidFill>
                <a:schemeClr val="bg2"/>
              </a:solidFill>
            </a:endParaRPr>
          </a:p>
        </p:txBody>
      </p:sp>
      <p:sp useBgFill="1">
        <p:nvSpPr>
          <p:cNvPr id="14" name="Rectangle 13">
            <a:extLst>
              <a:ext uri="{FF2B5EF4-FFF2-40B4-BE49-F238E27FC236}">
                <a16:creationId xmlns:a16="http://schemas.microsoft.com/office/drawing/2014/main" id="{0A08DAED-6222-40F8-97FA-1474D91F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9144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20" y="1513809"/>
            <a:ext cx="2260723" cy="1963259"/>
          </a:xfrm>
          <a:prstGeom prst="rect">
            <a:avLst/>
          </a:prstGeom>
        </p:spPr>
      </p:pic>
      <p:sp>
        <p:nvSpPr>
          <p:cNvPr id="16" name="Rectangle 15">
            <a:extLst>
              <a:ext uri="{FF2B5EF4-FFF2-40B4-BE49-F238E27FC236}">
                <a16:creationId xmlns:a16="http://schemas.microsoft.com/office/drawing/2014/main" id="{B9EA7D0C-D986-4DAE-813C-903CF7A31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794" y="641102"/>
            <a:ext cx="2750058"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5150" t="29654" r="20640" b="26136"/>
          <a:stretch/>
        </p:blipFill>
        <p:spPr>
          <a:xfrm>
            <a:off x="3435136" y="1900943"/>
            <a:ext cx="5115548" cy="1188989"/>
          </a:xfrm>
          <a:prstGeom prst="rect">
            <a:avLst/>
          </a:prstGeom>
        </p:spPr>
      </p:pic>
      <p:sp>
        <p:nvSpPr>
          <p:cNvPr id="18" name="Rectangle 17">
            <a:extLst>
              <a:ext uri="{FF2B5EF4-FFF2-40B4-BE49-F238E27FC236}">
                <a16:creationId xmlns:a16="http://schemas.microsoft.com/office/drawing/2014/main" id="{C0FEAC2C-4B4A-4DAB-9021-A01837447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6528" y="642071"/>
            <a:ext cx="5606415" cy="370144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04E7CE-C66B-49FC-8E37-3A08EF9A5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6495" y="4432079"/>
            <a:ext cx="62798" cy="19607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5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2" name="Rectangle 21">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482601" y="1033389"/>
            <a:ext cx="3619692" cy="4825409"/>
          </a:xfrm>
        </p:spPr>
        <p:txBody>
          <a:bodyPr vert="horz" lIns="91440" tIns="45720" rIns="91440" bIns="45720" rtlCol="0" anchor="ctr">
            <a:normAutofit/>
          </a:bodyPr>
          <a:lstStyle/>
          <a:p>
            <a:pPr>
              <a:lnSpc>
                <a:spcPct val="90000"/>
              </a:lnSpc>
            </a:pPr>
            <a:r>
              <a:rPr lang="en-US" sz="4700">
                <a:solidFill>
                  <a:srgbClr val="FFFFFF"/>
                </a:solidFill>
                <a:latin typeface="+mj-lt"/>
                <a:cs typeface="+mj-cs"/>
              </a:rPr>
              <a:t>Global Grant 2230297 Avoidable Blindness in Delhi Slums</a:t>
            </a:r>
          </a:p>
        </p:txBody>
      </p:sp>
      <p:sp>
        <p:nvSpPr>
          <p:cNvPr id="24" name="Rectangle 23">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D1CC7699-5ECF-4740-9D3C-73370C086E7C}"/>
              </a:ext>
            </a:extLst>
          </p:cNvPr>
          <p:cNvSpPr/>
          <p:nvPr/>
        </p:nvSpPr>
        <p:spPr>
          <a:xfrm>
            <a:off x="5066826" y="1033390"/>
            <a:ext cx="3641278" cy="4825409"/>
          </a:xfrm>
          <a:prstGeom prst="rect">
            <a:avLst/>
          </a:prstGeom>
          <a:ln w="57150">
            <a:noFill/>
          </a:ln>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Rotary Clubs of Kihei-Wailea and Delhi South Metropolitan (District 3011) with Nara East and District 2650</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$134,589</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 Area of Focus: Disease Prevention and Treatment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a:solidFill>
                  <a:schemeClr val="accent2">
                    <a:lumMod val="50000"/>
                  </a:schemeClr>
                </a:solidFill>
              </a:rPr>
              <a:t>Building on our work in the Delhi slums and the extensive network of eye care clinics connected to the Rotary Eye Care Hospital in Karol Bagh, we will train health workers involved in door-to-door polio and Covid-19 vaccination campaigns to also screen for vision problems, especially children needing glasses and candidates for cataract or glaucoma surgery. The grant will pay for eyeglasses and for patients referred to the Rotary Eye Care Hospital for major surgeries.</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a:solidFill>
                  <a:schemeClr val="accent2">
                    <a:lumMod val="50000"/>
                  </a:schemeClr>
                </a:solidFill>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a:solidFill>
                  <a:schemeClr val="accent2">
                    <a:lumMod val="50000"/>
                  </a:schemeClr>
                </a:solidFill>
              </a:rPr>
              <a:t>Contact Mark Harbison </a:t>
            </a:r>
            <a:r>
              <a:rPr lang="en-US" sz="1300" b="1">
                <a:solidFill>
                  <a:schemeClr val="accent2">
                    <a:lumMod val="50000"/>
                  </a:schemeClr>
                </a:solidFill>
                <a:hlinkClick r:id="rId2"/>
              </a:rPr>
              <a:t>markaharbison@gmail.com</a:t>
            </a:r>
            <a:r>
              <a:rPr lang="en-US" sz="1300" b="1">
                <a:solidFill>
                  <a:schemeClr val="accent2">
                    <a:lumMod val="50000"/>
                  </a:schemeClr>
                </a:solidFill>
              </a:rPr>
              <a:t> 808-283-3785</a:t>
            </a:r>
            <a:endParaRPr lang="en-US" sz="1300" b="1">
              <a:solidFill>
                <a:schemeClr val="accent2">
                  <a:lumMod val="50000"/>
                </a:schemeClr>
              </a:solidFill>
              <a:effectLst/>
            </a:endParaRPr>
          </a:p>
        </p:txBody>
      </p:sp>
    </p:spTree>
    <p:extLst>
      <p:ext uri="{BB962C8B-B14F-4D97-AF65-F5344CB8AC3E}">
        <p14:creationId xmlns:p14="http://schemas.microsoft.com/office/powerpoint/2010/main" val="366019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2" name="Rectangle 21">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482601" y="1033389"/>
            <a:ext cx="3619692" cy="4825409"/>
          </a:xfrm>
        </p:spPr>
        <p:txBody>
          <a:bodyPr vert="horz" lIns="91440" tIns="45720" rIns="91440" bIns="45720" rtlCol="0" anchor="ctr">
            <a:normAutofit/>
          </a:bodyPr>
          <a:lstStyle/>
          <a:p>
            <a:pPr>
              <a:lnSpc>
                <a:spcPct val="90000"/>
              </a:lnSpc>
            </a:pPr>
            <a:br>
              <a:rPr lang="en-US" sz="3300">
                <a:solidFill>
                  <a:srgbClr val="FFFFFF"/>
                </a:solidFill>
                <a:latin typeface="+mj-lt"/>
                <a:cs typeface="+mj-cs"/>
              </a:rPr>
            </a:br>
            <a:br>
              <a:rPr lang="en-US" sz="3300" i="0">
                <a:solidFill>
                  <a:srgbClr val="FFFFFF"/>
                </a:solidFill>
                <a:effectLst/>
                <a:latin typeface="+mj-lt"/>
                <a:cs typeface="+mj-cs"/>
              </a:rPr>
            </a:br>
            <a:r>
              <a:rPr lang="en-US" sz="3300">
                <a:solidFill>
                  <a:srgbClr val="FFFFFF"/>
                </a:solidFill>
                <a:latin typeface="+mj-lt"/>
                <a:cs typeface="+mj-cs"/>
              </a:rPr>
              <a:t>Global Grant </a:t>
            </a:r>
            <a:r>
              <a:rPr lang="en-US" sz="3300" i="0">
                <a:solidFill>
                  <a:srgbClr val="FFFFFF"/>
                </a:solidFill>
                <a:effectLst/>
                <a:latin typeface="+mj-lt"/>
                <a:cs typeface="+mj-cs"/>
              </a:rPr>
              <a:t>GG2229939 Supporting Pediatric Emergency Resuscitation (SUPER) Project</a:t>
            </a:r>
            <a:endParaRPr lang="en-US" sz="3300">
              <a:solidFill>
                <a:srgbClr val="FFFFFF"/>
              </a:solidFill>
              <a:latin typeface="+mj-lt"/>
              <a:cs typeface="+mj-cs"/>
            </a:endParaRPr>
          </a:p>
        </p:txBody>
      </p:sp>
      <p:sp>
        <p:nvSpPr>
          <p:cNvPr id="24" name="Rectangle 23">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D1CC7699-5ECF-4740-9D3C-73370C086E7C}"/>
              </a:ext>
            </a:extLst>
          </p:cNvPr>
          <p:cNvSpPr/>
          <p:nvPr/>
        </p:nvSpPr>
        <p:spPr>
          <a:xfrm>
            <a:off x="5066826" y="1033390"/>
            <a:ext cx="3641278" cy="4825409"/>
          </a:xfrm>
          <a:prstGeom prst="rect">
            <a:avLst/>
          </a:prstGeom>
          <a:ln w="57150">
            <a:noFill/>
          </a:ln>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Rotary Clubs of Honolulu Sunset and Palau, Pohnpei, and Chuuk (District 2750)</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$TBD</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 Area of Focus: Disease Prevention and Treatment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a:solidFill>
                  <a:schemeClr val="accent2">
                    <a:lumMod val="50000"/>
                  </a:schemeClr>
                </a:solidFill>
              </a:rPr>
              <a:t>The SUPER Project aims to assist with Emergency Medical Services (EMS) equipment to raise the overall standard of EMS care for children in the Pacific Basin region.  Up to 1/3 of the population in the Pacific Basin is under the age of 15 years, yet funding, equipment and training for pediatric emergency care is deficient in many islands throughout the Pacific. The grant will fund basic pediatric EMS resuscitation “crash carts” and resuscitation training equipment for hospital emergency rooms.</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a:solidFill>
                  <a:schemeClr val="accent2">
                    <a:lumMod val="50000"/>
                  </a:schemeClr>
                </a:solidFill>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a:solidFill>
                  <a:schemeClr val="accent2">
                    <a:lumMod val="50000"/>
                  </a:schemeClr>
                </a:solidFill>
              </a:rPr>
              <a:t>Contact Dr. Paul  Moroz </a:t>
            </a:r>
            <a:r>
              <a:rPr lang="en-US" sz="1300" b="0" i="0">
                <a:solidFill>
                  <a:schemeClr val="accent2">
                    <a:lumMod val="50000"/>
                  </a:schemeClr>
                </a:solidFill>
                <a:effectLst/>
                <a:hlinkClick r:id="rId2"/>
              </a:rPr>
              <a:t>pjmoroz@gmail.com</a:t>
            </a:r>
            <a:r>
              <a:rPr lang="en-US" sz="1300" b="0" i="0">
                <a:solidFill>
                  <a:schemeClr val="accent2">
                    <a:lumMod val="50000"/>
                  </a:schemeClr>
                </a:solidFill>
                <a:effectLst/>
              </a:rPr>
              <a:t> </a:t>
            </a:r>
            <a:endParaRPr lang="en-US" sz="1300" b="1">
              <a:solidFill>
                <a:schemeClr val="accent2">
                  <a:lumMod val="50000"/>
                </a:schemeClr>
              </a:solidFill>
              <a:effectLst/>
            </a:endParaRPr>
          </a:p>
        </p:txBody>
      </p:sp>
    </p:spTree>
    <p:extLst>
      <p:ext uri="{BB962C8B-B14F-4D97-AF65-F5344CB8AC3E}">
        <p14:creationId xmlns:p14="http://schemas.microsoft.com/office/powerpoint/2010/main" val="200212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2" name="Rectangle 21">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482601" y="1033389"/>
            <a:ext cx="3619692" cy="4825409"/>
          </a:xfrm>
        </p:spPr>
        <p:txBody>
          <a:bodyPr vert="horz" lIns="91440" tIns="45720" rIns="91440" bIns="45720" rtlCol="0" anchor="ctr">
            <a:normAutofit/>
          </a:bodyPr>
          <a:lstStyle/>
          <a:p>
            <a:pPr>
              <a:lnSpc>
                <a:spcPct val="90000"/>
              </a:lnSpc>
            </a:pPr>
            <a:br>
              <a:rPr lang="en-US" sz="3300">
                <a:solidFill>
                  <a:srgbClr val="FFFFFF"/>
                </a:solidFill>
                <a:latin typeface="+mj-lt"/>
                <a:cs typeface="+mj-cs"/>
              </a:rPr>
            </a:br>
            <a:br>
              <a:rPr lang="en-US" sz="3300" i="0">
                <a:solidFill>
                  <a:srgbClr val="FFFFFF"/>
                </a:solidFill>
                <a:effectLst/>
                <a:latin typeface="+mj-lt"/>
                <a:cs typeface="+mj-cs"/>
              </a:rPr>
            </a:br>
            <a:br>
              <a:rPr lang="en-US" sz="3300">
                <a:solidFill>
                  <a:srgbClr val="FFFFFF"/>
                </a:solidFill>
                <a:latin typeface="+mj-lt"/>
                <a:cs typeface="+mj-cs"/>
              </a:rPr>
            </a:br>
            <a:r>
              <a:rPr lang="en-US" sz="3300">
                <a:solidFill>
                  <a:srgbClr val="FFFFFF"/>
                </a:solidFill>
                <a:latin typeface="+mj-lt"/>
                <a:cs typeface="+mj-cs"/>
              </a:rPr>
              <a:t>Global Grant </a:t>
            </a:r>
            <a:r>
              <a:rPr lang="en-US" sz="3300" i="0">
                <a:solidFill>
                  <a:srgbClr val="FFFFFF"/>
                </a:solidFill>
                <a:effectLst/>
                <a:latin typeface="+mj-lt"/>
                <a:cs typeface="+mj-cs"/>
              </a:rPr>
              <a:t>2231243 Ultrasound Equipment and Training in Papua New Guinea</a:t>
            </a:r>
            <a:endParaRPr lang="en-US" sz="3300">
              <a:solidFill>
                <a:srgbClr val="FFFFFF"/>
              </a:solidFill>
              <a:latin typeface="+mj-lt"/>
              <a:cs typeface="+mj-cs"/>
            </a:endParaRPr>
          </a:p>
        </p:txBody>
      </p:sp>
      <p:sp>
        <p:nvSpPr>
          <p:cNvPr id="24" name="Rectangle 23">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D1CC7699-5ECF-4740-9D3C-73370C086E7C}"/>
              </a:ext>
            </a:extLst>
          </p:cNvPr>
          <p:cNvSpPr/>
          <p:nvPr/>
        </p:nvSpPr>
        <p:spPr>
          <a:xfrm>
            <a:off x="5066826" y="1033390"/>
            <a:ext cx="3641278" cy="4825409"/>
          </a:xfrm>
          <a:prstGeom prst="rect">
            <a:avLst/>
          </a:prstGeom>
          <a:ln w="57150">
            <a:noFill/>
          </a:ln>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200">
                <a:solidFill>
                  <a:schemeClr val="accent2">
                    <a:lumMod val="50000"/>
                  </a:schemeClr>
                </a:solidFill>
              </a:rPr>
              <a:t>Rotary Clubs of Honolulu Sunset and Port Moresby Papua New Guinea (District 9620)</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200">
                <a:solidFill>
                  <a:schemeClr val="accent2">
                    <a:lumMod val="50000"/>
                  </a:schemeClr>
                </a:solidFill>
              </a:rPr>
              <a:t>$TBD</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200">
                <a:solidFill>
                  <a:schemeClr val="accent2">
                    <a:lumMod val="50000"/>
                  </a:schemeClr>
                </a:solidFill>
              </a:rPr>
              <a:t> Area of Focus: Disease Prevention and Treatment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20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200">
                <a:solidFill>
                  <a:schemeClr val="accent2">
                    <a:lumMod val="50000"/>
                  </a:schemeClr>
                </a:solidFill>
              </a:rPr>
              <a:t>According to WHO, Papual new Guinea has the lowest physician per capital in the world. Point of Care Ultrasound (POCUS) is a bedside diagonostic imaging modality to help physicians and other health professionals get immediate results and diagnoses, reducing mobidity and mortality, especially in trauma and pregnant mothers. POCUS is inexpensive, durable, noninvasive, safe, and avoids exposure to radiation. Its flexibility makes it a high impact, low cost imaging mode in emerging and complex conditions even in resource limited environments. The grant will provide handheld POCUS devises to four regional hospitals serving four districts.</a:t>
            </a:r>
          </a:p>
          <a:p>
            <a:pPr lvl="1">
              <a:lnSpc>
                <a:spcPct val="90000"/>
              </a:lnSpc>
              <a:spcBef>
                <a:spcPct val="20000"/>
              </a:spcBef>
              <a:spcAft>
                <a:spcPts val="600"/>
              </a:spcAft>
              <a:buClr>
                <a:schemeClr val="accent2"/>
              </a:buClr>
              <a:buSzPct val="92000"/>
              <a:buFont typeface="Wingdings 2" panose="05020102010507070707" pitchFamily="18" charset="2"/>
              <a:buChar char=""/>
            </a:pPr>
            <a:endParaRPr lang="en-US" sz="1200">
              <a:solidFill>
                <a:schemeClr val="accent2">
                  <a:lumMod val="50000"/>
                </a:schemeClr>
              </a:solidFill>
            </a:endParaRPr>
          </a:p>
          <a:p>
            <a:pPr lvl="1">
              <a:lnSpc>
                <a:spcPct val="90000"/>
              </a:lnSpc>
              <a:spcBef>
                <a:spcPct val="20000"/>
              </a:spcBef>
              <a:spcAft>
                <a:spcPts val="600"/>
              </a:spcAft>
              <a:buClr>
                <a:schemeClr val="accent2"/>
              </a:buClr>
              <a:buSzPct val="92000"/>
              <a:buFont typeface="Wingdings 2" panose="05020102010507070707" pitchFamily="18" charset="2"/>
              <a:buChar char=""/>
            </a:pPr>
            <a:r>
              <a:rPr lang="en-US" sz="1200" b="1">
                <a:solidFill>
                  <a:schemeClr val="accent2">
                    <a:lumMod val="50000"/>
                  </a:schemeClr>
                </a:solidFill>
              </a:rPr>
              <a:t>Contact Dr. James Ham:  </a:t>
            </a:r>
            <a:r>
              <a:rPr lang="en-US" sz="1200" b="0" i="0">
                <a:solidFill>
                  <a:schemeClr val="accent2">
                    <a:lumMod val="50000"/>
                  </a:schemeClr>
                </a:solidFill>
                <a:effectLst/>
              </a:rPr>
              <a:t>james.ham@gmail.com</a:t>
            </a:r>
            <a:endParaRPr lang="en-US" sz="1200" b="1">
              <a:solidFill>
                <a:schemeClr val="accent2">
                  <a:lumMod val="50000"/>
                </a:schemeClr>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200">
                <a:solidFill>
                  <a:schemeClr val="accent2">
                    <a:lumMod val="50000"/>
                  </a:schemeClr>
                </a:solidFill>
              </a:rPr>
              <a:t> </a:t>
            </a:r>
          </a:p>
        </p:txBody>
      </p:sp>
    </p:spTree>
    <p:extLst>
      <p:ext uri="{BB962C8B-B14F-4D97-AF65-F5344CB8AC3E}">
        <p14:creationId xmlns:p14="http://schemas.microsoft.com/office/powerpoint/2010/main" val="72247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1" name="Rectangle 20">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CA89DF2-C403-41D1-99CB-9E6A76E3DCD2}"/>
              </a:ext>
            </a:extLst>
          </p:cNvPr>
          <p:cNvSpPr>
            <a:spLocks noGrp="1"/>
          </p:cNvSpPr>
          <p:nvPr>
            <p:ph type="ctrTitle"/>
          </p:nvPr>
        </p:nvSpPr>
        <p:spPr>
          <a:xfrm>
            <a:off x="482601" y="1033389"/>
            <a:ext cx="3619692" cy="4825409"/>
          </a:xfrm>
        </p:spPr>
        <p:txBody>
          <a:bodyPr vert="horz" lIns="91440" tIns="45720" rIns="91440" bIns="45720" rtlCol="0" anchor="ctr">
            <a:normAutofit/>
          </a:bodyPr>
          <a:lstStyle/>
          <a:p>
            <a:pPr>
              <a:lnSpc>
                <a:spcPct val="90000"/>
              </a:lnSpc>
            </a:pPr>
            <a:r>
              <a:rPr lang="en-US" sz="2600">
                <a:solidFill>
                  <a:srgbClr val="FFFFFF"/>
                </a:solidFill>
                <a:latin typeface="+mj-lt"/>
                <a:cs typeface="+mj-cs"/>
              </a:rPr>
              <a:t>GG </a:t>
            </a:r>
            <a:r>
              <a:rPr lang="en-US" sz="2600" i="0">
                <a:solidFill>
                  <a:srgbClr val="FFFFFF"/>
                </a:solidFill>
                <a:effectLst/>
                <a:latin typeface="+mj-lt"/>
                <a:cs typeface="+mj-cs"/>
              </a:rPr>
              <a:t>GG2231364</a:t>
            </a:r>
            <a:r>
              <a:rPr lang="en-US" sz="2600">
                <a:solidFill>
                  <a:srgbClr val="FFFFFF"/>
                </a:solidFill>
                <a:latin typeface="+mj-lt"/>
                <a:cs typeface="+mj-cs"/>
              </a:rPr>
              <a:t> Reducing risk factors for Noncommunicable Disease</a:t>
            </a:r>
          </a:p>
        </p:txBody>
      </p:sp>
      <p:sp>
        <p:nvSpPr>
          <p:cNvPr id="23" name="Rectangle 22">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D1CC7699-5ECF-4740-9D3C-73370C086E7C}"/>
              </a:ext>
            </a:extLst>
          </p:cNvPr>
          <p:cNvSpPr/>
          <p:nvPr/>
        </p:nvSpPr>
        <p:spPr>
          <a:xfrm>
            <a:off x="5066826" y="1033390"/>
            <a:ext cx="3641278" cy="4825409"/>
          </a:xfrm>
          <a:prstGeom prst="rect">
            <a:avLst/>
          </a:prstGeom>
          <a:ln w="57150">
            <a:noFill/>
          </a:ln>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Rotary Clubs of Honolulu Sunrise and Silom Thailand (District 3350) </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a:solidFill>
                  <a:schemeClr val="accent2">
                    <a:lumMod val="50000"/>
                  </a:schemeClr>
                </a:solidFill>
              </a:rPr>
              <a:t>Area of Focus: Disease Prevention and Treatment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b="1">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a:solidFill>
                  <a:schemeClr val="accent2">
                    <a:lumMod val="50000"/>
                  </a:schemeClr>
                </a:solidFill>
              </a:rPr>
              <a:t>Another Hospital Equipment and community outreach grant in rural Thailand from Kasemchai Nitiwanakun of the RC of Silom in District 3350 and David Mozdren of the RC of Honolulu Sunrise. The grant leaders have not yet set a budget, but many of you are familiar with these life saving projects in Thailand. These are great global grants and our district and usually receive wide support from Sister Clubs in Thailand, Korea, and Japan, as well as District 5000.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a:solidFill>
                  <a:schemeClr val="accent2">
                    <a:lumMod val="50000"/>
                  </a:schemeClr>
                </a:solidFill>
              </a:rPr>
              <a:t>Contact Dave Mozdren </a:t>
            </a:r>
            <a:r>
              <a:rPr lang="en-US" sz="1300" u="sng">
                <a:solidFill>
                  <a:schemeClr val="accent2">
                    <a:lumMod val="50000"/>
                  </a:schemeClr>
                </a:solidFill>
                <a:hlinkClick r:id="rId2">
                  <a:extLst>
                    <a:ext uri="{A12FA001-AC4F-418D-AE19-62706E023703}">
                      <ahyp:hlinkClr xmlns:ahyp="http://schemas.microsoft.com/office/drawing/2018/hyperlinkcolor" val="tx"/>
                    </a:ext>
                  </a:extLst>
                </a:hlinkClick>
              </a:rPr>
              <a:t>David.Mozdren@hawaiiantel.com</a:t>
            </a:r>
            <a:r>
              <a:rPr lang="en-US" sz="1300">
                <a:solidFill>
                  <a:schemeClr val="accent2">
                    <a:lumMod val="50000"/>
                  </a:schemeClr>
                </a:solidFill>
              </a:rPr>
              <a:t> 808-294-3283</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b="1">
              <a:solidFill>
                <a:schemeClr val="accent2">
                  <a:lumMod val="50000"/>
                </a:schemeClr>
              </a:solidFill>
            </a:endParaRPr>
          </a:p>
        </p:txBody>
      </p:sp>
    </p:spTree>
    <p:extLst>
      <p:ext uri="{BB962C8B-B14F-4D97-AF65-F5344CB8AC3E}">
        <p14:creationId xmlns:p14="http://schemas.microsoft.com/office/powerpoint/2010/main" val="404410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1" name="Rectangle 20">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CA89DF2-C403-41D1-99CB-9E6A76E3DCD2}"/>
              </a:ext>
            </a:extLst>
          </p:cNvPr>
          <p:cNvSpPr>
            <a:spLocks noGrp="1"/>
          </p:cNvSpPr>
          <p:nvPr>
            <p:ph type="ctrTitle"/>
          </p:nvPr>
        </p:nvSpPr>
        <p:spPr>
          <a:xfrm>
            <a:off x="482601" y="1033389"/>
            <a:ext cx="3619692" cy="4825409"/>
          </a:xfrm>
        </p:spPr>
        <p:txBody>
          <a:bodyPr vert="horz" lIns="91440" tIns="45720" rIns="91440" bIns="45720" rtlCol="0" anchor="ctr">
            <a:normAutofit/>
          </a:bodyPr>
          <a:lstStyle/>
          <a:p>
            <a:r>
              <a:rPr lang="en-US" sz="4300">
                <a:solidFill>
                  <a:srgbClr val="FFFFFF"/>
                </a:solidFill>
                <a:latin typeface="+mj-lt"/>
                <a:cs typeface="+mj-cs"/>
              </a:rPr>
              <a:t>GG </a:t>
            </a:r>
            <a:r>
              <a:rPr lang="en-US" sz="4300" i="0">
                <a:solidFill>
                  <a:srgbClr val="FFFFFF"/>
                </a:solidFill>
                <a:effectLst/>
                <a:latin typeface="+mj-lt"/>
                <a:cs typeface="+mj-cs"/>
              </a:rPr>
              <a:t>2229588</a:t>
            </a:r>
            <a:r>
              <a:rPr lang="en-US" sz="4300">
                <a:solidFill>
                  <a:srgbClr val="FFFFFF"/>
                </a:solidFill>
                <a:latin typeface="+mj-lt"/>
                <a:cs typeface="+mj-cs"/>
              </a:rPr>
              <a:t> Ventilator, ICU Bed, and PARP for Lampang</a:t>
            </a:r>
          </a:p>
        </p:txBody>
      </p:sp>
      <p:sp>
        <p:nvSpPr>
          <p:cNvPr id="23" name="Rectangle 22">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D1CC7699-5ECF-4740-9D3C-73370C086E7C}"/>
              </a:ext>
            </a:extLst>
          </p:cNvPr>
          <p:cNvSpPr/>
          <p:nvPr/>
        </p:nvSpPr>
        <p:spPr>
          <a:xfrm>
            <a:off x="5066826" y="1033390"/>
            <a:ext cx="3641278" cy="4825409"/>
          </a:xfrm>
          <a:prstGeom prst="rect">
            <a:avLst/>
          </a:prstGeom>
          <a:ln w="57150">
            <a:noFill/>
          </a:ln>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400">
                <a:solidFill>
                  <a:schemeClr val="accent2">
                    <a:lumMod val="50000"/>
                  </a:schemeClr>
                </a:solidFill>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400">
                <a:solidFill>
                  <a:schemeClr val="accent2">
                    <a:lumMod val="50000"/>
                  </a:schemeClr>
                </a:solidFill>
              </a:rPr>
              <a:t>Rotary Clubs of E-Club Francophone and </a:t>
            </a:r>
            <a:r>
              <a:rPr lang="en-US" sz="1400" b="0" i="0">
                <a:solidFill>
                  <a:schemeClr val="accent2">
                    <a:lumMod val="50000"/>
                  </a:schemeClr>
                </a:solidFill>
                <a:effectLst/>
              </a:rPr>
              <a:t>Bangkok Pattanakarn</a:t>
            </a:r>
            <a:r>
              <a:rPr lang="en-US" sz="1400">
                <a:solidFill>
                  <a:schemeClr val="accent2">
                    <a:lumMod val="50000"/>
                  </a:schemeClr>
                </a:solidFill>
              </a:rPr>
              <a:t> Thailand (District 3350) </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40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400">
                <a:solidFill>
                  <a:schemeClr val="accent2">
                    <a:lumMod val="50000"/>
                  </a:schemeClr>
                </a:solidFill>
              </a:rPr>
              <a:t>Area of Focus: Disease Prevention and Treatment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400" b="1">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400" b="1">
                <a:solidFill>
                  <a:schemeClr val="accent2">
                    <a:lumMod val="50000"/>
                  </a:schemeClr>
                </a:solidFill>
              </a:rPr>
              <a:t>The grant will provide equipment and training for </a:t>
            </a:r>
            <a:r>
              <a:rPr lang="en-US" sz="1400" b="1" i="0">
                <a:solidFill>
                  <a:schemeClr val="accent2">
                    <a:lumMod val="50000"/>
                  </a:schemeClr>
                </a:solidFill>
                <a:effectLst/>
              </a:rPr>
              <a:t>Fort Surasak Montri Hospital in Lampang Province in Northern Thailand.</a:t>
            </a:r>
          </a:p>
          <a:p>
            <a:pPr>
              <a:lnSpc>
                <a:spcPct val="90000"/>
              </a:lnSpc>
              <a:spcBef>
                <a:spcPct val="20000"/>
              </a:spcBef>
              <a:spcAft>
                <a:spcPts val="600"/>
              </a:spcAft>
              <a:buClr>
                <a:schemeClr val="accent2"/>
              </a:buClr>
              <a:buSzPct val="92000"/>
              <a:buFont typeface="Wingdings 2" panose="05020102010507070707" pitchFamily="18" charset="2"/>
              <a:buChar char=""/>
            </a:pPr>
            <a:br>
              <a:rPr lang="en-US" sz="1400" b="0" i="0">
                <a:solidFill>
                  <a:schemeClr val="accent2">
                    <a:lumMod val="50000"/>
                  </a:schemeClr>
                </a:solidFill>
                <a:effectLst/>
              </a:rPr>
            </a:br>
            <a:endParaRPr lang="en-US" sz="1400" b="1">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400" b="1">
                <a:solidFill>
                  <a:schemeClr val="accent2">
                    <a:lumMod val="50000"/>
                  </a:schemeClr>
                </a:solidFill>
              </a:rPr>
              <a:t>Contact Del Green </a:t>
            </a:r>
            <a:r>
              <a:rPr lang="en-US" sz="1400" u="sng">
                <a:solidFill>
                  <a:schemeClr val="accent2">
                    <a:lumMod val="50000"/>
                  </a:schemeClr>
                </a:solidFill>
                <a:hlinkClick r:id="rId2"/>
              </a:rPr>
              <a:t>del.Rotary5000@gmail.com</a:t>
            </a:r>
            <a:r>
              <a:rPr lang="en-US" sz="1400" u="sng">
                <a:solidFill>
                  <a:schemeClr val="accent2">
                    <a:lumMod val="50000"/>
                  </a:schemeClr>
                </a:solidFill>
              </a:rPr>
              <a:t> </a:t>
            </a:r>
            <a:r>
              <a:rPr lang="en-US" sz="1400" b="1" u="sng">
                <a:solidFill>
                  <a:schemeClr val="accent2">
                    <a:lumMod val="50000"/>
                  </a:schemeClr>
                </a:solidFill>
              </a:rPr>
              <a:t>and </a:t>
            </a:r>
            <a:r>
              <a:rPr lang="en-US" sz="1400" b="1" i="0">
                <a:solidFill>
                  <a:schemeClr val="accent2">
                    <a:lumMod val="50000"/>
                  </a:schemeClr>
                </a:solidFill>
                <a:effectLst/>
              </a:rPr>
              <a:t>Jean Louis NGUYEN QUI</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400" b="0" u="none" strike="noStrike">
                <a:solidFill>
                  <a:schemeClr val="accent2">
                    <a:lumMod val="50000"/>
                  </a:schemeClr>
                </a:solidFill>
                <a:effectLst/>
                <a:hlinkClick r:id="rId3"/>
              </a:rPr>
              <a:t>jl.nguyen1@orange.fr</a:t>
            </a:r>
            <a:endParaRPr lang="en-US" sz="1400" b="0">
              <a:solidFill>
                <a:schemeClr val="accent2">
                  <a:lumMod val="50000"/>
                </a:schemeClr>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40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40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400" b="1">
              <a:solidFill>
                <a:schemeClr val="accent2">
                  <a:lumMod val="50000"/>
                </a:schemeClr>
              </a:solidFill>
            </a:endParaRPr>
          </a:p>
        </p:txBody>
      </p:sp>
    </p:spTree>
    <p:extLst>
      <p:ext uri="{BB962C8B-B14F-4D97-AF65-F5344CB8AC3E}">
        <p14:creationId xmlns:p14="http://schemas.microsoft.com/office/powerpoint/2010/main" val="152071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1" name="Rectangle 20">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CA89DF2-C403-41D1-99CB-9E6A76E3DCD2}"/>
              </a:ext>
            </a:extLst>
          </p:cNvPr>
          <p:cNvSpPr>
            <a:spLocks noGrp="1"/>
          </p:cNvSpPr>
          <p:nvPr>
            <p:ph type="ctrTitle"/>
          </p:nvPr>
        </p:nvSpPr>
        <p:spPr>
          <a:xfrm>
            <a:off x="482601" y="1033389"/>
            <a:ext cx="3619692" cy="4825409"/>
          </a:xfrm>
        </p:spPr>
        <p:txBody>
          <a:bodyPr vert="horz" lIns="91440" tIns="45720" rIns="91440" bIns="45720" rtlCol="0" anchor="ctr">
            <a:normAutofit/>
          </a:bodyPr>
          <a:lstStyle/>
          <a:p>
            <a:pPr>
              <a:lnSpc>
                <a:spcPct val="90000"/>
              </a:lnSpc>
            </a:pPr>
            <a:r>
              <a:rPr lang="en-US" sz="3600" dirty="0">
                <a:solidFill>
                  <a:srgbClr val="FFFFFF"/>
                </a:solidFill>
                <a:latin typeface="+mj-lt"/>
                <a:cs typeface="+mj-cs"/>
              </a:rPr>
              <a:t>GG </a:t>
            </a:r>
            <a:r>
              <a:rPr lang="en-US" sz="3600" i="0" dirty="0">
                <a:solidFill>
                  <a:srgbClr val="FFFFFF"/>
                </a:solidFill>
                <a:effectLst/>
                <a:latin typeface="+mj-lt"/>
                <a:cs typeface="+mj-cs"/>
              </a:rPr>
              <a:t>2125558</a:t>
            </a:r>
            <a:r>
              <a:rPr lang="en-US" sz="3600" dirty="0">
                <a:solidFill>
                  <a:srgbClr val="FFFFFF"/>
                </a:solidFill>
                <a:latin typeface="+mj-lt"/>
                <a:cs typeface="+mj-cs"/>
              </a:rPr>
              <a:t> You Can Kid! Training center for kids with cerebral palsy in 5 areas of </a:t>
            </a:r>
            <a:r>
              <a:rPr lang="en-US" sz="3600" dirty="0" err="1">
                <a:solidFill>
                  <a:srgbClr val="FFFFFF"/>
                </a:solidFill>
                <a:latin typeface="+mj-lt"/>
                <a:cs typeface="+mj-cs"/>
              </a:rPr>
              <a:t>russia</a:t>
            </a:r>
            <a:endParaRPr lang="en-US" sz="3600" dirty="0">
              <a:solidFill>
                <a:srgbClr val="FFFFFF"/>
              </a:solidFill>
              <a:latin typeface="+mj-lt"/>
              <a:cs typeface="+mj-cs"/>
            </a:endParaRPr>
          </a:p>
        </p:txBody>
      </p:sp>
      <p:sp>
        <p:nvSpPr>
          <p:cNvPr id="23" name="Rectangle 22">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D1CC7699-5ECF-4740-9D3C-73370C086E7C}"/>
              </a:ext>
            </a:extLst>
          </p:cNvPr>
          <p:cNvSpPr/>
          <p:nvPr/>
        </p:nvSpPr>
        <p:spPr>
          <a:xfrm>
            <a:off x="5066826" y="1033390"/>
            <a:ext cx="3641278" cy="4825409"/>
          </a:xfrm>
          <a:prstGeom prst="rect">
            <a:avLst/>
          </a:prstGeom>
          <a:ln w="57150">
            <a:noFill/>
          </a:ln>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accent2">
                    <a:lumMod val="50000"/>
                  </a:schemeClr>
                </a:solidFill>
              </a:rPr>
              <a:t> Rotary Clubs of Moscow East (District 2223) and </a:t>
            </a:r>
            <a:r>
              <a:rPr lang="en-US" sz="1300" b="0" i="0" dirty="0">
                <a:solidFill>
                  <a:schemeClr val="accent2">
                    <a:lumMod val="50000"/>
                  </a:schemeClr>
                </a:solidFill>
                <a:effectLst/>
              </a:rPr>
              <a:t>Yerevan </a:t>
            </a:r>
            <a:r>
              <a:rPr lang="en-US" sz="1300" b="0" i="0" dirty="0" err="1">
                <a:solidFill>
                  <a:schemeClr val="accent2">
                    <a:lumMod val="50000"/>
                  </a:schemeClr>
                </a:solidFill>
                <a:effectLst/>
              </a:rPr>
              <a:t>Panarmenian</a:t>
            </a:r>
            <a:r>
              <a:rPr lang="en-US" sz="1300" b="0" i="0" dirty="0">
                <a:solidFill>
                  <a:schemeClr val="accent2">
                    <a:lumMod val="50000"/>
                  </a:schemeClr>
                </a:solidFill>
                <a:effectLst/>
              </a:rPr>
              <a:t> (</a:t>
            </a:r>
            <a:r>
              <a:rPr lang="en-US" sz="1300" dirty="0">
                <a:solidFill>
                  <a:schemeClr val="accent2">
                    <a:lumMod val="50000"/>
                  </a:schemeClr>
                </a:solidFill>
              </a:rPr>
              <a:t>District 2452) </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dirty="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dirty="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accent2">
                    <a:lumMod val="50000"/>
                  </a:schemeClr>
                </a:solidFill>
              </a:rPr>
              <a:t>Area of Focus: Disease Prevention and Treatment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b="1" dirty="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dirty="0">
                <a:solidFill>
                  <a:schemeClr val="accent2">
                    <a:lumMod val="50000"/>
                  </a:schemeClr>
                </a:solidFill>
              </a:rPr>
              <a:t>The grant will provide </a:t>
            </a:r>
            <a:r>
              <a:rPr lang="en-US" sz="1300" b="1" dirty="0" err="1">
                <a:solidFill>
                  <a:schemeClr val="accent2">
                    <a:lumMod val="50000"/>
                  </a:schemeClr>
                </a:solidFill>
              </a:rPr>
              <a:t>verticalizers</a:t>
            </a:r>
            <a:r>
              <a:rPr lang="en-US" sz="1300" b="1" dirty="0">
                <a:solidFill>
                  <a:schemeClr val="accent2">
                    <a:lumMod val="50000"/>
                  </a:schemeClr>
                </a:solidFill>
              </a:rPr>
              <a:t> and training in their use in therapy for staff in 5 training centers for children with cerebral palsy in 5 areas of Russia. This therapy is extremely effective in training patients to stand within 6 months, and enabling them to walk on their own with only the aid of cane within a year. This grant was facilitated by members of the US-Russia Intercountry Committee.</a:t>
            </a:r>
            <a:endParaRPr lang="en-US" sz="1300" b="1" i="0" dirty="0">
              <a:solidFill>
                <a:schemeClr val="accent2">
                  <a:lumMod val="50000"/>
                </a:schemeClr>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br>
              <a:rPr lang="en-US" sz="1300" b="0" i="0" dirty="0">
                <a:solidFill>
                  <a:schemeClr val="accent2">
                    <a:lumMod val="50000"/>
                  </a:schemeClr>
                </a:solidFill>
                <a:effectLst/>
              </a:rPr>
            </a:br>
            <a:endParaRPr lang="en-US" sz="1300" b="1" dirty="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dirty="0">
                <a:solidFill>
                  <a:schemeClr val="accent2">
                    <a:lumMod val="50000"/>
                  </a:schemeClr>
                </a:solidFill>
              </a:rPr>
              <a:t>Contact </a:t>
            </a:r>
            <a:r>
              <a:rPr lang="en-US" sz="1300" b="1" i="0" dirty="0" err="1">
                <a:solidFill>
                  <a:schemeClr val="accent2">
                    <a:lumMod val="50000"/>
                  </a:schemeClr>
                </a:solidFill>
                <a:effectLst/>
              </a:rPr>
              <a:t>Aryuna</a:t>
            </a:r>
            <a:r>
              <a:rPr lang="en-US" sz="1300" b="1" i="0" dirty="0">
                <a:solidFill>
                  <a:schemeClr val="accent2">
                    <a:lumMod val="50000"/>
                  </a:schemeClr>
                </a:solidFill>
                <a:effectLst/>
              </a:rPr>
              <a:t> </a:t>
            </a:r>
            <a:r>
              <a:rPr lang="en-US" sz="1300" b="1" i="0" dirty="0" err="1">
                <a:solidFill>
                  <a:schemeClr val="accent2">
                    <a:lumMod val="50000"/>
                  </a:schemeClr>
                </a:solidFill>
                <a:effectLst/>
              </a:rPr>
              <a:t>Radnaeva</a:t>
            </a:r>
            <a:r>
              <a:rPr lang="en-US" sz="1300" b="1" dirty="0">
                <a:solidFill>
                  <a:schemeClr val="accent2">
                    <a:lumMod val="50000"/>
                  </a:schemeClr>
                </a:solidFill>
              </a:rPr>
              <a:t> </a:t>
            </a:r>
            <a:r>
              <a:rPr lang="en-US" sz="1300" b="0" u="none" strike="noStrike" dirty="0">
                <a:solidFill>
                  <a:schemeClr val="accent2">
                    <a:lumMod val="50000"/>
                  </a:schemeClr>
                </a:solidFill>
                <a:effectLst/>
                <a:hlinkClick r:id="rId3"/>
              </a:rPr>
              <a:t>radnaevaaryuna@gmail.com</a:t>
            </a:r>
            <a:endParaRPr lang="en-US" sz="1300" b="0" dirty="0">
              <a:solidFill>
                <a:schemeClr val="accent2">
                  <a:lumMod val="50000"/>
                </a:schemeClr>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dirty="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dirty="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b="1" dirty="0">
              <a:solidFill>
                <a:schemeClr val="accent2">
                  <a:lumMod val="50000"/>
                </a:schemeClr>
              </a:solidFill>
            </a:endParaRPr>
          </a:p>
        </p:txBody>
      </p:sp>
    </p:spTree>
    <p:extLst>
      <p:ext uri="{BB962C8B-B14F-4D97-AF65-F5344CB8AC3E}">
        <p14:creationId xmlns:p14="http://schemas.microsoft.com/office/powerpoint/2010/main" val="312569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491490" y="557631"/>
            <a:ext cx="4192805" cy="1692794"/>
          </a:xfrm>
        </p:spPr>
        <p:txBody>
          <a:bodyPr vert="horz" lIns="91440" tIns="45720" rIns="91440" bIns="45720" rtlCol="0" anchor="ctr">
            <a:normAutofit fontScale="90000"/>
          </a:bodyPr>
          <a:lstStyle/>
          <a:p>
            <a:r>
              <a:rPr lang="en-US" sz="2800" dirty="0">
                <a:solidFill>
                  <a:schemeClr val="tx1"/>
                </a:solidFill>
              </a:rPr>
              <a:t>Our Foundation Funded more than 2,000 Global Grants in 2020-2021</a:t>
            </a:r>
          </a:p>
        </p:txBody>
      </p:sp>
      <p:sp>
        <p:nvSpPr>
          <p:cNvPr id="5" name="TextBox 4">
            <a:extLst>
              <a:ext uri="{FF2B5EF4-FFF2-40B4-BE49-F238E27FC236}">
                <a16:creationId xmlns:a16="http://schemas.microsoft.com/office/drawing/2014/main" id="{216D8B1B-811E-409A-A8EC-3EFC3C7F0F2F}"/>
              </a:ext>
            </a:extLst>
          </p:cNvPr>
          <p:cNvSpPr txBox="1"/>
          <p:nvPr/>
        </p:nvSpPr>
        <p:spPr>
          <a:xfrm>
            <a:off x="491490" y="2575034"/>
            <a:ext cx="4770321" cy="346222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b="1" i="0" u="none" strike="noStrike" dirty="0">
                <a:effectLst/>
                <a:hlinkClick r:id="rId2"/>
              </a:rPr>
              <a:t>K.R. (Ravi) Ravindran</a:t>
            </a:r>
          </a:p>
          <a:p>
            <a:pPr indent="-228600" defTabSz="914400">
              <a:lnSpc>
                <a:spcPct val="90000"/>
              </a:lnSpc>
              <a:spcAft>
                <a:spcPts val="600"/>
              </a:spcAft>
              <a:buFont typeface="Arial" panose="020B0604020202020204" pitchFamily="34" charset="0"/>
              <a:buChar char="•"/>
            </a:pPr>
            <a:r>
              <a:rPr lang="en-US" sz="2000" b="0" i="0" u="none" strike="noStrike" dirty="0">
                <a:effectLst/>
                <a:hlinkClick r:id="rId2"/>
              </a:rPr>
              <a:t>@KRRavindran105</a:t>
            </a:r>
          </a:p>
          <a:p>
            <a:pPr indent="-228600" defTabSz="914400">
              <a:lnSpc>
                <a:spcPct val="90000"/>
              </a:lnSpc>
              <a:spcAft>
                <a:spcPts val="600"/>
              </a:spcAft>
              <a:buFont typeface="Arial" panose="020B0604020202020204" pitchFamily="34" charset="0"/>
              <a:buChar char="•"/>
            </a:pPr>
            <a:r>
              <a:rPr lang="en-US" sz="2000" b="0" i="0" dirty="0">
                <a:effectLst/>
              </a:rPr>
              <a:t>Together, we funded more than 2,000 global grants that empowered Rotary members around the world to take on projects they care about and make a difference in their communities. Your generosity helped us raise more than $440 million! Unbelievable! Highest ever!</a:t>
            </a:r>
          </a:p>
        </p:txBody>
      </p:sp>
      <p:pic>
        <p:nvPicPr>
          <p:cNvPr id="4" name="Picture 3">
            <a:extLst>
              <a:ext uri="{FF2B5EF4-FFF2-40B4-BE49-F238E27FC236}">
                <a16:creationId xmlns:a16="http://schemas.microsoft.com/office/drawing/2014/main" id="{1B2303DB-EE83-4A44-ADE9-198C7D760C64}"/>
              </a:ext>
            </a:extLst>
          </p:cNvPr>
          <p:cNvPicPr>
            <a:picLocks noChangeAspect="1"/>
          </p:cNvPicPr>
          <p:nvPr/>
        </p:nvPicPr>
        <p:blipFill rotWithShape="1">
          <a:blip r:embed="rId3"/>
          <a:srcRect l="18137" r="22142" b="1"/>
          <a:stretch/>
        </p:blipFill>
        <p:spPr>
          <a:xfrm>
            <a:off x="4985067" y="834189"/>
            <a:ext cx="3667443" cy="5311934"/>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C8914A5-783B-46F5-B9FC-64425C3D7400}"/>
                  </a:ext>
                </a:extLst>
              </p14:cNvPr>
              <p14:cNvContentPartPr/>
              <p14:nvPr/>
            </p14:nvContentPartPr>
            <p14:xfrm>
              <a:off x="2228670" y="3743025"/>
              <a:ext cx="360" cy="360"/>
            </p14:xfrm>
          </p:contentPart>
        </mc:Choice>
        <mc:Fallback xmlns="">
          <p:pic>
            <p:nvPicPr>
              <p:cNvPr id="3" name="Ink 2">
                <a:extLst>
                  <a:ext uri="{FF2B5EF4-FFF2-40B4-BE49-F238E27FC236}">
                    <a16:creationId xmlns:a16="http://schemas.microsoft.com/office/drawing/2014/main" id="{FC8914A5-783B-46F5-B9FC-64425C3D7400}"/>
                  </a:ext>
                </a:extLst>
              </p:cNvPr>
              <p:cNvPicPr/>
              <p:nvPr/>
            </p:nvPicPr>
            <p:blipFill>
              <a:blip r:embed="rId5"/>
              <a:stretch>
                <a:fillRect/>
              </a:stretch>
            </p:blipFill>
            <p:spPr>
              <a:xfrm>
                <a:off x="2219670" y="3734025"/>
                <a:ext cx="18000" cy="18000"/>
              </a:xfrm>
              <a:prstGeom prst="rect">
                <a:avLst/>
              </a:prstGeom>
            </p:spPr>
          </p:pic>
        </mc:Fallback>
      </mc:AlternateContent>
    </p:spTree>
    <p:extLst>
      <p:ext uri="{BB962C8B-B14F-4D97-AF65-F5344CB8AC3E}">
        <p14:creationId xmlns:p14="http://schemas.microsoft.com/office/powerpoint/2010/main" val="40440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8578-C71E-4F52-B0E6-365C3EB7CF65}"/>
              </a:ext>
            </a:extLst>
          </p:cNvPr>
          <p:cNvSpPr>
            <a:spLocks noGrp="1"/>
          </p:cNvSpPr>
          <p:nvPr>
            <p:ph type="ctrTitle"/>
          </p:nvPr>
        </p:nvSpPr>
        <p:spPr/>
        <p:txBody>
          <a:bodyPr>
            <a:normAutofit fontScale="90000"/>
          </a:bodyPr>
          <a:lstStyle/>
          <a:p>
            <a:endParaRPr lang="en-US"/>
          </a:p>
        </p:txBody>
      </p:sp>
      <p:pic>
        <p:nvPicPr>
          <p:cNvPr id="1026" name="Picture 2">
            <a:extLst>
              <a:ext uri="{FF2B5EF4-FFF2-40B4-BE49-F238E27FC236}">
                <a16:creationId xmlns:a16="http://schemas.microsoft.com/office/drawing/2014/main" id="{2C1AE4E9-734E-4ED8-8246-3ADA00E910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6575" y="1021329"/>
            <a:ext cx="5708650" cy="557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9FBC67F9-0D30-41D8-9F10-14EDA156E008}"/>
              </a:ext>
            </a:extLst>
          </p:cNvPr>
          <p:cNvPicPr>
            <a:picLocks noChangeAspect="1"/>
          </p:cNvPicPr>
          <p:nvPr/>
        </p:nvPicPr>
        <p:blipFill rotWithShape="1">
          <a:blip r:embed="rId2">
            <a:extLst>
              <a:ext uri="{28A0092B-C50C-407E-A947-70E740481C1C}">
                <a14:useLocalDpi xmlns:a14="http://schemas.microsoft.com/office/drawing/2010/main" val="0"/>
              </a:ext>
            </a:extLst>
          </a:blip>
          <a:srcRect r="1" b="10920"/>
          <a:stretch/>
        </p:blipFill>
        <p:spPr>
          <a:xfrm>
            <a:off x="89559" y="723899"/>
            <a:ext cx="5869303" cy="5924551"/>
          </a:xfrm>
          <a:prstGeom prst="rect">
            <a:avLst/>
          </a:prstGeom>
        </p:spPr>
      </p:pic>
      <p:sp>
        <p:nvSpPr>
          <p:cNvPr id="19" name="Rectangle 18">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968578-C71E-4F52-B0E6-365C3EB7CF65}"/>
              </a:ext>
            </a:extLst>
          </p:cNvPr>
          <p:cNvSpPr>
            <a:spLocks noGrp="1"/>
          </p:cNvSpPr>
          <p:nvPr>
            <p:ph type="ctrTitle"/>
          </p:nvPr>
        </p:nvSpPr>
        <p:spPr>
          <a:xfrm>
            <a:off x="6214865" y="2386065"/>
            <a:ext cx="2311182" cy="2085869"/>
          </a:xfrm>
        </p:spPr>
        <p:txBody>
          <a:bodyPr vert="horz" lIns="91440" tIns="45720" rIns="91440" bIns="45720" rtlCol="0" anchor="b">
            <a:normAutofit fontScale="90000"/>
          </a:bodyPr>
          <a:lstStyle/>
          <a:p>
            <a:r>
              <a:rPr lang="en-US" sz="3600" dirty="0">
                <a:solidFill>
                  <a:srgbClr val="FFFFFF"/>
                </a:solidFill>
              </a:rPr>
              <a:t>Areas of Focus shares of total global grants</a:t>
            </a:r>
          </a:p>
        </p:txBody>
      </p:sp>
      <p:grpSp>
        <p:nvGrpSpPr>
          <p:cNvPr id="21" name="Group 20">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22" name="Rectangle 21">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91107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New Area of Focus</a:t>
            </a:r>
          </a:p>
        </p:txBody>
      </p:sp>
      <p:pic>
        <p:nvPicPr>
          <p:cNvPr id="3" name="Picture 2" descr="Rotary International on Twitter: &quot;We are proud to announce a new ...">
            <a:extLst>
              <a:ext uri="{FF2B5EF4-FFF2-40B4-BE49-F238E27FC236}">
                <a16:creationId xmlns:a16="http://schemas.microsoft.com/office/drawing/2014/main" id="{FCC9DD99-8D56-4B6D-AB64-DB87BC466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892" y="2011855"/>
            <a:ext cx="7163103" cy="4029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CA9BF1-292B-4F42-A0F5-334D2BFF4619}"/>
              </a:ext>
            </a:extLst>
          </p:cNvPr>
          <p:cNvSpPr txBox="1"/>
          <p:nvPr/>
        </p:nvSpPr>
        <p:spPr>
          <a:xfrm>
            <a:off x="935858" y="6282152"/>
            <a:ext cx="5551476" cy="369332"/>
          </a:xfrm>
          <a:prstGeom prst="rect">
            <a:avLst/>
          </a:prstGeom>
          <a:noFill/>
        </p:spPr>
        <p:txBody>
          <a:bodyPr wrap="square" rtlCol="0">
            <a:spAutoFit/>
          </a:bodyPr>
          <a:lstStyle/>
          <a:p>
            <a:r>
              <a:rPr lang="en-US" dirty="0">
                <a:solidFill>
                  <a:srgbClr val="110A9A"/>
                </a:solidFill>
              </a:rPr>
              <a:t>Global Grants in the new Area of Focus begin July 1 2021</a:t>
            </a:r>
          </a:p>
        </p:txBody>
      </p:sp>
    </p:spTree>
    <p:extLst>
      <p:ext uri="{BB962C8B-B14F-4D97-AF65-F5344CB8AC3E}">
        <p14:creationId xmlns:p14="http://schemas.microsoft.com/office/powerpoint/2010/main" val="198625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0" rIns="68580" bIns="68580" rtlCol="0" anchor="ctr">
            <a:noAutofit/>
          </a:bodyPr>
          <a:lstStyle/>
          <a:p>
            <a:r>
              <a:rPr lang="en-US" sz="2100" dirty="0">
                <a:latin typeface="Arial Narrow"/>
              </a:rPr>
              <a:t>Decision 2: </a:t>
            </a:r>
            <a:r>
              <a:rPr lang="en-US" sz="2100" b="0" dirty="0">
                <a:latin typeface="Arial Narrow"/>
              </a:rPr>
              <a:t>Reduce the World Fund match of DDF from 100% to 80%  for global grants</a:t>
            </a:r>
          </a:p>
        </p:txBody>
      </p:sp>
      <p:pic>
        <p:nvPicPr>
          <p:cNvPr id="5" name="Pictur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5946" r="70066"/>
          <a:stretch/>
        </p:blipFill>
        <p:spPr bwMode="auto">
          <a:xfrm>
            <a:off x="567578" y="2991508"/>
            <a:ext cx="2035761" cy="201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57577" y="3181051"/>
            <a:ext cx="1600667" cy="438582"/>
          </a:xfrm>
          <a:prstGeom prst="rect">
            <a:avLst/>
          </a:prstGeom>
          <a:noFill/>
        </p:spPr>
        <p:txBody>
          <a:bodyPr wrap="square" rtlCol="0">
            <a:spAutoFit/>
          </a:bodyPr>
          <a:lstStyle/>
          <a:p>
            <a:pPr algn="ctr"/>
            <a:r>
              <a:rPr lang="en-US" sz="2250" b="1">
                <a:solidFill>
                  <a:schemeClr val="bg1"/>
                </a:solidFill>
                <a:latin typeface="Arial Narrow" panose="020B0606020202030204" pitchFamily="34" charset="0"/>
              </a:rPr>
              <a:t>Advocacy</a:t>
            </a:r>
          </a:p>
        </p:txBody>
      </p:sp>
      <p:grpSp>
        <p:nvGrpSpPr>
          <p:cNvPr id="7" name="Group 6"/>
          <p:cNvGrpSpPr/>
          <p:nvPr/>
        </p:nvGrpSpPr>
        <p:grpSpPr>
          <a:xfrm>
            <a:off x="1146353" y="3962175"/>
            <a:ext cx="1367876" cy="918296"/>
            <a:chOff x="2388832" y="5398087"/>
            <a:chExt cx="2319495" cy="1100254"/>
          </a:xfrm>
        </p:grpSpPr>
        <p:sp>
          <p:nvSpPr>
            <p:cNvPr id="8" name="Oval 7"/>
            <p:cNvSpPr/>
            <p:nvPr/>
          </p:nvSpPr>
          <p:spPr>
            <a:xfrm>
              <a:off x="2674810" y="5398087"/>
              <a:ext cx="1718700" cy="1100254"/>
            </a:xfrm>
            <a:prstGeom prst="ellipse">
              <a:avLst/>
            </a:prstGeom>
            <a:solidFill>
              <a:srgbClr val="005DAA"/>
            </a:solidFill>
            <a:ln>
              <a:solidFill>
                <a:srgbClr val="1A7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p:cNvSpPr txBox="1"/>
            <p:nvPr/>
          </p:nvSpPr>
          <p:spPr>
            <a:xfrm>
              <a:off x="2388832" y="5615722"/>
              <a:ext cx="2319495" cy="553143"/>
            </a:xfrm>
            <a:prstGeom prst="rect">
              <a:avLst/>
            </a:prstGeom>
            <a:noFill/>
          </p:spPr>
          <p:txBody>
            <a:bodyPr wrap="square" rtlCol="0">
              <a:spAutoFit/>
            </a:bodyPr>
            <a:lstStyle/>
            <a:p>
              <a:pPr algn="ctr"/>
              <a:r>
                <a:rPr lang="en-US" sz="2400" b="1" dirty="0">
                  <a:solidFill>
                    <a:schemeClr val="bg1"/>
                  </a:solidFill>
                  <a:latin typeface="Arial Narrow" panose="020B0606020202030204" pitchFamily="34" charset="0"/>
                </a:rPr>
                <a:t>$20,000</a:t>
              </a:r>
            </a:p>
          </p:txBody>
        </p:sp>
      </p:grpSp>
      <p:grpSp>
        <p:nvGrpSpPr>
          <p:cNvPr id="3" name="Group 2">
            <a:extLst>
              <a:ext uri="{FF2B5EF4-FFF2-40B4-BE49-F238E27FC236}">
                <a16:creationId xmlns:a16="http://schemas.microsoft.com/office/drawing/2014/main" id="{7E95C15A-DAD5-40BD-A9AE-95D40656225B}"/>
              </a:ext>
            </a:extLst>
          </p:cNvPr>
          <p:cNvGrpSpPr/>
          <p:nvPr/>
        </p:nvGrpSpPr>
        <p:grpSpPr>
          <a:xfrm>
            <a:off x="2701553" y="3981263"/>
            <a:ext cx="627758" cy="773622"/>
            <a:chOff x="5488176" y="3201944"/>
            <a:chExt cx="837010" cy="1031495"/>
          </a:xfrm>
        </p:grpSpPr>
        <p:sp>
          <p:nvSpPr>
            <p:cNvPr id="12" name="Oval 11"/>
            <p:cNvSpPr/>
            <p:nvPr/>
          </p:nvSpPr>
          <p:spPr>
            <a:xfrm>
              <a:off x="5488176" y="3396430"/>
              <a:ext cx="837010" cy="837009"/>
            </a:xfrm>
            <a:prstGeom prst="ellipse">
              <a:avLst/>
            </a:prstGeom>
            <a:solidFill>
              <a:srgbClr val="005DAA"/>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13" name="Content Placeholder 2"/>
            <p:cNvSpPr txBox="1">
              <a:spLocks/>
            </p:cNvSpPr>
            <p:nvPr/>
          </p:nvSpPr>
          <p:spPr bwMode="auto">
            <a:xfrm>
              <a:off x="5519819" y="3201944"/>
              <a:ext cx="773723" cy="95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5DAA"/>
                </a:buClr>
                <a:buFont typeface="Wingdings" panose="05000000000000000000" pitchFamily="2" charset="2"/>
                <a:buNone/>
              </a:pPr>
              <a:r>
                <a:rPr lang="en-US" altLang="en-US" sz="5063" dirty="0">
                  <a:solidFill>
                    <a:schemeClr val="bg1"/>
                  </a:solidFill>
                  <a:latin typeface="Arial Black" panose="020B0A04020102020204" pitchFamily="34" charset="0"/>
                </a:rPr>
                <a:t>+</a:t>
              </a:r>
            </a:p>
          </p:txBody>
        </p:sp>
      </p:grpSp>
      <p:sp>
        <p:nvSpPr>
          <p:cNvPr id="17" name="TextBox 16"/>
          <p:cNvSpPr txBox="1"/>
          <p:nvPr/>
        </p:nvSpPr>
        <p:spPr>
          <a:xfrm>
            <a:off x="473511" y="2504770"/>
            <a:ext cx="1564010" cy="923330"/>
          </a:xfrm>
          <a:prstGeom prst="rect">
            <a:avLst/>
          </a:prstGeom>
          <a:noFill/>
        </p:spPr>
        <p:txBody>
          <a:bodyPr wrap="square" rtlCol="0">
            <a:spAutoFit/>
          </a:bodyPr>
          <a:lstStyle/>
          <a:p>
            <a:pPr algn="ctr"/>
            <a:r>
              <a:rPr lang="en-US" b="1" dirty="0">
                <a:latin typeface="Arial Narrow" panose="020B0606020202030204" pitchFamily="34" charset="0"/>
              </a:rPr>
              <a:t>DDF contribution to Global Grant</a:t>
            </a:r>
          </a:p>
        </p:txBody>
      </p:sp>
      <p:pic>
        <p:nvPicPr>
          <p:cNvPr id="23" name="Picture 22">
            <a:extLst>
              <a:ext uri="{FF2B5EF4-FFF2-40B4-BE49-F238E27FC236}">
                <a16:creationId xmlns:a16="http://schemas.microsoft.com/office/drawing/2014/main" id="{16A3D398-0E9A-4226-A008-D957CBE092E7}"/>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5946" r="70066"/>
          <a:stretch/>
        </p:blipFill>
        <p:spPr bwMode="auto">
          <a:xfrm>
            <a:off x="3502005" y="2956614"/>
            <a:ext cx="2035761" cy="201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a:extLst>
              <a:ext uri="{FF2B5EF4-FFF2-40B4-BE49-F238E27FC236}">
                <a16:creationId xmlns:a16="http://schemas.microsoft.com/office/drawing/2014/main" id="{F3E189D5-4561-45ED-9F6C-B26BCC4317CE}"/>
              </a:ext>
            </a:extLst>
          </p:cNvPr>
          <p:cNvGrpSpPr/>
          <p:nvPr/>
        </p:nvGrpSpPr>
        <p:grpSpPr>
          <a:xfrm>
            <a:off x="3795925" y="3953126"/>
            <a:ext cx="1367876" cy="918296"/>
            <a:chOff x="2371004" y="5398087"/>
            <a:chExt cx="2319495" cy="1100254"/>
          </a:xfrm>
        </p:grpSpPr>
        <p:sp>
          <p:nvSpPr>
            <p:cNvPr id="25" name="Oval 24">
              <a:extLst>
                <a:ext uri="{FF2B5EF4-FFF2-40B4-BE49-F238E27FC236}">
                  <a16:creationId xmlns:a16="http://schemas.microsoft.com/office/drawing/2014/main" id="{B9E07066-465A-4FFB-9871-3CBD19F360F7}"/>
                </a:ext>
              </a:extLst>
            </p:cNvPr>
            <p:cNvSpPr/>
            <p:nvPr/>
          </p:nvSpPr>
          <p:spPr>
            <a:xfrm>
              <a:off x="2674810" y="5398087"/>
              <a:ext cx="1718700" cy="1100254"/>
            </a:xfrm>
            <a:prstGeom prst="ellipse">
              <a:avLst/>
            </a:prstGeom>
            <a:solidFill>
              <a:srgbClr val="005DAA"/>
            </a:solidFill>
            <a:ln>
              <a:solidFill>
                <a:srgbClr val="1A7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26" name="TextBox 25">
              <a:extLst>
                <a:ext uri="{FF2B5EF4-FFF2-40B4-BE49-F238E27FC236}">
                  <a16:creationId xmlns:a16="http://schemas.microsoft.com/office/drawing/2014/main" id="{59EC3C5B-C89F-41D7-9FB3-F8FF75B054CE}"/>
                </a:ext>
              </a:extLst>
            </p:cNvPr>
            <p:cNvSpPr txBox="1"/>
            <p:nvPr/>
          </p:nvSpPr>
          <p:spPr>
            <a:xfrm>
              <a:off x="2371004" y="5576053"/>
              <a:ext cx="2319495" cy="525486"/>
            </a:xfrm>
            <a:prstGeom prst="rect">
              <a:avLst/>
            </a:prstGeom>
            <a:noFill/>
          </p:spPr>
          <p:txBody>
            <a:bodyPr wrap="square" lIns="68580" tIns="34290" rIns="68580" bIns="34290" rtlCol="0" anchor="t">
              <a:spAutoFit/>
            </a:bodyPr>
            <a:lstStyle/>
            <a:p>
              <a:pPr algn="ctr"/>
              <a:r>
                <a:rPr lang="en-US" sz="2400" b="1" dirty="0">
                  <a:solidFill>
                    <a:schemeClr val="bg1"/>
                  </a:solidFill>
                  <a:latin typeface="Arial Narrow"/>
                </a:rPr>
                <a:t>$16,000</a:t>
              </a:r>
              <a:endParaRPr lang="en-US" sz="2400" b="1" dirty="0">
                <a:solidFill>
                  <a:schemeClr val="bg1"/>
                </a:solidFill>
                <a:latin typeface="Arial Narrow" panose="020B0606020202030204" pitchFamily="34" charset="0"/>
              </a:endParaRPr>
            </a:p>
          </p:txBody>
        </p:sp>
      </p:grpSp>
      <p:sp>
        <p:nvSpPr>
          <p:cNvPr id="27" name="TextBox 26">
            <a:extLst>
              <a:ext uri="{FF2B5EF4-FFF2-40B4-BE49-F238E27FC236}">
                <a16:creationId xmlns:a16="http://schemas.microsoft.com/office/drawing/2014/main" id="{AD4C4FE9-EB39-46AC-8FA5-513EEAFB64BC}"/>
              </a:ext>
            </a:extLst>
          </p:cNvPr>
          <p:cNvSpPr txBox="1"/>
          <p:nvPr/>
        </p:nvSpPr>
        <p:spPr>
          <a:xfrm>
            <a:off x="3372220" y="2650470"/>
            <a:ext cx="1564010" cy="707886"/>
          </a:xfrm>
          <a:prstGeom prst="rect">
            <a:avLst/>
          </a:prstGeom>
          <a:noFill/>
        </p:spPr>
        <p:txBody>
          <a:bodyPr wrap="square" rtlCol="0">
            <a:spAutoFit/>
          </a:bodyPr>
          <a:lstStyle/>
          <a:p>
            <a:pPr algn="ctr"/>
            <a:r>
              <a:rPr lang="en-US" sz="2000" b="1" dirty="0">
                <a:latin typeface="Arial Narrow" panose="020B0606020202030204" pitchFamily="34" charset="0"/>
              </a:rPr>
              <a:t>80% World Fund Match</a:t>
            </a:r>
          </a:p>
        </p:txBody>
      </p:sp>
      <p:sp>
        <p:nvSpPr>
          <p:cNvPr id="38" name="Equals 37">
            <a:extLst>
              <a:ext uri="{FF2B5EF4-FFF2-40B4-BE49-F238E27FC236}">
                <a16:creationId xmlns:a16="http://schemas.microsoft.com/office/drawing/2014/main" id="{4D82E862-47FA-4C3E-93D3-A5E98A482E74}"/>
              </a:ext>
            </a:extLst>
          </p:cNvPr>
          <p:cNvSpPr/>
          <p:nvPr/>
        </p:nvSpPr>
        <p:spPr>
          <a:xfrm>
            <a:off x="5548440" y="4056450"/>
            <a:ext cx="712829" cy="623248"/>
          </a:xfrm>
          <a:prstGeom prst="mathEqual">
            <a:avLst/>
          </a:prstGeom>
          <a:solidFill>
            <a:srgbClr val="005DAA"/>
          </a:solidFill>
          <a:ln>
            <a:solidFill>
              <a:srgbClr val="1A7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TextBox 38">
            <a:extLst>
              <a:ext uri="{FF2B5EF4-FFF2-40B4-BE49-F238E27FC236}">
                <a16:creationId xmlns:a16="http://schemas.microsoft.com/office/drawing/2014/main" id="{285A2B6A-1ED1-4F88-AF2B-406CFD8916A1}"/>
              </a:ext>
            </a:extLst>
          </p:cNvPr>
          <p:cNvSpPr txBox="1"/>
          <p:nvPr/>
        </p:nvSpPr>
        <p:spPr>
          <a:xfrm>
            <a:off x="5484811" y="3871550"/>
            <a:ext cx="4323498" cy="1131079"/>
          </a:xfrm>
          <a:prstGeom prst="rect">
            <a:avLst/>
          </a:prstGeom>
          <a:noFill/>
        </p:spPr>
        <p:txBody>
          <a:bodyPr wrap="square" lIns="68580" tIns="34290" rIns="68580" bIns="34290" rtlCol="0" anchor="t">
            <a:spAutoFit/>
          </a:bodyPr>
          <a:lstStyle/>
          <a:p>
            <a:pPr algn="ctr"/>
            <a:r>
              <a:rPr lang="en-US" sz="3600" b="1" dirty="0">
                <a:solidFill>
                  <a:srgbClr val="01B4E7"/>
                </a:solidFill>
                <a:latin typeface="Arial Narrow"/>
              </a:rPr>
              <a:t>$36,000 </a:t>
            </a:r>
            <a:endParaRPr lang="en-US" sz="3600" b="1" dirty="0">
              <a:solidFill>
                <a:srgbClr val="01B4E7"/>
              </a:solidFill>
              <a:latin typeface="Arial Narrow" panose="020B0606020202030204" pitchFamily="34" charset="0"/>
            </a:endParaRPr>
          </a:p>
          <a:p>
            <a:pPr algn="ctr"/>
            <a:r>
              <a:rPr lang="en-US" sz="3300" b="1" dirty="0">
                <a:latin typeface="Arial Narrow" panose="020B0606020202030204" pitchFamily="34" charset="0"/>
              </a:rPr>
              <a:t>for global grant</a:t>
            </a:r>
          </a:p>
        </p:txBody>
      </p:sp>
      <p:sp>
        <p:nvSpPr>
          <p:cNvPr id="40" name="TextBox 39">
            <a:extLst>
              <a:ext uri="{FF2B5EF4-FFF2-40B4-BE49-F238E27FC236}">
                <a16:creationId xmlns:a16="http://schemas.microsoft.com/office/drawing/2014/main" id="{9CEBDC9C-278D-4CC3-9D51-907953607FA4}"/>
              </a:ext>
            </a:extLst>
          </p:cNvPr>
          <p:cNvSpPr txBox="1"/>
          <p:nvPr/>
        </p:nvSpPr>
        <p:spPr>
          <a:xfrm>
            <a:off x="4936230" y="2575662"/>
            <a:ext cx="5203570" cy="461665"/>
          </a:xfrm>
          <a:prstGeom prst="rect">
            <a:avLst/>
          </a:prstGeom>
          <a:noFill/>
        </p:spPr>
        <p:txBody>
          <a:bodyPr wrap="square" rtlCol="0">
            <a:spAutoFit/>
          </a:bodyPr>
          <a:lstStyle/>
          <a:p>
            <a:pPr algn="ctr"/>
            <a:r>
              <a:rPr lang="en-US" sz="2400" dirty="0">
                <a:solidFill>
                  <a:schemeClr val="accent1"/>
                </a:solidFill>
                <a:latin typeface="Arial Narrow" panose="020B0606020202030204" pitchFamily="34" charset="0"/>
              </a:rPr>
              <a:t>Example scenario:</a:t>
            </a:r>
          </a:p>
        </p:txBody>
      </p:sp>
    </p:spTree>
    <p:extLst>
      <p:ext uri="{BB962C8B-B14F-4D97-AF65-F5344CB8AC3E}">
        <p14:creationId xmlns:p14="http://schemas.microsoft.com/office/powerpoint/2010/main" val="111125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0" rIns="68580" bIns="68580" rtlCol="0" anchor="ctr">
            <a:noAutofit/>
          </a:bodyPr>
          <a:lstStyle/>
          <a:p>
            <a:r>
              <a:rPr lang="en-US" sz="2100" dirty="0">
                <a:latin typeface="Arial Narrow"/>
              </a:rPr>
              <a:t>Decision 2: </a:t>
            </a:r>
            <a:r>
              <a:rPr lang="en-US" sz="2100" b="0" dirty="0">
                <a:latin typeface="Arial Narrow"/>
              </a:rPr>
              <a:t>Reduce the World Fund match of DDF from 100% to 80%  for global grants—Effect in district 5000</a:t>
            </a:r>
          </a:p>
        </p:txBody>
      </p:sp>
      <p:pic>
        <p:nvPicPr>
          <p:cNvPr id="5" name="Pictur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5946" r="70066"/>
          <a:stretch/>
        </p:blipFill>
        <p:spPr bwMode="auto">
          <a:xfrm>
            <a:off x="623496" y="1942005"/>
            <a:ext cx="2035761" cy="201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57577" y="3181051"/>
            <a:ext cx="1600667" cy="438582"/>
          </a:xfrm>
          <a:prstGeom prst="rect">
            <a:avLst/>
          </a:prstGeom>
          <a:noFill/>
        </p:spPr>
        <p:txBody>
          <a:bodyPr wrap="square" rtlCol="0">
            <a:spAutoFit/>
          </a:bodyPr>
          <a:lstStyle/>
          <a:p>
            <a:pPr algn="ctr"/>
            <a:r>
              <a:rPr lang="en-US" sz="2250" b="1">
                <a:solidFill>
                  <a:schemeClr val="bg1"/>
                </a:solidFill>
                <a:latin typeface="Arial Narrow" panose="020B0606020202030204" pitchFamily="34" charset="0"/>
              </a:rPr>
              <a:t>Advocacy</a:t>
            </a:r>
          </a:p>
        </p:txBody>
      </p:sp>
      <p:grpSp>
        <p:nvGrpSpPr>
          <p:cNvPr id="7" name="Group 6"/>
          <p:cNvGrpSpPr/>
          <p:nvPr/>
        </p:nvGrpSpPr>
        <p:grpSpPr>
          <a:xfrm>
            <a:off x="1135896" y="3598112"/>
            <a:ext cx="1367876" cy="918296"/>
            <a:chOff x="2388832" y="5398087"/>
            <a:chExt cx="2319495" cy="1100254"/>
          </a:xfrm>
        </p:grpSpPr>
        <p:sp>
          <p:nvSpPr>
            <p:cNvPr id="8" name="Oval 7"/>
            <p:cNvSpPr/>
            <p:nvPr/>
          </p:nvSpPr>
          <p:spPr>
            <a:xfrm>
              <a:off x="2674810" y="5398087"/>
              <a:ext cx="1718700" cy="1100254"/>
            </a:xfrm>
            <a:prstGeom prst="ellipse">
              <a:avLst/>
            </a:prstGeom>
            <a:solidFill>
              <a:srgbClr val="005DAA"/>
            </a:solidFill>
            <a:ln>
              <a:solidFill>
                <a:srgbClr val="1A7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p:cNvSpPr txBox="1"/>
            <p:nvPr/>
          </p:nvSpPr>
          <p:spPr>
            <a:xfrm>
              <a:off x="2388832" y="5615722"/>
              <a:ext cx="2319495" cy="553143"/>
            </a:xfrm>
            <a:prstGeom prst="rect">
              <a:avLst/>
            </a:prstGeom>
            <a:noFill/>
          </p:spPr>
          <p:txBody>
            <a:bodyPr wrap="square" rtlCol="0">
              <a:spAutoFit/>
            </a:bodyPr>
            <a:lstStyle/>
            <a:p>
              <a:pPr algn="ctr"/>
              <a:r>
                <a:rPr lang="en-US" sz="2400" b="1" dirty="0">
                  <a:solidFill>
                    <a:schemeClr val="bg1"/>
                  </a:solidFill>
                  <a:latin typeface="Arial Narrow" panose="020B0606020202030204" pitchFamily="34" charset="0"/>
                </a:rPr>
                <a:t>$20,000</a:t>
              </a:r>
            </a:p>
          </p:txBody>
        </p:sp>
      </p:grpSp>
      <p:grpSp>
        <p:nvGrpSpPr>
          <p:cNvPr id="3" name="Group 2">
            <a:extLst>
              <a:ext uri="{FF2B5EF4-FFF2-40B4-BE49-F238E27FC236}">
                <a16:creationId xmlns:a16="http://schemas.microsoft.com/office/drawing/2014/main" id="{7E95C15A-DAD5-40BD-A9AE-95D40656225B}"/>
              </a:ext>
            </a:extLst>
          </p:cNvPr>
          <p:cNvGrpSpPr/>
          <p:nvPr/>
        </p:nvGrpSpPr>
        <p:grpSpPr>
          <a:xfrm>
            <a:off x="2514229" y="2552283"/>
            <a:ext cx="627758" cy="773622"/>
            <a:chOff x="5488176" y="3201944"/>
            <a:chExt cx="837010" cy="1031495"/>
          </a:xfrm>
        </p:grpSpPr>
        <p:sp>
          <p:nvSpPr>
            <p:cNvPr id="12" name="Oval 11"/>
            <p:cNvSpPr/>
            <p:nvPr/>
          </p:nvSpPr>
          <p:spPr>
            <a:xfrm>
              <a:off x="5488176" y="3396430"/>
              <a:ext cx="837010" cy="837009"/>
            </a:xfrm>
            <a:prstGeom prst="ellipse">
              <a:avLst/>
            </a:prstGeom>
            <a:solidFill>
              <a:srgbClr val="005DAA"/>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13" name="Content Placeholder 2"/>
            <p:cNvSpPr txBox="1">
              <a:spLocks/>
            </p:cNvSpPr>
            <p:nvPr/>
          </p:nvSpPr>
          <p:spPr bwMode="auto">
            <a:xfrm>
              <a:off x="5519819" y="3201944"/>
              <a:ext cx="773723" cy="95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5DAA"/>
                </a:buClr>
                <a:buFont typeface="Wingdings" panose="05000000000000000000" pitchFamily="2" charset="2"/>
                <a:buNone/>
              </a:pPr>
              <a:r>
                <a:rPr lang="en-US" altLang="en-US" sz="5063" dirty="0">
                  <a:solidFill>
                    <a:schemeClr val="bg1"/>
                  </a:solidFill>
                  <a:latin typeface="Arial Black" panose="020B0A04020102020204" pitchFamily="34" charset="0"/>
                </a:rPr>
                <a:t>+</a:t>
              </a:r>
            </a:p>
          </p:txBody>
        </p:sp>
      </p:grpSp>
      <p:sp>
        <p:nvSpPr>
          <p:cNvPr id="17" name="TextBox 16"/>
          <p:cNvSpPr txBox="1"/>
          <p:nvPr/>
        </p:nvSpPr>
        <p:spPr>
          <a:xfrm>
            <a:off x="473511" y="2504770"/>
            <a:ext cx="1564010" cy="553998"/>
          </a:xfrm>
          <a:prstGeom prst="rect">
            <a:avLst/>
          </a:prstGeom>
          <a:noFill/>
        </p:spPr>
        <p:txBody>
          <a:bodyPr wrap="square" rtlCol="0">
            <a:spAutoFit/>
          </a:bodyPr>
          <a:lstStyle/>
          <a:p>
            <a:pPr algn="ctr"/>
            <a:r>
              <a:rPr lang="en-US" sz="1500" b="1" dirty="0">
                <a:latin typeface="Arial Narrow" panose="020B0606020202030204" pitchFamily="34" charset="0"/>
              </a:rPr>
              <a:t>DDF contribution to Global Grant</a:t>
            </a:r>
          </a:p>
        </p:txBody>
      </p:sp>
      <p:pic>
        <p:nvPicPr>
          <p:cNvPr id="23" name="Picture 22">
            <a:extLst>
              <a:ext uri="{FF2B5EF4-FFF2-40B4-BE49-F238E27FC236}">
                <a16:creationId xmlns:a16="http://schemas.microsoft.com/office/drawing/2014/main" id="{16A3D398-0E9A-4226-A008-D957CBE092E7}"/>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5946" r="70066"/>
          <a:stretch/>
        </p:blipFill>
        <p:spPr bwMode="auto">
          <a:xfrm>
            <a:off x="3459725" y="1929410"/>
            <a:ext cx="2035761" cy="201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a:extLst>
              <a:ext uri="{FF2B5EF4-FFF2-40B4-BE49-F238E27FC236}">
                <a16:creationId xmlns:a16="http://schemas.microsoft.com/office/drawing/2014/main" id="{F3E189D5-4561-45ED-9F6C-B26BCC4317CE}"/>
              </a:ext>
            </a:extLst>
          </p:cNvPr>
          <p:cNvGrpSpPr/>
          <p:nvPr/>
        </p:nvGrpSpPr>
        <p:grpSpPr>
          <a:xfrm>
            <a:off x="3761657" y="3493011"/>
            <a:ext cx="1367876" cy="918296"/>
            <a:chOff x="2371004" y="5398087"/>
            <a:chExt cx="2319495" cy="1100254"/>
          </a:xfrm>
        </p:grpSpPr>
        <p:sp>
          <p:nvSpPr>
            <p:cNvPr id="25" name="Oval 24">
              <a:extLst>
                <a:ext uri="{FF2B5EF4-FFF2-40B4-BE49-F238E27FC236}">
                  <a16:creationId xmlns:a16="http://schemas.microsoft.com/office/drawing/2014/main" id="{B9E07066-465A-4FFB-9871-3CBD19F360F7}"/>
                </a:ext>
              </a:extLst>
            </p:cNvPr>
            <p:cNvSpPr/>
            <p:nvPr/>
          </p:nvSpPr>
          <p:spPr>
            <a:xfrm>
              <a:off x="2674810" y="5398087"/>
              <a:ext cx="1718700" cy="1100254"/>
            </a:xfrm>
            <a:prstGeom prst="ellipse">
              <a:avLst/>
            </a:prstGeom>
            <a:solidFill>
              <a:srgbClr val="005DAA"/>
            </a:solidFill>
            <a:ln>
              <a:solidFill>
                <a:srgbClr val="1A7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26" name="TextBox 25">
              <a:extLst>
                <a:ext uri="{FF2B5EF4-FFF2-40B4-BE49-F238E27FC236}">
                  <a16:creationId xmlns:a16="http://schemas.microsoft.com/office/drawing/2014/main" id="{59EC3C5B-C89F-41D7-9FB3-F8FF75B054CE}"/>
                </a:ext>
              </a:extLst>
            </p:cNvPr>
            <p:cNvSpPr txBox="1"/>
            <p:nvPr/>
          </p:nvSpPr>
          <p:spPr>
            <a:xfrm>
              <a:off x="2371004" y="5576053"/>
              <a:ext cx="2319495" cy="525486"/>
            </a:xfrm>
            <a:prstGeom prst="rect">
              <a:avLst/>
            </a:prstGeom>
            <a:noFill/>
          </p:spPr>
          <p:txBody>
            <a:bodyPr wrap="square" lIns="68580" tIns="34290" rIns="68580" bIns="34290" rtlCol="0" anchor="t">
              <a:spAutoFit/>
            </a:bodyPr>
            <a:lstStyle/>
            <a:p>
              <a:pPr algn="ctr"/>
              <a:r>
                <a:rPr lang="en-US" sz="2400" b="1">
                  <a:solidFill>
                    <a:schemeClr val="bg1"/>
                  </a:solidFill>
                  <a:latin typeface="Arial Narrow"/>
                </a:rPr>
                <a:t>$16,000</a:t>
              </a:r>
              <a:endParaRPr lang="en-US" sz="2400" b="1">
                <a:solidFill>
                  <a:schemeClr val="bg1"/>
                </a:solidFill>
                <a:latin typeface="Arial Narrow" panose="020B0606020202030204" pitchFamily="34" charset="0"/>
              </a:endParaRPr>
            </a:p>
          </p:txBody>
        </p:sp>
      </p:grpSp>
      <p:sp>
        <p:nvSpPr>
          <p:cNvPr id="27" name="TextBox 26">
            <a:extLst>
              <a:ext uri="{FF2B5EF4-FFF2-40B4-BE49-F238E27FC236}">
                <a16:creationId xmlns:a16="http://schemas.microsoft.com/office/drawing/2014/main" id="{AD4C4FE9-EB39-46AC-8FA5-513EEAFB64BC}"/>
              </a:ext>
            </a:extLst>
          </p:cNvPr>
          <p:cNvSpPr txBox="1"/>
          <p:nvPr/>
        </p:nvSpPr>
        <p:spPr>
          <a:xfrm>
            <a:off x="3372220" y="2650470"/>
            <a:ext cx="1564010" cy="646331"/>
          </a:xfrm>
          <a:prstGeom prst="rect">
            <a:avLst/>
          </a:prstGeom>
          <a:noFill/>
        </p:spPr>
        <p:txBody>
          <a:bodyPr wrap="square" rtlCol="0">
            <a:spAutoFit/>
          </a:bodyPr>
          <a:lstStyle/>
          <a:p>
            <a:pPr algn="ctr"/>
            <a:r>
              <a:rPr lang="en-US" b="1" dirty="0">
                <a:latin typeface="Arial Narrow" panose="020B0606020202030204" pitchFamily="34" charset="0"/>
              </a:rPr>
              <a:t>80% World Fund Match</a:t>
            </a:r>
          </a:p>
        </p:txBody>
      </p:sp>
      <p:sp>
        <p:nvSpPr>
          <p:cNvPr id="38" name="Equals 37">
            <a:extLst>
              <a:ext uri="{FF2B5EF4-FFF2-40B4-BE49-F238E27FC236}">
                <a16:creationId xmlns:a16="http://schemas.microsoft.com/office/drawing/2014/main" id="{4D82E862-47FA-4C3E-93D3-A5E98A482E74}"/>
              </a:ext>
            </a:extLst>
          </p:cNvPr>
          <p:cNvSpPr/>
          <p:nvPr/>
        </p:nvSpPr>
        <p:spPr>
          <a:xfrm>
            <a:off x="5516833" y="2647812"/>
            <a:ext cx="712829" cy="623248"/>
          </a:xfrm>
          <a:prstGeom prst="mathEqual">
            <a:avLst/>
          </a:prstGeom>
          <a:solidFill>
            <a:srgbClr val="005DAA"/>
          </a:solidFill>
          <a:ln>
            <a:solidFill>
              <a:srgbClr val="1A7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TextBox 38">
            <a:extLst>
              <a:ext uri="{FF2B5EF4-FFF2-40B4-BE49-F238E27FC236}">
                <a16:creationId xmlns:a16="http://schemas.microsoft.com/office/drawing/2014/main" id="{285A2B6A-1ED1-4F88-AF2B-406CFD8916A1}"/>
              </a:ext>
            </a:extLst>
          </p:cNvPr>
          <p:cNvSpPr txBox="1"/>
          <p:nvPr/>
        </p:nvSpPr>
        <p:spPr>
          <a:xfrm>
            <a:off x="5495486" y="2642131"/>
            <a:ext cx="4323498" cy="1131079"/>
          </a:xfrm>
          <a:prstGeom prst="rect">
            <a:avLst/>
          </a:prstGeom>
          <a:noFill/>
        </p:spPr>
        <p:txBody>
          <a:bodyPr wrap="square" lIns="68580" tIns="34290" rIns="68580" bIns="34290" rtlCol="0" anchor="t">
            <a:spAutoFit/>
          </a:bodyPr>
          <a:lstStyle/>
          <a:p>
            <a:pPr algn="ctr"/>
            <a:r>
              <a:rPr lang="en-US" sz="3600" b="1" dirty="0">
                <a:solidFill>
                  <a:srgbClr val="01B4E7"/>
                </a:solidFill>
                <a:latin typeface="Arial Narrow"/>
              </a:rPr>
              <a:t>$36,000 </a:t>
            </a:r>
            <a:endParaRPr lang="en-US" sz="3600" b="1" dirty="0">
              <a:solidFill>
                <a:srgbClr val="01B4E7"/>
              </a:solidFill>
              <a:latin typeface="Arial Narrow" panose="020B0606020202030204" pitchFamily="34" charset="0"/>
            </a:endParaRPr>
          </a:p>
          <a:p>
            <a:pPr algn="ctr"/>
            <a:r>
              <a:rPr lang="en-US" sz="3300" b="1" dirty="0">
                <a:latin typeface="Arial Narrow" panose="020B0606020202030204" pitchFamily="34" charset="0"/>
              </a:rPr>
              <a:t>for global grant</a:t>
            </a:r>
          </a:p>
        </p:txBody>
      </p:sp>
      <p:sp>
        <p:nvSpPr>
          <p:cNvPr id="40" name="TextBox 39">
            <a:extLst>
              <a:ext uri="{FF2B5EF4-FFF2-40B4-BE49-F238E27FC236}">
                <a16:creationId xmlns:a16="http://schemas.microsoft.com/office/drawing/2014/main" id="{9CEBDC9C-278D-4CC3-9D51-907953607FA4}"/>
              </a:ext>
            </a:extLst>
          </p:cNvPr>
          <p:cNvSpPr txBox="1"/>
          <p:nvPr/>
        </p:nvSpPr>
        <p:spPr>
          <a:xfrm>
            <a:off x="4885988" y="1994262"/>
            <a:ext cx="5203570" cy="369332"/>
          </a:xfrm>
          <a:prstGeom prst="rect">
            <a:avLst/>
          </a:prstGeom>
          <a:noFill/>
        </p:spPr>
        <p:txBody>
          <a:bodyPr wrap="square" rtlCol="0">
            <a:spAutoFit/>
          </a:bodyPr>
          <a:lstStyle/>
          <a:p>
            <a:pPr algn="ctr"/>
            <a:r>
              <a:rPr lang="en-US" dirty="0">
                <a:latin typeface="Arial Narrow" panose="020B0606020202030204" pitchFamily="34" charset="0"/>
              </a:rPr>
              <a:t>Example scenario:</a:t>
            </a:r>
            <a:endParaRPr lang="en-US" sz="1500" dirty="0">
              <a:latin typeface="Arial Narrow" panose="020B0606020202030204" pitchFamily="34" charset="0"/>
            </a:endParaRPr>
          </a:p>
        </p:txBody>
      </p:sp>
      <p:pic>
        <p:nvPicPr>
          <p:cNvPr id="20" name="Picture 19">
            <a:extLst>
              <a:ext uri="{FF2B5EF4-FFF2-40B4-BE49-F238E27FC236}">
                <a16:creationId xmlns:a16="http://schemas.microsoft.com/office/drawing/2014/main" id="{F5D36C2B-F506-41FC-8944-1B1C2DFB596D}"/>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5946" r="70066"/>
          <a:stretch/>
        </p:blipFill>
        <p:spPr bwMode="auto">
          <a:xfrm>
            <a:off x="2536239" y="4468447"/>
            <a:ext cx="2035761" cy="201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03C8C586-7A9C-4126-A609-33C18DBC4648}"/>
              </a:ext>
            </a:extLst>
          </p:cNvPr>
          <p:cNvSpPr txBox="1"/>
          <p:nvPr/>
        </p:nvSpPr>
        <p:spPr>
          <a:xfrm>
            <a:off x="2541587" y="4328851"/>
            <a:ext cx="1564010" cy="553998"/>
          </a:xfrm>
          <a:prstGeom prst="rect">
            <a:avLst/>
          </a:prstGeom>
          <a:noFill/>
        </p:spPr>
        <p:txBody>
          <a:bodyPr wrap="square" rtlCol="0">
            <a:spAutoFit/>
          </a:bodyPr>
          <a:lstStyle/>
          <a:p>
            <a:pPr algn="ctr"/>
            <a:r>
              <a:rPr lang="en-US" sz="1500" b="1" dirty="0">
                <a:latin typeface="Arial Narrow" panose="020B0606020202030204" pitchFamily="34" charset="0"/>
              </a:rPr>
              <a:t>Cash contribution to Global Grant</a:t>
            </a:r>
          </a:p>
        </p:txBody>
      </p:sp>
      <p:grpSp>
        <p:nvGrpSpPr>
          <p:cNvPr id="22" name="Group 21">
            <a:extLst>
              <a:ext uri="{FF2B5EF4-FFF2-40B4-BE49-F238E27FC236}">
                <a16:creationId xmlns:a16="http://schemas.microsoft.com/office/drawing/2014/main" id="{096F8151-8811-4901-9B5C-3919BB04033B}"/>
              </a:ext>
            </a:extLst>
          </p:cNvPr>
          <p:cNvGrpSpPr/>
          <p:nvPr/>
        </p:nvGrpSpPr>
        <p:grpSpPr>
          <a:xfrm>
            <a:off x="2215323" y="5300011"/>
            <a:ext cx="1367876" cy="918296"/>
            <a:chOff x="2371004" y="5398087"/>
            <a:chExt cx="2319495" cy="1100254"/>
          </a:xfrm>
        </p:grpSpPr>
        <p:sp>
          <p:nvSpPr>
            <p:cNvPr id="28" name="Oval 27">
              <a:extLst>
                <a:ext uri="{FF2B5EF4-FFF2-40B4-BE49-F238E27FC236}">
                  <a16:creationId xmlns:a16="http://schemas.microsoft.com/office/drawing/2014/main" id="{83FF6C0D-583A-4861-927A-BC088A5A98BC}"/>
                </a:ext>
              </a:extLst>
            </p:cNvPr>
            <p:cNvSpPr/>
            <p:nvPr/>
          </p:nvSpPr>
          <p:spPr>
            <a:xfrm>
              <a:off x="2674810" y="5398087"/>
              <a:ext cx="1718700" cy="1100254"/>
            </a:xfrm>
            <a:prstGeom prst="ellipse">
              <a:avLst/>
            </a:prstGeom>
            <a:solidFill>
              <a:srgbClr val="005DAA"/>
            </a:solidFill>
            <a:ln>
              <a:solidFill>
                <a:srgbClr val="1A7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29" name="TextBox 28">
              <a:extLst>
                <a:ext uri="{FF2B5EF4-FFF2-40B4-BE49-F238E27FC236}">
                  <a16:creationId xmlns:a16="http://schemas.microsoft.com/office/drawing/2014/main" id="{0C77E5FB-C067-4955-9BA3-CF80FC002A18}"/>
                </a:ext>
              </a:extLst>
            </p:cNvPr>
            <p:cNvSpPr txBox="1"/>
            <p:nvPr/>
          </p:nvSpPr>
          <p:spPr>
            <a:xfrm>
              <a:off x="2371004" y="5576053"/>
              <a:ext cx="2319495" cy="525486"/>
            </a:xfrm>
            <a:prstGeom prst="rect">
              <a:avLst/>
            </a:prstGeom>
            <a:noFill/>
          </p:spPr>
          <p:txBody>
            <a:bodyPr wrap="square" lIns="68580" tIns="34290" rIns="68580" bIns="34290" rtlCol="0" anchor="t">
              <a:spAutoFit/>
            </a:bodyPr>
            <a:lstStyle/>
            <a:p>
              <a:pPr algn="ctr"/>
              <a:r>
                <a:rPr lang="en-US" sz="2400" b="1" dirty="0">
                  <a:solidFill>
                    <a:schemeClr val="bg1"/>
                  </a:solidFill>
                  <a:latin typeface="Arial Narrow"/>
                </a:rPr>
                <a:t>$20,000</a:t>
              </a:r>
              <a:endParaRPr lang="en-US" sz="2400" b="1" dirty="0">
                <a:solidFill>
                  <a:schemeClr val="bg1"/>
                </a:solidFill>
                <a:latin typeface="Arial Narrow" panose="020B0606020202030204" pitchFamily="34" charset="0"/>
              </a:endParaRPr>
            </a:p>
          </p:txBody>
        </p:sp>
      </p:grpSp>
      <p:sp>
        <p:nvSpPr>
          <p:cNvPr id="30" name="TextBox 29">
            <a:extLst>
              <a:ext uri="{FF2B5EF4-FFF2-40B4-BE49-F238E27FC236}">
                <a16:creationId xmlns:a16="http://schemas.microsoft.com/office/drawing/2014/main" id="{5BCDD7C1-F931-41E7-9719-2AD218C53B66}"/>
              </a:ext>
            </a:extLst>
          </p:cNvPr>
          <p:cNvSpPr txBox="1"/>
          <p:nvPr/>
        </p:nvSpPr>
        <p:spPr>
          <a:xfrm>
            <a:off x="5516833" y="4965149"/>
            <a:ext cx="4323498" cy="1131079"/>
          </a:xfrm>
          <a:prstGeom prst="rect">
            <a:avLst/>
          </a:prstGeom>
          <a:noFill/>
        </p:spPr>
        <p:txBody>
          <a:bodyPr wrap="square" lIns="68580" tIns="34290" rIns="68580" bIns="34290" rtlCol="0" anchor="t">
            <a:spAutoFit/>
          </a:bodyPr>
          <a:lstStyle/>
          <a:p>
            <a:pPr algn="ctr"/>
            <a:r>
              <a:rPr lang="en-US" sz="3600" b="1" dirty="0">
                <a:solidFill>
                  <a:srgbClr val="01B4E7"/>
                </a:solidFill>
                <a:latin typeface="Arial Narrow"/>
              </a:rPr>
              <a:t>$50,000 </a:t>
            </a:r>
            <a:endParaRPr lang="en-US" sz="3600" b="1" dirty="0">
              <a:solidFill>
                <a:srgbClr val="01B4E7"/>
              </a:solidFill>
              <a:latin typeface="Arial Narrow" panose="020B0606020202030204" pitchFamily="34" charset="0"/>
            </a:endParaRPr>
          </a:p>
          <a:p>
            <a:pPr algn="ctr"/>
            <a:r>
              <a:rPr lang="en-US" sz="3300" b="1" dirty="0">
                <a:latin typeface="Arial Narrow" panose="020B0606020202030204" pitchFamily="34" charset="0"/>
              </a:rPr>
              <a:t>for global grant</a:t>
            </a:r>
          </a:p>
        </p:txBody>
      </p:sp>
      <p:grpSp>
        <p:nvGrpSpPr>
          <p:cNvPr id="31" name="Group 30">
            <a:extLst>
              <a:ext uri="{FF2B5EF4-FFF2-40B4-BE49-F238E27FC236}">
                <a16:creationId xmlns:a16="http://schemas.microsoft.com/office/drawing/2014/main" id="{AA4125D3-1F87-4CA5-A44F-7113C1FB2580}"/>
              </a:ext>
            </a:extLst>
          </p:cNvPr>
          <p:cNvGrpSpPr/>
          <p:nvPr/>
        </p:nvGrpSpPr>
        <p:grpSpPr>
          <a:xfrm>
            <a:off x="1497983" y="4983423"/>
            <a:ext cx="627758" cy="773622"/>
            <a:chOff x="5488176" y="3201944"/>
            <a:chExt cx="837010" cy="1031495"/>
          </a:xfrm>
        </p:grpSpPr>
        <p:sp>
          <p:nvSpPr>
            <p:cNvPr id="32" name="Oval 31">
              <a:extLst>
                <a:ext uri="{FF2B5EF4-FFF2-40B4-BE49-F238E27FC236}">
                  <a16:creationId xmlns:a16="http://schemas.microsoft.com/office/drawing/2014/main" id="{3166BF09-6577-4117-95F3-3D0E3760949D}"/>
                </a:ext>
              </a:extLst>
            </p:cNvPr>
            <p:cNvSpPr/>
            <p:nvPr/>
          </p:nvSpPr>
          <p:spPr>
            <a:xfrm>
              <a:off x="5488176" y="3396430"/>
              <a:ext cx="837010" cy="837009"/>
            </a:xfrm>
            <a:prstGeom prst="ellipse">
              <a:avLst/>
            </a:prstGeom>
            <a:solidFill>
              <a:srgbClr val="005DAA"/>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33" name="Content Placeholder 2">
              <a:extLst>
                <a:ext uri="{FF2B5EF4-FFF2-40B4-BE49-F238E27FC236}">
                  <a16:creationId xmlns:a16="http://schemas.microsoft.com/office/drawing/2014/main" id="{44C94C28-44D1-4E14-9D03-8C48151287D6}"/>
                </a:ext>
              </a:extLst>
            </p:cNvPr>
            <p:cNvSpPr txBox="1">
              <a:spLocks/>
            </p:cNvSpPr>
            <p:nvPr/>
          </p:nvSpPr>
          <p:spPr bwMode="auto">
            <a:xfrm>
              <a:off x="5519819" y="3201944"/>
              <a:ext cx="773723" cy="95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5DAA"/>
                </a:buClr>
                <a:buFont typeface="Wingdings" panose="05000000000000000000" pitchFamily="2" charset="2"/>
                <a:buNone/>
              </a:pPr>
              <a:r>
                <a:rPr lang="en-US" altLang="en-US" sz="5063" dirty="0">
                  <a:solidFill>
                    <a:schemeClr val="bg1"/>
                  </a:solidFill>
                  <a:latin typeface="Arial Black" panose="020B0A04020102020204" pitchFamily="34" charset="0"/>
                </a:rPr>
                <a:t>+</a:t>
              </a:r>
            </a:p>
          </p:txBody>
        </p:sp>
      </p:grpSp>
      <p:sp>
        <p:nvSpPr>
          <p:cNvPr id="35" name="Equals 34">
            <a:extLst>
              <a:ext uri="{FF2B5EF4-FFF2-40B4-BE49-F238E27FC236}">
                <a16:creationId xmlns:a16="http://schemas.microsoft.com/office/drawing/2014/main" id="{70369E2F-4B9E-4EE6-AE4A-3D39A793B1AB}"/>
              </a:ext>
            </a:extLst>
          </p:cNvPr>
          <p:cNvSpPr/>
          <p:nvPr/>
        </p:nvSpPr>
        <p:spPr>
          <a:xfrm>
            <a:off x="5585012" y="5029467"/>
            <a:ext cx="751212" cy="708748"/>
          </a:xfrm>
          <a:prstGeom prst="mathEqual">
            <a:avLst/>
          </a:prstGeom>
          <a:solidFill>
            <a:srgbClr val="005DAA"/>
          </a:solidFill>
          <a:ln>
            <a:solidFill>
              <a:srgbClr val="1A7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78513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global Grant Management Resources on the D5000.org Website</a:t>
            </a:r>
            <a:endParaRPr lang="en-US" dirty="0">
              <a:latin typeface="Arial" panose="020B0604020202020204" pitchFamily="34" charset="0"/>
              <a:cs typeface="Arial" panose="020B060402020202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8DC04B77-C5C8-413C-9591-8DD3B8821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181" y="1917510"/>
            <a:ext cx="7196994" cy="4893713"/>
          </a:xfrm>
          <a:prstGeom prst="rect">
            <a:avLst/>
          </a:prstGeom>
        </p:spPr>
      </p:pic>
    </p:spTree>
    <p:extLst>
      <p:ext uri="{BB962C8B-B14F-4D97-AF65-F5344CB8AC3E}">
        <p14:creationId xmlns:p14="http://schemas.microsoft.com/office/powerpoint/2010/main" val="179183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2" name="Rectangle 21">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482601" y="1033389"/>
            <a:ext cx="3619692" cy="4825409"/>
          </a:xfrm>
        </p:spPr>
        <p:txBody>
          <a:bodyPr vert="horz" lIns="91440" tIns="45720" rIns="91440" bIns="45720" rtlCol="0" anchor="ctr">
            <a:normAutofit/>
          </a:bodyPr>
          <a:lstStyle/>
          <a:p>
            <a:pPr>
              <a:lnSpc>
                <a:spcPct val="90000"/>
              </a:lnSpc>
            </a:pPr>
            <a:br>
              <a:rPr lang="en-US" sz="4300" dirty="0">
                <a:solidFill>
                  <a:srgbClr val="FFFFFF"/>
                </a:solidFill>
                <a:latin typeface="+mj-lt"/>
                <a:cs typeface="+mj-cs"/>
              </a:rPr>
            </a:br>
            <a:r>
              <a:rPr lang="en-US" sz="4300" dirty="0">
                <a:solidFill>
                  <a:srgbClr val="FFFFFF"/>
                </a:solidFill>
                <a:latin typeface="+mj-lt"/>
                <a:cs typeface="+mj-cs"/>
              </a:rPr>
              <a:t>Global Grant </a:t>
            </a:r>
            <a:r>
              <a:rPr lang="en-US" sz="4300" i="0" dirty="0">
                <a:solidFill>
                  <a:srgbClr val="FFFFFF"/>
                </a:solidFill>
                <a:effectLst/>
                <a:latin typeface="+mj-lt"/>
                <a:cs typeface="+mj-cs"/>
              </a:rPr>
              <a:t>GG2230470</a:t>
            </a:r>
            <a:r>
              <a:rPr lang="en-US" sz="4300" dirty="0">
                <a:solidFill>
                  <a:srgbClr val="FFFFFF"/>
                </a:solidFill>
                <a:latin typeface="+mj-lt"/>
                <a:cs typeface="+mj-cs"/>
              </a:rPr>
              <a:t> </a:t>
            </a:r>
            <a:r>
              <a:rPr lang="en-US" sz="4300" i="0" dirty="0">
                <a:solidFill>
                  <a:srgbClr val="FFFFFF"/>
                </a:solidFill>
                <a:effectLst/>
                <a:latin typeface="+mj-lt"/>
                <a:cs typeface="+mj-cs"/>
              </a:rPr>
              <a:t>WASH in 9 schools of </a:t>
            </a:r>
            <a:r>
              <a:rPr lang="en-US" sz="4300" i="0" dirty="0" err="1">
                <a:solidFill>
                  <a:srgbClr val="FFFFFF"/>
                </a:solidFill>
                <a:effectLst/>
                <a:latin typeface="+mj-lt"/>
                <a:cs typeface="+mj-cs"/>
              </a:rPr>
              <a:t>Jwalamukhi</a:t>
            </a:r>
            <a:r>
              <a:rPr lang="en-US" sz="4300" i="0" dirty="0">
                <a:solidFill>
                  <a:srgbClr val="FFFFFF"/>
                </a:solidFill>
                <a:effectLst/>
                <a:latin typeface="+mj-lt"/>
                <a:cs typeface="+mj-cs"/>
              </a:rPr>
              <a:t>, Nepal</a:t>
            </a:r>
            <a:endParaRPr lang="en-US" sz="4300" dirty="0">
              <a:solidFill>
                <a:srgbClr val="FFFFFF"/>
              </a:solidFill>
              <a:latin typeface="+mj-lt"/>
              <a:cs typeface="+mj-cs"/>
            </a:endParaRPr>
          </a:p>
        </p:txBody>
      </p:sp>
      <p:sp>
        <p:nvSpPr>
          <p:cNvPr id="24" name="Rectangle 23">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D1CC7699-5ECF-4740-9D3C-73370C086E7C}"/>
              </a:ext>
            </a:extLst>
          </p:cNvPr>
          <p:cNvSpPr/>
          <p:nvPr/>
        </p:nvSpPr>
        <p:spPr>
          <a:xfrm>
            <a:off x="5066826" y="1033390"/>
            <a:ext cx="3641278" cy="4825409"/>
          </a:xfrm>
          <a:prstGeom prst="rect">
            <a:avLst/>
          </a:prstGeom>
          <a:ln w="57150">
            <a:noFill/>
          </a:ln>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accent2">
                    <a:lumMod val="50000"/>
                  </a:schemeClr>
                </a:solidFill>
              </a:rPr>
              <a:t>Rotary Clubs of Honolulu Sunset and </a:t>
            </a:r>
            <a:r>
              <a:rPr lang="en-US" sz="1300" dirty="0" err="1">
                <a:solidFill>
                  <a:schemeClr val="accent2">
                    <a:lumMod val="50000"/>
                  </a:schemeClr>
                </a:solidFill>
              </a:rPr>
              <a:t>Narayangarh</a:t>
            </a:r>
            <a:r>
              <a:rPr lang="en-US" sz="1300" dirty="0">
                <a:solidFill>
                  <a:schemeClr val="accent2">
                    <a:lumMod val="50000"/>
                  </a:schemeClr>
                </a:solidFill>
              </a:rPr>
              <a:t> (District 3292)</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accent2">
                    <a:lumMod val="50000"/>
                  </a:schemeClr>
                </a:solidFill>
              </a:rPr>
              <a:t>$TBD</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accent2">
                    <a:lumMod val="50000"/>
                  </a:schemeClr>
                </a:solidFill>
              </a:rPr>
              <a:t> Area of Focus: WASH</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accent2">
                    <a:lumMod val="50000"/>
                  </a:schemeClr>
                </a:solidFill>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dirty="0">
                <a:solidFill>
                  <a:schemeClr val="accent2">
                    <a:lumMod val="50000"/>
                  </a:schemeClr>
                </a:solidFill>
              </a:rPr>
              <a:t>Ahead of our trip to Nepal and Bhutan (postponed again due to the Delta outbreak), we are working on another project in the </a:t>
            </a:r>
            <a:r>
              <a:rPr lang="en-US" sz="1300" b="1" dirty="0" err="1">
                <a:solidFill>
                  <a:schemeClr val="accent2">
                    <a:lumMod val="50000"/>
                  </a:schemeClr>
                </a:solidFill>
              </a:rPr>
              <a:t>Jwalamukhi</a:t>
            </a:r>
            <a:r>
              <a:rPr lang="en-US" sz="1300" b="1" dirty="0">
                <a:solidFill>
                  <a:schemeClr val="accent2">
                    <a:lumMod val="50000"/>
                  </a:schemeClr>
                </a:solidFill>
              </a:rPr>
              <a:t> District. Part of Rotary’s WASH in Schools campaign, this grant will provide clean drinking water, gender sensitive sanitation and hygiene facilities, with training in the importance of toilet use and maintenance for school staffs and students following Rotary Action Group for Menstrual Health and Hygiene training guides for girls adapted for Nepal. We hope to implement the project in 9 schools in the District.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b="1" dirty="0">
              <a:solidFill>
                <a:schemeClr val="accent2">
                  <a:lumMod val="50000"/>
                </a:schemeClr>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b="1" dirty="0">
                <a:solidFill>
                  <a:schemeClr val="accent2">
                    <a:lumMod val="50000"/>
                  </a:schemeClr>
                </a:solidFill>
              </a:rPr>
              <a:t> Contact Arjun Aryal </a:t>
            </a:r>
            <a:r>
              <a:rPr lang="en-US" sz="1300" b="1" dirty="0">
                <a:solidFill>
                  <a:schemeClr val="accent2">
                    <a:lumMod val="50000"/>
                  </a:schemeClr>
                </a:solidFill>
                <a:hlinkClick r:id="rId2"/>
              </a:rPr>
              <a:t>aryala@gmail.com</a:t>
            </a:r>
            <a:r>
              <a:rPr lang="en-US" sz="1300" b="1" dirty="0">
                <a:solidFill>
                  <a:schemeClr val="accent2">
                    <a:lumMod val="50000"/>
                  </a:schemeClr>
                </a:solidFill>
              </a:rPr>
              <a:t> and Andy Chamberlain </a:t>
            </a:r>
            <a:r>
              <a:rPr lang="en-US" sz="1200" b="0" i="0" u="sng" dirty="0">
                <a:solidFill>
                  <a:schemeClr val="bg1">
                    <a:lumMod val="50000"/>
                  </a:schemeClr>
                </a:solidFill>
                <a:effectLst/>
                <a:latin typeface="Gill Sans MT" panose="020B0502020104020203" pitchFamily="34" charset="0"/>
              </a:rPr>
              <a:t>AlaskanAndy@gmail.com</a:t>
            </a:r>
            <a:endParaRPr lang="en-US" sz="1200" b="1" u="sng" dirty="0">
              <a:solidFill>
                <a:schemeClr val="bg1">
                  <a:lumMod val="50000"/>
                </a:schemeClr>
              </a:solidFill>
              <a:effectLst/>
              <a:latin typeface="Gill Sans MT" panose="020B0502020104020203" pitchFamily="34" charset="0"/>
            </a:endParaRPr>
          </a:p>
        </p:txBody>
      </p:sp>
    </p:spTree>
    <p:extLst>
      <p:ext uri="{BB962C8B-B14F-4D97-AF65-F5344CB8AC3E}">
        <p14:creationId xmlns:p14="http://schemas.microsoft.com/office/powerpoint/2010/main" val="213571754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18717</TotalTime>
  <Words>1164</Words>
  <Application>Microsoft Office PowerPoint</Application>
  <PresentationFormat>On-screen Show (4:3)</PresentationFormat>
  <Paragraphs>102</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Arial Narrow</vt:lpstr>
      <vt:lpstr>Calibri</vt:lpstr>
      <vt:lpstr>Gill Sans MT</vt:lpstr>
      <vt:lpstr>Wingdings</vt:lpstr>
      <vt:lpstr>Wingdings 2</vt:lpstr>
      <vt:lpstr>Dividend</vt:lpstr>
      <vt:lpstr>Grants for Rotary Year 2021-22: The Grants and Things to Keep in Mind</vt:lpstr>
      <vt:lpstr>Our Foundation Funded more than 2,000 Global Grants in 2020-2021</vt:lpstr>
      <vt:lpstr>PowerPoint Presentation</vt:lpstr>
      <vt:lpstr>Areas of Focus shares of total global grants</vt:lpstr>
      <vt:lpstr>Our New Area of Focus</vt:lpstr>
      <vt:lpstr>Decision 2: Reduce the World Fund match of DDF from 100% to 80%  for global grants</vt:lpstr>
      <vt:lpstr>Decision 2: Reduce the World Fund match of DDF from 100% to 80%  for global grants—Effect in district 5000</vt:lpstr>
      <vt:lpstr>global Grant Management Resources on the D5000.org Website</vt:lpstr>
      <vt:lpstr> Global Grant GG2230470 WASH in 9 schools of Jwalamukhi, Nepal</vt:lpstr>
      <vt:lpstr>Global Grant 2230297 Avoidable Blindness in Delhi Slums</vt:lpstr>
      <vt:lpstr>  Global Grant GG2229939 Supporting Pediatric Emergency Resuscitation (SUPER) Project</vt:lpstr>
      <vt:lpstr>   Global Grant 2231243 Ultrasound Equipment and Training in Papua New Guinea</vt:lpstr>
      <vt:lpstr>GG GG2231364 Reducing risk factors for Noncommunicable Disease</vt:lpstr>
      <vt:lpstr>GG 2229588 Ventilator, ICU Bed, and PARP for Lampang</vt:lpstr>
      <vt:lpstr>GG 2125558 You Can Kid! Training center for kids with cerebral palsy in 5 areas of russia</vt:lpstr>
    </vt:vector>
  </TitlesOfParts>
  <Company>CLPLAW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Adelbert Green</dc:creator>
  <cp:lastModifiedBy>Mark A. Harbison</cp:lastModifiedBy>
  <cp:revision>225</cp:revision>
  <dcterms:created xsi:type="dcterms:W3CDTF">2021-02-10T00:11:33Z</dcterms:created>
  <dcterms:modified xsi:type="dcterms:W3CDTF">2021-10-12T04:03:28Z</dcterms:modified>
</cp:coreProperties>
</file>