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600" r:id="rId2"/>
    <p:sldId id="610" r:id="rId3"/>
    <p:sldId id="592" r:id="rId4"/>
    <p:sldId id="604" r:id="rId5"/>
    <p:sldId id="572" r:id="rId6"/>
    <p:sldId id="589" r:id="rId7"/>
    <p:sldId id="602" r:id="rId8"/>
    <p:sldId id="587" r:id="rId9"/>
    <p:sldId id="590" r:id="rId10"/>
    <p:sldId id="597" r:id="rId11"/>
    <p:sldId id="591" r:id="rId12"/>
    <p:sldId id="594" r:id="rId13"/>
    <p:sldId id="603" r:id="rId14"/>
    <p:sldId id="606" r:id="rId15"/>
    <p:sldId id="257" r:id="rId16"/>
    <p:sldId id="598" r:id="rId17"/>
    <p:sldId id="599" r:id="rId18"/>
    <p:sldId id="571" r:id="rId19"/>
    <p:sldId id="588" r:id="rId20"/>
    <p:sldId id="573" r:id="rId21"/>
    <p:sldId id="593" r:id="rId22"/>
    <p:sldId id="595" r:id="rId23"/>
    <p:sldId id="576" r:id="rId24"/>
    <p:sldId id="611" r:id="rId25"/>
    <p:sldId id="575" r:id="rId26"/>
    <p:sldId id="609" r:id="rId27"/>
    <p:sldId id="605" r:id="rId28"/>
    <p:sldId id="574" r:id="rId29"/>
    <p:sldId id="596" r:id="rId30"/>
    <p:sldId id="5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79759C-60B8-4B2D-9C01-35052FAE5987}">
          <p14:sldIdLst>
            <p14:sldId id="600"/>
            <p14:sldId id="610"/>
            <p14:sldId id="592"/>
            <p14:sldId id="604"/>
            <p14:sldId id="572"/>
            <p14:sldId id="589"/>
            <p14:sldId id="602"/>
            <p14:sldId id="587"/>
            <p14:sldId id="590"/>
            <p14:sldId id="597"/>
            <p14:sldId id="591"/>
            <p14:sldId id="594"/>
            <p14:sldId id="603"/>
            <p14:sldId id="606"/>
            <p14:sldId id="257"/>
            <p14:sldId id="598"/>
            <p14:sldId id="599"/>
            <p14:sldId id="571"/>
            <p14:sldId id="588"/>
            <p14:sldId id="573"/>
          </p14:sldIdLst>
        </p14:section>
        <p14:section name="Untitled Section" id="{467C5A7B-B04E-40DF-950A-94959FBE7214}">
          <p14:sldIdLst>
            <p14:sldId id="593"/>
            <p14:sldId id="595"/>
            <p14:sldId id="576"/>
            <p14:sldId id="611"/>
            <p14:sldId id="575"/>
            <p14:sldId id="609"/>
            <p14:sldId id="605"/>
            <p14:sldId id="574"/>
            <p14:sldId id="596"/>
            <p14:sldId id="5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A. Harbison" initials="MAH" lastIdx="1" clrIdx="0">
    <p:extLst>
      <p:ext uri="{19B8F6BF-5375-455C-9EA6-DF929625EA0E}">
        <p15:presenceInfo xmlns:p15="http://schemas.microsoft.com/office/powerpoint/2012/main" userId="c37aec924c5b8b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0A9A"/>
    <a:srgbClr val="130BB1"/>
    <a:srgbClr val="110A9E"/>
    <a:srgbClr val="000099"/>
    <a:srgbClr val="33CCFF"/>
    <a:srgbClr val="324B92"/>
    <a:srgbClr val="150CC6"/>
    <a:srgbClr val="372EF2"/>
    <a:srgbClr val="140CB8"/>
    <a:srgbClr val="160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3" d="100"/>
          <a:sy n="103" d="100"/>
        </p:scale>
        <p:origin x="15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A36B6-3D9E-43AA-9408-48D90335F0DE}"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9D9A3-1505-4A17-987B-98742EED1CB4}" type="slidenum">
              <a:rPr lang="en-US" smtClean="0"/>
              <a:t>‹#›</a:t>
            </a:fld>
            <a:endParaRPr lang="en-US"/>
          </a:p>
        </p:txBody>
      </p:sp>
    </p:spTree>
    <p:extLst>
      <p:ext uri="{BB962C8B-B14F-4D97-AF65-F5344CB8AC3E}">
        <p14:creationId xmlns:p14="http://schemas.microsoft.com/office/powerpoint/2010/main" val="16440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6BE443-3DFB-4AA9-A65F-18FB7BBF1C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236460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BE443-3DFB-4AA9-A65F-18FB7BBF1C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370078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BE443-3DFB-4AA9-A65F-18FB7BBF1C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635398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1001" y="2436813"/>
            <a:ext cx="1150619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1001" y="1796134"/>
            <a:ext cx="1150619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4" y="115572"/>
            <a:ext cx="423335"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9407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BE443-3DFB-4AA9-A65F-18FB7BBF1C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124100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BE443-3DFB-4AA9-A65F-18FB7BBF1C23}"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341928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6BE443-3DFB-4AA9-A65F-18FB7BBF1C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399365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6BE443-3DFB-4AA9-A65F-18FB7BBF1C23}"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384999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6BE443-3DFB-4AA9-A65F-18FB7BBF1C23}"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210919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BE443-3DFB-4AA9-A65F-18FB7BBF1C23}"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170040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6BE443-3DFB-4AA9-A65F-18FB7BBF1C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584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6BE443-3DFB-4AA9-A65F-18FB7BBF1C23}"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52F1C-F57B-484E-ADA5-D44C3FE60EA9}" type="slidenum">
              <a:rPr lang="en-US" smtClean="0"/>
              <a:t>‹#›</a:t>
            </a:fld>
            <a:endParaRPr lang="en-US"/>
          </a:p>
        </p:txBody>
      </p:sp>
    </p:spTree>
    <p:extLst>
      <p:ext uri="{BB962C8B-B14F-4D97-AF65-F5344CB8AC3E}">
        <p14:creationId xmlns:p14="http://schemas.microsoft.com/office/powerpoint/2010/main" val="133481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BE443-3DFB-4AA9-A65F-18FB7BBF1C23}" type="datetimeFigureOut">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2F1C-F57B-484E-ADA5-D44C3FE60EA9}" type="slidenum">
              <a:rPr lang="en-US" smtClean="0"/>
              <a:t>‹#›</a:t>
            </a:fld>
            <a:endParaRPr lang="en-US"/>
          </a:p>
        </p:txBody>
      </p:sp>
    </p:spTree>
    <p:extLst>
      <p:ext uri="{BB962C8B-B14F-4D97-AF65-F5344CB8AC3E}">
        <p14:creationId xmlns:p14="http://schemas.microsoft.com/office/powerpoint/2010/main" val="1375679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acebook.com/mariennevillanueva.vergara?__cft__%5b0%5d=AZWoYtvVglDfHf5WaVLBolk7-4JFqemvxDqMM521oe8l42taNethqRnVaSpKpG9v6_bN4BTvgi_E0Spt-uga0wa2vepcucMk2qQrrIdJP5FdftEMdCpVqF5WwsESmeQvY8gHfwMm-lhsAEs1qedup2468Mo2om5LpBnb8UX0emYvZEzYajeWuYBp1ngUKbXGhGE&amp;__tn__=-%5dK-y-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KRRavindran105/status/1368390215090327553" TargetMode="External"/><Relationship Id="rId4" Type="http://schemas.openxmlformats.org/officeDocument/2006/relationships/hyperlink" Target="https://twitter.com/KRRavindran10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r>
              <a:rPr lang="en-US" sz="3600" dirty="0">
                <a:solidFill>
                  <a:schemeClr val="bg1"/>
                </a:solidFill>
                <a:latin typeface="Calibri" panose="020F0502020204030204" pitchFamily="34" charset="0"/>
                <a:cs typeface="Calibri" panose="020F0502020204030204" pitchFamily="34" charset="0"/>
              </a:rPr>
              <a:t>DISTRICT 5000 INTERNATIONAL SERVICE—GLOBAL GRANTS</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6" name="Picture 5">
            <a:extLst>
              <a:ext uri="{FF2B5EF4-FFF2-40B4-BE49-F238E27FC236}">
                <a16:creationId xmlns:a16="http://schemas.microsoft.com/office/drawing/2014/main" id="{2E69DE53-6E95-4C59-8ECD-993FC5525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3" y="610184"/>
            <a:ext cx="10750839" cy="4964797"/>
          </a:xfrm>
          <a:prstGeom prst="rect">
            <a:avLst/>
          </a:prstGeom>
          <a:solidFill>
            <a:srgbClr val="110A9E"/>
          </a:solidFill>
        </p:spPr>
      </p:pic>
      <p:sp>
        <p:nvSpPr>
          <p:cNvPr id="7" name="Rectangle 6">
            <a:extLst>
              <a:ext uri="{FF2B5EF4-FFF2-40B4-BE49-F238E27FC236}">
                <a16:creationId xmlns:a16="http://schemas.microsoft.com/office/drawing/2014/main" id="{AB309581-5367-4421-9A1B-F7217311BF84}"/>
              </a:ext>
            </a:extLst>
          </p:cNvPr>
          <p:cNvSpPr/>
          <p:nvPr/>
        </p:nvSpPr>
        <p:spPr>
          <a:xfrm>
            <a:off x="1177636" y="5755905"/>
            <a:ext cx="6096000" cy="923330"/>
          </a:xfrm>
          <a:prstGeom prst="rect">
            <a:avLst/>
          </a:prstGeom>
        </p:spPr>
        <p:txBody>
          <a:bodyPr>
            <a:spAutoFit/>
          </a:bodyPr>
          <a:lstStyle/>
          <a:p>
            <a:r>
              <a:rPr lang="en-US" b="1" dirty="0">
                <a:solidFill>
                  <a:schemeClr val="accent1">
                    <a:lumMod val="75000"/>
                  </a:schemeClr>
                </a:solidFill>
                <a:latin typeface="Arial" panose="020B0604020202020204" pitchFamily="34" charset="0"/>
                <a:cs typeface="Arial" panose="020B0604020202020204" pitchFamily="34" charset="0"/>
              </a:rPr>
              <a:t>Mark Harbison, District Rotary Foundation Committee Vice Chair—Grants Subcommittee Chair</a:t>
            </a:r>
          </a:p>
          <a:p>
            <a:r>
              <a:rPr lang="en-US" b="1" dirty="0">
                <a:solidFill>
                  <a:schemeClr val="accent1">
                    <a:lumMod val="75000"/>
                  </a:schemeClr>
                </a:solidFill>
                <a:latin typeface="Arial" panose="020B0604020202020204" pitchFamily="34" charset="0"/>
                <a:cs typeface="Arial" panose="020B0604020202020204" pitchFamily="34" charset="0"/>
              </a:rPr>
              <a:t>April 17, 2021 Webinar</a:t>
            </a:r>
            <a:endParaRPr lang="en-US" dirty="0"/>
          </a:p>
        </p:txBody>
      </p:sp>
    </p:spTree>
    <p:extLst>
      <p:ext uri="{BB962C8B-B14F-4D97-AF65-F5344CB8AC3E}">
        <p14:creationId xmlns:p14="http://schemas.microsoft.com/office/powerpoint/2010/main" val="331234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69194" y="0"/>
            <a:ext cx="11419580" cy="99458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World Fund Match—5-Year limit on Rollover DDF--$48 Million to the World Fund Over 5 Years</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2" descr="DSC07368">
            <a:extLst>
              <a:ext uri="{FF2B5EF4-FFF2-40B4-BE49-F238E27FC236}">
                <a16:creationId xmlns:a16="http://schemas.microsoft.com/office/drawing/2014/main" id="{49ADA7EE-7A40-421E-AA47-448A0033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318" y="1104349"/>
            <a:ext cx="3702455" cy="3062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C07A7-9B92-4125-8225-48B15EA0B0ED}"/>
              </a:ext>
            </a:extLst>
          </p:cNvPr>
          <p:cNvSpPr txBox="1"/>
          <p:nvPr/>
        </p:nvSpPr>
        <p:spPr>
          <a:xfrm>
            <a:off x="382611" y="1382286"/>
            <a:ext cx="7740112" cy="4401205"/>
          </a:xfrm>
          <a:prstGeom prst="rect">
            <a:avLst/>
          </a:prstGeom>
          <a:noFill/>
        </p:spPr>
        <p:txBody>
          <a:bodyPr wrap="square" rtlCol="0">
            <a:spAutoFit/>
          </a:bodyPr>
          <a:lstStyle/>
          <a:p>
            <a:endParaRPr lang="en-US" sz="2000" dirty="0">
              <a:solidFill>
                <a:srgbClr val="002060"/>
              </a:solidFill>
              <a:latin typeface="Arial" panose="020B0604020202020204" pitchFamily="34" charset="0"/>
              <a:cs typeface="Arial" panose="020B0604020202020204" pitchFamily="34" charset="0"/>
            </a:endParaRPr>
          </a:p>
          <a:p>
            <a:r>
              <a:rPr lang="en-US" sz="2000" dirty="0">
                <a:solidFill>
                  <a:srgbClr val="002060"/>
                </a:solidFill>
                <a:latin typeface="Arial" panose="020B0604020202020204" pitchFamily="34" charset="0"/>
                <a:cs typeface="Arial" panose="020B0604020202020204" pitchFamily="34" charset="0"/>
              </a:rPr>
              <a:t>KR (Ravi) Ravindran, Rotary Foundation Trustee Chair:</a:t>
            </a:r>
          </a:p>
          <a:p>
            <a:endParaRPr lang="en-US" sz="2000" dirty="0">
              <a:solidFill>
                <a:srgbClr val="002060"/>
              </a:solidFill>
              <a:latin typeface="Arial" panose="020B0604020202020204" pitchFamily="34" charset="0"/>
              <a:cs typeface="Arial" panose="020B0604020202020204" pitchFamily="34" charset="0"/>
            </a:endParaRPr>
          </a:p>
          <a:p>
            <a:r>
              <a:rPr lang="en-US" sz="2000" dirty="0">
                <a:solidFill>
                  <a:srgbClr val="002060"/>
                </a:solidFill>
                <a:latin typeface="Arial" panose="020B0604020202020204" pitchFamily="34" charset="0"/>
                <a:cs typeface="Arial" panose="020B0604020202020204" pitchFamily="34" charset="0"/>
              </a:rPr>
              <a:t>“</a:t>
            </a:r>
            <a:r>
              <a:rPr lang="en-US" sz="2000" b="1" i="0" dirty="0">
                <a:solidFill>
                  <a:schemeClr val="accent1">
                    <a:lumMod val="50000"/>
                  </a:schemeClr>
                </a:solidFill>
                <a:effectLst/>
                <a:latin typeface="Open Sans"/>
              </a:rPr>
              <a:t>The ability to roll over unused DDF will be limited to five years.</a:t>
            </a:r>
            <a:r>
              <a:rPr lang="en-US" sz="2000" b="0" i="0" dirty="0">
                <a:solidFill>
                  <a:schemeClr val="accent1">
                    <a:lumMod val="50000"/>
                  </a:schemeClr>
                </a:solidFill>
                <a:effectLst/>
                <a:latin typeface="Open Sans"/>
              </a:rPr>
              <a:t> Districts are encouraged to fully use their DDF to make a positive impact through our programs, but the amount of DDF rollover remains high — </a:t>
            </a:r>
            <a:r>
              <a:rPr lang="en-US" sz="2000" b="1" i="0" dirty="0">
                <a:solidFill>
                  <a:schemeClr val="accent1">
                    <a:lumMod val="50000"/>
                  </a:schemeClr>
                </a:solidFill>
                <a:effectLst/>
                <a:latin typeface="Open Sans"/>
              </a:rPr>
              <a:t>on 1 July 2020, $48.8 million </a:t>
            </a:r>
            <a:r>
              <a:rPr lang="en-US" sz="2000" b="0" i="0" dirty="0">
                <a:solidFill>
                  <a:schemeClr val="accent1">
                    <a:lumMod val="50000"/>
                  </a:schemeClr>
                </a:solidFill>
                <a:effectLst/>
                <a:latin typeface="Open Sans"/>
              </a:rPr>
              <a:t>was carried into the current Rotary year. At the end of each Rotary year, starting 1 July 2026, DDF that has been held for more than five years will be applied at the district’s discretion to PolioPlus, areas of focus Endowment funds, Rotary Peace Centers, the Endowment Fund, the Disaster Response Fund, or the World Fund.”</a:t>
            </a:r>
          </a:p>
          <a:p>
            <a:endParaRPr lang="en-US" sz="20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63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Global Grant Matching—What is the Payoff?</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6" name="Picture 5" descr="Table&#10;&#10;Description automatically generated">
            <a:extLst>
              <a:ext uri="{FF2B5EF4-FFF2-40B4-BE49-F238E27FC236}">
                <a16:creationId xmlns:a16="http://schemas.microsoft.com/office/drawing/2014/main" id="{BDFED370-AC0A-4013-B04A-A880427A5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33"/>
            <a:ext cx="12192000" cy="5676877"/>
          </a:xfrm>
          <a:prstGeom prst="rect">
            <a:avLst/>
          </a:prstGeom>
        </p:spPr>
      </p:pic>
    </p:spTree>
    <p:extLst>
      <p:ext uri="{BB962C8B-B14F-4D97-AF65-F5344CB8AC3E}">
        <p14:creationId xmlns:p14="http://schemas.microsoft.com/office/powerpoint/2010/main" val="59567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200" dirty="0">
                <a:solidFill>
                  <a:schemeClr val="bg1"/>
                </a:solidFill>
                <a:latin typeface="Calibri Light" panose="020F0302020204030204" pitchFamily="34" charset="0"/>
                <a:cs typeface="Calibri Light" panose="020F0302020204030204" pitchFamily="34" charset="0"/>
              </a:rPr>
              <a:t>New Policy on the World Fund—Endowment Fund to the Rescue</a:t>
            </a:r>
            <a:r>
              <a:rPr lang="en-US" sz="3600" dirty="0">
                <a:solidFill>
                  <a:schemeClr val="bg1"/>
                </a:solidFill>
                <a:latin typeface="Calibri Light" panose="020F0302020204030204" pitchFamily="34" charset="0"/>
                <a:cs typeface="Calibri Light" panose="020F0302020204030204" pitchFamily="34" charset="0"/>
              </a:rPr>
              <a:t>?</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3" descr="Chart, histogram&#10;&#10;Description automatically generated">
            <a:extLst>
              <a:ext uri="{FF2B5EF4-FFF2-40B4-BE49-F238E27FC236}">
                <a16:creationId xmlns:a16="http://schemas.microsoft.com/office/drawing/2014/main" id="{98BC56D6-2C01-4707-90DE-C228EF403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12" y="594348"/>
            <a:ext cx="10218975" cy="5762915"/>
          </a:xfrm>
          <a:prstGeom prst="rect">
            <a:avLst/>
          </a:prstGeom>
        </p:spPr>
      </p:pic>
    </p:spTree>
    <p:extLst>
      <p:ext uri="{BB962C8B-B14F-4D97-AF65-F5344CB8AC3E}">
        <p14:creationId xmlns:p14="http://schemas.microsoft.com/office/powerpoint/2010/main" val="124139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69194" y="0"/>
            <a:ext cx="11419580" cy="99458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Global Grant Funding Model—Getting to $100,000 in District 5000</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8" name="Picture 7" descr="Chart&#10;&#10;Description automatically generated">
            <a:extLst>
              <a:ext uri="{FF2B5EF4-FFF2-40B4-BE49-F238E27FC236}">
                <a16:creationId xmlns:a16="http://schemas.microsoft.com/office/drawing/2014/main" id="{C6F5EECF-F1C3-4348-8CB6-34A5146AE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8" y="2231991"/>
            <a:ext cx="6409191" cy="2918850"/>
          </a:xfrm>
          <a:prstGeom prst="rect">
            <a:avLst/>
          </a:prstGeom>
        </p:spPr>
      </p:pic>
      <p:sp>
        <p:nvSpPr>
          <p:cNvPr id="9" name="TextBox 8">
            <a:extLst>
              <a:ext uri="{FF2B5EF4-FFF2-40B4-BE49-F238E27FC236}">
                <a16:creationId xmlns:a16="http://schemas.microsoft.com/office/drawing/2014/main" id="{8F401850-2922-4C33-B55A-6530ECEDBCB5}"/>
              </a:ext>
            </a:extLst>
          </p:cNvPr>
          <p:cNvSpPr txBox="1"/>
          <p:nvPr/>
        </p:nvSpPr>
        <p:spPr>
          <a:xfrm>
            <a:off x="6570071" y="2231990"/>
            <a:ext cx="5581475" cy="2677656"/>
          </a:xfrm>
          <a:prstGeom prst="rect">
            <a:avLst/>
          </a:prstGeom>
          <a:solidFill>
            <a:srgbClr val="110A9A"/>
          </a:solidFill>
        </p:spPr>
        <p:txBody>
          <a:bodyPr wrap="square" rtlCol="0">
            <a:spAutoFit/>
          </a:bodyPr>
          <a:lstStyle/>
          <a:p>
            <a:r>
              <a:rPr lang="en-US" sz="2800" dirty="0">
                <a:solidFill>
                  <a:schemeClr val="bg1"/>
                </a:solidFill>
                <a:highlight>
                  <a:srgbClr val="000080"/>
                </a:highlight>
              </a:rPr>
              <a:t>+ $20,000 in Club Cash Matching </a:t>
            </a:r>
          </a:p>
          <a:p>
            <a:r>
              <a:rPr lang="en-US" sz="2800" dirty="0">
                <a:solidFill>
                  <a:schemeClr val="bg1"/>
                </a:solidFill>
                <a:highlight>
                  <a:srgbClr val="000080"/>
                </a:highlight>
              </a:rPr>
              <a:t>+ $24,000 DDF Cooperating District</a:t>
            </a:r>
          </a:p>
          <a:p>
            <a:r>
              <a:rPr lang="en-US" sz="2800" dirty="0">
                <a:solidFill>
                  <a:schemeClr val="bg1"/>
                </a:solidFill>
                <a:highlight>
                  <a:srgbClr val="000080"/>
                </a:highlight>
              </a:rPr>
              <a:t>+ $19,200 in World Fund Matching</a:t>
            </a:r>
          </a:p>
          <a:p>
            <a:r>
              <a:rPr lang="en-US" sz="2800" dirty="0">
                <a:solidFill>
                  <a:schemeClr val="bg1"/>
                </a:solidFill>
                <a:highlight>
                  <a:srgbClr val="000080"/>
                </a:highlight>
              </a:rPr>
              <a:t>+   $800 Club Cash from Host Partner Club or District, or Intl. Partner Club in Cooperating District</a:t>
            </a:r>
          </a:p>
        </p:txBody>
      </p:sp>
      <p:sp>
        <p:nvSpPr>
          <p:cNvPr id="10" name="Right Brace 9">
            <a:extLst>
              <a:ext uri="{FF2B5EF4-FFF2-40B4-BE49-F238E27FC236}">
                <a16:creationId xmlns:a16="http://schemas.microsoft.com/office/drawing/2014/main" id="{0B1517A8-AF34-47E9-8B6D-0DFE9EFB08B9}"/>
              </a:ext>
            </a:extLst>
          </p:cNvPr>
          <p:cNvSpPr/>
          <p:nvPr/>
        </p:nvSpPr>
        <p:spPr>
          <a:xfrm>
            <a:off x="11688774" y="2656418"/>
            <a:ext cx="407117"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Arrow: Right 10">
            <a:extLst>
              <a:ext uri="{FF2B5EF4-FFF2-40B4-BE49-F238E27FC236}">
                <a16:creationId xmlns:a16="http://schemas.microsoft.com/office/drawing/2014/main" id="{003A5384-B068-465F-9AB8-772B0B6630B0}"/>
              </a:ext>
            </a:extLst>
          </p:cNvPr>
          <p:cNvSpPr/>
          <p:nvPr/>
        </p:nvSpPr>
        <p:spPr>
          <a:xfrm flipV="1">
            <a:off x="5008228" y="4215887"/>
            <a:ext cx="1224792" cy="693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15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69194" y="0"/>
            <a:ext cx="11419580" cy="99458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Global Grant Funding Model—Getting to $300,000 in District 5000</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8" name="Picture 7" descr="Chart&#10;&#10;Description automatically generated">
            <a:extLst>
              <a:ext uri="{FF2B5EF4-FFF2-40B4-BE49-F238E27FC236}">
                <a16:creationId xmlns:a16="http://schemas.microsoft.com/office/drawing/2014/main" id="{C6F5EECF-F1C3-4348-8CB6-34A5146AE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8" y="2231991"/>
            <a:ext cx="6409191" cy="2918850"/>
          </a:xfrm>
          <a:prstGeom prst="rect">
            <a:avLst/>
          </a:prstGeom>
        </p:spPr>
      </p:pic>
      <p:sp>
        <p:nvSpPr>
          <p:cNvPr id="9" name="TextBox 8">
            <a:extLst>
              <a:ext uri="{FF2B5EF4-FFF2-40B4-BE49-F238E27FC236}">
                <a16:creationId xmlns:a16="http://schemas.microsoft.com/office/drawing/2014/main" id="{8F401850-2922-4C33-B55A-6530ECEDBCB5}"/>
              </a:ext>
            </a:extLst>
          </p:cNvPr>
          <p:cNvSpPr txBox="1"/>
          <p:nvPr/>
        </p:nvSpPr>
        <p:spPr>
          <a:xfrm>
            <a:off x="6570071" y="2231990"/>
            <a:ext cx="5581475" cy="2677656"/>
          </a:xfrm>
          <a:prstGeom prst="rect">
            <a:avLst/>
          </a:prstGeom>
          <a:solidFill>
            <a:srgbClr val="110A9A"/>
          </a:solidFill>
        </p:spPr>
        <p:txBody>
          <a:bodyPr wrap="square" rtlCol="0">
            <a:spAutoFit/>
          </a:bodyPr>
          <a:lstStyle/>
          <a:p>
            <a:r>
              <a:rPr lang="en-US" sz="2800" dirty="0">
                <a:solidFill>
                  <a:schemeClr val="bg1"/>
                </a:solidFill>
                <a:highlight>
                  <a:srgbClr val="000080"/>
                </a:highlight>
              </a:rPr>
              <a:t>+ $20,000 in Club Cash Matching </a:t>
            </a:r>
          </a:p>
          <a:p>
            <a:r>
              <a:rPr lang="en-US" sz="2800" dirty="0">
                <a:solidFill>
                  <a:schemeClr val="bg1"/>
                </a:solidFill>
                <a:highlight>
                  <a:srgbClr val="000080"/>
                </a:highlight>
              </a:rPr>
              <a:t>+ $24,000 DDF Cooperating District</a:t>
            </a:r>
          </a:p>
          <a:p>
            <a:r>
              <a:rPr lang="en-US" sz="2800" dirty="0">
                <a:solidFill>
                  <a:schemeClr val="bg1"/>
                </a:solidFill>
                <a:highlight>
                  <a:srgbClr val="000080"/>
                </a:highlight>
              </a:rPr>
              <a:t>+ $19,200 in World Fund Matching</a:t>
            </a:r>
          </a:p>
          <a:p>
            <a:r>
              <a:rPr lang="en-US" sz="2800" dirty="0">
                <a:solidFill>
                  <a:schemeClr val="bg1"/>
                </a:solidFill>
                <a:highlight>
                  <a:srgbClr val="000080"/>
                </a:highlight>
              </a:rPr>
              <a:t>+   $800 Club Cash from Host Partner Club or District, or Intl. Partner Club in Cooperating District</a:t>
            </a:r>
          </a:p>
        </p:txBody>
      </p:sp>
      <p:sp>
        <p:nvSpPr>
          <p:cNvPr id="10" name="Right Brace 9">
            <a:extLst>
              <a:ext uri="{FF2B5EF4-FFF2-40B4-BE49-F238E27FC236}">
                <a16:creationId xmlns:a16="http://schemas.microsoft.com/office/drawing/2014/main" id="{0B1517A8-AF34-47E9-8B6D-0DFE9EFB08B9}"/>
              </a:ext>
            </a:extLst>
          </p:cNvPr>
          <p:cNvSpPr/>
          <p:nvPr/>
        </p:nvSpPr>
        <p:spPr>
          <a:xfrm>
            <a:off x="11688774" y="2656418"/>
            <a:ext cx="407117"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Arrow: Right 10">
            <a:extLst>
              <a:ext uri="{FF2B5EF4-FFF2-40B4-BE49-F238E27FC236}">
                <a16:creationId xmlns:a16="http://schemas.microsoft.com/office/drawing/2014/main" id="{003A5384-B068-465F-9AB8-772B0B6630B0}"/>
              </a:ext>
            </a:extLst>
          </p:cNvPr>
          <p:cNvSpPr/>
          <p:nvPr/>
        </p:nvSpPr>
        <p:spPr>
          <a:xfrm flipV="1">
            <a:off x="5008228" y="4215887"/>
            <a:ext cx="1224792" cy="693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0236D5-2D53-46F8-9468-375F0093E041}"/>
              </a:ext>
            </a:extLst>
          </p:cNvPr>
          <p:cNvSpPr txBox="1"/>
          <p:nvPr/>
        </p:nvSpPr>
        <p:spPr>
          <a:xfrm>
            <a:off x="3031315" y="5216880"/>
            <a:ext cx="5581475" cy="1384995"/>
          </a:xfrm>
          <a:prstGeom prst="rect">
            <a:avLst/>
          </a:prstGeom>
          <a:solidFill>
            <a:srgbClr val="110A9A"/>
          </a:solidFill>
        </p:spPr>
        <p:txBody>
          <a:bodyPr wrap="square" rtlCol="0">
            <a:spAutoFit/>
          </a:bodyPr>
          <a:lstStyle/>
          <a:p>
            <a:r>
              <a:rPr lang="en-US" sz="2800" dirty="0">
                <a:solidFill>
                  <a:schemeClr val="bg1"/>
                </a:solidFill>
                <a:highlight>
                  <a:srgbClr val="000080"/>
                </a:highlight>
              </a:rPr>
              <a:t>+ $200,000 2 FOR 1 MATCH FROM UNICEF/USAID/WORLD VISION/IAPB/WHO</a:t>
            </a:r>
          </a:p>
        </p:txBody>
      </p:sp>
    </p:spTree>
    <p:extLst>
      <p:ext uri="{BB962C8B-B14F-4D97-AF65-F5344CB8AC3E}">
        <p14:creationId xmlns:p14="http://schemas.microsoft.com/office/powerpoint/2010/main" val="325333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Our New Area of Focus—Global Grants Begin July 1, 2021</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1026" name="Picture 2" descr="Rotary International on Twitter: &quot;We are proud to announce a new ...">
            <a:extLst>
              <a:ext uri="{FF2B5EF4-FFF2-40B4-BE49-F238E27FC236}">
                <a16:creationId xmlns:a16="http://schemas.microsoft.com/office/drawing/2014/main" id="{FCC9DD99-8D56-4B6D-AB64-DB87BC466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183" y="742836"/>
            <a:ext cx="9550804" cy="53723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CA9BF1-292B-4F42-A0F5-334D2BFF4619}"/>
              </a:ext>
            </a:extLst>
          </p:cNvPr>
          <p:cNvSpPr txBox="1"/>
          <p:nvPr/>
        </p:nvSpPr>
        <p:spPr>
          <a:xfrm>
            <a:off x="1461705" y="6314032"/>
            <a:ext cx="7401968" cy="461665"/>
          </a:xfrm>
          <a:prstGeom prst="rect">
            <a:avLst/>
          </a:prstGeom>
          <a:noFill/>
        </p:spPr>
        <p:txBody>
          <a:bodyPr wrap="square" rtlCol="0">
            <a:spAutoFit/>
          </a:bodyPr>
          <a:lstStyle/>
          <a:p>
            <a:r>
              <a:rPr lang="en-US" sz="2400" dirty="0">
                <a:solidFill>
                  <a:srgbClr val="110A9A"/>
                </a:solidFill>
              </a:rPr>
              <a:t>Global Grants in the new Area of Focus begin July 1 2021</a:t>
            </a:r>
          </a:p>
        </p:txBody>
      </p:sp>
    </p:spTree>
    <p:extLst>
      <p:ext uri="{BB962C8B-B14F-4D97-AF65-F5344CB8AC3E}">
        <p14:creationId xmlns:p14="http://schemas.microsoft.com/office/powerpoint/2010/main" val="278469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The Rotary Foundation SEVEN Areas of Focus</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2050" name="Picture 2" descr="May be an image of text that says 'Rotary DVANCE The Rotary Foundation'">
            <a:extLst>
              <a:ext uri="{FF2B5EF4-FFF2-40B4-BE49-F238E27FC236}">
                <a16:creationId xmlns:a16="http://schemas.microsoft.com/office/drawing/2014/main" id="{72948E69-DC7E-4426-AFFC-4D722759B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809" y="606541"/>
            <a:ext cx="6007741" cy="619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3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Our New Area of Focus—Global Grants Begin July 1, 2021</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3074" name="Picture 2" descr="May be an image of outdoors and text that says 'ヒ RIDGE το REEF LITTER &amp; DATA COLLECTION STATEWIDE, APRIL 24, 2021'">
            <a:extLst>
              <a:ext uri="{FF2B5EF4-FFF2-40B4-BE49-F238E27FC236}">
                <a16:creationId xmlns:a16="http://schemas.microsoft.com/office/drawing/2014/main" id="{CE5AAFE2-ACFB-4560-BCA6-F66F4D304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087" y="620577"/>
            <a:ext cx="6097646" cy="60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6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1CA7-B389-40FE-AA7B-4210DDA78628}"/>
              </a:ext>
            </a:extLst>
          </p:cNvPr>
          <p:cNvSpPr>
            <a:spLocks noGrp="1"/>
          </p:cNvSpPr>
          <p:nvPr>
            <p:ph type="title"/>
          </p:nvPr>
        </p:nvSpPr>
        <p:spPr/>
        <p:txBody>
          <a:bodyPr/>
          <a:lstStyle/>
          <a:p>
            <a:r>
              <a:rPr lang="en-US" b="1" spc="-150" dirty="0">
                <a:latin typeface="Arial Narrow Bold"/>
                <a:cs typeface="Arial Narrow Bold"/>
              </a:rPr>
              <a:t>Programs of Scale Grants</a:t>
            </a:r>
            <a:endParaRPr lang="en-US" dirty="0"/>
          </a:p>
        </p:txBody>
      </p:sp>
      <p:sp>
        <p:nvSpPr>
          <p:cNvPr id="5" name="Rectangle 4">
            <a:extLst>
              <a:ext uri="{FF2B5EF4-FFF2-40B4-BE49-F238E27FC236}">
                <a16:creationId xmlns:a16="http://schemas.microsoft.com/office/drawing/2014/main" id="{09582D6B-4090-4CF6-9DD8-869FF307C435}"/>
              </a:ext>
            </a:extLst>
          </p:cNvPr>
          <p:cNvSpPr/>
          <p:nvPr/>
        </p:nvSpPr>
        <p:spPr>
          <a:xfrm>
            <a:off x="1869232" y="123691"/>
            <a:ext cx="662881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2020-2021 Global Grants</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B4AEAA-57C2-47C5-8BB3-96AA3AD181C0}"/>
              </a:ext>
            </a:extLst>
          </p:cNvPr>
          <p:cNvSpPr/>
          <p:nvPr/>
        </p:nvSpPr>
        <p:spPr>
          <a:xfrm>
            <a:off x="5388429" y="1540044"/>
            <a:ext cx="4898571" cy="5262979"/>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Multi-year programs that benefit large number of people</a:t>
            </a:r>
          </a:p>
          <a:p>
            <a:pPr marL="342900" indent="-342900">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Alignment with areas of focus</a:t>
            </a:r>
          </a:p>
          <a:p>
            <a:pPr marL="457200" indent="-457200">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World Fund award of $2 million; no additional Rotarian funding required</a:t>
            </a:r>
          </a:p>
          <a:p>
            <a:pPr marL="342900" indent="-342900">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Require implementation with partner organization(s)</a:t>
            </a:r>
          </a:p>
          <a:p>
            <a:pPr marL="342900" indent="-342900">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Competitive two-step application process</a:t>
            </a:r>
          </a:p>
        </p:txBody>
      </p:sp>
      <p:pic>
        <p:nvPicPr>
          <p:cNvPr id="7170" name="Picture 2" descr="Residents collecting water delivered by a tanker in the Royapettah district in Chennai, India, last month.">
            <a:extLst>
              <a:ext uri="{FF2B5EF4-FFF2-40B4-BE49-F238E27FC236}">
                <a16:creationId xmlns:a16="http://schemas.microsoft.com/office/drawing/2014/main" id="{40944B74-3B00-4847-BA81-2A3AAD7D4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17" y="2815484"/>
            <a:ext cx="3774125" cy="267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Programs of Scale Grant 2020-21—Zambia Malaria Program</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10" name="Picture 2" descr="DSC07368">
            <a:extLst>
              <a:ext uri="{FF2B5EF4-FFF2-40B4-BE49-F238E27FC236}">
                <a16:creationId xmlns:a16="http://schemas.microsoft.com/office/drawing/2014/main" id="{C0956EC1-C4EE-4BD5-AB64-E3CAE7D1E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664" y="735233"/>
            <a:ext cx="3502109" cy="289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20076E8-3A2F-46F3-AB6D-D9232C1D5C90}"/>
              </a:ext>
            </a:extLst>
          </p:cNvPr>
          <p:cNvSpPr txBox="1"/>
          <p:nvPr/>
        </p:nvSpPr>
        <p:spPr>
          <a:xfrm>
            <a:off x="83888" y="735232"/>
            <a:ext cx="8257679" cy="4493538"/>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solidFill>
                  <a:srgbClr val="002060"/>
                </a:solidFill>
                <a:effectLst/>
                <a:latin typeface="Arial" panose="020B0604020202020204" pitchFamily="34" charset="0"/>
                <a:cs typeface="Arial" panose="020B0604020202020204" pitchFamily="34" charset="0"/>
              </a:rPr>
              <a:t>“</a:t>
            </a:r>
            <a:r>
              <a:rPr kumimoji="0" lang="en-US" altLang="en-US" sz="2200" b="0" i="0" u="none" strike="noStrike" cap="none" normalizeH="0" baseline="0" dirty="0">
                <a:ln>
                  <a:noFill/>
                </a:ln>
                <a:solidFill>
                  <a:schemeClr val="accent1">
                    <a:lumMod val="50000"/>
                  </a:schemeClr>
                </a:solidFill>
                <a:effectLst/>
                <a:cs typeface="Arial" panose="020B0604020202020204" pitchFamily="34" charset="0"/>
              </a:rPr>
              <a:t>Our first Programs of Scale award was Initiated by the Rotary Club of Federal Way in Seattle, Washington, USA Rotary clubs in Zambia . The program has an ambitious goal of helping reduce the incidence of malaria by 90% in ten target districts in Zambia.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accent1">
                    <a:lumMod val="50000"/>
                  </a:schemeClr>
                </a:solidFill>
                <a:effectLst/>
                <a:cs typeface="Arial" panose="020B0604020202020204" pitchFamily="34" charset="0"/>
              </a:rPr>
              <a:t>The Rotary Foundation, World Vision USA and the Bill &amp; Melinda Gates Foundation will each contribute $2 m to add 2,500 community health workers to the national health system in Zambia, allowing for more effective malaria diagnosis &amp;treatment for more than 1.3 million people.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accent1">
                    <a:lumMod val="50000"/>
                  </a:schemeClr>
                </a:solidFill>
                <a:effectLst/>
                <a:cs typeface="Arial" panose="020B0604020202020204" pitchFamily="34" charset="0"/>
              </a:rPr>
              <a:t>The project will save lives, ease the pressure on the health system and increase productivity of people. It enhances the scope, impact and sustainability of successful Rotary projects by providing longer-term resources.”</a:t>
            </a:r>
          </a:p>
        </p:txBody>
      </p:sp>
    </p:spTree>
    <p:extLst>
      <p:ext uri="{BB962C8B-B14F-4D97-AF65-F5344CB8AC3E}">
        <p14:creationId xmlns:p14="http://schemas.microsoft.com/office/powerpoint/2010/main" val="391578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Global Grants Matching—Let’s Begin on with a SHOUT OUT</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00EA2AC6-C0CE-4A71-8125-F3DC12658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7" y="508258"/>
            <a:ext cx="6301845" cy="6349742"/>
          </a:xfrm>
          <a:prstGeom prst="rect">
            <a:avLst/>
          </a:prstGeom>
        </p:spPr>
      </p:pic>
      <p:sp>
        <p:nvSpPr>
          <p:cNvPr id="10" name="TextBox 9">
            <a:extLst>
              <a:ext uri="{FF2B5EF4-FFF2-40B4-BE49-F238E27FC236}">
                <a16:creationId xmlns:a16="http://schemas.microsoft.com/office/drawing/2014/main" id="{F51DBE3D-77FD-434C-9BDB-7922E146E153}"/>
              </a:ext>
            </a:extLst>
          </p:cNvPr>
          <p:cNvSpPr txBox="1"/>
          <p:nvPr/>
        </p:nvSpPr>
        <p:spPr>
          <a:xfrm>
            <a:off x="7399176" y="1212980"/>
            <a:ext cx="4556912" cy="4154984"/>
          </a:xfrm>
          <a:prstGeom prst="rect">
            <a:avLst/>
          </a:prstGeom>
          <a:noFill/>
        </p:spPr>
        <p:txBody>
          <a:bodyPr wrap="square" rtlCol="0">
            <a:spAutoFit/>
          </a:bodyPr>
          <a:lstStyle/>
          <a:p>
            <a:pPr algn="l"/>
            <a:r>
              <a:rPr lang="en-US" sz="2400" b="0" i="0" dirty="0">
                <a:solidFill>
                  <a:srgbClr val="002060"/>
                </a:solidFill>
                <a:effectLst/>
                <a:latin typeface="inherit"/>
              </a:rPr>
              <a:t>Thank you Mam </a:t>
            </a:r>
            <a:r>
              <a:rPr lang="en-US" sz="2400" b="0" i="0" dirty="0" err="1">
                <a:solidFill>
                  <a:srgbClr val="002060"/>
                </a:solidFill>
                <a:effectLst/>
                <a:latin typeface="inherit"/>
              </a:rPr>
              <a:t>Marriene</a:t>
            </a:r>
            <a:r>
              <a:rPr lang="en-US" sz="2400" b="0" i="0" dirty="0">
                <a:solidFill>
                  <a:srgbClr val="002060"/>
                </a:solidFill>
                <a:effectLst/>
                <a:latin typeface="inherit"/>
              </a:rPr>
              <a:t> and Raffy of the RC of Kapolei and Metro Iloilo RC.</a:t>
            </a:r>
          </a:p>
          <a:p>
            <a:pPr algn="l"/>
            <a:r>
              <a:rPr lang="en-US" sz="2400" b="0" i="0" dirty="0">
                <a:solidFill>
                  <a:srgbClr val="002060"/>
                </a:solidFill>
                <a:effectLst/>
                <a:latin typeface="inherit"/>
              </a:rPr>
              <a:t>Mam </a:t>
            </a:r>
            <a:r>
              <a:rPr lang="en-US" sz="2400" b="0" i="0" u="none" strike="noStrike" dirty="0">
                <a:solidFill>
                  <a:srgbClr val="002060"/>
                </a:solidFill>
                <a:effectLst/>
                <a:latin typeface="inherit"/>
                <a:hlinkClick r:id="rId4">
                  <a:extLst>
                    <a:ext uri="{A12FA001-AC4F-418D-AE19-62706E023703}">
                      <ahyp:hlinkClr xmlns:ahyp="http://schemas.microsoft.com/office/drawing/2018/hyperlinkcolor" val="tx"/>
                    </a:ext>
                  </a:extLst>
                </a:hlinkClick>
              </a:rPr>
              <a:t>Marienne Villanueva Vergara</a:t>
            </a:r>
          </a:p>
          <a:p>
            <a:pPr algn="l"/>
            <a:r>
              <a:rPr lang="en-US" sz="2400" b="0" i="0" dirty="0">
                <a:solidFill>
                  <a:srgbClr val="002060"/>
                </a:solidFill>
                <a:effectLst/>
                <a:latin typeface="inherit"/>
              </a:rPr>
              <a:t>who traced her roots from Concepcion, visited </a:t>
            </a:r>
            <a:r>
              <a:rPr lang="en-US" sz="2400" b="0" i="0" dirty="0" err="1">
                <a:solidFill>
                  <a:srgbClr val="002060"/>
                </a:solidFill>
                <a:effectLst/>
                <a:latin typeface="inherit"/>
              </a:rPr>
              <a:t>Baliguian</a:t>
            </a:r>
            <a:r>
              <a:rPr lang="en-US" sz="2400" b="0" i="0" dirty="0">
                <a:solidFill>
                  <a:srgbClr val="002060"/>
                </a:solidFill>
                <a:effectLst/>
                <a:latin typeface="inherit"/>
              </a:rPr>
              <a:t> last January 2020 before the Pandemic. But despite the pandemic they’ve unceasingly followed up with The Rotary Foundation for the approval of this $66,141.00 grant.</a:t>
            </a:r>
          </a:p>
        </p:txBody>
      </p:sp>
    </p:spTree>
    <p:extLst>
      <p:ext uri="{BB962C8B-B14F-4D97-AF65-F5344CB8AC3E}">
        <p14:creationId xmlns:p14="http://schemas.microsoft.com/office/powerpoint/2010/main" val="393080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Rotary USAID Hearts of Europe Global Grants--$2M in 3 Years</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2050" name="Picture 2">
            <a:extLst>
              <a:ext uri="{FF2B5EF4-FFF2-40B4-BE49-F238E27FC236}">
                <a16:creationId xmlns:a16="http://schemas.microsoft.com/office/drawing/2014/main" id="{2BC307C2-7FB1-4EA1-AB1E-491D432C1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8513"/>
            <a:ext cx="914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279567-86EE-4AC7-BDF6-3152E1AE8AA4}"/>
              </a:ext>
            </a:extLst>
          </p:cNvPr>
          <p:cNvSpPr txBox="1"/>
          <p:nvPr/>
        </p:nvSpPr>
        <p:spPr>
          <a:xfrm>
            <a:off x="1242455" y="2787548"/>
            <a:ext cx="8388433" cy="3046988"/>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Project:</a:t>
            </a:r>
            <a:r>
              <a:rPr lang="en-US" sz="2400" dirty="0">
                <a:solidFill>
                  <a:srgbClr val="002060"/>
                </a:solidFill>
                <a:latin typeface="Arial" panose="020B0604020202020204" pitchFamily="34" charset="0"/>
                <a:cs typeface="Arial" panose="020B0604020202020204" pitchFamily="34" charset="0"/>
              </a:rPr>
              <a:t> “DRONES FOR ICT CLASSROOMS”</a:t>
            </a:r>
          </a:p>
          <a:p>
            <a:r>
              <a:rPr lang="en-US" sz="2400" b="1" dirty="0">
                <a:solidFill>
                  <a:srgbClr val="002060"/>
                </a:solidFill>
                <a:latin typeface="Arial" panose="020B0604020202020204" pitchFamily="34" charset="0"/>
                <a:cs typeface="Arial" panose="020B0604020202020204" pitchFamily="34" charset="0"/>
              </a:rPr>
              <a:t>Area of focus: </a:t>
            </a:r>
            <a:r>
              <a:rPr lang="en-US" sz="2400" dirty="0">
                <a:solidFill>
                  <a:srgbClr val="002060"/>
                </a:solidFill>
                <a:latin typeface="Arial" panose="020B0604020202020204" pitchFamily="34" charset="0"/>
                <a:cs typeface="Arial" panose="020B0604020202020204" pitchFamily="34" charset="0"/>
              </a:rPr>
              <a:t>Basic education and literacy</a:t>
            </a:r>
          </a:p>
          <a:p>
            <a:r>
              <a:rPr lang="en-US" sz="2400" b="1" dirty="0">
                <a:solidFill>
                  <a:srgbClr val="002060"/>
                </a:solidFill>
                <a:latin typeface="Arial" panose="020B0604020202020204" pitchFamily="34" charset="0"/>
                <a:cs typeface="Arial" panose="020B0604020202020204" pitchFamily="34" charset="0"/>
              </a:rPr>
              <a:t>Host club: </a:t>
            </a:r>
            <a:r>
              <a:rPr lang="en-US" sz="2400" dirty="0">
                <a:solidFill>
                  <a:srgbClr val="002060"/>
                </a:solidFill>
                <a:latin typeface="Arial" panose="020B0604020202020204" pitchFamily="34" charset="0"/>
                <a:cs typeface="Arial" panose="020B0604020202020204" pitchFamily="34" charset="0"/>
              </a:rPr>
              <a:t>Rotary Club Sremska Mitrovica, District 2483</a:t>
            </a:r>
          </a:p>
          <a:p>
            <a:r>
              <a:rPr lang="en-US" sz="2400" b="1" dirty="0">
                <a:solidFill>
                  <a:srgbClr val="002060"/>
                </a:solidFill>
                <a:latin typeface="Arial" panose="020B0604020202020204" pitchFamily="34" charset="0"/>
                <a:cs typeface="Arial" panose="020B0604020202020204" pitchFamily="34" charset="0"/>
              </a:rPr>
              <a:t>Partner:</a:t>
            </a:r>
            <a:r>
              <a:rPr lang="en-US" sz="2400" dirty="0">
                <a:solidFill>
                  <a:srgbClr val="002060"/>
                </a:solidFill>
                <a:latin typeface="Arial" panose="020B0604020202020204" pitchFamily="34" charset="0"/>
                <a:cs typeface="Arial" panose="020B0604020202020204" pitchFamily="34" charset="0"/>
              </a:rPr>
              <a:t> Ministry of Education of the Republic of Serbia</a:t>
            </a:r>
          </a:p>
          <a:p>
            <a:r>
              <a:rPr lang="en-US" sz="2400" b="1" dirty="0">
                <a:solidFill>
                  <a:srgbClr val="002060"/>
                </a:solidFill>
                <a:latin typeface="Arial" panose="020B0604020202020204" pitchFamily="34" charset="0"/>
                <a:cs typeface="Arial" panose="020B0604020202020204" pitchFamily="34" charset="0"/>
              </a:rPr>
              <a:t>Beneficiary: </a:t>
            </a:r>
            <a:r>
              <a:rPr lang="en-US" sz="2400" dirty="0">
                <a:solidFill>
                  <a:srgbClr val="002060"/>
                </a:solidFill>
                <a:latin typeface="Arial" panose="020B0604020202020204" pitchFamily="34" charset="0"/>
                <a:cs typeface="Arial" panose="020B0604020202020204" pitchFamily="34" charset="0"/>
              </a:rPr>
              <a:t>Elementary schools (1300 schools)</a:t>
            </a:r>
          </a:p>
          <a:p>
            <a:r>
              <a:rPr lang="en-US" sz="2400" b="1" dirty="0">
                <a:solidFill>
                  <a:srgbClr val="002060"/>
                </a:solidFill>
                <a:latin typeface="Arial" panose="020B0604020202020204" pitchFamily="34" charset="0"/>
                <a:cs typeface="Arial" panose="020B0604020202020204" pitchFamily="34" charset="0"/>
              </a:rPr>
              <a:t>Type of donation:</a:t>
            </a:r>
            <a:r>
              <a:rPr lang="en-US" sz="2400" dirty="0">
                <a:solidFill>
                  <a:srgbClr val="002060"/>
                </a:solidFill>
                <a:latin typeface="Arial" panose="020B0604020202020204" pitchFamily="34" charset="0"/>
                <a:cs typeface="Arial" panose="020B0604020202020204" pitchFamily="34" charset="0"/>
              </a:rPr>
              <a:t> Drones and programming languages</a:t>
            </a:r>
          </a:p>
          <a:p>
            <a:r>
              <a:rPr lang="en-US" sz="2400" dirty="0">
                <a:solidFill>
                  <a:srgbClr val="002060"/>
                </a:solidFill>
                <a:latin typeface="Arial" panose="020B0604020202020204" pitchFamily="34" charset="0"/>
                <a:cs typeface="Arial" panose="020B0604020202020204" pitchFamily="34" charset="0"/>
              </a:rPr>
              <a:t>Scratch and Python</a:t>
            </a:r>
          </a:p>
          <a:p>
            <a:r>
              <a:rPr lang="en-US" sz="2400" dirty="0">
                <a:solidFill>
                  <a:srgbClr val="002060"/>
                </a:solidFill>
                <a:latin typeface="Arial" panose="020B0604020202020204" pitchFamily="34" charset="0"/>
                <a:cs typeface="Arial" panose="020B0604020202020204" pitchFamily="34" charset="0"/>
              </a:rPr>
              <a:t>Budget: 184,800 $</a:t>
            </a:r>
          </a:p>
        </p:txBody>
      </p:sp>
    </p:spTree>
    <p:extLst>
      <p:ext uri="{BB962C8B-B14F-4D97-AF65-F5344CB8AC3E}">
        <p14:creationId xmlns:p14="http://schemas.microsoft.com/office/powerpoint/2010/main" val="202559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69194" y="0"/>
            <a:ext cx="11419580" cy="99458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World Fund Match—No $15,000 Minimum Word Fund Match or 15% International Partner Contribution</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2" descr="DSC07368">
            <a:extLst>
              <a:ext uri="{FF2B5EF4-FFF2-40B4-BE49-F238E27FC236}">
                <a16:creationId xmlns:a16="http://schemas.microsoft.com/office/drawing/2014/main" id="{49ADA7EE-7A40-421E-AA47-448A0033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104" y="1230184"/>
            <a:ext cx="3944000" cy="32627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FDF4A8-F0E9-4074-BD76-761E49BB17B6}"/>
              </a:ext>
            </a:extLst>
          </p:cNvPr>
          <p:cNvSpPr txBox="1"/>
          <p:nvPr/>
        </p:nvSpPr>
        <p:spPr>
          <a:xfrm>
            <a:off x="269195" y="1619075"/>
            <a:ext cx="7289286" cy="3785652"/>
          </a:xfrm>
          <a:prstGeom prst="rect">
            <a:avLst/>
          </a:prstGeom>
          <a:noFill/>
        </p:spPr>
        <p:txBody>
          <a:bodyPr wrap="square">
            <a:spAutoFit/>
          </a:bodyPr>
          <a:lstStyle/>
          <a:p>
            <a:pPr algn="l"/>
            <a:r>
              <a:rPr lang="en-US" sz="2400" b="1" i="0" u="none" strike="noStrike" dirty="0">
                <a:solidFill>
                  <a:srgbClr val="0F1419"/>
                </a:solidFill>
                <a:effectLst/>
                <a:latin typeface="-apple-system"/>
                <a:hlinkClick r:id="rId4"/>
              </a:rPr>
              <a:t>K.R. Ravindran</a:t>
            </a:r>
          </a:p>
          <a:p>
            <a:pPr algn="l" rtl="0"/>
            <a:r>
              <a:rPr lang="en-US" sz="2400" b="0" i="0" u="none" strike="noStrike" dirty="0">
                <a:solidFill>
                  <a:srgbClr val="5B7083"/>
                </a:solidFill>
                <a:effectLst/>
                <a:latin typeface="-apple-system"/>
                <a:hlinkClick r:id="rId4"/>
              </a:rPr>
              <a:t>@KRRavindran105</a:t>
            </a:r>
          </a:p>
          <a:p>
            <a:pPr algn="l"/>
            <a:r>
              <a:rPr lang="en-US" sz="2400" b="0" i="0" dirty="0">
                <a:solidFill>
                  <a:srgbClr val="5B7083"/>
                </a:solidFill>
                <a:effectLst/>
                <a:latin typeface="-apple-system"/>
              </a:rPr>
              <a:t>·</a:t>
            </a:r>
          </a:p>
          <a:p>
            <a:pPr algn="l"/>
            <a:r>
              <a:rPr lang="en-US" sz="2400" b="0" i="0" u="none" strike="noStrike" dirty="0">
                <a:solidFill>
                  <a:srgbClr val="5B7083"/>
                </a:solidFill>
                <a:effectLst/>
                <a:latin typeface="-apple-system"/>
                <a:hlinkClick r:id="rId5"/>
              </a:rPr>
              <a:t>Mar 6</a:t>
            </a:r>
            <a:endParaRPr lang="en-US" sz="2400" b="0" i="0" dirty="0">
              <a:solidFill>
                <a:srgbClr val="000000"/>
              </a:solidFill>
              <a:effectLst/>
              <a:latin typeface="Calibri" panose="020F0502020204030204" pitchFamily="34" charset="0"/>
            </a:endParaRPr>
          </a:p>
          <a:p>
            <a:pPr algn="l"/>
            <a:r>
              <a:rPr lang="en-US" sz="2400" b="0" i="0" dirty="0">
                <a:solidFill>
                  <a:schemeClr val="accent1">
                    <a:lumMod val="50000"/>
                  </a:schemeClr>
                </a:solidFill>
                <a:effectLst/>
                <a:latin typeface="Arial" panose="020B0604020202020204" pitchFamily="34" charset="0"/>
                <a:cs typeface="Arial" panose="020B0604020202020204" pitchFamily="34" charset="0"/>
              </a:rPr>
              <a:t>As of 31 Dec ‘20, 1,186 global grants have been approved by TRF this fiscal year. Together with the 1,614 grant applications in the pipeline, it makes a total of 2,800, already representing an unprecedented level of activity beating the record set last year at 1,717 applications.</a:t>
            </a:r>
          </a:p>
        </p:txBody>
      </p:sp>
    </p:spTree>
    <p:extLst>
      <p:ext uri="{BB962C8B-B14F-4D97-AF65-F5344CB8AC3E}">
        <p14:creationId xmlns:p14="http://schemas.microsoft.com/office/powerpoint/2010/main" val="269789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Global Grant Matching—No TRF Club Match</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2" descr="DSC07368">
            <a:extLst>
              <a:ext uri="{FF2B5EF4-FFF2-40B4-BE49-F238E27FC236}">
                <a16:creationId xmlns:a16="http://schemas.microsoft.com/office/drawing/2014/main" id="{49ADA7EE-7A40-421E-AA47-448A0033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588" y="735233"/>
            <a:ext cx="3725202" cy="30817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C07A7-9B92-4125-8225-48B15EA0B0ED}"/>
              </a:ext>
            </a:extLst>
          </p:cNvPr>
          <p:cNvSpPr txBox="1"/>
          <p:nvPr/>
        </p:nvSpPr>
        <p:spPr>
          <a:xfrm>
            <a:off x="51221" y="1508667"/>
            <a:ext cx="8029367" cy="4154984"/>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KR (Ravi) Ravindran, Rotary Founda</a:t>
            </a:r>
            <a:r>
              <a:rPr lang="en-US" sz="2400" dirty="0">
                <a:solidFill>
                  <a:srgbClr val="000099"/>
                </a:solidFill>
                <a:latin typeface="Arial" panose="020B0604020202020204" pitchFamily="34" charset="0"/>
                <a:cs typeface="Arial" panose="020B0604020202020204" pitchFamily="34" charset="0"/>
              </a:rPr>
              <a:t>tion</a:t>
            </a:r>
            <a:r>
              <a:rPr lang="en-US" sz="2400" dirty="0">
                <a:solidFill>
                  <a:srgbClr val="002060"/>
                </a:solidFill>
                <a:latin typeface="Arial" panose="020B0604020202020204" pitchFamily="34" charset="0"/>
                <a:cs typeface="Arial" panose="020B0604020202020204" pitchFamily="34" charset="0"/>
              </a:rPr>
              <a:t> Trustee Chair, April 2021:</a:t>
            </a:r>
          </a:p>
          <a:p>
            <a:endParaRPr lang="en-US" sz="2400" dirty="0">
              <a:solidFill>
                <a:srgbClr val="002060"/>
              </a:solidFill>
              <a:latin typeface="Arial" panose="020B0604020202020204" pitchFamily="34" charset="0"/>
              <a:cs typeface="Arial" panose="020B0604020202020204" pitchFamily="34" charset="0"/>
            </a:endParaRPr>
          </a:p>
          <a:p>
            <a:r>
              <a:rPr lang="en-US" sz="2400" b="0" i="0" dirty="0">
                <a:solidFill>
                  <a:schemeClr val="accent1">
                    <a:lumMod val="50000"/>
                  </a:schemeClr>
                </a:solidFill>
                <a:effectLst/>
                <a:latin typeface="arial" panose="020B0604020202020204" pitchFamily="34" charset="0"/>
              </a:rPr>
              <a:t>When the coronavirus hit about a year ago, The Rotary Foundation quickly mobilized and awarded 319 COVID-19-specific disaster response grants for $7.9 million. To date, we have further awarded 317 COVID-19 global grants for about $24.1 million, which, combined with previously approved global grants that grant sponsors repurposed to support coronavirus response, has made for a total outflow of more than $32.7 million.</a:t>
            </a:r>
            <a:endParaRPr lang="en-US" sz="2400" b="0" i="0" dirty="0">
              <a:solidFill>
                <a:schemeClr val="accent1">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847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89327" y="22015"/>
            <a:ext cx="11419580" cy="1117962"/>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Rotary District 5000 Global Grants(s) Travel Opportunity in Nepal and Bhutan—Stay tuned for more information</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sp>
        <p:nvSpPr>
          <p:cNvPr id="3" name="TextBox 2">
            <a:extLst>
              <a:ext uri="{FF2B5EF4-FFF2-40B4-BE49-F238E27FC236}">
                <a16:creationId xmlns:a16="http://schemas.microsoft.com/office/drawing/2014/main" id="{C822FC9B-B752-4CE5-A132-AE82059FF1B4}"/>
              </a:ext>
            </a:extLst>
          </p:cNvPr>
          <p:cNvSpPr txBox="1"/>
          <p:nvPr/>
        </p:nvSpPr>
        <p:spPr>
          <a:xfrm>
            <a:off x="1021278" y="1353787"/>
            <a:ext cx="9945584" cy="5632311"/>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District International Service Project in Nepal sponsored by DG Naomi Masuno and </a:t>
            </a:r>
            <a:r>
              <a:rPr lang="en-US" sz="2400" b="0" i="0" dirty="0">
                <a:solidFill>
                  <a:srgbClr val="002060"/>
                </a:solidFill>
                <a:effectLst/>
                <a:latin typeface="Arial" panose="020B0604020202020204" pitchFamily="34" charset="0"/>
              </a:rPr>
              <a:t>Nepal District 3292 Governor </a:t>
            </a:r>
            <a:r>
              <a:rPr lang="en-US" sz="2400" b="0" i="0" dirty="0" err="1">
                <a:solidFill>
                  <a:srgbClr val="002060"/>
                </a:solidFill>
                <a:effectLst/>
                <a:latin typeface="Arial" panose="020B0604020202020204" pitchFamily="34" charset="0"/>
              </a:rPr>
              <a:t>Rajib</a:t>
            </a:r>
            <a:r>
              <a:rPr lang="en-US" sz="2400" b="0" i="0" dirty="0">
                <a:solidFill>
                  <a:srgbClr val="002060"/>
                </a:solidFill>
                <a:effectLst/>
                <a:latin typeface="Arial" panose="020B0604020202020204" pitchFamily="34" charset="0"/>
              </a:rPr>
              <a:t> </a:t>
            </a:r>
            <a:r>
              <a:rPr lang="en-US" sz="2400" b="0" i="0" dirty="0" err="1">
                <a:solidFill>
                  <a:srgbClr val="002060"/>
                </a:solidFill>
                <a:effectLst/>
                <a:latin typeface="Arial" panose="020B0604020202020204" pitchFamily="34" charset="0"/>
              </a:rPr>
              <a:t>Pokhrel</a:t>
            </a:r>
            <a:endParaRPr lang="en-US" sz="2400" b="0" i="0" dirty="0">
              <a:solidFill>
                <a:srgbClr val="002060"/>
              </a:solidFill>
              <a:effectLst/>
              <a:latin typeface="Arial" panose="020B0604020202020204" pitchFamily="34" charset="0"/>
            </a:endParaRPr>
          </a:p>
          <a:p>
            <a:endParaRPr lang="en-US" sz="2400" dirty="0">
              <a:solidFill>
                <a:srgbClr val="002060"/>
              </a:solidFill>
              <a:latin typeface="Arial" panose="020B0604020202020204" pitchFamily="34" charset="0"/>
            </a:endParaRPr>
          </a:p>
          <a:p>
            <a:r>
              <a:rPr lang="en-US" sz="2400" b="0" i="0" dirty="0">
                <a:solidFill>
                  <a:srgbClr val="002060"/>
                </a:solidFill>
                <a:effectLst/>
                <a:latin typeface="Arial" panose="020B0604020202020204" pitchFamily="34" charset="0"/>
              </a:rPr>
              <a:t>Three Global Grants you can support:</a:t>
            </a:r>
          </a:p>
          <a:p>
            <a:endParaRPr lang="en-US" sz="2400" dirty="0">
              <a:solidFill>
                <a:srgbClr val="002060"/>
              </a:solidFill>
              <a:latin typeface="Arial" panose="020B0604020202020204" pitchFamily="34" charset="0"/>
            </a:endParaRPr>
          </a:p>
          <a:p>
            <a:pPr marL="342900" indent="-342900">
              <a:buFont typeface="Arial" panose="020B0604020202020204" pitchFamily="34" charset="0"/>
              <a:buChar char="•"/>
            </a:pPr>
            <a:r>
              <a:rPr lang="en-US" sz="2400" b="0" i="0" dirty="0">
                <a:solidFill>
                  <a:srgbClr val="002060"/>
                </a:solidFill>
                <a:effectLst/>
                <a:latin typeface="Arial" panose="020B0604020202020204" pitchFamily="34" charset="0"/>
              </a:rPr>
              <a:t>Global Grant 2118290 Improving Basic Education at two schools in </a:t>
            </a:r>
            <a:r>
              <a:rPr lang="en-US" sz="2400" b="0" i="0" dirty="0" err="1">
                <a:solidFill>
                  <a:srgbClr val="002060"/>
                </a:solidFill>
                <a:effectLst/>
                <a:latin typeface="Arial" panose="020B0604020202020204" pitchFamily="34" charset="0"/>
              </a:rPr>
              <a:t>Damauli</a:t>
            </a:r>
            <a:r>
              <a:rPr lang="en-US" sz="2400" b="0" i="0" dirty="0">
                <a:solidFill>
                  <a:srgbClr val="002060"/>
                </a:solidFill>
                <a:effectLst/>
                <a:latin typeface="Arial" panose="020B0604020202020204" pitchFamily="34" charset="0"/>
              </a:rPr>
              <a:t> (site of our Chunder WASH project GG1988399), with “hands on” participation by District 5000 Rotarians</a:t>
            </a:r>
          </a:p>
          <a:p>
            <a:pPr marL="342900" indent="-342900">
              <a:buFont typeface="Arial" panose="020B0604020202020204" pitchFamily="34" charset="0"/>
              <a:buChar char="•"/>
            </a:pPr>
            <a:r>
              <a:rPr lang="en-US" sz="2400" b="0" i="0" dirty="0">
                <a:solidFill>
                  <a:srgbClr val="002060"/>
                </a:solidFill>
                <a:effectLst/>
                <a:latin typeface="Arial" panose="020B0604020202020204" pitchFamily="34" charset="0"/>
              </a:rPr>
              <a:t>Global Grant 2117300 Medical Equipment and Telemedicine at Dhading </a:t>
            </a:r>
            <a:r>
              <a:rPr lang="en-US" sz="2400" dirty="0">
                <a:solidFill>
                  <a:srgbClr val="002060"/>
                </a:solidFill>
                <a:latin typeface="Arial" panose="020B0604020202020204" pitchFamily="34" charset="0"/>
              </a:rPr>
              <a:t>Region </a:t>
            </a:r>
            <a:r>
              <a:rPr lang="en-US" sz="2400" b="0" i="0" dirty="0">
                <a:solidFill>
                  <a:srgbClr val="002060"/>
                </a:solidFill>
                <a:effectLst/>
                <a:latin typeface="Arial" panose="020B0604020202020204" pitchFamily="34" charset="0"/>
              </a:rPr>
              <a:t>Hospital—”on tour”</a:t>
            </a:r>
          </a:p>
          <a:p>
            <a:pPr marL="342900" indent="-342900">
              <a:buFont typeface="Arial" panose="020B0604020202020204" pitchFamily="34" charset="0"/>
              <a:buChar char="•"/>
            </a:pPr>
            <a:r>
              <a:rPr lang="en-US" sz="2400" dirty="0">
                <a:solidFill>
                  <a:srgbClr val="002060"/>
                </a:solidFill>
                <a:latin typeface="Arial" panose="020B0604020202020204" pitchFamily="34" charset="0"/>
              </a:rPr>
              <a:t>Global Grant 1752052 Medical Equipment and Telemedicine at Kumari District Hospital—”on tour for the adventurer</a:t>
            </a:r>
          </a:p>
          <a:p>
            <a:pPr marL="342900" indent="-342900">
              <a:buFont typeface="Arial" panose="020B0604020202020204" pitchFamily="34" charset="0"/>
              <a:buChar char="•"/>
            </a:pPr>
            <a:r>
              <a:rPr lang="en-US" sz="2400" b="0" i="0" dirty="0">
                <a:solidFill>
                  <a:srgbClr val="002060"/>
                </a:solidFill>
                <a:effectLst/>
                <a:latin typeface="Arial" panose="020B0604020202020204" pitchFamily="34" charset="0"/>
              </a:rPr>
              <a:t>+Possible tour of projects in Bhutan</a:t>
            </a:r>
          </a:p>
          <a:p>
            <a:endParaRPr lang="en-US" sz="2400" dirty="0">
              <a:solidFill>
                <a:srgbClr val="002060"/>
              </a:solidFill>
              <a:latin typeface="Arial" panose="020B0604020202020204" pitchFamily="34" charset="0"/>
              <a:cs typeface="Arial" panose="020B0604020202020204" pitchFamily="34" charset="0"/>
            </a:endParaRPr>
          </a:p>
          <a:p>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31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89327" y="22015"/>
            <a:ext cx="11419580" cy="1117962"/>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Rotary District 5000 Global Grants(s) Heads up: </a:t>
            </a:r>
            <a:r>
              <a:rPr lang="en-US" sz="3600" dirty="0" err="1">
                <a:solidFill>
                  <a:schemeClr val="bg1"/>
                </a:solidFill>
                <a:latin typeface="Calibri Light" panose="020F0302020204030204" pitchFamily="34" charset="0"/>
                <a:cs typeface="Calibri Light" panose="020F0302020204030204" pitchFamily="34" charset="0"/>
              </a:rPr>
              <a:t>Rotaractors</a:t>
            </a:r>
            <a:r>
              <a:rPr lang="en-US" sz="3600" dirty="0">
                <a:solidFill>
                  <a:schemeClr val="bg1"/>
                </a:solidFill>
                <a:latin typeface="Calibri Light" panose="020F0302020204030204" pitchFamily="34" charset="0"/>
                <a:cs typeface="Calibri Light" panose="020F0302020204030204" pitchFamily="34" charset="0"/>
              </a:rPr>
              <a:t> Are Part of Global Grants Now</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8ADF9C5A-703C-4550-92B6-F52F1FCAC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559" y="1314062"/>
            <a:ext cx="5543938" cy="5543938"/>
          </a:xfrm>
          <a:prstGeom prst="rect">
            <a:avLst/>
          </a:prstGeom>
        </p:spPr>
      </p:pic>
    </p:spTree>
    <p:extLst>
      <p:ext uri="{BB962C8B-B14F-4D97-AF65-F5344CB8AC3E}">
        <p14:creationId xmlns:p14="http://schemas.microsoft.com/office/powerpoint/2010/main" val="210890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02142" y="51977"/>
            <a:ext cx="11419580" cy="112390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Rotary District 5000 Global Grants: Global Peace Forum in Hawaii May 1—The Future of Global Peace is Global Grants</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8" name="Picture 7" descr="A picture containing text, screenshot, newspaper&#10;&#10;Description automatically generated">
            <a:extLst>
              <a:ext uri="{FF2B5EF4-FFF2-40B4-BE49-F238E27FC236}">
                <a16:creationId xmlns:a16="http://schemas.microsoft.com/office/drawing/2014/main" id="{44C3D9E9-93AE-4DF0-80B1-2D9D7D0E8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017" y="1209433"/>
            <a:ext cx="4251855" cy="5669140"/>
          </a:xfrm>
          <a:prstGeom prst="rect">
            <a:avLst/>
          </a:prstGeom>
        </p:spPr>
      </p:pic>
    </p:spTree>
    <p:extLst>
      <p:ext uri="{BB962C8B-B14F-4D97-AF65-F5344CB8AC3E}">
        <p14:creationId xmlns:p14="http://schemas.microsoft.com/office/powerpoint/2010/main" val="118285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4461-5EE3-48C8-9F69-D5E28C692369}"/>
              </a:ext>
            </a:extLst>
          </p:cNvPr>
          <p:cNvSpPr>
            <a:spLocks noGrp="1"/>
          </p:cNvSpPr>
          <p:nvPr>
            <p:ph type="title"/>
          </p:nvPr>
        </p:nvSpPr>
        <p:spPr>
          <a:xfrm>
            <a:off x="697154" y="276838"/>
            <a:ext cx="10555979" cy="1489352"/>
          </a:xfrm>
          <a:solidFill>
            <a:srgbClr val="110A9A"/>
          </a:solidFill>
        </p:spPr>
        <p:txBody>
          <a:bodyPr>
            <a:normAutofit fontScale="90000"/>
          </a:bodyPr>
          <a:lstStyle/>
          <a:p>
            <a:br>
              <a:rPr lang="en-US" b="1" i="0" dirty="0">
                <a:solidFill>
                  <a:srgbClr val="1C1E21"/>
                </a:solidFill>
                <a:effectLst/>
                <a:latin typeface="inherit"/>
              </a:rPr>
            </a:br>
            <a:r>
              <a:rPr lang="en-US" sz="3600" b="1" i="0" dirty="0">
                <a:solidFill>
                  <a:schemeClr val="bg1"/>
                </a:solidFill>
                <a:effectLst/>
                <a:highlight>
                  <a:srgbClr val="000080"/>
                </a:highlight>
                <a:latin typeface="inherit"/>
              </a:rPr>
              <a:t>JUN 10 at 3 AM UTC-10 – June 11 AT 2 PM UTC-10</a:t>
            </a:r>
            <a:br>
              <a:rPr lang="en-US" sz="3600" b="1" i="0" dirty="0">
                <a:solidFill>
                  <a:schemeClr val="bg1"/>
                </a:solidFill>
                <a:effectLst/>
                <a:highlight>
                  <a:srgbClr val="000080"/>
                </a:highlight>
                <a:latin typeface="inherit"/>
              </a:rPr>
            </a:br>
            <a:r>
              <a:rPr lang="en-US" sz="3600" b="1" i="0" dirty="0">
                <a:solidFill>
                  <a:schemeClr val="bg1"/>
                </a:solidFill>
                <a:effectLst/>
                <a:highlight>
                  <a:srgbClr val="000080"/>
                </a:highlight>
                <a:latin typeface="inherit"/>
              </a:rPr>
              <a:t>2021 Virtual </a:t>
            </a:r>
            <a:r>
              <a:rPr lang="en-US" sz="3600" b="1" dirty="0">
                <a:solidFill>
                  <a:schemeClr val="bg1"/>
                </a:solidFill>
                <a:highlight>
                  <a:srgbClr val="000080"/>
                </a:highlight>
                <a:latin typeface="inherit"/>
              </a:rPr>
              <a:t>ROTARACT </a:t>
            </a:r>
            <a:r>
              <a:rPr lang="en-US" sz="3600" b="1" dirty="0" err="1">
                <a:solidFill>
                  <a:schemeClr val="bg1"/>
                </a:solidFill>
                <a:highlight>
                  <a:srgbClr val="000080"/>
                </a:highlight>
                <a:latin typeface="inherit"/>
              </a:rPr>
              <a:t>Pre</a:t>
            </a:r>
            <a:r>
              <a:rPr lang="en-US" sz="3600" b="1" i="0" dirty="0" err="1">
                <a:solidFill>
                  <a:schemeClr val="bg1"/>
                </a:solidFill>
                <a:effectLst/>
                <a:highlight>
                  <a:srgbClr val="000080"/>
                </a:highlight>
                <a:latin typeface="inherit"/>
              </a:rPr>
              <a:t>Convention</a:t>
            </a:r>
            <a:br>
              <a:rPr lang="en-US" sz="3600" b="1" i="0" dirty="0">
                <a:solidFill>
                  <a:schemeClr val="bg1"/>
                </a:solidFill>
                <a:effectLst/>
                <a:highlight>
                  <a:srgbClr val="000080"/>
                </a:highlight>
                <a:latin typeface="inherit"/>
              </a:rPr>
            </a:br>
            <a:r>
              <a:rPr lang="en-US" sz="3600" b="0" i="0" dirty="0">
                <a:solidFill>
                  <a:schemeClr val="bg1"/>
                </a:solidFill>
                <a:effectLst/>
                <a:highlight>
                  <a:srgbClr val="000080"/>
                </a:highlight>
                <a:latin typeface="inherit"/>
              </a:rPr>
              <a:t>Online Event</a:t>
            </a:r>
            <a:br>
              <a:rPr lang="en-US" b="0" i="0" dirty="0">
                <a:solidFill>
                  <a:srgbClr val="1C1E21"/>
                </a:solidFill>
                <a:effectLst/>
                <a:latin typeface="inherit"/>
              </a:rPr>
            </a:br>
            <a:endParaRPr lang="en-US" dirty="0"/>
          </a:p>
        </p:txBody>
      </p:sp>
      <p:pic>
        <p:nvPicPr>
          <p:cNvPr id="2050" name="Picture 2">
            <a:extLst>
              <a:ext uri="{FF2B5EF4-FFF2-40B4-BE49-F238E27FC236}">
                <a16:creationId xmlns:a16="http://schemas.microsoft.com/office/drawing/2014/main" id="{1260F711-892F-417E-811A-3CFB36DD7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619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2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4461-5EE3-48C8-9F69-D5E28C692369}"/>
              </a:ext>
            </a:extLst>
          </p:cNvPr>
          <p:cNvSpPr>
            <a:spLocks noGrp="1"/>
          </p:cNvSpPr>
          <p:nvPr>
            <p:ph type="title"/>
          </p:nvPr>
        </p:nvSpPr>
        <p:spPr>
          <a:xfrm>
            <a:off x="697154" y="276838"/>
            <a:ext cx="10555979" cy="1489352"/>
          </a:xfrm>
          <a:solidFill>
            <a:srgbClr val="110A9A"/>
          </a:solidFill>
        </p:spPr>
        <p:txBody>
          <a:bodyPr>
            <a:normAutofit fontScale="90000"/>
          </a:bodyPr>
          <a:lstStyle/>
          <a:p>
            <a:br>
              <a:rPr lang="en-US" b="1" i="0" dirty="0">
                <a:solidFill>
                  <a:srgbClr val="1C1E21"/>
                </a:solidFill>
                <a:effectLst/>
                <a:latin typeface="inherit"/>
              </a:rPr>
            </a:br>
            <a:r>
              <a:rPr lang="en-US" sz="3600" b="1" i="0" dirty="0">
                <a:solidFill>
                  <a:schemeClr val="bg1"/>
                </a:solidFill>
                <a:effectLst/>
                <a:highlight>
                  <a:srgbClr val="000080"/>
                </a:highlight>
                <a:latin typeface="inherit"/>
              </a:rPr>
              <a:t>JUN 12 AT 1 AM UTC-10 – JUN 16 AT 1 PM UTC-10</a:t>
            </a:r>
            <a:br>
              <a:rPr lang="en-US" sz="3600" b="1" i="0" dirty="0">
                <a:solidFill>
                  <a:schemeClr val="bg1"/>
                </a:solidFill>
                <a:effectLst/>
                <a:highlight>
                  <a:srgbClr val="000080"/>
                </a:highlight>
                <a:latin typeface="inherit"/>
              </a:rPr>
            </a:br>
            <a:r>
              <a:rPr lang="en-US" sz="3600" b="1" i="0" dirty="0">
                <a:solidFill>
                  <a:schemeClr val="bg1"/>
                </a:solidFill>
                <a:effectLst/>
                <a:highlight>
                  <a:srgbClr val="000080"/>
                </a:highlight>
                <a:latin typeface="inherit"/>
              </a:rPr>
              <a:t>2021 Virtual Rotary International Convention</a:t>
            </a:r>
            <a:br>
              <a:rPr lang="en-US" sz="3600" b="1" i="0" dirty="0">
                <a:solidFill>
                  <a:schemeClr val="bg1"/>
                </a:solidFill>
                <a:effectLst/>
                <a:highlight>
                  <a:srgbClr val="000080"/>
                </a:highlight>
                <a:latin typeface="inherit"/>
              </a:rPr>
            </a:br>
            <a:r>
              <a:rPr lang="en-US" sz="3600" b="0" i="0" dirty="0">
                <a:solidFill>
                  <a:schemeClr val="bg1"/>
                </a:solidFill>
                <a:effectLst/>
                <a:highlight>
                  <a:srgbClr val="000080"/>
                </a:highlight>
                <a:latin typeface="inherit"/>
              </a:rPr>
              <a:t>Online Event</a:t>
            </a:r>
            <a:br>
              <a:rPr lang="en-US" b="0" i="0" dirty="0">
                <a:solidFill>
                  <a:srgbClr val="1C1E21"/>
                </a:solidFill>
                <a:effectLst/>
                <a:latin typeface="inherit"/>
              </a:rPr>
            </a:br>
            <a:endParaRPr lang="en-US" dirty="0"/>
          </a:p>
        </p:txBody>
      </p:sp>
      <p:pic>
        <p:nvPicPr>
          <p:cNvPr id="1026" name="Picture 2" descr="May be an image of text that says 'I 2021 VIRTUAL CONVENTION Rotary Rotary Opens Opportunities pporti'">
            <a:extLst>
              <a:ext uri="{FF2B5EF4-FFF2-40B4-BE49-F238E27FC236}">
                <a16:creationId xmlns:a16="http://schemas.microsoft.com/office/drawing/2014/main" id="{F0C2EFAF-1B72-401F-AB92-68DDF6CA9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05128"/>
            <a:ext cx="10555979" cy="407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7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02142" y="51977"/>
            <a:ext cx="11419580" cy="112390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Rotary District 5000 Conference—June 19, 2021</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1026" name="Picture 2" descr="May be an image of map and text">
            <a:extLst>
              <a:ext uri="{FF2B5EF4-FFF2-40B4-BE49-F238E27FC236}">
                <a16:creationId xmlns:a16="http://schemas.microsoft.com/office/drawing/2014/main" id="{A4EF31F7-663F-4B77-9324-14BE97C4C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559" y="1434257"/>
            <a:ext cx="5167618" cy="516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98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02142" y="51977"/>
            <a:ext cx="11419580" cy="1123900"/>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Rotary District 5000 Global Grants: The Rotary Peace Projects Incubator—Watch for the Date in 2021-22</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6" name="Picture 5" descr="A picture containing text, screenshot, computer&#10;&#10;Description automatically generated">
            <a:extLst>
              <a:ext uri="{FF2B5EF4-FFF2-40B4-BE49-F238E27FC236}">
                <a16:creationId xmlns:a16="http://schemas.microsoft.com/office/drawing/2014/main" id="{BB020791-8256-4C33-831D-C33B0AC91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0" y="1299175"/>
            <a:ext cx="9789952" cy="5506848"/>
          </a:xfrm>
          <a:prstGeom prst="rect">
            <a:avLst/>
          </a:prstGeom>
        </p:spPr>
      </p:pic>
    </p:spTree>
    <p:extLst>
      <p:ext uri="{BB962C8B-B14F-4D97-AF65-F5344CB8AC3E}">
        <p14:creationId xmlns:p14="http://schemas.microsoft.com/office/powerpoint/2010/main" val="173055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Global Grant Matching—No TRF Club Match</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2" descr="DSC07368">
            <a:extLst>
              <a:ext uri="{FF2B5EF4-FFF2-40B4-BE49-F238E27FC236}">
                <a16:creationId xmlns:a16="http://schemas.microsoft.com/office/drawing/2014/main" id="{49ADA7EE-7A40-421E-AA47-448A0033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588" y="735233"/>
            <a:ext cx="3725202" cy="30817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C07A7-9B92-4125-8225-48B15EA0B0ED}"/>
              </a:ext>
            </a:extLst>
          </p:cNvPr>
          <p:cNvSpPr txBox="1"/>
          <p:nvPr/>
        </p:nvSpPr>
        <p:spPr>
          <a:xfrm>
            <a:off x="-91422" y="1136787"/>
            <a:ext cx="8029367" cy="4985980"/>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KR (Ravi) Ravindran, Rotary Foundation Trustee Chair:</a:t>
            </a:r>
          </a:p>
          <a:p>
            <a:endParaRPr lang="en-US" dirty="0">
              <a:solidFill>
                <a:srgbClr val="002060"/>
              </a:solidFill>
              <a:latin typeface="Arial" panose="020B0604020202020204" pitchFamily="34" charset="0"/>
              <a:cs typeface="Arial" panose="020B0604020202020204" pitchFamily="34" charset="0"/>
            </a:endParaRPr>
          </a:p>
          <a:p>
            <a:r>
              <a:rPr lang="en-US" b="0" i="0" dirty="0">
                <a:solidFill>
                  <a:srgbClr val="002060"/>
                </a:solidFill>
                <a:effectLst/>
                <a:latin typeface="Arial" panose="020B0604020202020204" pitchFamily="34" charset="0"/>
                <a:cs typeface="Arial" panose="020B0604020202020204" pitchFamily="34" charset="0"/>
              </a:rPr>
              <a:t>“The global grant (GG) program, the flagship program of our Foundation, has been an enormous success. In 2013–14, when GGs were introduced, TRF had awarded 868 of them worth $47.3 million. By 2018–19, this number had risen to 1,403 grants worth $86.6 million.” But while this demand shot up by 80 per cent, the corresponding Annual Fund contributions showed only a 7 per cent increase. ”</a:t>
            </a:r>
          </a:p>
          <a:p>
            <a:endParaRPr lang="en-US" dirty="0">
              <a:solidFill>
                <a:srgbClr val="002060"/>
              </a:solidFill>
              <a:latin typeface="Arial" panose="020B0604020202020204" pitchFamily="34" charset="0"/>
              <a:cs typeface="Arial" panose="020B0604020202020204" pitchFamily="34" charset="0"/>
            </a:endParaRPr>
          </a:p>
          <a:p>
            <a:r>
              <a:rPr lang="en-US" b="0" i="0" dirty="0">
                <a:solidFill>
                  <a:srgbClr val="002060"/>
                </a:solidFill>
                <a:effectLst/>
                <a:latin typeface="Arial" panose="020B0604020202020204" pitchFamily="34" charset="0"/>
                <a:cs typeface="Arial" panose="020B0604020202020204" pitchFamily="34" charset="0"/>
              </a:rPr>
              <a:t>“This year, unfortunately, TRF had almost $12 million less in its World Fund for GGs; 25 per cent less compared to Rotary year 2020. This was not related to </a:t>
            </a:r>
            <a:r>
              <a:rPr lang="en-US" b="0" i="0" dirty="0" err="1">
                <a:solidFill>
                  <a:srgbClr val="002060"/>
                </a:solidFill>
                <a:effectLst/>
                <a:latin typeface="Arial" panose="020B0604020202020204" pitchFamily="34" charset="0"/>
                <a:cs typeface="Arial" panose="020B0604020202020204" pitchFamily="34" charset="0"/>
              </a:rPr>
              <a:t>Covid</a:t>
            </a:r>
            <a:r>
              <a:rPr lang="en-US" b="0" i="0" dirty="0">
                <a:solidFill>
                  <a:srgbClr val="002060"/>
                </a:solidFill>
                <a:effectLst/>
                <a:latin typeface="Arial" panose="020B0604020202020204" pitchFamily="34" charset="0"/>
                <a:cs typeface="Arial" panose="020B0604020202020204" pitchFamily="34" charset="0"/>
              </a:rPr>
              <a:t>; and resulted from the Annual Fund contribution decreasing significantly two years ago. Given this $12 million shortfall, the Trustees have initiated a new policy that has “eliminated the match, on cash contributions to global grants.”</a:t>
            </a:r>
          </a:p>
          <a:p>
            <a:endParaRPr lang="en-US" sz="2000" dirty="0">
              <a:solidFill>
                <a:srgbClr val="002060"/>
              </a:solidFill>
              <a:latin typeface="Arial" panose="020B0604020202020204" pitchFamily="34" charset="0"/>
              <a:cs typeface="Arial" panose="020B0604020202020204" pitchFamily="34" charset="0"/>
            </a:endParaRPr>
          </a:p>
          <a:p>
            <a:r>
              <a:rPr lang="en-US" sz="2800" b="0" i="0" dirty="0">
                <a:solidFill>
                  <a:srgbClr val="002060"/>
                </a:solidFill>
                <a:effectLst/>
                <a:latin typeface="Arial" panose="020B0604020202020204" pitchFamily="34" charset="0"/>
                <a:cs typeface="Arial" panose="020B0604020202020204" pitchFamily="34" charset="0"/>
              </a:rPr>
              <a:t>MORE FUNDING IS CRITICAL</a:t>
            </a:r>
          </a:p>
        </p:txBody>
      </p:sp>
    </p:spTree>
    <p:extLst>
      <p:ext uri="{BB962C8B-B14F-4D97-AF65-F5344CB8AC3E}">
        <p14:creationId xmlns:p14="http://schemas.microsoft.com/office/powerpoint/2010/main" val="124609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202142" y="51977"/>
            <a:ext cx="11419580" cy="998992"/>
          </a:xfrm>
          <a:solidFill>
            <a:srgbClr val="324B92"/>
          </a:solidFill>
        </p:spPr>
        <p:txBody>
          <a:bodyPr>
            <a:noAutofit/>
          </a:bodyPr>
          <a:lstStyle/>
          <a:p>
            <a:pPr algn="l"/>
            <a:r>
              <a:rPr lang="en-US" sz="7200" dirty="0">
                <a:solidFill>
                  <a:schemeClr val="bg1"/>
                </a:solidFill>
                <a:latin typeface="Calibri Light" panose="020F0302020204030204" pitchFamily="34" charset="0"/>
                <a:cs typeface="Calibri Light" panose="020F0302020204030204" pitchFamily="34" charset="0"/>
              </a:rPr>
              <a:t>QUESTIONS???</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6" name="Picture 5">
            <a:extLst>
              <a:ext uri="{FF2B5EF4-FFF2-40B4-BE49-F238E27FC236}">
                <a16:creationId xmlns:a16="http://schemas.microsoft.com/office/drawing/2014/main" id="{996B2F1F-EC4E-442A-957D-13A7A7CE2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160" y="1131023"/>
            <a:ext cx="7714042" cy="5130140"/>
          </a:xfrm>
          <a:prstGeom prst="rect">
            <a:avLst/>
          </a:prstGeom>
        </p:spPr>
      </p:pic>
      <p:pic>
        <p:nvPicPr>
          <p:cNvPr id="9" name="Content Placeholder 4" descr="A person standing in front of a store&#10;&#10;Description automatically generated">
            <a:extLst>
              <a:ext uri="{FF2B5EF4-FFF2-40B4-BE49-F238E27FC236}">
                <a16:creationId xmlns:a16="http://schemas.microsoft.com/office/drawing/2014/main" id="{8BAEB3CD-29F1-432F-91DD-46079F8C9FF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98" y="1436914"/>
            <a:ext cx="3085138" cy="4114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36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Global Grant Matching—No TRF Club Match</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2" descr="DSC07368">
            <a:extLst>
              <a:ext uri="{FF2B5EF4-FFF2-40B4-BE49-F238E27FC236}">
                <a16:creationId xmlns:a16="http://schemas.microsoft.com/office/drawing/2014/main" id="{49ADA7EE-7A40-421E-AA47-448A0033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588" y="735233"/>
            <a:ext cx="3725202" cy="30817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C07A7-9B92-4125-8225-48B15EA0B0ED}"/>
              </a:ext>
            </a:extLst>
          </p:cNvPr>
          <p:cNvSpPr txBox="1"/>
          <p:nvPr/>
        </p:nvSpPr>
        <p:spPr>
          <a:xfrm>
            <a:off x="96729" y="1061897"/>
            <a:ext cx="8029367" cy="6463308"/>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KR (Ravi) Ravindran, Rotary Foundation Trustee Chair:</a:t>
            </a:r>
          </a:p>
          <a:p>
            <a:pPr algn="l"/>
            <a:r>
              <a:rPr lang="en-US" dirty="0">
                <a:solidFill>
                  <a:srgbClr val="002060"/>
                </a:solidFill>
                <a:latin typeface="Arial" panose="020B0604020202020204" pitchFamily="34" charset="0"/>
                <a:cs typeface="Arial" panose="020B0604020202020204" pitchFamily="34" charset="0"/>
              </a:rPr>
              <a:t>At the January 2021 meeting of the Trustees, Trustees approved:</a:t>
            </a:r>
          </a:p>
          <a:p>
            <a:pPr algn="l"/>
            <a:endParaRPr lang="en-US" sz="1800" b="0" i="0" u="none" strike="noStrike" baseline="0" dirty="0">
              <a:latin typeface="Times New Roman" panose="02020603050405020304" pitchFamily="18" charset="0"/>
            </a:endParaRPr>
          </a:p>
          <a:p>
            <a:pPr marL="285750" indent="-285750" algn="l">
              <a:buFont typeface="Arial" panose="020B0604020202020204" pitchFamily="34" charset="0"/>
              <a:buChar char="•"/>
            </a:pPr>
            <a:r>
              <a:rPr lang="en-US" sz="2400" i="0" u="none" strike="noStrike" baseline="0" dirty="0">
                <a:solidFill>
                  <a:schemeClr val="accent1">
                    <a:lumMod val="50000"/>
                  </a:schemeClr>
                </a:solidFill>
              </a:rPr>
              <a:t>Transfer of US$7.5 million from TRF’s operating reserve to the World Fund to fund global grants in 2020–21, of which $3 million would be allocated for global grant scholarships;</a:t>
            </a:r>
          </a:p>
          <a:p>
            <a:pPr marL="285750" indent="-285750" algn="l">
              <a:buFont typeface="Arial" panose="020B0604020202020204" pitchFamily="34" charset="0"/>
              <a:buChar char="•"/>
            </a:pPr>
            <a:r>
              <a:rPr lang="en-US" sz="2400" i="0" u="none" strike="noStrike" baseline="0" dirty="0">
                <a:solidFill>
                  <a:schemeClr val="accent1">
                    <a:lumMod val="50000"/>
                  </a:schemeClr>
                </a:solidFill>
              </a:rPr>
              <a:t>Request to the RI Board to match the transfer of</a:t>
            </a:r>
          </a:p>
          <a:p>
            <a:pPr marL="285750" indent="-285750" algn="l">
              <a:buFont typeface="Arial" panose="020B0604020202020204" pitchFamily="34" charset="0"/>
              <a:buChar char="•"/>
            </a:pPr>
            <a:r>
              <a:rPr lang="en-US" sz="2400" i="0" u="none" strike="noStrike" baseline="0" dirty="0">
                <a:solidFill>
                  <a:schemeClr val="accent1">
                    <a:lumMod val="50000"/>
                  </a:schemeClr>
                </a:solidFill>
              </a:rPr>
              <a:t>$7.5 million from RI funds (approved);</a:t>
            </a:r>
          </a:p>
          <a:p>
            <a:pPr marL="285750" indent="-285750" algn="l">
              <a:buFont typeface="Arial" panose="020B0604020202020204" pitchFamily="34" charset="0"/>
              <a:buChar char="•"/>
            </a:pPr>
            <a:r>
              <a:rPr lang="en-US" sz="2400" dirty="0">
                <a:solidFill>
                  <a:schemeClr val="accent1">
                    <a:lumMod val="50000"/>
                  </a:schemeClr>
                </a:solidFill>
              </a:rPr>
              <a:t>To P</a:t>
            </a:r>
            <a:r>
              <a:rPr lang="en-US" sz="2400" i="0" u="none" strike="noStrike" baseline="0" dirty="0">
                <a:solidFill>
                  <a:schemeClr val="accent1">
                    <a:lumMod val="50000"/>
                  </a:schemeClr>
                </a:solidFill>
              </a:rPr>
              <a:t>rovide a 100 percent World Fund match on DDF for applications that are in “submitted status” by 31 May 2021, or </a:t>
            </a:r>
            <a:r>
              <a:rPr lang="en-US" sz="2400" b="1" i="0" u="none" strike="noStrike" baseline="0" dirty="0">
                <a:solidFill>
                  <a:schemeClr val="accent1">
                    <a:lumMod val="50000"/>
                  </a:schemeClr>
                </a:solidFill>
              </a:rPr>
              <a:t>on the date the World Fund runs out</a:t>
            </a:r>
            <a:r>
              <a:rPr lang="en-US" sz="2400" i="0" u="none" strike="noStrike" baseline="0" dirty="0">
                <a:solidFill>
                  <a:schemeClr val="accent1">
                    <a:lumMod val="50000"/>
                  </a:schemeClr>
                </a:solidFill>
              </a:rPr>
              <a:t>, whichever date is earlier;</a:t>
            </a:r>
          </a:p>
          <a:p>
            <a:pPr marL="285750" indent="-285750" algn="l">
              <a:buFont typeface="Arial" panose="020B0604020202020204" pitchFamily="34" charset="0"/>
              <a:buChar char="•"/>
            </a:pPr>
            <a:r>
              <a:rPr lang="en-US" sz="2400" dirty="0">
                <a:solidFill>
                  <a:schemeClr val="accent1">
                    <a:lumMod val="50000"/>
                  </a:schemeClr>
                </a:solidFill>
              </a:rPr>
              <a:t>To </a:t>
            </a:r>
            <a:r>
              <a:rPr lang="en-US" sz="2400" i="0" u="none" strike="noStrike" baseline="0" dirty="0">
                <a:solidFill>
                  <a:schemeClr val="accent1">
                    <a:lumMod val="50000"/>
                  </a:schemeClr>
                </a:solidFill>
              </a:rPr>
              <a:t>provide a 100 percent World Fund match on DDF for approved global grant scholarship applications that are in “submitted status” by 30 June2021, even if the World Fund budget is exhausted prior to 30 June.</a:t>
            </a:r>
            <a:endParaRPr lang="en-US" sz="2400" dirty="0">
              <a:solidFill>
                <a:schemeClr val="accent1">
                  <a:lumMod val="50000"/>
                </a:schemeClr>
              </a:solidFill>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a:p>
            <a:r>
              <a:rPr lang="en-US" sz="2800" b="0" i="0" dirty="0">
                <a:solidFill>
                  <a:srgbClr val="002060"/>
                </a:solidFill>
                <a:effectLst/>
                <a:latin typeface="Arial" panose="020B0604020202020204" pitchFamily="34" charset="0"/>
                <a:cs typeface="Arial" panose="020B0604020202020204" pitchFamily="34" charset="0"/>
              </a:rPr>
              <a:t>MORE FUNDING IS CRITICAL</a:t>
            </a:r>
          </a:p>
        </p:txBody>
      </p:sp>
    </p:spTree>
    <p:extLst>
      <p:ext uri="{BB962C8B-B14F-4D97-AF65-F5344CB8AC3E}">
        <p14:creationId xmlns:p14="http://schemas.microsoft.com/office/powerpoint/2010/main" val="35441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Policy on Global Grant Matching</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64D3F309-E787-43FE-9767-9D13F52D5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1041"/>
            <a:ext cx="12192000" cy="4915918"/>
          </a:xfrm>
          <a:prstGeom prst="rect">
            <a:avLst/>
          </a:prstGeom>
        </p:spPr>
      </p:pic>
    </p:spTree>
    <p:extLst>
      <p:ext uri="{BB962C8B-B14F-4D97-AF65-F5344CB8AC3E}">
        <p14:creationId xmlns:p14="http://schemas.microsoft.com/office/powerpoint/2010/main" val="47136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600" dirty="0">
                <a:solidFill>
                  <a:schemeClr val="bg1"/>
                </a:solidFill>
                <a:latin typeface="Calibri Light" panose="020F0302020204030204" pitchFamily="34" charset="0"/>
                <a:cs typeface="Calibri Light" panose="020F0302020204030204" pitchFamily="34" charset="0"/>
              </a:rPr>
              <a:t>New World Fund Policy Effects on Global Grant Funding</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3AAD6FDD-0B02-49AB-8CDC-0417F114C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096"/>
            <a:ext cx="12192000" cy="4815808"/>
          </a:xfrm>
          <a:prstGeom prst="rect">
            <a:avLst/>
          </a:prstGeom>
        </p:spPr>
      </p:pic>
      <p:sp>
        <p:nvSpPr>
          <p:cNvPr id="3" name="TextBox 2">
            <a:extLst>
              <a:ext uri="{FF2B5EF4-FFF2-40B4-BE49-F238E27FC236}">
                <a16:creationId xmlns:a16="http://schemas.microsoft.com/office/drawing/2014/main" id="{C95BA4A7-1B40-424D-ACCD-18512A2870F2}"/>
              </a:ext>
            </a:extLst>
          </p:cNvPr>
          <p:cNvSpPr txBox="1"/>
          <p:nvPr/>
        </p:nvSpPr>
        <p:spPr>
          <a:xfrm>
            <a:off x="386210" y="4781725"/>
            <a:ext cx="7986003" cy="830997"/>
          </a:xfrm>
          <a:prstGeom prst="rect">
            <a:avLst/>
          </a:prstGeom>
          <a:noFill/>
        </p:spPr>
        <p:txBody>
          <a:bodyPr wrap="square" rtlCol="0">
            <a:spAutoFit/>
          </a:bodyPr>
          <a:lstStyle/>
          <a:p>
            <a:r>
              <a:rPr lang="en-US" sz="1600" b="1" dirty="0"/>
              <a:t>Earlier Decisions:</a:t>
            </a:r>
          </a:p>
          <a:p>
            <a:pPr marL="285750" indent="-285750">
              <a:buFont typeface="Arial" panose="020B0604020202020204" pitchFamily="34" charset="0"/>
              <a:buChar char="•"/>
            </a:pPr>
            <a:r>
              <a:rPr lang="en-US" sz="1600" dirty="0"/>
              <a:t>Eliminate 50% match for Club Cash contributions</a:t>
            </a:r>
          </a:p>
          <a:p>
            <a:pPr marL="285750" indent="-285750">
              <a:buFont typeface="Arial" panose="020B0604020202020204" pitchFamily="34" charset="0"/>
              <a:buChar char="•"/>
            </a:pPr>
            <a:r>
              <a:rPr lang="en-US" sz="1600" dirty="0"/>
              <a:t>Eliminate requirement for minimum $15,000 World Fund Match </a:t>
            </a:r>
          </a:p>
        </p:txBody>
      </p:sp>
    </p:spTree>
    <p:extLst>
      <p:ext uri="{BB962C8B-B14F-4D97-AF65-F5344CB8AC3E}">
        <p14:creationId xmlns:p14="http://schemas.microsoft.com/office/powerpoint/2010/main" val="169637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200" dirty="0">
                <a:solidFill>
                  <a:schemeClr val="bg1"/>
                </a:solidFill>
                <a:latin typeface="Calibri Light" panose="020F0302020204030204" pitchFamily="34" charset="0"/>
                <a:cs typeface="Calibri Light" panose="020F0302020204030204" pitchFamily="34" charset="0"/>
              </a:rPr>
              <a:t>New Policy on Global Grant Matching—DDF Match Reduced to 80%</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sp>
        <p:nvSpPr>
          <p:cNvPr id="6" name="TextBox 5">
            <a:extLst>
              <a:ext uri="{FF2B5EF4-FFF2-40B4-BE49-F238E27FC236}">
                <a16:creationId xmlns:a16="http://schemas.microsoft.com/office/drawing/2014/main" id="{D84C07A7-9B92-4125-8225-48B15EA0B0ED}"/>
              </a:ext>
            </a:extLst>
          </p:cNvPr>
          <p:cNvSpPr txBox="1"/>
          <p:nvPr/>
        </p:nvSpPr>
        <p:spPr>
          <a:xfrm>
            <a:off x="386210" y="5987893"/>
            <a:ext cx="8029367" cy="830997"/>
          </a:xfrm>
          <a:prstGeom prst="rect">
            <a:avLst/>
          </a:prstGeom>
          <a:noFill/>
        </p:spPr>
        <p:txBody>
          <a:bodyPr wrap="square" rtlCol="0">
            <a:spAutoFit/>
          </a:bodyPr>
          <a:lstStyle/>
          <a:p>
            <a:endParaRPr lang="en-US" sz="2000" dirty="0">
              <a:solidFill>
                <a:srgbClr val="002060"/>
              </a:solidFill>
              <a:latin typeface="Arial" panose="020B0604020202020204" pitchFamily="34" charset="0"/>
              <a:cs typeface="Arial" panose="020B0604020202020204" pitchFamily="34" charset="0"/>
            </a:endParaRPr>
          </a:p>
          <a:p>
            <a:r>
              <a:rPr lang="en-US" sz="2800" b="0" i="0" dirty="0">
                <a:solidFill>
                  <a:srgbClr val="002060"/>
                </a:solidFill>
                <a:effectLst/>
                <a:latin typeface="Arial" panose="020B0604020202020204" pitchFamily="34" charset="0"/>
                <a:cs typeface="Arial" panose="020B0604020202020204" pitchFamily="34" charset="0"/>
              </a:rPr>
              <a:t>MORE CASH FUNDING IS CRITICAL</a:t>
            </a:r>
          </a:p>
        </p:txBody>
      </p:sp>
      <p:pic>
        <p:nvPicPr>
          <p:cNvPr id="8" name="Picture 7" descr="Graphical user interface, application&#10;&#10;Description automatically generated">
            <a:extLst>
              <a:ext uri="{FF2B5EF4-FFF2-40B4-BE49-F238E27FC236}">
                <a16:creationId xmlns:a16="http://schemas.microsoft.com/office/drawing/2014/main" id="{FF5C79D6-E5F6-49DA-8C7F-82AF43643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28" y="591086"/>
            <a:ext cx="10117123" cy="5690882"/>
          </a:xfrm>
          <a:prstGeom prst="rect">
            <a:avLst/>
          </a:prstGeom>
        </p:spPr>
      </p:pic>
    </p:spTree>
    <p:extLst>
      <p:ext uri="{BB962C8B-B14F-4D97-AF65-F5344CB8AC3E}">
        <p14:creationId xmlns:p14="http://schemas.microsoft.com/office/powerpoint/2010/main" val="244192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200" dirty="0">
                <a:solidFill>
                  <a:schemeClr val="bg1"/>
                </a:solidFill>
                <a:latin typeface="Calibri Light" panose="020F0302020204030204" pitchFamily="34" charset="0"/>
                <a:cs typeface="Calibri Light" panose="020F0302020204030204" pitchFamily="34" charset="0"/>
              </a:rPr>
              <a:t>New Policy on Global Grant Matching—DDF Match Reduced to 80%</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pic>
        <p:nvPicPr>
          <p:cNvPr id="4" name="Picture 2" descr="DSC07368">
            <a:extLst>
              <a:ext uri="{FF2B5EF4-FFF2-40B4-BE49-F238E27FC236}">
                <a16:creationId xmlns:a16="http://schemas.microsoft.com/office/drawing/2014/main" id="{49ADA7EE-7A40-421E-AA47-448A0033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274" y="1505823"/>
            <a:ext cx="1946246" cy="1680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580FB7F0-E0E2-4FF0-B53F-8C994FFE7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5236"/>
            <a:ext cx="10130274" cy="5344562"/>
          </a:xfrm>
          <a:prstGeom prst="rect">
            <a:avLst/>
          </a:prstGeom>
        </p:spPr>
      </p:pic>
    </p:spTree>
    <p:extLst>
      <p:ext uri="{BB962C8B-B14F-4D97-AF65-F5344CB8AC3E}">
        <p14:creationId xmlns:p14="http://schemas.microsoft.com/office/powerpoint/2010/main" val="86051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4391-33C0-4CA9-A637-E939ABD62663}"/>
              </a:ext>
            </a:extLst>
          </p:cNvPr>
          <p:cNvSpPr>
            <a:spLocks noGrp="1"/>
          </p:cNvSpPr>
          <p:nvPr>
            <p:ph type="ctrTitle"/>
          </p:nvPr>
        </p:nvSpPr>
        <p:spPr>
          <a:xfrm>
            <a:off x="386210" y="39110"/>
            <a:ext cx="11419580" cy="514774"/>
          </a:xfrm>
          <a:solidFill>
            <a:srgbClr val="324B92"/>
          </a:solidFill>
        </p:spPr>
        <p:txBody>
          <a:bodyPr>
            <a:noAutofit/>
          </a:bodyPr>
          <a:lstStyle/>
          <a:p>
            <a:pPr algn="l"/>
            <a:r>
              <a:rPr lang="en-US" sz="3200" dirty="0">
                <a:solidFill>
                  <a:schemeClr val="bg1"/>
                </a:solidFill>
                <a:latin typeface="Calibri Light" panose="020F0302020204030204" pitchFamily="34" charset="0"/>
                <a:cs typeface="Calibri Light" panose="020F0302020204030204" pitchFamily="34" charset="0"/>
              </a:rPr>
              <a:t>New Policy on Global Grant Matching—Changes in Expense Share</a:t>
            </a:r>
          </a:p>
        </p:txBody>
      </p:sp>
      <p:pic>
        <p:nvPicPr>
          <p:cNvPr id="5" name="Picture 4">
            <a:extLst>
              <a:ext uri="{FF2B5EF4-FFF2-40B4-BE49-F238E27FC236}">
                <a16:creationId xmlns:a16="http://schemas.microsoft.com/office/drawing/2014/main" id="{451AC3C9-F3AD-49B5-BF10-036CC3E5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442" y="6397727"/>
            <a:ext cx="2866646" cy="408296"/>
          </a:xfrm>
          <a:prstGeom prst="rect">
            <a:avLst/>
          </a:prstGeom>
        </p:spPr>
      </p:pic>
      <p:sp>
        <p:nvSpPr>
          <p:cNvPr id="6" name="TextBox 5">
            <a:extLst>
              <a:ext uri="{FF2B5EF4-FFF2-40B4-BE49-F238E27FC236}">
                <a16:creationId xmlns:a16="http://schemas.microsoft.com/office/drawing/2014/main" id="{D84C07A7-9B92-4125-8225-48B15EA0B0ED}"/>
              </a:ext>
            </a:extLst>
          </p:cNvPr>
          <p:cNvSpPr txBox="1"/>
          <p:nvPr/>
        </p:nvSpPr>
        <p:spPr>
          <a:xfrm>
            <a:off x="386210" y="5855870"/>
            <a:ext cx="8029367" cy="830997"/>
          </a:xfrm>
          <a:prstGeom prst="rect">
            <a:avLst/>
          </a:prstGeom>
          <a:noFill/>
        </p:spPr>
        <p:txBody>
          <a:bodyPr wrap="square" rtlCol="0">
            <a:spAutoFit/>
          </a:bodyPr>
          <a:lstStyle/>
          <a:p>
            <a:endParaRPr lang="en-US" sz="2000" dirty="0">
              <a:solidFill>
                <a:srgbClr val="002060"/>
              </a:solidFill>
              <a:latin typeface="Arial" panose="020B0604020202020204" pitchFamily="34" charset="0"/>
              <a:cs typeface="Arial" panose="020B0604020202020204" pitchFamily="34" charset="0"/>
            </a:endParaRPr>
          </a:p>
          <a:p>
            <a:r>
              <a:rPr lang="en-US" sz="2800" b="0" i="0" dirty="0">
                <a:solidFill>
                  <a:srgbClr val="002060"/>
                </a:solidFill>
                <a:effectLst/>
                <a:latin typeface="Arial" panose="020B0604020202020204" pitchFamily="34" charset="0"/>
                <a:cs typeface="Arial" panose="020B0604020202020204" pitchFamily="34" charset="0"/>
              </a:rPr>
              <a:t>MORE FUNDING IS CRITICAL</a:t>
            </a:r>
          </a:p>
        </p:txBody>
      </p:sp>
      <p:pic>
        <p:nvPicPr>
          <p:cNvPr id="8" name="Picture 7" descr="Diagram&#10;&#10;Description automatically generated">
            <a:extLst>
              <a:ext uri="{FF2B5EF4-FFF2-40B4-BE49-F238E27FC236}">
                <a16:creationId xmlns:a16="http://schemas.microsoft.com/office/drawing/2014/main" id="{579AA576-4CFF-437E-9BCC-57DAF61C6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1126"/>
            <a:ext cx="12192000" cy="5217670"/>
          </a:xfrm>
          <a:prstGeom prst="rect">
            <a:avLst/>
          </a:prstGeom>
        </p:spPr>
      </p:pic>
    </p:spTree>
    <p:extLst>
      <p:ext uri="{BB962C8B-B14F-4D97-AF65-F5344CB8AC3E}">
        <p14:creationId xmlns:p14="http://schemas.microsoft.com/office/powerpoint/2010/main" val="1225804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34524</TotalTime>
  <Words>1543</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-apple-system</vt:lpstr>
      <vt:lpstr>Arial</vt:lpstr>
      <vt:lpstr>Arial</vt:lpstr>
      <vt:lpstr>Arial Narrow Bold</vt:lpstr>
      <vt:lpstr>Calibri</vt:lpstr>
      <vt:lpstr>Calibri Light</vt:lpstr>
      <vt:lpstr>inherit</vt:lpstr>
      <vt:lpstr>Open Sans</vt:lpstr>
      <vt:lpstr>Times New Roman</vt:lpstr>
      <vt:lpstr>Office Theme</vt:lpstr>
      <vt:lpstr>DISTRICT 5000 INTERNATIONAL SERVICE—GLOBAL GRANTS</vt:lpstr>
      <vt:lpstr>Global Grants Matching—Let’s Begin on with a SHOUT OUT</vt:lpstr>
      <vt:lpstr>New Policy on Global Grant Matching—No TRF Club Match</vt:lpstr>
      <vt:lpstr>New Policy on Global Grant Matching—No TRF Club Match</vt:lpstr>
      <vt:lpstr>New Policy on Global Grant Matching</vt:lpstr>
      <vt:lpstr>New World Fund Policy Effects on Global Grant Funding</vt:lpstr>
      <vt:lpstr>New Policy on Global Grant Matching—DDF Match Reduced to 80%</vt:lpstr>
      <vt:lpstr>New Policy on Global Grant Matching—DDF Match Reduced to 80%</vt:lpstr>
      <vt:lpstr>New Policy on Global Grant Matching—Changes in Expense Share</vt:lpstr>
      <vt:lpstr>New Policy on World Fund Match—5-Year limit on Rollover DDF--$48 Million to the World Fund Over 5 Years</vt:lpstr>
      <vt:lpstr>New Policy on Global Grant Matching—What is the Payoff?</vt:lpstr>
      <vt:lpstr>New Policy on the World Fund—Endowment Fund to the Rescue?</vt:lpstr>
      <vt:lpstr>New Global Grant Funding Model—Getting to $100,000 in District 5000</vt:lpstr>
      <vt:lpstr>New Global Grant Funding Model—Getting to $300,000 in District 5000</vt:lpstr>
      <vt:lpstr>Our New Area of Focus—Global Grants Begin July 1, 2021</vt:lpstr>
      <vt:lpstr>The Rotary Foundation SEVEN Areas of Focus</vt:lpstr>
      <vt:lpstr>Our New Area of Focus—Global Grants Begin July 1, 2021</vt:lpstr>
      <vt:lpstr>Programs of Scale Grants</vt:lpstr>
      <vt:lpstr>Programs of Scale Grant 2020-21—Zambia Malaria Program</vt:lpstr>
      <vt:lpstr>Rotary USAID Hearts of Europe Global Grants--$2M in 3 Years</vt:lpstr>
      <vt:lpstr>New Policy on World Fund Match—No $15,000 Minimum Word Fund Match or 15% International Partner Contribution</vt:lpstr>
      <vt:lpstr>New Policy on Global Grant Matching—No TRF Club Match</vt:lpstr>
      <vt:lpstr>Rotary District 5000 Global Grants(s) Travel Opportunity in Nepal and Bhutan—Stay tuned for more information</vt:lpstr>
      <vt:lpstr>Rotary District 5000 Global Grants(s) Heads up: Rotaractors Are Part of Global Grants Now</vt:lpstr>
      <vt:lpstr>Rotary District 5000 Global Grants: Global Peace Forum in Hawaii May 1—The Future of Global Peace is Global Grants</vt:lpstr>
      <vt:lpstr> JUN 10 at 3 AM UTC-10 – June 11 AT 2 PM UTC-10 2021 Virtual ROTARACT PreConvention Online Event </vt:lpstr>
      <vt:lpstr> JUN 12 AT 1 AM UTC-10 – JUN 16 AT 1 PM UTC-10 2021 Virtual Rotary International Convention Online Event </vt:lpstr>
      <vt:lpstr>Rotary District 5000 Conference—June 19, 2021</vt:lpstr>
      <vt:lpstr>Rotary District 5000 Global Grants: The Rotary Peace Projects Incubator—Watch for the Date in 2021-22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5000 INTERNATIONAL SERVICE—GLOBAL</dc:title>
  <dc:creator>Mark A. Harbison</dc:creator>
  <cp:lastModifiedBy>Mark A. Harbison</cp:lastModifiedBy>
  <cp:revision>96</cp:revision>
  <dcterms:created xsi:type="dcterms:W3CDTF">2020-08-01T18:00:41Z</dcterms:created>
  <dcterms:modified xsi:type="dcterms:W3CDTF">2021-04-18T21:55:23Z</dcterms:modified>
</cp:coreProperties>
</file>