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56" r:id="rId2"/>
    <p:sldId id="262" r:id="rId3"/>
    <p:sldId id="257" r:id="rId4"/>
    <p:sldId id="259" r:id="rId5"/>
    <p:sldId id="260" r:id="rId6"/>
    <p:sldId id="261" r:id="rId7"/>
    <p:sldId id="258" r:id="rId8"/>
    <p:sldId id="263" r:id="rId9"/>
    <p:sldId id="264" r:id="rId10"/>
    <p:sldId id="265" r:id="rId11"/>
    <p:sldId id="266" r:id="rId12"/>
    <p:sldId id="267" r:id="rId13"/>
    <p:sldId id="268" r:id="rId1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4451"/>
    <p:restoredTop sz="94646"/>
  </p:normalViewPr>
  <p:slideViewPr>
    <p:cSldViewPr snapToGrid="0">
      <p:cViewPr varScale="1">
        <p:scale>
          <a:sx n="105" d="100"/>
          <a:sy n="105" d="100"/>
        </p:scale>
        <p:origin x="288"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265BE7D-8ACE-844C-8995-89A80A866CB1}" type="datetimeFigureOut">
              <a:rPr lang="en-US" smtClean="0"/>
              <a:t>10/10/2026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665A68-87E7-9A42-B664-D0C881990F50}" type="slidenum">
              <a:rPr lang="en-US" smtClean="0"/>
              <a:t>‹#›</a:t>
            </a:fld>
            <a:endParaRPr lang="en-US"/>
          </a:p>
        </p:txBody>
      </p:sp>
    </p:spTree>
    <p:extLst>
      <p:ext uri="{BB962C8B-B14F-4D97-AF65-F5344CB8AC3E}">
        <p14:creationId xmlns:p14="http://schemas.microsoft.com/office/powerpoint/2010/main" val="11678217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265BE7D-8ACE-844C-8995-89A80A866CB1}" type="datetimeFigureOut">
              <a:rPr lang="en-US" smtClean="0"/>
              <a:t>10/10/2026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665A68-87E7-9A42-B664-D0C881990F50}" type="slidenum">
              <a:rPr lang="en-US" smtClean="0"/>
              <a:t>‹#›</a:t>
            </a:fld>
            <a:endParaRPr lang="en-US"/>
          </a:p>
        </p:txBody>
      </p:sp>
    </p:spTree>
    <p:extLst>
      <p:ext uri="{BB962C8B-B14F-4D97-AF65-F5344CB8AC3E}">
        <p14:creationId xmlns:p14="http://schemas.microsoft.com/office/powerpoint/2010/main" val="23722823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265BE7D-8ACE-844C-8995-89A80A866CB1}" type="datetimeFigureOut">
              <a:rPr lang="en-US" smtClean="0"/>
              <a:t>10/10/2026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665A68-87E7-9A42-B664-D0C881990F50}" type="slidenum">
              <a:rPr lang="en-US" smtClean="0"/>
              <a:t>‹#›</a:t>
            </a:fld>
            <a:endParaRPr lang="en-US"/>
          </a:p>
        </p:txBody>
      </p:sp>
    </p:spTree>
    <p:extLst>
      <p:ext uri="{BB962C8B-B14F-4D97-AF65-F5344CB8AC3E}">
        <p14:creationId xmlns:p14="http://schemas.microsoft.com/office/powerpoint/2010/main" val="38468436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265BE7D-8ACE-844C-8995-89A80A866CB1}" type="datetimeFigureOut">
              <a:rPr lang="en-US" smtClean="0"/>
              <a:t>10/10/2026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1665A68-87E7-9A42-B664-D0C881990F50}" type="slidenum">
              <a:rPr lang="en-US" smtClean="0"/>
              <a:t>‹#›</a:t>
            </a:fld>
            <a:endParaRPr lang="en-US"/>
          </a:p>
        </p:txBody>
      </p:sp>
    </p:spTree>
    <p:extLst>
      <p:ext uri="{BB962C8B-B14F-4D97-AF65-F5344CB8AC3E}">
        <p14:creationId xmlns:p14="http://schemas.microsoft.com/office/powerpoint/2010/main" val="23439628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265BE7D-8ACE-844C-8995-89A80A866CB1}" type="datetimeFigureOut">
              <a:rPr lang="en-US" smtClean="0"/>
              <a:t>10/10/2026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1665A68-87E7-9A42-B664-D0C881990F50}" type="slidenum">
              <a:rPr lang="en-US" smtClean="0"/>
              <a:t>‹#›</a:t>
            </a:fld>
            <a:endParaRPr lang="en-US"/>
          </a:p>
        </p:txBody>
      </p:sp>
    </p:spTree>
    <p:extLst>
      <p:ext uri="{BB962C8B-B14F-4D97-AF65-F5344CB8AC3E}">
        <p14:creationId xmlns:p14="http://schemas.microsoft.com/office/powerpoint/2010/main" val="31501437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265BE7D-8ACE-844C-8995-89A80A866CB1}" type="datetimeFigureOut">
              <a:rPr lang="en-US" smtClean="0"/>
              <a:t>10/10/2026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1665A68-87E7-9A42-B664-D0C881990F50}" type="slidenum">
              <a:rPr lang="en-US" smtClean="0"/>
              <a:t>‹#›</a:t>
            </a:fld>
            <a:endParaRPr lang="en-US"/>
          </a:p>
        </p:txBody>
      </p:sp>
    </p:spTree>
    <p:extLst>
      <p:ext uri="{BB962C8B-B14F-4D97-AF65-F5344CB8AC3E}">
        <p14:creationId xmlns:p14="http://schemas.microsoft.com/office/powerpoint/2010/main" val="38761267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265BE7D-8ACE-844C-8995-89A80A866CB1}" type="datetimeFigureOut">
              <a:rPr lang="en-US" smtClean="0"/>
              <a:t>10/10/2026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1665A68-87E7-9A42-B664-D0C881990F50}" type="slidenum">
              <a:rPr lang="en-US" smtClean="0"/>
              <a:t>‹#›</a:t>
            </a:fld>
            <a:endParaRPr lang="en-US"/>
          </a:p>
        </p:txBody>
      </p:sp>
    </p:spTree>
    <p:extLst>
      <p:ext uri="{BB962C8B-B14F-4D97-AF65-F5344CB8AC3E}">
        <p14:creationId xmlns:p14="http://schemas.microsoft.com/office/powerpoint/2010/main" val="37697817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265BE7D-8ACE-844C-8995-89A80A866CB1}" type="datetimeFigureOut">
              <a:rPr lang="en-US" smtClean="0"/>
              <a:t>10/10/2026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1665A68-87E7-9A42-B664-D0C881990F50}" type="slidenum">
              <a:rPr lang="en-US" smtClean="0"/>
              <a:t>‹#›</a:t>
            </a:fld>
            <a:endParaRPr lang="en-US"/>
          </a:p>
        </p:txBody>
      </p:sp>
    </p:spTree>
    <p:extLst>
      <p:ext uri="{BB962C8B-B14F-4D97-AF65-F5344CB8AC3E}">
        <p14:creationId xmlns:p14="http://schemas.microsoft.com/office/powerpoint/2010/main" val="23605905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265BE7D-8ACE-844C-8995-89A80A866CB1}" type="datetimeFigureOut">
              <a:rPr lang="en-US" smtClean="0"/>
              <a:t>10/10/2026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1665A68-87E7-9A42-B664-D0C881990F50}" type="slidenum">
              <a:rPr lang="en-US" smtClean="0"/>
              <a:t>‹#›</a:t>
            </a:fld>
            <a:endParaRPr lang="en-US"/>
          </a:p>
        </p:txBody>
      </p:sp>
    </p:spTree>
    <p:extLst>
      <p:ext uri="{BB962C8B-B14F-4D97-AF65-F5344CB8AC3E}">
        <p14:creationId xmlns:p14="http://schemas.microsoft.com/office/powerpoint/2010/main" val="31048552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265BE7D-8ACE-844C-8995-89A80A866CB1}" type="datetimeFigureOut">
              <a:rPr lang="en-US" smtClean="0"/>
              <a:t>10/10/2026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665A68-87E7-9A42-B664-D0C881990F50}" type="slidenum">
              <a:rPr lang="en-US" smtClean="0"/>
              <a:t>‹#›</a:t>
            </a:fld>
            <a:endParaRPr lang="en-US"/>
          </a:p>
        </p:txBody>
      </p:sp>
    </p:spTree>
    <p:extLst>
      <p:ext uri="{BB962C8B-B14F-4D97-AF65-F5344CB8AC3E}">
        <p14:creationId xmlns:p14="http://schemas.microsoft.com/office/powerpoint/2010/main" val="23582619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265BE7D-8ACE-844C-8995-89A80A866CB1}" type="datetimeFigureOut">
              <a:rPr lang="en-US" smtClean="0"/>
              <a:t>10/10/2026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665A68-87E7-9A42-B664-D0C881990F50}" type="slidenum">
              <a:rPr lang="en-US" smtClean="0"/>
              <a:t>‹#›</a:t>
            </a:fld>
            <a:endParaRPr lang="en-US"/>
          </a:p>
        </p:txBody>
      </p:sp>
    </p:spTree>
    <p:extLst>
      <p:ext uri="{BB962C8B-B14F-4D97-AF65-F5344CB8AC3E}">
        <p14:creationId xmlns:p14="http://schemas.microsoft.com/office/powerpoint/2010/main" val="16616687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5265BE7D-8ACE-844C-8995-89A80A866CB1}" type="datetimeFigureOut">
              <a:rPr lang="en-US" smtClean="0"/>
              <a:t>10/10/2026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F1665A68-87E7-9A42-B664-D0C881990F50}" type="slidenum">
              <a:rPr lang="en-US" smtClean="0"/>
              <a:t>‹#›</a:t>
            </a:fld>
            <a:endParaRPr lang="en-US"/>
          </a:p>
        </p:txBody>
      </p:sp>
    </p:spTree>
    <p:extLst>
      <p:ext uri="{BB962C8B-B14F-4D97-AF65-F5344CB8AC3E}">
        <p14:creationId xmlns:p14="http://schemas.microsoft.com/office/powerpoint/2010/main" val="13641612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4.xml"/><Relationship Id="rId4" Type="http://schemas.openxmlformats.org/officeDocument/2006/relationships/image" Target="../media/image1.png"/></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0.jpeg"/><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1">
          <a:gsLst>
            <a:gs pos="0">
              <a:srgbClr val="00B0F0"/>
            </a:gs>
            <a:gs pos="50000">
              <a:schemeClr val="bg2">
                <a:tint val="98000"/>
                <a:satMod val="130000"/>
                <a:shade val="90000"/>
                <a:lumMod val="103000"/>
              </a:schemeClr>
            </a:gs>
            <a:gs pos="100000">
              <a:schemeClr val="bg2">
                <a:shade val="63000"/>
                <a:satMod val="120000"/>
              </a:schemeClr>
            </a:gs>
          </a:gsLst>
          <a:lin ang="5400000" scaled="0"/>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73864A-1299-09EF-B75E-3B31687683E7}"/>
              </a:ext>
            </a:extLst>
          </p:cNvPr>
          <p:cNvSpPr>
            <a:spLocks noGrp="1"/>
          </p:cNvSpPr>
          <p:nvPr>
            <p:ph type="ctrTitle"/>
          </p:nvPr>
        </p:nvSpPr>
        <p:spPr>
          <a:xfrm>
            <a:off x="1524000" y="2030413"/>
            <a:ext cx="9144000" cy="2243412"/>
          </a:xfrm>
        </p:spPr>
        <p:txBody>
          <a:bodyPr>
            <a:normAutofit fontScale="90000"/>
          </a:bodyPr>
          <a:lstStyle/>
          <a:p>
            <a:r>
              <a:rPr lang="en-US" dirty="0"/>
              <a:t>DISTRICT 5000 </a:t>
            </a:r>
            <a:br>
              <a:rPr lang="en-US" dirty="0"/>
            </a:br>
            <a:r>
              <a:rPr lang="en-US" dirty="0"/>
              <a:t>GLOBAL GRANT </a:t>
            </a:r>
            <a:br>
              <a:rPr lang="en-US" dirty="0"/>
            </a:br>
            <a:r>
              <a:rPr lang="en-US" dirty="0"/>
              <a:t>SERVICE PROJECT</a:t>
            </a:r>
          </a:p>
        </p:txBody>
      </p:sp>
      <p:sp>
        <p:nvSpPr>
          <p:cNvPr id="3" name="Subtitle 2">
            <a:extLst>
              <a:ext uri="{FF2B5EF4-FFF2-40B4-BE49-F238E27FC236}">
                <a16:creationId xmlns:a16="http://schemas.microsoft.com/office/drawing/2014/main" id="{7AC2285A-2FA5-8217-2E32-39AB43FC4DAD}"/>
              </a:ext>
            </a:extLst>
          </p:cNvPr>
          <p:cNvSpPr>
            <a:spLocks noGrp="1"/>
          </p:cNvSpPr>
          <p:nvPr>
            <p:ph type="subTitle" idx="1"/>
          </p:nvPr>
        </p:nvSpPr>
        <p:spPr>
          <a:xfrm>
            <a:off x="1524000" y="4631635"/>
            <a:ext cx="9144000" cy="1358001"/>
          </a:xfrm>
        </p:spPr>
        <p:txBody>
          <a:bodyPr/>
          <a:lstStyle/>
          <a:p>
            <a:r>
              <a:rPr lang="en-US" b="1" dirty="0"/>
              <a:t>ROTARY YEAR 2027-28</a:t>
            </a:r>
          </a:p>
          <a:p>
            <a:r>
              <a:rPr lang="en-US" b="1" dirty="0"/>
              <a:t>Central Vietnam</a:t>
            </a:r>
          </a:p>
          <a:p>
            <a:r>
              <a:rPr lang="en-US" b="1" dirty="0"/>
              <a:t>Bathrooms and hygiene training in two rural schools</a:t>
            </a:r>
          </a:p>
        </p:txBody>
      </p:sp>
      <p:pic>
        <p:nvPicPr>
          <p:cNvPr id="6" name="Picture 5">
            <a:extLst>
              <a:ext uri="{FF2B5EF4-FFF2-40B4-BE49-F238E27FC236}">
                <a16:creationId xmlns:a16="http://schemas.microsoft.com/office/drawing/2014/main" id="{18E73A12-23EA-3E9F-B6F4-CD290A6F9135}"/>
              </a:ext>
            </a:extLst>
          </p:cNvPr>
          <p:cNvPicPr>
            <a:picLocks noChangeAspect="1"/>
          </p:cNvPicPr>
          <p:nvPr/>
        </p:nvPicPr>
        <p:blipFill>
          <a:blip r:embed="rId2"/>
          <a:stretch>
            <a:fillRect/>
          </a:stretch>
        </p:blipFill>
        <p:spPr>
          <a:xfrm>
            <a:off x="4363555" y="127227"/>
            <a:ext cx="2908300" cy="1687059"/>
          </a:xfrm>
          <a:prstGeom prst="rect">
            <a:avLst/>
          </a:prstGeom>
        </p:spPr>
      </p:pic>
    </p:spTree>
    <p:extLst>
      <p:ext uri="{BB962C8B-B14F-4D97-AF65-F5344CB8AC3E}">
        <p14:creationId xmlns:p14="http://schemas.microsoft.com/office/powerpoint/2010/main" val="38823206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rotWithShape="1">
          <a:gsLst>
            <a:gs pos="0">
              <a:srgbClr val="00B0F0"/>
            </a:gs>
            <a:gs pos="50000">
              <a:schemeClr val="bg2">
                <a:tint val="98000"/>
                <a:satMod val="130000"/>
                <a:shade val="90000"/>
                <a:lumMod val="103000"/>
              </a:schemeClr>
            </a:gs>
            <a:gs pos="100000">
              <a:schemeClr val="bg2">
                <a:shade val="63000"/>
                <a:satMod val="120000"/>
              </a:schemeClr>
            </a:gs>
          </a:gsLst>
          <a:lin ang="5400000" scaled="0"/>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26A46A-B784-F78B-04E6-82CFD1759DD2}"/>
              </a:ext>
            </a:extLst>
          </p:cNvPr>
          <p:cNvSpPr>
            <a:spLocks noGrp="1"/>
          </p:cNvSpPr>
          <p:nvPr>
            <p:ph type="title"/>
          </p:nvPr>
        </p:nvSpPr>
        <p:spPr/>
        <p:txBody>
          <a:bodyPr/>
          <a:lstStyle/>
          <a:p>
            <a:r>
              <a:rPr lang="en-US" dirty="0"/>
              <a:t>Basic Information</a:t>
            </a:r>
          </a:p>
        </p:txBody>
      </p:sp>
      <p:graphicFrame>
        <p:nvGraphicFramePr>
          <p:cNvPr id="4" name="Content Placeholder 3">
            <a:extLst>
              <a:ext uri="{FF2B5EF4-FFF2-40B4-BE49-F238E27FC236}">
                <a16:creationId xmlns:a16="http://schemas.microsoft.com/office/drawing/2014/main" id="{1639FDED-9A85-A452-1EE3-447976373512}"/>
              </a:ext>
            </a:extLst>
          </p:cNvPr>
          <p:cNvGraphicFramePr>
            <a:graphicFrameLocks noGrp="1"/>
          </p:cNvGraphicFramePr>
          <p:nvPr>
            <p:ph idx="1"/>
            <p:extLst>
              <p:ext uri="{D42A27DB-BD31-4B8C-83A1-F6EECF244321}">
                <p14:modId xmlns:p14="http://schemas.microsoft.com/office/powerpoint/2010/main" val="1680873112"/>
              </p:ext>
            </p:extLst>
          </p:nvPr>
        </p:nvGraphicFramePr>
        <p:xfrm>
          <a:off x="1371600" y="1550505"/>
          <a:ext cx="7693026" cy="4770783"/>
        </p:xfrm>
        <a:graphic>
          <a:graphicData uri="http://schemas.openxmlformats.org/drawingml/2006/table">
            <a:tbl>
              <a:tblPr firstRow="1" firstCol="1" bandRow="1">
                <a:tableStyleId>{5C22544A-7EE6-4342-B048-85BDC9FD1C3A}</a:tableStyleId>
              </a:tblPr>
              <a:tblGrid>
                <a:gridCol w="3402210">
                  <a:extLst>
                    <a:ext uri="{9D8B030D-6E8A-4147-A177-3AD203B41FA5}">
                      <a16:colId xmlns:a16="http://schemas.microsoft.com/office/drawing/2014/main" val="2855405687"/>
                    </a:ext>
                  </a:extLst>
                </a:gridCol>
                <a:gridCol w="4290816">
                  <a:extLst>
                    <a:ext uri="{9D8B030D-6E8A-4147-A177-3AD203B41FA5}">
                      <a16:colId xmlns:a16="http://schemas.microsoft.com/office/drawing/2014/main" val="2000786448"/>
                    </a:ext>
                  </a:extLst>
                </a:gridCol>
              </a:tblGrid>
              <a:tr h="1029210">
                <a:tc>
                  <a:txBody>
                    <a:bodyPr/>
                    <a:lstStyle/>
                    <a:p>
                      <a:pPr marL="0" marR="0">
                        <a:buNone/>
                      </a:pPr>
                      <a:r>
                        <a:rPr lang="en-US" sz="1600" b="1" kern="100" dirty="0">
                          <a:solidFill>
                            <a:schemeClr val="tx1"/>
                          </a:solidFill>
                          <a:effectLst/>
                        </a:rPr>
                        <a:t>Global Grant #:  </a:t>
                      </a:r>
                      <a:endParaRPr lang="en-US" sz="1600" b="1"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oFill/>
                  </a:tcPr>
                </a:tc>
                <a:tc>
                  <a:txBody>
                    <a:bodyPr/>
                    <a:lstStyle/>
                    <a:p>
                      <a:pPr marL="0" marR="0">
                        <a:buNone/>
                      </a:pPr>
                      <a:r>
                        <a:rPr lang="en-US" sz="1600" b="1" kern="100" dirty="0">
                          <a:solidFill>
                            <a:schemeClr val="tx1"/>
                          </a:solidFill>
                          <a:effectLst/>
                        </a:rPr>
                        <a:t>Name: Vietnam School Bathrooms – Toilets for 2 Rural Schools in Quang Tri</a:t>
                      </a:r>
                      <a:endParaRPr lang="en-US" sz="1600" b="1"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oFill/>
                  </a:tcPr>
                </a:tc>
                <a:extLst>
                  <a:ext uri="{0D108BD9-81ED-4DB2-BD59-A6C34878D82A}">
                    <a16:rowId xmlns:a16="http://schemas.microsoft.com/office/drawing/2014/main" val="2476193286"/>
                  </a:ext>
                </a:extLst>
              </a:tr>
              <a:tr h="514606">
                <a:tc>
                  <a:txBody>
                    <a:bodyPr/>
                    <a:lstStyle/>
                    <a:p>
                      <a:pPr marL="0" marR="0">
                        <a:buNone/>
                      </a:pPr>
                      <a:r>
                        <a:rPr lang="en-US" sz="1600" b="1" kern="100" dirty="0">
                          <a:solidFill>
                            <a:schemeClr val="tx1"/>
                          </a:solidFill>
                          <a:effectLst/>
                        </a:rPr>
                        <a:t>Project location and country:</a:t>
                      </a:r>
                      <a:endParaRPr lang="en-US" sz="1600" b="1"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oFill/>
                  </a:tcPr>
                </a:tc>
                <a:tc>
                  <a:txBody>
                    <a:bodyPr/>
                    <a:lstStyle/>
                    <a:p>
                      <a:pPr marL="0" marR="0">
                        <a:buNone/>
                      </a:pPr>
                      <a:r>
                        <a:rPr lang="en-US" sz="1600" b="1" kern="100" dirty="0">
                          <a:solidFill>
                            <a:schemeClr val="tx1"/>
                          </a:solidFill>
                          <a:effectLst/>
                        </a:rPr>
                        <a:t>Hieu Giang Commune, Quang Tri Province, Vietnam</a:t>
                      </a:r>
                      <a:endParaRPr lang="en-US" sz="1600" b="1"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oFill/>
                  </a:tcPr>
                </a:tc>
                <a:extLst>
                  <a:ext uri="{0D108BD9-81ED-4DB2-BD59-A6C34878D82A}">
                    <a16:rowId xmlns:a16="http://schemas.microsoft.com/office/drawing/2014/main" val="3329943367"/>
                  </a:ext>
                </a:extLst>
              </a:tr>
              <a:tr h="514606">
                <a:tc>
                  <a:txBody>
                    <a:bodyPr/>
                    <a:lstStyle/>
                    <a:p>
                      <a:pPr marL="0" marR="0">
                        <a:buNone/>
                      </a:pPr>
                      <a:r>
                        <a:rPr lang="en-US" sz="1600" b="1" kern="100" dirty="0">
                          <a:solidFill>
                            <a:schemeClr val="tx1"/>
                          </a:solidFill>
                          <a:effectLst/>
                        </a:rPr>
                        <a:t>Local host primary club and contact:</a:t>
                      </a:r>
                      <a:endParaRPr lang="en-US" sz="1600" b="1"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oFill/>
                  </a:tcPr>
                </a:tc>
                <a:tc>
                  <a:txBody>
                    <a:bodyPr/>
                    <a:lstStyle/>
                    <a:p>
                      <a:pPr marL="0" marR="0">
                        <a:buNone/>
                      </a:pPr>
                      <a:r>
                        <a:rPr lang="en-US" sz="1600" b="1" kern="100" dirty="0">
                          <a:solidFill>
                            <a:schemeClr val="tx1"/>
                          </a:solidFill>
                          <a:effectLst/>
                        </a:rPr>
                        <a:t>Rotary Club of Quang Tri,  Uyen Le</a:t>
                      </a:r>
                      <a:endParaRPr lang="en-US" sz="1600" b="1"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oFill/>
                  </a:tcPr>
                </a:tc>
                <a:extLst>
                  <a:ext uri="{0D108BD9-81ED-4DB2-BD59-A6C34878D82A}">
                    <a16:rowId xmlns:a16="http://schemas.microsoft.com/office/drawing/2014/main" val="1966328958"/>
                  </a:ext>
                </a:extLst>
              </a:tr>
              <a:tr h="1029210">
                <a:tc>
                  <a:txBody>
                    <a:bodyPr/>
                    <a:lstStyle/>
                    <a:p>
                      <a:pPr marL="0" marR="0">
                        <a:buNone/>
                      </a:pPr>
                      <a:r>
                        <a:rPr lang="en-US" sz="1600" b="1" kern="100" dirty="0">
                          <a:solidFill>
                            <a:schemeClr val="tx1"/>
                          </a:solidFill>
                          <a:effectLst/>
                        </a:rPr>
                        <a:t>International host primary club and contact:</a:t>
                      </a:r>
                      <a:endParaRPr lang="en-US" sz="1600" b="1"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oFill/>
                  </a:tcPr>
                </a:tc>
                <a:tc>
                  <a:txBody>
                    <a:bodyPr/>
                    <a:lstStyle/>
                    <a:p>
                      <a:pPr marL="0" marR="0">
                        <a:buNone/>
                      </a:pPr>
                      <a:r>
                        <a:rPr lang="en-US" sz="1600" b="1" kern="100" dirty="0">
                          <a:solidFill>
                            <a:schemeClr val="tx1"/>
                          </a:solidFill>
                          <a:effectLst/>
                        </a:rPr>
                        <a:t>District 5000, 2027-28 DG Rich Proctor</a:t>
                      </a:r>
                      <a:endParaRPr lang="en-US" sz="1600" b="1"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oFill/>
                  </a:tcPr>
                </a:tc>
                <a:extLst>
                  <a:ext uri="{0D108BD9-81ED-4DB2-BD59-A6C34878D82A}">
                    <a16:rowId xmlns:a16="http://schemas.microsoft.com/office/drawing/2014/main" val="1086401046"/>
                  </a:ext>
                </a:extLst>
              </a:tr>
              <a:tr h="514606">
                <a:tc>
                  <a:txBody>
                    <a:bodyPr/>
                    <a:lstStyle/>
                    <a:p>
                      <a:pPr marL="0" marR="0">
                        <a:buNone/>
                      </a:pPr>
                      <a:r>
                        <a:rPr lang="en-US" sz="1600" b="1" kern="100" dirty="0">
                          <a:solidFill>
                            <a:schemeClr val="tx1"/>
                          </a:solidFill>
                          <a:effectLst/>
                        </a:rPr>
                        <a:t>Budget and funding: estimated $50,000</a:t>
                      </a:r>
                      <a:endParaRPr lang="en-US" sz="1600" b="1"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oFill/>
                  </a:tcPr>
                </a:tc>
                <a:tc>
                  <a:txBody>
                    <a:bodyPr/>
                    <a:lstStyle/>
                    <a:p>
                      <a:pPr marL="0" marR="0">
                        <a:buNone/>
                      </a:pPr>
                      <a:r>
                        <a:rPr lang="en-US" sz="1600" b="1" kern="100" dirty="0">
                          <a:solidFill>
                            <a:schemeClr val="tx1"/>
                          </a:solidFill>
                          <a:effectLst/>
                        </a:rPr>
                        <a:t>Already committed: $0.  Still need: $50,000</a:t>
                      </a:r>
                      <a:endParaRPr lang="en-US" sz="1600" b="1"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oFill/>
                  </a:tcPr>
                </a:tc>
                <a:extLst>
                  <a:ext uri="{0D108BD9-81ED-4DB2-BD59-A6C34878D82A}">
                    <a16:rowId xmlns:a16="http://schemas.microsoft.com/office/drawing/2014/main" val="54739039"/>
                  </a:ext>
                </a:extLst>
              </a:tr>
              <a:tr h="1168545">
                <a:tc>
                  <a:txBody>
                    <a:bodyPr/>
                    <a:lstStyle/>
                    <a:p>
                      <a:pPr marL="0" marR="0">
                        <a:buNone/>
                      </a:pPr>
                      <a:r>
                        <a:rPr lang="en-US" sz="1600" b="1" kern="100" dirty="0">
                          <a:solidFill>
                            <a:schemeClr val="tx1"/>
                          </a:solidFill>
                          <a:effectLst/>
                        </a:rPr>
                        <a:t>Needs assessment: Completed, September 2026</a:t>
                      </a:r>
                      <a:endParaRPr lang="en-US" sz="1600" b="1"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oFill/>
                  </a:tcPr>
                </a:tc>
                <a:tc>
                  <a:txBody>
                    <a:bodyPr/>
                    <a:lstStyle/>
                    <a:p>
                      <a:pPr marL="0" marR="0">
                        <a:buNone/>
                      </a:pPr>
                      <a:r>
                        <a:rPr lang="en-US" sz="1600" b="1" kern="100" dirty="0">
                          <a:solidFill>
                            <a:schemeClr val="tx1"/>
                          </a:solidFill>
                          <a:effectLst/>
                        </a:rPr>
                        <a:t>Application status: In progress</a:t>
                      </a:r>
                      <a:endParaRPr lang="en-US" sz="1600" b="1"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oFill/>
                  </a:tcPr>
                </a:tc>
                <a:extLst>
                  <a:ext uri="{0D108BD9-81ED-4DB2-BD59-A6C34878D82A}">
                    <a16:rowId xmlns:a16="http://schemas.microsoft.com/office/drawing/2014/main" val="2680143946"/>
                  </a:ext>
                </a:extLst>
              </a:tr>
            </a:tbl>
          </a:graphicData>
        </a:graphic>
      </p:graphicFrame>
      <p:pic>
        <p:nvPicPr>
          <p:cNvPr id="5" name="Picture 4">
            <a:extLst>
              <a:ext uri="{FF2B5EF4-FFF2-40B4-BE49-F238E27FC236}">
                <a16:creationId xmlns:a16="http://schemas.microsoft.com/office/drawing/2014/main" id="{4459F21A-7A1D-DDD4-258C-311CE58B190E}"/>
              </a:ext>
            </a:extLst>
          </p:cNvPr>
          <p:cNvPicPr>
            <a:picLocks noChangeAspect="1"/>
          </p:cNvPicPr>
          <p:nvPr/>
        </p:nvPicPr>
        <p:blipFill>
          <a:blip r:embed="rId2"/>
          <a:stretch>
            <a:fillRect/>
          </a:stretch>
        </p:blipFill>
        <p:spPr>
          <a:xfrm>
            <a:off x="9611360" y="7254240"/>
            <a:ext cx="2580640" cy="1232453"/>
          </a:xfrm>
          <a:prstGeom prst="rect">
            <a:avLst/>
          </a:prstGeom>
        </p:spPr>
      </p:pic>
    </p:spTree>
    <p:extLst>
      <p:ext uri="{BB962C8B-B14F-4D97-AF65-F5344CB8AC3E}">
        <p14:creationId xmlns:p14="http://schemas.microsoft.com/office/powerpoint/2010/main" val="8147801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accent5"/>
            </a:gs>
            <a:gs pos="50000">
              <a:schemeClr val="bg2">
                <a:tint val="98000"/>
                <a:satMod val="130000"/>
                <a:shade val="90000"/>
                <a:lumMod val="103000"/>
              </a:schemeClr>
            </a:gs>
            <a:gs pos="100000">
              <a:schemeClr val="bg2">
                <a:shade val="63000"/>
                <a:satMod val="120000"/>
              </a:schemeClr>
            </a:gs>
          </a:gsLst>
          <a:lin ang="5400000" scaled="0"/>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684B95-1055-E78B-CF03-294270EDFAA8}"/>
              </a:ext>
            </a:extLst>
          </p:cNvPr>
          <p:cNvSpPr>
            <a:spLocks noGrp="1"/>
          </p:cNvSpPr>
          <p:nvPr>
            <p:ph type="title"/>
          </p:nvPr>
        </p:nvSpPr>
        <p:spPr/>
        <p:txBody>
          <a:bodyPr/>
          <a:lstStyle/>
          <a:p>
            <a:pPr algn="ctr"/>
            <a:r>
              <a:rPr lang="en-US" dirty="0"/>
              <a:t>Map of Vietnam</a:t>
            </a:r>
          </a:p>
        </p:txBody>
      </p:sp>
      <p:pic>
        <p:nvPicPr>
          <p:cNvPr id="5" name="Content Placeholder 4">
            <a:extLst>
              <a:ext uri="{FF2B5EF4-FFF2-40B4-BE49-F238E27FC236}">
                <a16:creationId xmlns:a16="http://schemas.microsoft.com/office/drawing/2014/main" id="{4A734B62-1A4D-0DDD-49AA-52C6F9480D89}"/>
              </a:ext>
            </a:extLst>
          </p:cNvPr>
          <p:cNvPicPr>
            <a:picLocks noGrp="1" noChangeAspect="1"/>
          </p:cNvPicPr>
          <p:nvPr>
            <p:ph idx="1"/>
          </p:nvPr>
        </p:nvPicPr>
        <p:blipFill>
          <a:blip r:embed="rId2"/>
          <a:stretch>
            <a:fillRect/>
          </a:stretch>
        </p:blipFill>
        <p:spPr>
          <a:xfrm>
            <a:off x="4038379" y="1748739"/>
            <a:ext cx="3666196" cy="4351338"/>
          </a:xfrm>
          <a:prstGeom prst="rect">
            <a:avLst/>
          </a:prstGeom>
        </p:spPr>
      </p:pic>
      <p:pic>
        <p:nvPicPr>
          <p:cNvPr id="4" name="Picture 3">
            <a:extLst>
              <a:ext uri="{FF2B5EF4-FFF2-40B4-BE49-F238E27FC236}">
                <a16:creationId xmlns:a16="http://schemas.microsoft.com/office/drawing/2014/main" id="{0FA4B2D2-23DF-D8E1-8156-1BA15D1C2FEC}"/>
              </a:ext>
            </a:extLst>
          </p:cNvPr>
          <p:cNvPicPr>
            <a:picLocks noChangeAspect="1"/>
          </p:cNvPicPr>
          <p:nvPr/>
        </p:nvPicPr>
        <p:blipFill>
          <a:blip r:embed="rId3"/>
          <a:stretch>
            <a:fillRect/>
          </a:stretch>
        </p:blipFill>
        <p:spPr>
          <a:xfrm>
            <a:off x="9794240" y="7172960"/>
            <a:ext cx="2397760" cy="1233337"/>
          </a:xfrm>
          <a:prstGeom prst="rect">
            <a:avLst/>
          </a:prstGeom>
        </p:spPr>
      </p:pic>
    </p:spTree>
    <p:extLst>
      <p:ext uri="{BB962C8B-B14F-4D97-AF65-F5344CB8AC3E}">
        <p14:creationId xmlns:p14="http://schemas.microsoft.com/office/powerpoint/2010/main" val="33310442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accent5"/>
            </a:gs>
            <a:gs pos="50000">
              <a:schemeClr val="bg2">
                <a:tint val="98000"/>
                <a:satMod val="130000"/>
                <a:shade val="90000"/>
                <a:lumMod val="103000"/>
              </a:schemeClr>
            </a:gs>
            <a:gs pos="100000">
              <a:schemeClr val="bg2">
                <a:shade val="63000"/>
                <a:satMod val="120000"/>
              </a:schemeClr>
            </a:gs>
          </a:gsLst>
          <a:lin ang="5400000" scaled="0"/>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3F4271-084F-DFC6-16DB-1027118495AC}"/>
              </a:ext>
            </a:extLst>
          </p:cNvPr>
          <p:cNvSpPr>
            <a:spLocks noGrp="1"/>
          </p:cNvSpPr>
          <p:nvPr>
            <p:ph type="title"/>
          </p:nvPr>
        </p:nvSpPr>
        <p:spPr/>
        <p:txBody>
          <a:bodyPr/>
          <a:lstStyle/>
          <a:p>
            <a:pPr algn="ctr"/>
            <a:r>
              <a:rPr lang="en-US" dirty="0"/>
              <a:t>Map of Quang Tri Province </a:t>
            </a:r>
            <a:br>
              <a:rPr lang="en-US" dirty="0"/>
            </a:br>
            <a:r>
              <a:rPr lang="en-US" dirty="0"/>
              <a:t>and Hieu Giang Commune</a:t>
            </a:r>
          </a:p>
        </p:txBody>
      </p:sp>
      <p:pic>
        <p:nvPicPr>
          <p:cNvPr id="4" name="Content Placeholder 3">
            <a:extLst>
              <a:ext uri="{FF2B5EF4-FFF2-40B4-BE49-F238E27FC236}">
                <a16:creationId xmlns:a16="http://schemas.microsoft.com/office/drawing/2014/main" id="{12152C45-A391-17E7-D81B-4662AB8FDD44}"/>
              </a:ext>
            </a:extLst>
          </p:cNvPr>
          <p:cNvPicPr>
            <a:picLocks noGrp="1" noChangeAspect="1"/>
          </p:cNvPicPr>
          <p:nvPr>
            <p:ph idx="1"/>
          </p:nvPr>
        </p:nvPicPr>
        <p:blipFill>
          <a:blip r:embed="rId2"/>
          <a:stretch>
            <a:fillRect/>
          </a:stretch>
        </p:blipFill>
        <p:spPr>
          <a:xfrm>
            <a:off x="4557734" y="1825625"/>
            <a:ext cx="3076531" cy="4351338"/>
          </a:xfrm>
          <a:prstGeom prst="rect">
            <a:avLst/>
          </a:prstGeom>
        </p:spPr>
      </p:pic>
      <p:pic>
        <p:nvPicPr>
          <p:cNvPr id="3" name="Picture 2">
            <a:extLst>
              <a:ext uri="{FF2B5EF4-FFF2-40B4-BE49-F238E27FC236}">
                <a16:creationId xmlns:a16="http://schemas.microsoft.com/office/drawing/2014/main" id="{5A2312D8-978C-07B6-FD86-6D1E6CB1906D}"/>
              </a:ext>
            </a:extLst>
          </p:cNvPr>
          <p:cNvPicPr>
            <a:picLocks noChangeAspect="1"/>
          </p:cNvPicPr>
          <p:nvPr/>
        </p:nvPicPr>
        <p:blipFill>
          <a:blip r:embed="rId3"/>
          <a:stretch>
            <a:fillRect/>
          </a:stretch>
        </p:blipFill>
        <p:spPr>
          <a:xfrm>
            <a:off x="9672320" y="7254240"/>
            <a:ext cx="2314271" cy="1137919"/>
          </a:xfrm>
          <a:prstGeom prst="rect">
            <a:avLst/>
          </a:prstGeom>
        </p:spPr>
      </p:pic>
    </p:spTree>
    <p:extLst>
      <p:ext uri="{BB962C8B-B14F-4D97-AF65-F5344CB8AC3E}">
        <p14:creationId xmlns:p14="http://schemas.microsoft.com/office/powerpoint/2010/main" val="27344649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accent5">
                <a:lumMod val="73000"/>
                <a:lumOff val="27000"/>
              </a:schemeClr>
            </a:gs>
            <a:gs pos="50000">
              <a:schemeClr val="bg2">
                <a:tint val="98000"/>
                <a:satMod val="130000"/>
                <a:shade val="90000"/>
                <a:lumMod val="103000"/>
              </a:schemeClr>
            </a:gs>
            <a:gs pos="100000">
              <a:schemeClr val="bg2">
                <a:shade val="63000"/>
                <a:satMod val="120000"/>
              </a:schemeClr>
            </a:gs>
          </a:gsLst>
          <a:lin ang="5400000" scaled="0"/>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34A81C-1817-BE63-C83A-52584334D205}"/>
              </a:ext>
            </a:extLst>
          </p:cNvPr>
          <p:cNvSpPr>
            <a:spLocks noGrp="1"/>
          </p:cNvSpPr>
          <p:nvPr>
            <p:ph type="title"/>
          </p:nvPr>
        </p:nvSpPr>
        <p:spPr/>
        <p:txBody>
          <a:bodyPr/>
          <a:lstStyle/>
          <a:p>
            <a:r>
              <a:rPr lang="en-US" dirty="0"/>
              <a:t>People and Society – Quang Tri</a:t>
            </a:r>
          </a:p>
        </p:txBody>
      </p:sp>
      <p:sp>
        <p:nvSpPr>
          <p:cNvPr id="3" name="Content Placeholder 2">
            <a:extLst>
              <a:ext uri="{FF2B5EF4-FFF2-40B4-BE49-F238E27FC236}">
                <a16:creationId xmlns:a16="http://schemas.microsoft.com/office/drawing/2014/main" id="{9032A8F1-AD91-0A83-1C4D-A2A82CCB5510}"/>
              </a:ext>
            </a:extLst>
          </p:cNvPr>
          <p:cNvSpPr>
            <a:spLocks noGrp="1"/>
          </p:cNvSpPr>
          <p:nvPr>
            <p:ph idx="1"/>
          </p:nvPr>
        </p:nvSpPr>
        <p:spPr>
          <a:xfrm>
            <a:off x="838200" y="1987827"/>
            <a:ext cx="10282881" cy="4189136"/>
          </a:xfrm>
        </p:spPr>
        <p:txBody>
          <a:bodyPr>
            <a:normAutofit fontScale="62500" lnSpcReduction="20000"/>
          </a:bodyPr>
          <a:lstStyle/>
          <a:p>
            <a:r>
              <a:rPr lang="en-US" dirty="0"/>
              <a:t>Quảng Trị is a central coastal province of Viet Nam. It has a population of about 1.8 million people from different ethnic groups. The area has a predominantly rural character and a diverse socio-economic landscape. Many rural and mountainous communities face challenges associated with difficult terrain, extreme weather, limited infrastructure and unequal access to essential services. Quang Tri is regularly exposed to heavy rainfall, flooding, storms and other natural hazards. These events can damage roads, public facilities and agricultural production and can temporarily restrict access to schools and other essential services. </a:t>
            </a:r>
          </a:p>
          <a:p>
            <a:endParaRPr lang="en-US" dirty="0"/>
          </a:p>
          <a:p>
            <a:r>
              <a:rPr lang="en-US" dirty="0"/>
              <a:t>Education is an important component of Quang Tri's long-term development strategy.  However, despite progress, some educational institutions continue to face shortages of teachers and limitations in physical infrastructure. For rural schools in particular, investment in essential sanitation infrastructure—including toilets, handwashing facilities, water supply and drainage—has often received less attention compared with more immediate educational infrastructure needs. </a:t>
            </a:r>
          </a:p>
          <a:p>
            <a:endParaRPr lang="en-US" dirty="0"/>
          </a:p>
          <a:p>
            <a:r>
              <a:rPr lang="en-US" dirty="0"/>
              <a:t>Through the proposed bathroom construction project, our support can help ensure that primary and secondary students in rural areas of Hiếu Giang Commune have access to safe, hygienic and appropriate sanitation facilities while at school.</a:t>
            </a:r>
          </a:p>
          <a:p>
            <a:endParaRPr lang="en-US" dirty="0"/>
          </a:p>
        </p:txBody>
      </p:sp>
      <p:pic>
        <p:nvPicPr>
          <p:cNvPr id="5" name="Picture 4">
            <a:extLst>
              <a:ext uri="{FF2B5EF4-FFF2-40B4-BE49-F238E27FC236}">
                <a16:creationId xmlns:a16="http://schemas.microsoft.com/office/drawing/2014/main" id="{438C82D6-5A4D-5E3E-FBBE-93D2C1C5BFF5}"/>
              </a:ext>
            </a:extLst>
          </p:cNvPr>
          <p:cNvPicPr>
            <a:picLocks noChangeAspect="1"/>
          </p:cNvPicPr>
          <p:nvPr/>
        </p:nvPicPr>
        <p:blipFill>
          <a:blip r:embed="rId2"/>
          <a:stretch>
            <a:fillRect/>
          </a:stretch>
        </p:blipFill>
        <p:spPr>
          <a:xfrm>
            <a:off x="9712961" y="7508240"/>
            <a:ext cx="2235200" cy="1168400"/>
          </a:xfrm>
          <a:prstGeom prst="rect">
            <a:avLst/>
          </a:prstGeom>
        </p:spPr>
      </p:pic>
    </p:spTree>
    <p:extLst>
      <p:ext uri="{BB962C8B-B14F-4D97-AF65-F5344CB8AC3E}">
        <p14:creationId xmlns:p14="http://schemas.microsoft.com/office/powerpoint/2010/main" val="13701965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rotWithShape="1">
          <a:gsLst>
            <a:gs pos="0">
              <a:srgbClr val="00B0F0">
                <a:lumMod val="43000"/>
                <a:lumOff val="57000"/>
              </a:srgbClr>
            </a:gs>
            <a:gs pos="50000">
              <a:schemeClr val="bg2">
                <a:tint val="98000"/>
                <a:satMod val="130000"/>
                <a:shade val="90000"/>
                <a:lumMod val="103000"/>
              </a:schemeClr>
            </a:gs>
            <a:gs pos="100000">
              <a:schemeClr val="bg2">
                <a:shade val="63000"/>
                <a:satMod val="120000"/>
              </a:schemeClr>
            </a:gs>
          </a:gsLst>
          <a:lin ang="5400000" scaled="0"/>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7EA112-26F0-FD75-1A3B-85F7A0CAA443}"/>
              </a:ext>
            </a:extLst>
          </p:cNvPr>
          <p:cNvSpPr>
            <a:spLocks noGrp="1"/>
          </p:cNvSpPr>
          <p:nvPr>
            <p:ph type="title"/>
          </p:nvPr>
        </p:nvSpPr>
        <p:spPr/>
        <p:txBody>
          <a:bodyPr/>
          <a:lstStyle/>
          <a:p>
            <a:r>
              <a:rPr lang="en-US" dirty="0"/>
              <a:t>Project overview</a:t>
            </a:r>
          </a:p>
        </p:txBody>
      </p:sp>
      <p:sp>
        <p:nvSpPr>
          <p:cNvPr id="3" name="Content Placeholder 2">
            <a:extLst>
              <a:ext uri="{FF2B5EF4-FFF2-40B4-BE49-F238E27FC236}">
                <a16:creationId xmlns:a16="http://schemas.microsoft.com/office/drawing/2014/main" id="{FEF8FCA5-93FF-A480-A820-AFD8ACFFF13E}"/>
              </a:ext>
            </a:extLst>
          </p:cNvPr>
          <p:cNvSpPr>
            <a:spLocks noGrp="1"/>
          </p:cNvSpPr>
          <p:nvPr>
            <p:ph idx="1"/>
          </p:nvPr>
        </p:nvSpPr>
        <p:spPr/>
        <p:txBody>
          <a:bodyPr>
            <a:normAutofit fontScale="62500" lnSpcReduction="20000"/>
          </a:bodyPr>
          <a:lstStyle/>
          <a:p>
            <a:pPr marL="0" indent="0">
              <a:buNone/>
            </a:pPr>
            <a:r>
              <a:rPr lang="en-US" dirty="0"/>
              <a:t> </a:t>
            </a:r>
          </a:p>
          <a:p>
            <a:r>
              <a:rPr lang="en-US" dirty="0"/>
              <a:t>This Global Grant was developed by RC Quang Tri to address urgent community-driven sanitation needs by constructing toilet blocks at two rural schools serving </a:t>
            </a:r>
            <a:r>
              <a:rPr lang="en-US" b="1" dirty="0"/>
              <a:t> 624 </a:t>
            </a:r>
            <a:r>
              <a:rPr lang="en-US" dirty="0"/>
              <a:t>children.  The schools are </a:t>
            </a:r>
            <a:r>
              <a:rPr lang="en-US" b="1" dirty="0"/>
              <a:t>Tan Tuyen elementary school currently serving 210 students (107 male/102 female students) and  Lam Lang Secondary School with 414 students (193 male and 221 female students).</a:t>
            </a:r>
            <a:endParaRPr lang="en-US" dirty="0"/>
          </a:p>
          <a:p>
            <a:r>
              <a:rPr lang="en-US" dirty="0"/>
              <a:t>The Grant is modeled after a successful Global Grant project completed by RC Quang Tri and RC Cupertino in 2025, in the same province.  Schools, teachers and parents call sanitation a top priority and have committed to donating labor and funding. The community is motivated to ensure its long-term success.</a:t>
            </a:r>
          </a:p>
          <a:p>
            <a:r>
              <a:rPr lang="en-US" dirty="0"/>
              <a:t>Latrines will feature a durable septic tank system for waste management, reducing soil and water contamination. Students, teachers and custodial staff will receive training in hygiene, facility maintenance and menstrual hygiene management. Baseline attendance metrics are in place and we hope to see a reduction in hygiene-related absenteeism after the new bathrooms come online.</a:t>
            </a:r>
          </a:p>
          <a:p>
            <a:r>
              <a:rPr lang="en-US" dirty="0"/>
              <a:t>The project aligns with the United Nations Sustainable Development Goal #6 – “Safe  Toilets for All by 2030”- and reinforces Rotary’s commitment to WASH as a foundation for public health and community development.</a:t>
            </a:r>
          </a:p>
          <a:p>
            <a:pPr marL="0" indent="0">
              <a:buNone/>
            </a:pPr>
            <a:r>
              <a:rPr lang="en-US" dirty="0"/>
              <a:t> </a:t>
            </a:r>
          </a:p>
          <a:p>
            <a:endParaRPr lang="en-US" dirty="0"/>
          </a:p>
        </p:txBody>
      </p:sp>
      <p:pic>
        <p:nvPicPr>
          <p:cNvPr id="4" name="Picture 3">
            <a:extLst>
              <a:ext uri="{FF2B5EF4-FFF2-40B4-BE49-F238E27FC236}">
                <a16:creationId xmlns:a16="http://schemas.microsoft.com/office/drawing/2014/main" id="{DD7BA180-182E-96B9-E489-905B4339570A}"/>
              </a:ext>
            </a:extLst>
          </p:cNvPr>
          <p:cNvPicPr>
            <a:picLocks noChangeAspect="1"/>
          </p:cNvPicPr>
          <p:nvPr/>
        </p:nvPicPr>
        <p:blipFill>
          <a:blip r:embed="rId2"/>
          <a:stretch>
            <a:fillRect/>
          </a:stretch>
        </p:blipFill>
        <p:spPr>
          <a:xfrm>
            <a:off x="9591040" y="7355840"/>
            <a:ext cx="2600960" cy="1215667"/>
          </a:xfrm>
          <a:prstGeom prst="rect">
            <a:avLst/>
          </a:prstGeom>
        </p:spPr>
      </p:pic>
    </p:spTree>
    <p:extLst>
      <p:ext uri="{BB962C8B-B14F-4D97-AF65-F5344CB8AC3E}">
        <p14:creationId xmlns:p14="http://schemas.microsoft.com/office/powerpoint/2010/main" val="38364206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0">
              <a:schemeClr val="accent5"/>
            </a:gs>
            <a:gs pos="50000">
              <a:schemeClr val="bg2">
                <a:tint val="98000"/>
                <a:satMod val="130000"/>
                <a:shade val="90000"/>
                <a:lumMod val="103000"/>
              </a:schemeClr>
            </a:gs>
            <a:gs pos="100000">
              <a:schemeClr val="bg2">
                <a:shade val="63000"/>
                <a:satMod val="120000"/>
              </a:schemeClr>
            </a:gs>
          </a:gsLst>
          <a:lin ang="5400000" scaled="0"/>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22A777-08AC-21C8-7142-15E1ED51E7FF}"/>
              </a:ext>
            </a:extLst>
          </p:cNvPr>
          <p:cNvSpPr>
            <a:spLocks noGrp="1"/>
          </p:cNvSpPr>
          <p:nvPr>
            <p:ph type="title"/>
          </p:nvPr>
        </p:nvSpPr>
        <p:spPr>
          <a:xfrm>
            <a:off x="630936" y="381000"/>
            <a:ext cx="8817864" cy="1968373"/>
          </a:xfrm>
        </p:spPr>
        <p:txBody>
          <a:bodyPr anchor="ctr">
            <a:normAutofit/>
          </a:bodyPr>
          <a:lstStyle/>
          <a:p>
            <a:pPr algn="ctr"/>
            <a:r>
              <a:rPr lang="en-US" sz="4800" dirty="0"/>
              <a:t>Current conditions </a:t>
            </a:r>
          </a:p>
        </p:txBody>
      </p:sp>
      <p:sp>
        <p:nvSpPr>
          <p:cNvPr id="20" name="Content Placeholder 19">
            <a:extLst>
              <a:ext uri="{FF2B5EF4-FFF2-40B4-BE49-F238E27FC236}">
                <a16:creationId xmlns:a16="http://schemas.microsoft.com/office/drawing/2014/main" id="{290F1C4A-7B41-E252-4B39-D17B007F3527}"/>
              </a:ext>
            </a:extLst>
          </p:cNvPr>
          <p:cNvSpPr>
            <a:spLocks noGrp="1"/>
          </p:cNvSpPr>
          <p:nvPr>
            <p:ph idx="1"/>
          </p:nvPr>
        </p:nvSpPr>
        <p:spPr>
          <a:xfrm>
            <a:off x="851029" y="357809"/>
            <a:ext cx="8571267" cy="2068751"/>
          </a:xfrm>
        </p:spPr>
        <p:txBody>
          <a:bodyPr anchor="ctr">
            <a:normAutofit/>
          </a:bodyPr>
          <a:lstStyle/>
          <a:p>
            <a:pPr marL="0" indent="0">
              <a:buNone/>
            </a:pPr>
            <a:endParaRPr lang="en-US" sz="2200" dirty="0"/>
          </a:p>
        </p:txBody>
      </p:sp>
      <p:pic>
        <p:nvPicPr>
          <p:cNvPr id="5" name="Content Placeholder 3">
            <a:extLst>
              <a:ext uri="{FF2B5EF4-FFF2-40B4-BE49-F238E27FC236}">
                <a16:creationId xmlns:a16="http://schemas.microsoft.com/office/drawing/2014/main" id="{9798BA99-A70A-DDAE-9E6E-1C38DFB3EF51}"/>
              </a:ext>
            </a:extLst>
          </p:cNvPr>
          <p:cNvPicPr>
            <a:picLocks noChangeAspect="1"/>
          </p:cNvPicPr>
          <p:nvPr/>
        </p:nvPicPr>
        <p:blipFill>
          <a:blip r:embed="rId2"/>
          <a:stretch>
            <a:fillRect/>
          </a:stretch>
        </p:blipFill>
        <p:spPr>
          <a:xfrm>
            <a:off x="197032" y="2610545"/>
            <a:ext cx="3200400" cy="4129548"/>
          </a:xfrm>
          <a:prstGeom prst="rect">
            <a:avLst/>
          </a:prstGeom>
        </p:spPr>
      </p:pic>
      <p:pic>
        <p:nvPicPr>
          <p:cNvPr id="6" name="Content Placeholder 15">
            <a:extLst>
              <a:ext uri="{FF2B5EF4-FFF2-40B4-BE49-F238E27FC236}">
                <a16:creationId xmlns:a16="http://schemas.microsoft.com/office/drawing/2014/main" id="{E8C45434-B54E-B4F8-ADB3-ADCBF36D8C6D}"/>
              </a:ext>
            </a:extLst>
          </p:cNvPr>
          <p:cNvPicPr>
            <a:picLocks noChangeAspect="1"/>
          </p:cNvPicPr>
          <p:nvPr/>
        </p:nvPicPr>
        <p:blipFill>
          <a:blip r:embed="rId3"/>
          <a:stretch>
            <a:fillRect/>
          </a:stretch>
        </p:blipFill>
        <p:spPr>
          <a:xfrm>
            <a:off x="4279428" y="2580640"/>
            <a:ext cx="4635266" cy="4114800"/>
          </a:xfrm>
          <a:prstGeom prst="rect">
            <a:avLst/>
          </a:prstGeom>
        </p:spPr>
      </p:pic>
      <p:pic>
        <p:nvPicPr>
          <p:cNvPr id="12" name="Picture 11">
            <a:extLst>
              <a:ext uri="{FF2B5EF4-FFF2-40B4-BE49-F238E27FC236}">
                <a16:creationId xmlns:a16="http://schemas.microsoft.com/office/drawing/2014/main" id="{6782EDB8-3F06-5DCD-48DC-AE7D5111AC8E}"/>
              </a:ext>
            </a:extLst>
          </p:cNvPr>
          <p:cNvPicPr>
            <a:picLocks noChangeAspect="1"/>
          </p:cNvPicPr>
          <p:nvPr/>
        </p:nvPicPr>
        <p:blipFill>
          <a:blip r:embed="rId4"/>
          <a:stretch>
            <a:fillRect/>
          </a:stretch>
        </p:blipFill>
        <p:spPr>
          <a:xfrm>
            <a:off x="9123680" y="7355841"/>
            <a:ext cx="2580641" cy="1219199"/>
          </a:xfrm>
          <a:prstGeom prst="rect">
            <a:avLst/>
          </a:prstGeom>
        </p:spPr>
      </p:pic>
    </p:spTree>
    <p:extLst>
      <p:ext uri="{BB962C8B-B14F-4D97-AF65-F5344CB8AC3E}">
        <p14:creationId xmlns:p14="http://schemas.microsoft.com/office/powerpoint/2010/main" val="10611576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accent5"/>
            </a:gs>
            <a:gs pos="50000">
              <a:schemeClr val="bg2">
                <a:tint val="98000"/>
                <a:satMod val="130000"/>
                <a:shade val="90000"/>
                <a:lumMod val="103000"/>
              </a:schemeClr>
            </a:gs>
            <a:gs pos="100000">
              <a:schemeClr val="bg2">
                <a:shade val="63000"/>
                <a:satMod val="120000"/>
              </a:schemeClr>
            </a:gs>
          </a:gsLst>
          <a:lin ang="5400000" scaled="0"/>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F7DCC4-C9D3-9CC8-0970-BC0CA3440F47}"/>
              </a:ext>
            </a:extLst>
          </p:cNvPr>
          <p:cNvSpPr>
            <a:spLocks noGrp="1"/>
          </p:cNvSpPr>
          <p:nvPr>
            <p:ph type="title"/>
          </p:nvPr>
        </p:nvSpPr>
        <p:spPr/>
        <p:txBody>
          <a:bodyPr vert="horz" lIns="91440" tIns="45720" rIns="91440" bIns="45720" rtlCol="0" anchor="ctr">
            <a:normAutofit fontScale="90000"/>
          </a:bodyPr>
          <a:lstStyle/>
          <a:p>
            <a:pPr algn="ctr"/>
            <a:r>
              <a:rPr lang="en-US" sz="6100" dirty="0"/>
              <a:t>Current conditions –Boys</a:t>
            </a:r>
            <a:r>
              <a:rPr lang="en-US" sz="6100"/>
              <a:t>’ bathrooms</a:t>
            </a:r>
          </a:p>
        </p:txBody>
      </p:sp>
      <p:sp>
        <p:nvSpPr>
          <p:cNvPr id="7" name="Content Placeholder 6">
            <a:extLst>
              <a:ext uri="{FF2B5EF4-FFF2-40B4-BE49-F238E27FC236}">
                <a16:creationId xmlns:a16="http://schemas.microsoft.com/office/drawing/2014/main" id="{4FED1EB2-29E0-4235-3D96-4D6FCCAD2AAF}"/>
              </a:ext>
            </a:extLst>
          </p:cNvPr>
          <p:cNvSpPr>
            <a:spLocks noGrp="1"/>
          </p:cNvSpPr>
          <p:nvPr>
            <p:ph sz="half" idx="1"/>
          </p:nvPr>
        </p:nvSpPr>
        <p:spPr/>
        <p:txBody>
          <a:bodyPr/>
          <a:lstStyle/>
          <a:p>
            <a:endParaRPr lang="en-US" dirty="0"/>
          </a:p>
        </p:txBody>
      </p:sp>
      <p:sp>
        <p:nvSpPr>
          <p:cNvPr id="8" name="Content Placeholder 7">
            <a:extLst>
              <a:ext uri="{FF2B5EF4-FFF2-40B4-BE49-F238E27FC236}">
                <a16:creationId xmlns:a16="http://schemas.microsoft.com/office/drawing/2014/main" id="{56E8571A-A493-0C69-6CF6-3CC25476EE90}"/>
              </a:ext>
            </a:extLst>
          </p:cNvPr>
          <p:cNvSpPr>
            <a:spLocks noGrp="1"/>
          </p:cNvSpPr>
          <p:nvPr>
            <p:ph sz="half" idx="2"/>
          </p:nvPr>
        </p:nvSpPr>
        <p:spPr/>
        <p:txBody>
          <a:bodyPr/>
          <a:lstStyle/>
          <a:p>
            <a:endParaRPr lang="en-US" dirty="0"/>
          </a:p>
        </p:txBody>
      </p:sp>
      <p:pic>
        <p:nvPicPr>
          <p:cNvPr id="9" name="Content Placeholder 3">
            <a:extLst>
              <a:ext uri="{FF2B5EF4-FFF2-40B4-BE49-F238E27FC236}">
                <a16:creationId xmlns:a16="http://schemas.microsoft.com/office/drawing/2014/main" id="{FB48D3DA-6169-6B4E-D2E0-FAE03A8A3DFF}"/>
              </a:ext>
            </a:extLst>
          </p:cNvPr>
          <p:cNvPicPr>
            <a:picLocks noChangeAspect="1"/>
          </p:cNvPicPr>
          <p:nvPr/>
        </p:nvPicPr>
        <p:blipFill>
          <a:blip r:embed="rId2"/>
          <a:stretch>
            <a:fillRect/>
          </a:stretch>
        </p:blipFill>
        <p:spPr>
          <a:xfrm>
            <a:off x="1001864" y="2441624"/>
            <a:ext cx="3180522" cy="3605784"/>
          </a:xfrm>
          <a:prstGeom prst="rect">
            <a:avLst/>
          </a:prstGeom>
        </p:spPr>
      </p:pic>
      <p:pic>
        <p:nvPicPr>
          <p:cNvPr id="10" name="Content Placeholder 10">
            <a:extLst>
              <a:ext uri="{FF2B5EF4-FFF2-40B4-BE49-F238E27FC236}">
                <a16:creationId xmlns:a16="http://schemas.microsoft.com/office/drawing/2014/main" id="{917ED237-BBF2-2249-E5BA-81817E548AD0}"/>
              </a:ext>
            </a:extLst>
          </p:cNvPr>
          <p:cNvPicPr>
            <a:picLocks noChangeAspect="1"/>
          </p:cNvPicPr>
          <p:nvPr/>
        </p:nvPicPr>
        <p:blipFill>
          <a:blip r:embed="rId3"/>
          <a:stretch>
            <a:fillRect/>
          </a:stretch>
        </p:blipFill>
        <p:spPr>
          <a:xfrm>
            <a:off x="4767249" y="2219097"/>
            <a:ext cx="5080000" cy="3810000"/>
          </a:xfrm>
          <a:prstGeom prst="rect">
            <a:avLst/>
          </a:prstGeom>
        </p:spPr>
      </p:pic>
      <p:pic>
        <p:nvPicPr>
          <p:cNvPr id="14" name="Picture 13">
            <a:extLst>
              <a:ext uri="{FF2B5EF4-FFF2-40B4-BE49-F238E27FC236}">
                <a16:creationId xmlns:a16="http://schemas.microsoft.com/office/drawing/2014/main" id="{719D3AC6-EFB1-5B02-C71C-9C8470F6E23D}"/>
              </a:ext>
            </a:extLst>
          </p:cNvPr>
          <p:cNvPicPr>
            <a:picLocks noChangeAspect="1"/>
          </p:cNvPicPr>
          <p:nvPr/>
        </p:nvPicPr>
        <p:blipFill>
          <a:blip r:embed="rId4"/>
          <a:stretch>
            <a:fillRect/>
          </a:stretch>
        </p:blipFill>
        <p:spPr>
          <a:xfrm>
            <a:off x="8961120" y="7701280"/>
            <a:ext cx="2377440" cy="975360"/>
          </a:xfrm>
          <a:prstGeom prst="rect">
            <a:avLst/>
          </a:prstGeom>
        </p:spPr>
      </p:pic>
    </p:spTree>
    <p:extLst>
      <p:ext uri="{BB962C8B-B14F-4D97-AF65-F5344CB8AC3E}">
        <p14:creationId xmlns:p14="http://schemas.microsoft.com/office/powerpoint/2010/main" val="18987783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accent5"/>
            </a:gs>
            <a:gs pos="50000">
              <a:schemeClr val="bg2">
                <a:tint val="98000"/>
                <a:satMod val="130000"/>
                <a:shade val="90000"/>
                <a:lumMod val="103000"/>
              </a:schemeClr>
            </a:gs>
            <a:gs pos="100000">
              <a:schemeClr val="bg2">
                <a:shade val="63000"/>
                <a:satMod val="120000"/>
              </a:schemeClr>
            </a:gs>
          </a:gsLst>
          <a:lin ang="5400000" scaled="0"/>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AF5998-58A2-5749-1F72-DA450DD9F92A}"/>
              </a:ext>
            </a:extLst>
          </p:cNvPr>
          <p:cNvSpPr>
            <a:spLocks noGrp="1"/>
          </p:cNvSpPr>
          <p:nvPr>
            <p:ph type="title"/>
          </p:nvPr>
        </p:nvSpPr>
        <p:spPr/>
        <p:txBody>
          <a:bodyPr/>
          <a:lstStyle/>
          <a:p>
            <a:r>
              <a:rPr lang="en-US" dirty="0"/>
              <a:t>Current conditions – Girls’ bathrooms</a:t>
            </a:r>
          </a:p>
        </p:txBody>
      </p:sp>
      <p:pic>
        <p:nvPicPr>
          <p:cNvPr id="4" name="Content Placeholder 3">
            <a:extLst>
              <a:ext uri="{FF2B5EF4-FFF2-40B4-BE49-F238E27FC236}">
                <a16:creationId xmlns:a16="http://schemas.microsoft.com/office/drawing/2014/main" id="{67C423EF-46A6-1CF7-F1CE-4FE45B5C626A}"/>
              </a:ext>
            </a:extLst>
          </p:cNvPr>
          <p:cNvPicPr>
            <a:picLocks noGrp="1" noChangeAspect="1"/>
          </p:cNvPicPr>
          <p:nvPr>
            <p:ph idx="1"/>
          </p:nvPr>
        </p:nvPicPr>
        <p:blipFill>
          <a:blip r:embed="rId2"/>
          <a:stretch>
            <a:fillRect/>
          </a:stretch>
        </p:blipFill>
        <p:spPr>
          <a:xfrm>
            <a:off x="437322" y="1863601"/>
            <a:ext cx="4378518" cy="4351338"/>
          </a:xfrm>
          <a:prstGeom prst="rect">
            <a:avLst/>
          </a:prstGeom>
        </p:spPr>
      </p:pic>
      <p:pic>
        <p:nvPicPr>
          <p:cNvPr id="5" name="Picture 4">
            <a:extLst>
              <a:ext uri="{FF2B5EF4-FFF2-40B4-BE49-F238E27FC236}">
                <a16:creationId xmlns:a16="http://schemas.microsoft.com/office/drawing/2014/main" id="{C9F78F4F-33DC-3AC3-69BD-1E0B4367D00B}"/>
              </a:ext>
            </a:extLst>
          </p:cNvPr>
          <p:cNvPicPr>
            <a:picLocks noChangeAspect="1"/>
          </p:cNvPicPr>
          <p:nvPr/>
        </p:nvPicPr>
        <p:blipFill>
          <a:blip r:embed="rId3"/>
          <a:stretch>
            <a:fillRect/>
          </a:stretch>
        </p:blipFill>
        <p:spPr>
          <a:xfrm>
            <a:off x="5459942" y="1321580"/>
            <a:ext cx="5147098" cy="5211052"/>
          </a:xfrm>
          <a:prstGeom prst="rect">
            <a:avLst/>
          </a:prstGeom>
        </p:spPr>
      </p:pic>
      <p:pic>
        <p:nvPicPr>
          <p:cNvPr id="6" name="Picture 5">
            <a:extLst>
              <a:ext uri="{FF2B5EF4-FFF2-40B4-BE49-F238E27FC236}">
                <a16:creationId xmlns:a16="http://schemas.microsoft.com/office/drawing/2014/main" id="{12B6CD8F-CBB6-C424-3820-3231D5837129}"/>
              </a:ext>
            </a:extLst>
          </p:cNvPr>
          <p:cNvPicPr>
            <a:picLocks noChangeAspect="1"/>
          </p:cNvPicPr>
          <p:nvPr/>
        </p:nvPicPr>
        <p:blipFill>
          <a:blip r:embed="rId4"/>
          <a:stretch>
            <a:fillRect/>
          </a:stretch>
        </p:blipFill>
        <p:spPr>
          <a:xfrm>
            <a:off x="9265920" y="7640320"/>
            <a:ext cx="2194560" cy="1117600"/>
          </a:xfrm>
          <a:prstGeom prst="rect">
            <a:avLst/>
          </a:prstGeom>
        </p:spPr>
      </p:pic>
    </p:spTree>
    <p:extLst>
      <p:ext uri="{BB962C8B-B14F-4D97-AF65-F5344CB8AC3E}">
        <p14:creationId xmlns:p14="http://schemas.microsoft.com/office/powerpoint/2010/main" val="32515890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882C1C-20FC-72B2-3BF0-42915B0E1459}"/>
              </a:ext>
            </a:extLst>
          </p:cNvPr>
          <p:cNvSpPr>
            <a:spLocks noGrp="1"/>
          </p:cNvSpPr>
          <p:nvPr>
            <p:ph type="title"/>
          </p:nvPr>
        </p:nvSpPr>
        <p:spPr>
          <a:gradFill>
            <a:gsLst>
              <a:gs pos="0">
                <a:schemeClr val="accent5"/>
              </a:gs>
              <a:gs pos="100000">
                <a:schemeClr val="bg2">
                  <a:tint val="98000"/>
                  <a:satMod val="130000"/>
                  <a:shade val="90000"/>
                  <a:lumMod val="103000"/>
                </a:schemeClr>
              </a:gs>
              <a:gs pos="100000">
                <a:schemeClr val="bg2">
                  <a:shade val="63000"/>
                  <a:satMod val="120000"/>
                </a:schemeClr>
              </a:gs>
            </a:gsLst>
            <a:lin ang="5400000" scaled="0"/>
          </a:gradFill>
        </p:spPr>
        <p:txBody>
          <a:bodyPr/>
          <a:lstStyle/>
          <a:p>
            <a:r>
              <a:rPr lang="en-US" dirty="0"/>
              <a:t>New bathrooms under construction (RC Cupertino project, Sept. 2025)</a:t>
            </a:r>
          </a:p>
        </p:txBody>
      </p:sp>
      <p:pic>
        <p:nvPicPr>
          <p:cNvPr id="5" name="Content Placeholder 4">
            <a:extLst>
              <a:ext uri="{FF2B5EF4-FFF2-40B4-BE49-F238E27FC236}">
                <a16:creationId xmlns:a16="http://schemas.microsoft.com/office/drawing/2014/main" id="{E06DE5FC-925D-C33B-8313-C00B9C18F20C}"/>
              </a:ext>
            </a:extLst>
          </p:cNvPr>
          <p:cNvPicPr>
            <a:picLocks noGrp="1" noChangeAspect="1"/>
          </p:cNvPicPr>
          <p:nvPr>
            <p:ph idx="1"/>
          </p:nvPr>
        </p:nvPicPr>
        <p:blipFill>
          <a:blip r:embed="rId2"/>
          <a:stretch>
            <a:fillRect/>
          </a:stretch>
        </p:blipFill>
        <p:spPr>
          <a:xfrm>
            <a:off x="1303604" y="2141537"/>
            <a:ext cx="3263503" cy="4351338"/>
          </a:xfrm>
          <a:prstGeom prst="rect">
            <a:avLst/>
          </a:prstGeom>
        </p:spPr>
      </p:pic>
      <p:pic>
        <p:nvPicPr>
          <p:cNvPr id="8" name="Picture 7">
            <a:extLst>
              <a:ext uri="{FF2B5EF4-FFF2-40B4-BE49-F238E27FC236}">
                <a16:creationId xmlns:a16="http://schemas.microsoft.com/office/drawing/2014/main" id="{3A2340E5-688E-2CD0-8985-6DC3C739EB6D}"/>
              </a:ext>
            </a:extLst>
          </p:cNvPr>
          <p:cNvPicPr>
            <a:picLocks noChangeAspect="1"/>
          </p:cNvPicPr>
          <p:nvPr/>
        </p:nvPicPr>
        <p:blipFill>
          <a:blip r:embed="rId3"/>
          <a:stretch>
            <a:fillRect/>
          </a:stretch>
        </p:blipFill>
        <p:spPr>
          <a:xfrm>
            <a:off x="9103360" y="7589519"/>
            <a:ext cx="2052320" cy="1066801"/>
          </a:xfrm>
          <a:prstGeom prst="rect">
            <a:avLst/>
          </a:prstGeom>
        </p:spPr>
      </p:pic>
      <p:pic>
        <p:nvPicPr>
          <p:cNvPr id="9" name="Picture 8">
            <a:extLst>
              <a:ext uri="{FF2B5EF4-FFF2-40B4-BE49-F238E27FC236}">
                <a16:creationId xmlns:a16="http://schemas.microsoft.com/office/drawing/2014/main" id="{D0FE4A6C-12A0-7180-19F2-FB282DBE7180}"/>
              </a:ext>
            </a:extLst>
          </p:cNvPr>
          <p:cNvPicPr>
            <a:picLocks noChangeAspect="1"/>
          </p:cNvPicPr>
          <p:nvPr/>
        </p:nvPicPr>
        <p:blipFill>
          <a:blip r:embed="rId4"/>
          <a:stretch>
            <a:fillRect/>
          </a:stretch>
        </p:blipFill>
        <p:spPr>
          <a:xfrm>
            <a:off x="4741683" y="1690687"/>
            <a:ext cx="5143500" cy="5167313"/>
          </a:xfrm>
          <a:prstGeom prst="rect">
            <a:avLst/>
          </a:prstGeom>
        </p:spPr>
      </p:pic>
    </p:spTree>
    <p:extLst>
      <p:ext uri="{BB962C8B-B14F-4D97-AF65-F5344CB8AC3E}">
        <p14:creationId xmlns:p14="http://schemas.microsoft.com/office/powerpoint/2010/main" val="31075141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accent5"/>
            </a:gs>
            <a:gs pos="50000">
              <a:schemeClr val="bg2">
                <a:tint val="98000"/>
                <a:satMod val="130000"/>
                <a:shade val="90000"/>
                <a:lumMod val="103000"/>
              </a:schemeClr>
            </a:gs>
            <a:gs pos="100000">
              <a:schemeClr val="bg2">
                <a:shade val="63000"/>
                <a:satMod val="120000"/>
              </a:schemeClr>
            </a:gs>
          </a:gsLst>
          <a:lin ang="5400000" scaled="0"/>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DA7BAE-32E0-EC18-597A-186CA56C4DD4}"/>
              </a:ext>
            </a:extLst>
          </p:cNvPr>
          <p:cNvSpPr>
            <a:spLocks noGrp="1"/>
          </p:cNvSpPr>
          <p:nvPr>
            <p:ph type="title"/>
          </p:nvPr>
        </p:nvSpPr>
        <p:spPr/>
        <p:txBody>
          <a:bodyPr/>
          <a:lstStyle/>
          <a:p>
            <a:r>
              <a:rPr lang="en-US" dirty="0"/>
              <a:t>New boys’ bathrooms</a:t>
            </a:r>
          </a:p>
        </p:txBody>
      </p:sp>
      <p:pic>
        <p:nvPicPr>
          <p:cNvPr id="4" name="Content Placeholder 3">
            <a:extLst>
              <a:ext uri="{FF2B5EF4-FFF2-40B4-BE49-F238E27FC236}">
                <a16:creationId xmlns:a16="http://schemas.microsoft.com/office/drawing/2014/main" id="{259CD56A-50F7-209B-68C7-60B4587B3397}"/>
              </a:ext>
            </a:extLst>
          </p:cNvPr>
          <p:cNvPicPr>
            <a:picLocks noGrp="1" noChangeAspect="1"/>
          </p:cNvPicPr>
          <p:nvPr>
            <p:ph idx="1"/>
          </p:nvPr>
        </p:nvPicPr>
        <p:blipFill>
          <a:blip r:embed="rId2"/>
          <a:stretch>
            <a:fillRect/>
          </a:stretch>
        </p:blipFill>
        <p:spPr>
          <a:xfrm>
            <a:off x="1709530" y="1825625"/>
            <a:ext cx="8169966" cy="4351338"/>
          </a:xfrm>
          <a:prstGeom prst="rect">
            <a:avLst/>
          </a:prstGeom>
        </p:spPr>
      </p:pic>
      <p:pic>
        <p:nvPicPr>
          <p:cNvPr id="5" name="Picture 4">
            <a:extLst>
              <a:ext uri="{FF2B5EF4-FFF2-40B4-BE49-F238E27FC236}">
                <a16:creationId xmlns:a16="http://schemas.microsoft.com/office/drawing/2014/main" id="{1D8C9EED-3E67-5A0E-435E-14C04CF1C963}"/>
              </a:ext>
            </a:extLst>
          </p:cNvPr>
          <p:cNvPicPr>
            <a:picLocks noChangeAspect="1"/>
          </p:cNvPicPr>
          <p:nvPr/>
        </p:nvPicPr>
        <p:blipFill>
          <a:blip r:embed="rId3"/>
          <a:stretch>
            <a:fillRect/>
          </a:stretch>
        </p:blipFill>
        <p:spPr>
          <a:xfrm>
            <a:off x="8900160" y="7274561"/>
            <a:ext cx="2052320" cy="1046480"/>
          </a:xfrm>
          <a:prstGeom prst="rect">
            <a:avLst/>
          </a:prstGeom>
        </p:spPr>
      </p:pic>
    </p:spTree>
    <p:extLst>
      <p:ext uri="{BB962C8B-B14F-4D97-AF65-F5344CB8AC3E}">
        <p14:creationId xmlns:p14="http://schemas.microsoft.com/office/powerpoint/2010/main" val="32838963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accent5"/>
            </a:gs>
            <a:gs pos="50000">
              <a:schemeClr val="bg2">
                <a:tint val="98000"/>
                <a:satMod val="130000"/>
                <a:shade val="90000"/>
                <a:lumMod val="103000"/>
              </a:schemeClr>
            </a:gs>
            <a:gs pos="100000">
              <a:schemeClr val="bg2">
                <a:shade val="63000"/>
                <a:satMod val="120000"/>
              </a:schemeClr>
            </a:gs>
          </a:gsLst>
          <a:lin ang="5400000" scaled="0"/>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9D4B65-EFC3-98C1-0072-2B5BB5C7AF33}"/>
              </a:ext>
            </a:extLst>
          </p:cNvPr>
          <p:cNvSpPr>
            <a:spLocks noGrp="1"/>
          </p:cNvSpPr>
          <p:nvPr>
            <p:ph type="title"/>
          </p:nvPr>
        </p:nvSpPr>
        <p:spPr/>
        <p:txBody>
          <a:bodyPr/>
          <a:lstStyle/>
          <a:p>
            <a:r>
              <a:rPr lang="en-US" dirty="0"/>
              <a:t>New girls’ bathrooms</a:t>
            </a:r>
          </a:p>
        </p:txBody>
      </p:sp>
      <p:pic>
        <p:nvPicPr>
          <p:cNvPr id="4" name="Content Placeholder 3">
            <a:extLst>
              <a:ext uri="{FF2B5EF4-FFF2-40B4-BE49-F238E27FC236}">
                <a16:creationId xmlns:a16="http://schemas.microsoft.com/office/drawing/2014/main" id="{4E49DC07-5487-0D89-CAE3-D6D15A239CFF}"/>
              </a:ext>
            </a:extLst>
          </p:cNvPr>
          <p:cNvPicPr>
            <a:picLocks noGrp="1" noChangeAspect="1"/>
          </p:cNvPicPr>
          <p:nvPr>
            <p:ph idx="1"/>
          </p:nvPr>
        </p:nvPicPr>
        <p:blipFill>
          <a:blip r:embed="rId2"/>
          <a:stretch>
            <a:fillRect/>
          </a:stretch>
        </p:blipFill>
        <p:spPr>
          <a:xfrm>
            <a:off x="643515" y="1690688"/>
            <a:ext cx="6491996" cy="4351338"/>
          </a:xfrm>
          <a:prstGeom prst="rect">
            <a:avLst/>
          </a:prstGeom>
        </p:spPr>
      </p:pic>
      <p:pic>
        <p:nvPicPr>
          <p:cNvPr id="5" name="Picture 4">
            <a:extLst>
              <a:ext uri="{FF2B5EF4-FFF2-40B4-BE49-F238E27FC236}">
                <a16:creationId xmlns:a16="http://schemas.microsoft.com/office/drawing/2014/main" id="{1145D292-5B6E-F934-4CCF-08EAF0CF005A}"/>
              </a:ext>
            </a:extLst>
          </p:cNvPr>
          <p:cNvPicPr>
            <a:picLocks noChangeAspect="1"/>
          </p:cNvPicPr>
          <p:nvPr/>
        </p:nvPicPr>
        <p:blipFill>
          <a:blip r:embed="rId3"/>
          <a:stretch>
            <a:fillRect/>
          </a:stretch>
        </p:blipFill>
        <p:spPr>
          <a:xfrm>
            <a:off x="6672906" y="815974"/>
            <a:ext cx="5143500" cy="5676901"/>
          </a:xfrm>
          <a:prstGeom prst="rect">
            <a:avLst/>
          </a:prstGeom>
        </p:spPr>
      </p:pic>
      <p:pic>
        <p:nvPicPr>
          <p:cNvPr id="7" name="Picture 6">
            <a:extLst>
              <a:ext uri="{FF2B5EF4-FFF2-40B4-BE49-F238E27FC236}">
                <a16:creationId xmlns:a16="http://schemas.microsoft.com/office/drawing/2014/main" id="{E8891E45-02A7-F31F-9202-3BAA50B3E9D2}"/>
              </a:ext>
            </a:extLst>
          </p:cNvPr>
          <p:cNvPicPr>
            <a:picLocks noChangeAspect="1"/>
          </p:cNvPicPr>
          <p:nvPr/>
        </p:nvPicPr>
        <p:blipFill>
          <a:blip r:embed="rId4"/>
          <a:stretch>
            <a:fillRect/>
          </a:stretch>
        </p:blipFill>
        <p:spPr>
          <a:xfrm>
            <a:off x="8778240" y="7426959"/>
            <a:ext cx="2316480" cy="1046481"/>
          </a:xfrm>
          <a:prstGeom prst="rect">
            <a:avLst/>
          </a:prstGeom>
        </p:spPr>
      </p:pic>
    </p:spTree>
    <p:extLst>
      <p:ext uri="{BB962C8B-B14F-4D97-AF65-F5344CB8AC3E}">
        <p14:creationId xmlns:p14="http://schemas.microsoft.com/office/powerpoint/2010/main" val="232646558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accent5"/>
            </a:gs>
            <a:gs pos="50000">
              <a:schemeClr val="bg2">
                <a:tint val="98000"/>
                <a:satMod val="130000"/>
                <a:shade val="90000"/>
                <a:lumMod val="103000"/>
              </a:schemeClr>
            </a:gs>
            <a:gs pos="100000">
              <a:schemeClr val="bg2">
                <a:shade val="63000"/>
                <a:satMod val="120000"/>
              </a:schemeClr>
            </a:gs>
          </a:gsLst>
          <a:lin ang="5400000" scaled="0"/>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1307CC-9233-380C-5EAF-B675A84D1AE4}"/>
              </a:ext>
            </a:extLst>
          </p:cNvPr>
          <p:cNvSpPr>
            <a:spLocks noGrp="1"/>
          </p:cNvSpPr>
          <p:nvPr>
            <p:ph type="title"/>
          </p:nvPr>
        </p:nvSpPr>
        <p:spPr/>
        <p:txBody>
          <a:bodyPr/>
          <a:lstStyle/>
          <a:p>
            <a:r>
              <a:rPr lang="en-US" dirty="0"/>
              <a:t>Next steps</a:t>
            </a:r>
          </a:p>
        </p:txBody>
      </p:sp>
      <p:sp>
        <p:nvSpPr>
          <p:cNvPr id="3" name="Content Placeholder 2">
            <a:extLst>
              <a:ext uri="{FF2B5EF4-FFF2-40B4-BE49-F238E27FC236}">
                <a16:creationId xmlns:a16="http://schemas.microsoft.com/office/drawing/2014/main" id="{AC51B211-E8BE-FD66-2EDA-D7D075E25B88}"/>
              </a:ext>
            </a:extLst>
          </p:cNvPr>
          <p:cNvSpPr>
            <a:spLocks noGrp="1"/>
          </p:cNvSpPr>
          <p:nvPr>
            <p:ph idx="1"/>
          </p:nvPr>
        </p:nvSpPr>
        <p:spPr>
          <a:xfrm>
            <a:off x="838200" y="1690688"/>
            <a:ext cx="10515600" cy="4789625"/>
          </a:xfrm>
        </p:spPr>
        <p:txBody>
          <a:bodyPr>
            <a:normAutofit fontScale="40000" lnSpcReduction="20000"/>
          </a:bodyPr>
          <a:lstStyle/>
          <a:p>
            <a:pPr marL="0" indent="0">
              <a:buNone/>
            </a:pPr>
            <a:r>
              <a:rPr lang="en-US" dirty="0"/>
              <a:t> </a:t>
            </a:r>
          </a:p>
          <a:p>
            <a:pPr marL="0" indent="0">
              <a:buNone/>
            </a:pPr>
            <a:endParaRPr lang="en-US" sz="4400" dirty="0"/>
          </a:p>
          <a:p>
            <a:r>
              <a:rPr lang="en-US" sz="4400" dirty="0"/>
              <a:t>This Global Grant project is planned as a District service project during DGE Rich Proctor’s District Governor year beginning July 1, 2027. We are seeking funding in advance of his Rotary year because we would like construction to begin in </a:t>
            </a:r>
            <a:r>
              <a:rPr lang="en-US" sz="4400"/>
              <a:t>July 2027, </a:t>
            </a:r>
            <a:r>
              <a:rPr lang="en-US" sz="4400" dirty="0"/>
              <a:t>during the school summer break, and money needs to be secured to fund the construction.  Subject to the timing of completion of construction and the weather, a site visit by a limited number of 5000 Rotarians is planned to perform finish work such as painting and landscaping, and/or provide hygiene training. The rainy season extends from mid October through December. Therefore we expect a working project visit might be possible some time between January and April, 2028.</a:t>
            </a:r>
          </a:p>
          <a:p>
            <a:pPr marL="0" indent="0">
              <a:buNone/>
            </a:pPr>
            <a:endParaRPr lang="en-US" sz="4400" dirty="0"/>
          </a:p>
          <a:p>
            <a:r>
              <a:rPr lang="en-US" sz="4400" dirty="0"/>
              <a:t>Key to a successful Global Grant is finding the right partner club to take the reins. Our partner host club, RC Quang Tri, has the expertise and experience to administer this Global Grant. They are currently seeking bids from contractors in order to complete the actual budget. We expect that to be done in  November.  We have an estimated budget based on the 2025-2026 Global Grant project completed by RC Cupertino.</a:t>
            </a:r>
          </a:p>
          <a:p>
            <a:pPr marL="0" indent="0">
              <a:buNone/>
            </a:pPr>
            <a:r>
              <a:rPr lang="en-US" sz="4400" dirty="0"/>
              <a:t> </a:t>
            </a:r>
          </a:p>
          <a:p>
            <a:r>
              <a:rPr lang="en-US" sz="4400" dirty="0"/>
              <a:t>The needs assessment is completed. We will submit the Grant application for approval as soon as the  budget is  competed by RC Quang Tri and funding commitments by clubs are secured.  </a:t>
            </a:r>
          </a:p>
          <a:p>
            <a:endParaRPr lang="en-US" sz="4400" dirty="0"/>
          </a:p>
          <a:p>
            <a:endParaRPr lang="en-US" dirty="0"/>
          </a:p>
        </p:txBody>
      </p:sp>
      <p:pic>
        <p:nvPicPr>
          <p:cNvPr id="4" name="Picture 3">
            <a:extLst>
              <a:ext uri="{FF2B5EF4-FFF2-40B4-BE49-F238E27FC236}">
                <a16:creationId xmlns:a16="http://schemas.microsoft.com/office/drawing/2014/main" id="{F871D986-9D51-F97B-26E1-2D136237EF3B}"/>
              </a:ext>
            </a:extLst>
          </p:cNvPr>
          <p:cNvPicPr>
            <a:picLocks noChangeAspect="1"/>
          </p:cNvPicPr>
          <p:nvPr/>
        </p:nvPicPr>
        <p:blipFill>
          <a:blip r:embed="rId2"/>
          <a:stretch>
            <a:fillRect/>
          </a:stretch>
        </p:blipFill>
        <p:spPr>
          <a:xfrm>
            <a:off x="9428480" y="7315200"/>
            <a:ext cx="2479040" cy="1249681"/>
          </a:xfrm>
          <a:prstGeom prst="rect">
            <a:avLst/>
          </a:prstGeom>
        </p:spPr>
      </p:pic>
    </p:spTree>
    <p:extLst>
      <p:ext uri="{BB962C8B-B14F-4D97-AF65-F5344CB8AC3E}">
        <p14:creationId xmlns:p14="http://schemas.microsoft.com/office/powerpoint/2010/main" val="979356155"/>
      </p:ext>
    </p:extLst>
  </p:cSld>
  <p:clrMapOvr>
    <a:masterClrMapping/>
  </p:clrMapOvr>
</p:sld>
</file>

<file path=ppt/theme/theme1.xml><?xml version="1.0" encoding="utf-8"?>
<a:theme xmlns:a="http://schemas.openxmlformats.org/drawingml/2006/main" name="Office Theme">
  <a:themeElements>
    <a:clrScheme name="rotary blu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
  <TotalTime>704</TotalTime>
  <Words>840</Words>
  <Application>Microsoft Office PowerPoint</Application>
  <PresentationFormat>Widescreen</PresentationFormat>
  <Paragraphs>46</Paragraphs>
  <Slides>13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Aptos</vt:lpstr>
      <vt:lpstr>Arial</vt:lpstr>
      <vt:lpstr>Office Theme</vt:lpstr>
      <vt:lpstr>DISTRICT 5000  GLOBAL GRANT  SERVICE PROJECT</vt:lpstr>
      <vt:lpstr>Basic Information</vt:lpstr>
      <vt:lpstr>Map of Vietnam</vt:lpstr>
      <vt:lpstr>Map of Quang Tri Province  and Hieu Giang Commune</vt:lpstr>
      <vt:lpstr>People and Society – Quang Tri</vt:lpstr>
      <vt:lpstr>Project overview</vt:lpstr>
      <vt:lpstr>Current conditions </vt:lpstr>
      <vt:lpstr>Current conditions –Boys’ bathrooms</vt:lpstr>
      <vt:lpstr>Current conditions – Girls’ bathrooms</vt:lpstr>
      <vt:lpstr>New bathrooms under construction (RC Cupertino project, Sept. 2025)</vt:lpstr>
      <vt:lpstr>New boys’ bathrooms</vt:lpstr>
      <vt:lpstr>New girls’ bathrooms</vt:lpstr>
      <vt:lpstr>Next steps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Nancy Youngren</dc:creator>
  <cp:lastModifiedBy>Naomi Masuno</cp:lastModifiedBy>
  <cp:revision>8</cp:revision>
  <cp:lastPrinted>2026-10-06T19:56:11Z</cp:lastPrinted>
  <dcterms:created xsi:type="dcterms:W3CDTF">2026-10-06T05:55:43Z</dcterms:created>
  <dcterms:modified xsi:type="dcterms:W3CDTF">2026-10-11T02:17:14Z</dcterms:modified>
</cp:coreProperties>
</file>